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4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4" r:id="rId167"/>
    <p:sldId id="425" r:id="rId168"/>
    <p:sldId id="427" r:id="rId169"/>
    <p:sldId id="428"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 id="473" r:id="rId214"/>
    <p:sldId id="474" r:id="rId215"/>
    <p:sldId id="475"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 id="517" r:id="rId258"/>
    <p:sldId id="518" r:id="rId259"/>
    <p:sldId id="519" r:id="rId260"/>
    <p:sldId id="520" r:id="rId261"/>
    <p:sldId id="521" r:id="rId262"/>
    <p:sldId id="522" r:id="rId263"/>
    <p:sldId id="523" r:id="rId264"/>
    <p:sldId id="524" r:id="rId265"/>
    <p:sldId id="525" r:id="rId266"/>
    <p:sldId id="526" r:id="rId267"/>
    <p:sldId id="527" r:id="rId268"/>
    <p:sldId id="528" r:id="rId269"/>
    <p:sldId id="529" r:id="rId270"/>
    <p:sldId id="530" r:id="rId271"/>
    <p:sldId id="531" r:id="rId272"/>
    <p:sldId id="532" r:id="rId273"/>
    <p:sldId id="533" r:id="rId274"/>
    <p:sldId id="534" r:id="rId275"/>
    <p:sldId id="535" r:id="rId276"/>
    <p:sldId id="536" r:id="rId277"/>
    <p:sldId id="537" r:id="rId278"/>
    <p:sldId id="538" r:id="rId279"/>
    <p:sldId id="539" r:id="rId280"/>
    <p:sldId id="540" r:id="rId281"/>
    <p:sldId id="541" r:id="rId282"/>
    <p:sldId id="542" r:id="rId283"/>
    <p:sldId id="543" r:id="rId284"/>
    <p:sldId id="544" r:id="rId285"/>
    <p:sldId id="545" r:id="rId286"/>
    <p:sldId id="546" r:id="rId287"/>
    <p:sldId id="547" r:id="rId288"/>
    <p:sldId id="548" r:id="rId289"/>
    <p:sldId id="549" r:id="rId290"/>
    <p:sldId id="550" r:id="rId291"/>
    <p:sldId id="551" r:id="rId292"/>
    <p:sldId id="552" r:id="rId293"/>
    <p:sldId id="553" r:id="rId294"/>
    <p:sldId id="554" r:id="rId295"/>
    <p:sldId id="555" r:id="rId296"/>
    <p:sldId id="556" r:id="rId297"/>
    <p:sldId id="557" r:id="rId298"/>
    <p:sldId id="558" r:id="rId299"/>
    <p:sldId id="559" r:id="rId300"/>
    <p:sldId id="560" r:id="rId301"/>
    <p:sldId id="561" r:id="rId302"/>
    <p:sldId id="562" r:id="rId303"/>
    <p:sldId id="563" r:id="rId304"/>
    <p:sldId id="564" r:id="rId305"/>
    <p:sldId id="565" r:id="rId306"/>
    <p:sldId id="566" r:id="rId307"/>
    <p:sldId id="567" r:id="rId308"/>
    <p:sldId id="568" r:id="rId309"/>
    <p:sldId id="569" r:id="rId310"/>
    <p:sldId id="570" r:id="rId311"/>
    <p:sldId id="571" r:id="rId312"/>
    <p:sldId id="572" r:id="rId313"/>
    <p:sldId id="573" r:id="rId314"/>
    <p:sldId id="574" r:id="rId315"/>
    <p:sldId id="575" r:id="rId316"/>
    <p:sldId id="576" r:id="rId317"/>
    <p:sldId id="577" r:id="rId318"/>
    <p:sldId id="578" r:id="rId319"/>
    <p:sldId id="579" r:id="rId320"/>
    <p:sldId id="580" r:id="rId321"/>
    <p:sldId id="581" r:id="rId322"/>
    <p:sldId id="582" r:id="rId323"/>
    <p:sldId id="583" r:id="rId324"/>
    <p:sldId id="584" r:id="rId325"/>
    <p:sldId id="585" r:id="rId326"/>
    <p:sldId id="586" r:id="rId327"/>
    <p:sldId id="587" r:id="rId328"/>
    <p:sldId id="588" r:id="rId329"/>
    <p:sldId id="589" r:id="rId330"/>
    <p:sldId id="590" r:id="rId331"/>
    <p:sldId id="591" r:id="rId332"/>
    <p:sldId id="592" r:id="rId333"/>
    <p:sldId id="593" r:id="rId334"/>
    <p:sldId id="594" r:id="rId335"/>
    <p:sldId id="595" r:id="rId336"/>
    <p:sldId id="596" r:id="rId337"/>
    <p:sldId id="597" r:id="rId338"/>
    <p:sldId id="598" r:id="rId339"/>
    <p:sldId id="599" r:id="rId340"/>
    <p:sldId id="600" r:id="rId341"/>
    <p:sldId id="601" r:id="rId342"/>
    <p:sldId id="602" r:id="rId343"/>
    <p:sldId id="603" r:id="rId344"/>
    <p:sldId id="604" r:id="rId345"/>
    <p:sldId id="605" r:id="rId346"/>
    <p:sldId id="606" r:id="rId347"/>
    <p:sldId id="607" r:id="rId348"/>
    <p:sldId id="608" r:id="rId349"/>
    <p:sldId id="609" r:id="rId350"/>
    <p:sldId id="610" r:id="rId351"/>
    <p:sldId id="611" r:id="rId352"/>
    <p:sldId id="612" r:id="rId353"/>
    <p:sldId id="613" r:id="rId354"/>
    <p:sldId id="614" r:id="rId355"/>
    <p:sldId id="615" r:id="rId356"/>
    <p:sldId id="616" r:id="rId357"/>
    <p:sldId id="617" r:id="rId358"/>
    <p:sldId id="618" r:id="rId359"/>
    <p:sldId id="619" r:id="rId360"/>
    <p:sldId id="620" r:id="rId361"/>
    <p:sldId id="621" r:id="rId362"/>
    <p:sldId id="622" r:id="rId363"/>
    <p:sldId id="623" r:id="rId364"/>
    <p:sldId id="624" r:id="rId365"/>
    <p:sldId id="625" r:id="rId366"/>
    <p:sldId id="626" r:id="rId367"/>
    <p:sldId id="627" r:id="rId368"/>
    <p:sldId id="628" r:id="rId369"/>
    <p:sldId id="629" r:id="rId370"/>
    <p:sldId id="630" r:id="rId371"/>
    <p:sldId id="631" r:id="rId372"/>
    <p:sldId id="632" r:id="rId373"/>
    <p:sldId id="633" r:id="rId374"/>
    <p:sldId id="634" r:id="rId375"/>
    <p:sldId id="635" r:id="rId376"/>
    <p:sldId id="636" r:id="rId377"/>
    <p:sldId id="637" r:id="rId378"/>
    <p:sldId id="638" r:id="rId379"/>
    <p:sldId id="639" r:id="rId380"/>
    <p:sldId id="640" r:id="rId381"/>
    <p:sldId id="641" r:id="rId382"/>
    <p:sldId id="642" r:id="rId383"/>
    <p:sldId id="643" r:id="rId384"/>
    <p:sldId id="644" r:id="rId385"/>
    <p:sldId id="645" r:id="rId386"/>
    <p:sldId id="646" r:id="rId387"/>
    <p:sldId id="647" r:id="rId388"/>
    <p:sldId id="648" r:id="rId389"/>
    <p:sldId id="649" r:id="rId390"/>
    <p:sldId id="650" r:id="rId391"/>
    <p:sldId id="651" r:id="rId392"/>
    <p:sldId id="652" r:id="rId393"/>
    <p:sldId id="653" r:id="rId394"/>
    <p:sldId id="654" r:id="rId395"/>
    <p:sldId id="655" r:id="rId396"/>
    <p:sldId id="656" r:id="rId397"/>
    <p:sldId id="657" r:id="rId398"/>
    <p:sldId id="658" r:id="rId399"/>
    <p:sldId id="659" r:id="rId400"/>
    <p:sldId id="660" r:id="rId401"/>
    <p:sldId id="661" r:id="rId402"/>
    <p:sldId id="662" r:id="rId403"/>
    <p:sldId id="663" r:id="rId404"/>
    <p:sldId id="664" r:id="rId405"/>
    <p:sldId id="665" r:id="rId406"/>
    <p:sldId id="666" r:id="rId407"/>
    <p:sldId id="667" r:id="rId408"/>
    <p:sldId id="668" r:id="rId409"/>
    <p:sldId id="669" r:id="rId410"/>
    <p:sldId id="670" r:id="rId411"/>
    <p:sldId id="671" r:id="rId412"/>
    <p:sldId id="672" r:id="rId413"/>
    <p:sldId id="673" r:id="rId414"/>
    <p:sldId id="674" r:id="rId415"/>
    <p:sldId id="675" r:id="rId416"/>
    <p:sldId id="676" r:id="rId417"/>
    <p:sldId id="677" r:id="rId418"/>
    <p:sldId id="679" r:id="rId419"/>
    <p:sldId id="680" r:id="rId420"/>
    <p:sldId id="681" r:id="rId421"/>
    <p:sldId id="682" r:id="rId422"/>
    <p:sldId id="683" r:id="rId423"/>
    <p:sldId id="684" r:id="rId424"/>
    <p:sldId id="685" r:id="rId425"/>
    <p:sldId id="686" r:id="rId426"/>
    <p:sldId id="687" r:id="rId427"/>
    <p:sldId id="688" r:id="rId428"/>
    <p:sldId id="689" r:id="rId429"/>
    <p:sldId id="690" r:id="rId430"/>
    <p:sldId id="691" r:id="rId431"/>
    <p:sldId id="692" r:id="rId432"/>
    <p:sldId id="693" r:id="rId433"/>
    <p:sldId id="694" r:id="rId434"/>
    <p:sldId id="695" r:id="rId435"/>
    <p:sldId id="696" r:id="rId436"/>
    <p:sldId id="697" r:id="rId437"/>
    <p:sldId id="698" r:id="rId438"/>
    <p:sldId id="699" r:id="rId4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D58EAA-9CED-4EE4-974C-EA1757586352}">
  <a:tblStyle styleId="{77D58EAA-9CED-4EE4-974C-EA17575863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77605" autoAdjust="0"/>
  </p:normalViewPr>
  <p:slideViewPr>
    <p:cSldViewPr snapToGrid="0">
      <p:cViewPr varScale="1">
        <p:scale>
          <a:sx n="88" d="100"/>
          <a:sy n="88" d="100"/>
        </p:scale>
        <p:origin x="1363" y="62"/>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notesMaster" Target="notesMasters/notesMaster1.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34796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95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9770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3" name="Google Shape;1633;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7070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So far, all the SQL statements were executed with predetermined columns, conditions, and their values. Suppose that you want a query that lists the employees with various jobs and not just those whose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SA_REP</a:t>
            </a:r>
            <a:r>
              <a:rPr lang="en-US">
                <a:latin typeface="Arial"/>
                <a:ea typeface="Arial"/>
                <a:cs typeface="Arial"/>
                <a:sym typeface="Arial"/>
              </a:rPr>
              <a:t>. You can edit the </a:t>
            </a:r>
            <a:r>
              <a:rPr lang="en-US">
                <a:latin typeface="Courier New"/>
                <a:ea typeface="Courier New"/>
                <a:cs typeface="Courier New"/>
                <a:sym typeface="Courier New"/>
              </a:rPr>
              <a:t>WHERE</a:t>
            </a:r>
            <a:r>
              <a:rPr lang="en-US">
                <a:latin typeface="Arial"/>
                <a:ea typeface="Arial"/>
                <a:cs typeface="Arial"/>
                <a:sym typeface="Arial"/>
              </a:rPr>
              <a:t> clause to provide a different value each time you run the command, but there is also an easier way.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By using a </a:t>
            </a:r>
            <a:r>
              <a:rPr lang="en-US" b="1">
                <a:latin typeface="Arial"/>
                <a:ea typeface="Arial"/>
                <a:cs typeface="Arial"/>
                <a:sym typeface="Arial"/>
              </a:rPr>
              <a:t>substitution variable </a:t>
            </a:r>
            <a:r>
              <a:rPr lang="en-US">
                <a:latin typeface="Arial"/>
                <a:ea typeface="Arial"/>
                <a:cs typeface="Arial"/>
                <a:sym typeface="Arial"/>
              </a:rPr>
              <a:t>in place of the exact values in the </a:t>
            </a:r>
            <a:r>
              <a:rPr lang="en-US">
                <a:latin typeface="Courier New"/>
                <a:ea typeface="Courier New"/>
                <a:cs typeface="Courier New"/>
                <a:sym typeface="Courier New"/>
              </a:rPr>
              <a:t>WHERE</a:t>
            </a:r>
            <a:r>
              <a:rPr lang="en-US">
                <a:latin typeface="Arial"/>
                <a:ea typeface="Arial"/>
                <a:cs typeface="Arial"/>
                <a:sym typeface="Arial"/>
              </a:rPr>
              <a:t> clause, you can run the same query for different values. </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You can create reports that prompt users to supply their own values to restrict the range of data returned, by using substitution variables. You can embed </a:t>
            </a:r>
            <a:r>
              <a:rPr lang="en-US" i="1">
                <a:solidFill>
                  <a:schemeClr val="dk1"/>
                </a:solidFill>
                <a:latin typeface="Arial"/>
                <a:ea typeface="Arial"/>
                <a:cs typeface="Arial"/>
                <a:sym typeface="Arial"/>
              </a:rPr>
              <a:t>substitution variables</a:t>
            </a:r>
            <a:r>
              <a:rPr lang="en-US">
                <a:solidFill>
                  <a:schemeClr val="dk1"/>
                </a:solidFill>
                <a:latin typeface="Arial"/>
                <a:ea typeface="Arial"/>
                <a:cs typeface="Arial"/>
                <a:sym typeface="Arial"/>
              </a:rPr>
              <a:t> in a command file or in a single SQL statement. A variable can be thought of as a container in which values are temporarily stored. When the statement is run, the stored value is substituted.</a:t>
            </a:r>
            <a:endParaRPr/>
          </a:p>
          <a:p>
            <a:pPr marL="0" lvl="0" indent="0" algn="l" rtl="0">
              <a:spcBef>
                <a:spcPts val="0"/>
              </a:spcBef>
              <a:spcAft>
                <a:spcPts val="0"/>
              </a:spcAft>
              <a:buNone/>
            </a:pPr>
            <a:endParaRPr/>
          </a:p>
        </p:txBody>
      </p:sp>
      <p:sp>
        <p:nvSpPr>
          <p:cNvPr id="1643" name="Google Shape;1643;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8578941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You can use single-ampersand (</a:t>
            </a:r>
            <a:r>
              <a:rPr lang="en-US" dirty="0">
                <a:solidFill>
                  <a:schemeClr val="dk1"/>
                </a:solidFill>
                <a:latin typeface="Courier New"/>
                <a:ea typeface="Courier New"/>
                <a:cs typeface="Courier New"/>
                <a:sym typeface="Courier New"/>
              </a:rPr>
              <a:t>&amp;</a:t>
            </a:r>
            <a:r>
              <a:rPr lang="en-US" dirty="0">
                <a:solidFill>
                  <a:schemeClr val="dk1"/>
                </a:solidFill>
                <a:latin typeface="Arial"/>
                <a:ea typeface="Arial"/>
                <a:cs typeface="Arial"/>
                <a:sym typeface="Arial"/>
              </a:rPr>
              <a:t>) substitution variables</a:t>
            </a:r>
            <a:r>
              <a:rPr lang="en-US" dirty="0">
                <a:latin typeface="Arial"/>
                <a:ea typeface="Arial"/>
                <a:cs typeface="Arial"/>
                <a:sym typeface="Arial"/>
              </a:rPr>
              <a:t> to temporarily store values.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You can also predefine variables by using the </a:t>
            </a:r>
            <a:r>
              <a:rPr lang="en-US" dirty="0">
                <a:latin typeface="Courier New"/>
                <a:ea typeface="Courier New"/>
                <a:cs typeface="Courier New"/>
                <a:sym typeface="Courier New"/>
              </a:rPr>
              <a:t>DEFINE</a:t>
            </a:r>
            <a:r>
              <a:rPr lang="en-US" dirty="0">
                <a:latin typeface="Arial"/>
                <a:ea typeface="Arial"/>
                <a:cs typeface="Arial"/>
                <a:sym typeface="Arial"/>
              </a:rPr>
              <a:t> command. </a:t>
            </a:r>
            <a:r>
              <a:rPr lang="en-US" dirty="0">
                <a:latin typeface="Courier New"/>
                <a:ea typeface="Courier New"/>
                <a:cs typeface="Courier New"/>
                <a:sym typeface="Courier New"/>
              </a:rPr>
              <a:t>DEFINE</a:t>
            </a:r>
            <a:r>
              <a:rPr lang="en-US" dirty="0">
                <a:latin typeface="Arial"/>
                <a:ea typeface="Arial"/>
                <a:cs typeface="Arial"/>
                <a:sym typeface="Arial"/>
              </a:rPr>
              <a:t> creates and assigns a value to a variable.</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Restricted Ranges of Data: Examples</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Reporting figures only for the current quarter or specified date range </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Reporting on data relevant only to the user requesting the report </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Displaying personnel only within a given department</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Other Interactive Effects</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Interactive effects are not restricted to direct user interaction with the </a:t>
            </a:r>
            <a:r>
              <a:rPr lang="en-US" dirty="0">
                <a:latin typeface="Courier New"/>
                <a:ea typeface="Courier New"/>
                <a:cs typeface="Courier New"/>
                <a:sym typeface="Courier New"/>
              </a:rPr>
              <a:t>WHERE</a:t>
            </a:r>
            <a:r>
              <a:rPr lang="en-US" dirty="0">
                <a:latin typeface="Arial"/>
                <a:ea typeface="Arial"/>
                <a:cs typeface="Arial"/>
                <a:sym typeface="Arial"/>
              </a:rPr>
              <a:t> clause. You can also use it for:</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Obtaining input values from a file rather than from a person</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Passing values from one SQL statement to another</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Note: </a:t>
            </a:r>
            <a:r>
              <a:rPr lang="en-US" dirty="0">
                <a:latin typeface="Arial"/>
                <a:ea typeface="Arial"/>
                <a:cs typeface="Arial"/>
                <a:sym typeface="Arial"/>
              </a:rPr>
              <a:t>Both SQL Developer and SQL*Plus support substitution variables and the </a:t>
            </a:r>
            <a:r>
              <a:rPr lang="en-US" dirty="0">
                <a:latin typeface="Courier New"/>
                <a:ea typeface="Courier New"/>
                <a:cs typeface="Courier New"/>
                <a:sym typeface="Courier New"/>
              </a:rPr>
              <a:t>DEFINE/UNDEFINE</a:t>
            </a:r>
            <a:r>
              <a:rPr lang="en-US" dirty="0">
                <a:latin typeface="Arial"/>
                <a:ea typeface="Arial"/>
                <a:cs typeface="Arial"/>
                <a:sym typeface="Arial"/>
              </a:rPr>
              <a:t> commands. </a:t>
            </a:r>
            <a:endParaRPr dirty="0"/>
          </a:p>
          <a:p>
            <a:pPr marL="0" lvl="0" indent="0" algn="l" rtl="0">
              <a:spcBef>
                <a:spcPts val="0"/>
              </a:spcBef>
              <a:spcAft>
                <a:spcPts val="0"/>
              </a:spcAft>
              <a:buNone/>
            </a:pPr>
            <a:endParaRPr dirty="0"/>
          </a:p>
        </p:txBody>
      </p:sp>
      <p:sp>
        <p:nvSpPr>
          <p:cNvPr id="1664" name="Google Shape;1664;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4209495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6" name="Google Shape;1676;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When running a report, users often want to restrict the data that is returned dynamically. SQL*Plus and SQL Developer provide this flexibility with user variables. Use an ampersand (</a:t>
            </a:r>
            <a:r>
              <a:rPr lang="en-US">
                <a:latin typeface="Courier New"/>
                <a:ea typeface="Courier New"/>
                <a:cs typeface="Courier New"/>
                <a:sym typeface="Courier New"/>
              </a:rPr>
              <a:t>&amp;</a:t>
            </a:r>
            <a:r>
              <a:rPr lang="en-US">
                <a:latin typeface="Arial"/>
                <a:ea typeface="Arial"/>
                <a:cs typeface="Arial"/>
                <a:sym typeface="Arial"/>
              </a:rPr>
              <a:t>) to identify each variable in your SQL statement. However, you do not need to define the value of each variable.</a:t>
            </a:r>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example in the slide creates a SQL Developer substitution variable for an employee number. When the statement is executed, SQL Developer prompts the user for an employee number and then displays the employee number, last name, salary, and department number for that employee.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With the single ampersand, the user is prompted every time the command is executed if the variable does not exist. </a:t>
            </a:r>
            <a:endParaRPr/>
          </a:p>
          <a:p>
            <a:pPr marL="0" lvl="0" indent="0" algn="l" rtl="0">
              <a:spcBef>
                <a:spcPts val="0"/>
              </a:spcBef>
              <a:spcAft>
                <a:spcPts val="0"/>
              </a:spcAft>
              <a:buNone/>
            </a:pPr>
            <a:endParaRPr/>
          </a:p>
        </p:txBody>
      </p:sp>
      <p:sp>
        <p:nvSpPr>
          <p:cNvPr id="1677" name="Google Shape;1677;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10879368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0" name="Google Shape;1690;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When SQL Developer detects that the SQL statement contains an ampersand, you are prompted to enter a value for the substitution variable that is named in the SQL statement.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After you enter a value and click the OK button, the results are displayed.</a:t>
            </a:r>
            <a:endParaRPr/>
          </a:p>
          <a:p>
            <a:pPr marL="152373" lvl="1" indent="0" algn="l" rtl="0">
              <a:spcBef>
                <a:spcPts val="533"/>
              </a:spcBef>
              <a:spcAft>
                <a:spcPts val="0"/>
              </a:spcAft>
              <a:buClr>
                <a:schemeClr val="dk1"/>
              </a:buClr>
              <a:buSzPts val="1200"/>
              <a:buFont typeface="Calibri"/>
              <a:buNone/>
            </a:pPr>
            <a:r>
              <a:rPr lang="en-US"/>
              <a:t>Note that if the substitution variable is referenced twice, even in the same command, then you are prompted twice. Different values can be entered at each prompt.</a:t>
            </a:r>
            <a:endParaRPr/>
          </a:p>
          <a:p>
            <a:pPr marL="0" lvl="0" indent="0" algn="l" rtl="0">
              <a:spcBef>
                <a:spcPts val="0"/>
              </a:spcBef>
              <a:spcAft>
                <a:spcPts val="0"/>
              </a:spcAft>
              <a:buNone/>
            </a:pPr>
            <a:endParaRPr/>
          </a:p>
        </p:txBody>
      </p:sp>
      <p:sp>
        <p:nvSpPr>
          <p:cNvPr id="1691" name="Google Shape;1691;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12784472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1" name="Google Shape;1701;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a </a:t>
            </a:r>
            <a:r>
              <a:rPr lang="en-US">
                <a:latin typeface="Courier New"/>
                <a:ea typeface="Courier New"/>
                <a:cs typeface="Courier New"/>
                <a:sym typeface="Courier New"/>
              </a:rPr>
              <a:t>WHERE</a:t>
            </a:r>
            <a:r>
              <a:rPr lang="en-US">
                <a:latin typeface="Arial"/>
                <a:ea typeface="Arial"/>
                <a:cs typeface="Arial"/>
                <a:sym typeface="Arial"/>
              </a:rPr>
              <a:t> clause, you must enclose date and character values within single quotation marks. The same rule applies to the substitution variables.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Enclose the variable with single quotation marks within the SQL statement itself.</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slide shows a query to retrieve the employee names, department numbers, and annual salaries of all employees based on the job title value of the SQL Developer substitution variable.</a:t>
            </a:r>
            <a:endParaRPr/>
          </a:p>
          <a:p>
            <a:pPr marL="0" lvl="0" indent="0" algn="l" rtl="0">
              <a:spcBef>
                <a:spcPts val="0"/>
              </a:spcBef>
              <a:spcAft>
                <a:spcPts val="0"/>
              </a:spcAft>
              <a:buNone/>
            </a:pPr>
            <a:endParaRPr/>
          </a:p>
        </p:txBody>
      </p:sp>
      <p:sp>
        <p:nvSpPr>
          <p:cNvPr id="1702" name="Google Shape;1702;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2884878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9" name="Google Shape;1719;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You can use the substitution variables not only in the </a:t>
            </a:r>
            <a:r>
              <a:rPr lang="en-US" dirty="0">
                <a:latin typeface="Courier New"/>
                <a:ea typeface="Courier New"/>
                <a:cs typeface="Courier New"/>
                <a:sym typeface="Courier New"/>
              </a:rPr>
              <a:t>WHERE</a:t>
            </a:r>
            <a:r>
              <a:rPr lang="en-US" dirty="0">
                <a:latin typeface="Arial"/>
                <a:ea typeface="Arial"/>
                <a:cs typeface="Arial"/>
                <a:sym typeface="Arial"/>
              </a:rPr>
              <a:t> clause of a SQL statement, but also as substitution for column names, expressions, or text.</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Example</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The example in the slide displays the employee number, last name, job title, and any other column that is specified by the user at run time, from the </a:t>
            </a:r>
            <a:r>
              <a:rPr lang="en-US" dirty="0">
                <a:latin typeface="Courier New"/>
                <a:ea typeface="Courier New"/>
                <a:cs typeface="Courier New"/>
                <a:sym typeface="Courier New"/>
              </a:rPr>
              <a:t>EMPLOYEES</a:t>
            </a:r>
            <a:r>
              <a:rPr lang="en-US" dirty="0">
                <a:latin typeface="Arial"/>
                <a:ea typeface="Arial"/>
                <a:cs typeface="Arial"/>
                <a:sym typeface="Arial"/>
              </a:rPr>
              <a:t> table. For each substitution variable in the </a:t>
            </a:r>
            <a:r>
              <a:rPr lang="en-US" dirty="0">
                <a:latin typeface="Courier New"/>
                <a:ea typeface="Courier New"/>
                <a:cs typeface="Courier New"/>
                <a:sym typeface="Courier New"/>
              </a:rPr>
              <a:t>SELECT</a:t>
            </a:r>
            <a:r>
              <a:rPr lang="en-US" dirty="0">
                <a:latin typeface="Arial"/>
                <a:ea typeface="Arial"/>
                <a:cs typeface="Arial"/>
                <a:sym typeface="Arial"/>
              </a:rPr>
              <a:t> statement, you are prompted to enter a value, and then click OK to proceed.</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If you do not enter a value for the substitution variable, you get an error when you execute the preceding statement.</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Note:</a:t>
            </a:r>
            <a:r>
              <a:rPr lang="en-US" dirty="0">
                <a:latin typeface="Arial"/>
                <a:ea typeface="Arial"/>
                <a:cs typeface="Arial"/>
                <a:sym typeface="Arial"/>
              </a:rPr>
              <a:t> A substitution variable can be used anywhere in the </a:t>
            </a:r>
            <a:r>
              <a:rPr lang="en-US" dirty="0">
                <a:latin typeface="Courier New"/>
                <a:ea typeface="Courier New"/>
                <a:cs typeface="Courier New"/>
                <a:sym typeface="Courier New"/>
              </a:rPr>
              <a:t>SELECT</a:t>
            </a:r>
            <a:r>
              <a:rPr lang="en-US" dirty="0">
                <a:latin typeface="Arial"/>
                <a:ea typeface="Arial"/>
                <a:cs typeface="Arial"/>
                <a:sym typeface="Arial"/>
              </a:rPr>
              <a:t> statement.</a:t>
            </a:r>
            <a:endParaRPr dirty="0"/>
          </a:p>
          <a:p>
            <a:pPr marL="0" lvl="0" indent="0" algn="l" rtl="0">
              <a:spcBef>
                <a:spcPts val="0"/>
              </a:spcBef>
              <a:spcAft>
                <a:spcPts val="0"/>
              </a:spcAft>
              <a:buNone/>
            </a:pPr>
            <a:endParaRPr dirty="0"/>
          </a:p>
        </p:txBody>
      </p:sp>
      <p:sp>
        <p:nvSpPr>
          <p:cNvPr id="1720" name="Google Shape;1720;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3907700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2" name="Google Shape;1732;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a:t>
            </a:r>
            <a:r>
              <a:rPr lang="en-US">
                <a:solidFill>
                  <a:schemeClr val="dk1"/>
                </a:solidFill>
                <a:latin typeface="Arial"/>
                <a:ea typeface="Arial"/>
                <a:cs typeface="Arial"/>
                <a:sym typeface="Arial"/>
              </a:rPr>
              <a:t>can use the double-ampersand (</a:t>
            </a:r>
            <a:r>
              <a:rPr lang="en-US">
                <a:solidFill>
                  <a:schemeClr val="dk1"/>
                </a:solidFill>
                <a:latin typeface="Courier New"/>
                <a:ea typeface="Courier New"/>
                <a:cs typeface="Courier New"/>
                <a:sym typeface="Courier New"/>
              </a:rPr>
              <a:t>&amp;&amp;</a:t>
            </a:r>
            <a:r>
              <a:rPr lang="en-US">
                <a:solidFill>
                  <a:schemeClr val="dk1"/>
                </a:solidFill>
                <a:latin typeface="Arial"/>
                <a:ea typeface="Arial"/>
                <a:cs typeface="Arial"/>
                <a:sym typeface="Arial"/>
              </a:rPr>
              <a:t>) substitution</a:t>
            </a:r>
            <a:r>
              <a:rPr lang="en-US">
                <a:latin typeface="Arial"/>
                <a:ea typeface="Arial"/>
                <a:cs typeface="Arial"/>
                <a:sym typeface="Arial"/>
              </a:rPr>
              <a:t> variable if you want to reuse the variable value without prompting the user each time. The user sees the prompt for the value only once.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example in the slide, the user is asked to give the value for the variable </a:t>
            </a:r>
            <a:r>
              <a:rPr lang="en-US">
                <a:latin typeface="Courier New"/>
                <a:ea typeface="Courier New"/>
                <a:cs typeface="Courier New"/>
                <a:sym typeface="Courier New"/>
              </a:rPr>
              <a:t>column_name</a:t>
            </a:r>
            <a:r>
              <a:rPr lang="en-US">
                <a:latin typeface="Arial"/>
                <a:ea typeface="Arial"/>
                <a:cs typeface="Arial"/>
                <a:sym typeface="Arial"/>
              </a:rPr>
              <a:t> only once. The value that is supplied by the user (</a:t>
            </a:r>
            <a:r>
              <a:rPr lang="en-US">
                <a:latin typeface="Courier New"/>
                <a:ea typeface="Courier New"/>
                <a:cs typeface="Courier New"/>
                <a:sym typeface="Courier New"/>
              </a:rPr>
              <a:t>department_id</a:t>
            </a:r>
            <a:r>
              <a:rPr lang="en-US">
                <a:latin typeface="Arial"/>
                <a:ea typeface="Arial"/>
                <a:cs typeface="Arial"/>
                <a:sym typeface="Arial"/>
              </a:rPr>
              <a:t>) is used for both display and ordering of data. If you run the query again, you will not be prompted for the value of the variable.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SQL Developer stores the value that is supplied by using the </a:t>
            </a:r>
            <a:r>
              <a:rPr lang="en-US">
                <a:latin typeface="Courier New"/>
                <a:ea typeface="Courier New"/>
                <a:cs typeface="Courier New"/>
                <a:sym typeface="Courier New"/>
              </a:rPr>
              <a:t>DEFINE</a:t>
            </a:r>
            <a:r>
              <a:rPr lang="en-US">
                <a:latin typeface="Arial"/>
                <a:ea typeface="Arial"/>
                <a:cs typeface="Arial"/>
                <a:sym typeface="Arial"/>
              </a:rPr>
              <a:t> command; it uses it again whenever you reference the variable name. After a user variable is in place, you need to use the </a:t>
            </a:r>
            <a:r>
              <a:rPr lang="en-US">
                <a:latin typeface="Courier New"/>
                <a:ea typeface="Courier New"/>
                <a:cs typeface="Courier New"/>
                <a:sym typeface="Courier New"/>
              </a:rPr>
              <a:t>UNDEFINE</a:t>
            </a:r>
            <a:r>
              <a:rPr lang="en-US">
                <a:latin typeface="Arial"/>
                <a:ea typeface="Arial"/>
                <a:cs typeface="Arial"/>
                <a:sym typeface="Arial"/>
              </a:rPr>
              <a:t> command to delete it: </a:t>
            </a:r>
            <a:endParaRPr/>
          </a:p>
          <a:p>
            <a:pPr marL="857250" lvl="4" indent="0" algn="l" rtl="0">
              <a:spcBef>
                <a:spcPts val="275"/>
              </a:spcBef>
              <a:spcAft>
                <a:spcPts val="0"/>
              </a:spcAft>
              <a:buClr>
                <a:schemeClr val="dk1"/>
              </a:buClr>
              <a:buSzPts val="1200"/>
              <a:buFont typeface="Calibri"/>
              <a:buNone/>
            </a:pPr>
            <a:r>
              <a:rPr lang="en-US"/>
              <a:t>UNDEFINE column_name;</a:t>
            </a:r>
            <a:endParaRPr/>
          </a:p>
          <a:p>
            <a:pPr marL="0" lvl="0" indent="0" algn="l" rtl="0">
              <a:spcBef>
                <a:spcPts val="0"/>
              </a:spcBef>
              <a:spcAft>
                <a:spcPts val="0"/>
              </a:spcAft>
              <a:buNone/>
            </a:pPr>
            <a:endParaRPr/>
          </a:p>
        </p:txBody>
      </p:sp>
      <p:sp>
        <p:nvSpPr>
          <p:cNvPr id="1733" name="Google Shape;1733;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6670697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The example in the slide creates a SQL*Plus substitution variable for an employee number. When the statement is executed, SQL*Plus prompts you for an employee number and then displays the employee number, last name, salary, and department number for that employee.</a:t>
            </a:r>
            <a:endParaRPr/>
          </a:p>
          <a:p>
            <a:pPr marL="0" lvl="0" indent="0" algn="l" rtl="0">
              <a:spcBef>
                <a:spcPts val="0"/>
              </a:spcBef>
              <a:spcAft>
                <a:spcPts val="0"/>
              </a:spcAft>
              <a:buNone/>
            </a:pPr>
            <a:endParaRPr/>
          </a:p>
        </p:txBody>
      </p:sp>
      <p:sp>
        <p:nvSpPr>
          <p:cNvPr id="1753" name="Google Shape;1753;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1576718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3" name="Google Shape;1763;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02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By using Oracle Database </a:t>
            </a:r>
            <a:r>
              <a:rPr lang="en-US" dirty="0" smtClean="0"/>
              <a:t>19c, </a:t>
            </a:r>
            <a:r>
              <a:rPr lang="en-US" dirty="0"/>
              <a:t>you can utilize the following features across focus areas:</a:t>
            </a:r>
            <a:endParaRPr dirty="0"/>
          </a:p>
          <a:p>
            <a:pPr marL="609493" lvl="2" indent="-304745" algn="l" rtl="0">
              <a:spcBef>
                <a:spcPts val="400"/>
              </a:spcBef>
              <a:spcAft>
                <a:spcPts val="0"/>
              </a:spcAft>
              <a:buClr>
                <a:srgbClr val="000000"/>
              </a:buClr>
              <a:buSzPts val="1100"/>
              <a:buFont typeface="Calibri"/>
              <a:buChar char="•"/>
            </a:pPr>
            <a:r>
              <a:rPr lang="en-US" dirty="0"/>
              <a:t>With the </a:t>
            </a:r>
            <a:r>
              <a:rPr lang="en-US" b="1" dirty="0"/>
              <a:t>Infrastructure Grid </a:t>
            </a:r>
            <a:r>
              <a:rPr lang="en-US" dirty="0"/>
              <a:t>technology of Oracle, you can pool low-cost servers and storage to form systems that deliver the highest quality of service in terms of manageability, high availability, and performance. Oracle Database </a:t>
            </a:r>
            <a:r>
              <a:rPr lang="en-US" dirty="0" smtClean="0"/>
              <a:t>19c </a:t>
            </a:r>
            <a:r>
              <a:rPr lang="en-US" dirty="0"/>
              <a:t>also helps you to consolidate and extend the benefits of grid computing and manage changes in a controlled and cost-effective manner.</a:t>
            </a:r>
            <a:endParaRPr dirty="0"/>
          </a:p>
          <a:p>
            <a:pPr marL="609493" lvl="2" indent="-304745" algn="l" rtl="0">
              <a:spcBef>
                <a:spcPts val="400"/>
              </a:spcBef>
              <a:spcAft>
                <a:spcPts val="0"/>
              </a:spcAft>
              <a:buClr>
                <a:srgbClr val="000000"/>
              </a:buClr>
              <a:buSzPts val="1100"/>
              <a:buFont typeface="Calibri"/>
              <a:buChar char="•"/>
            </a:pPr>
            <a:r>
              <a:rPr lang="en-US" dirty="0"/>
              <a:t>Oracle Database </a:t>
            </a:r>
            <a:r>
              <a:rPr lang="en-US" dirty="0" smtClean="0"/>
              <a:t>19c </a:t>
            </a:r>
            <a:r>
              <a:rPr lang="en-US" dirty="0"/>
              <a:t>enables </a:t>
            </a:r>
            <a:r>
              <a:rPr lang="en-US" b="1" dirty="0"/>
              <a:t>Information Management </a:t>
            </a:r>
            <a:r>
              <a:rPr lang="en-US" dirty="0"/>
              <a:t>by providing capabilities in content management, information integration, and information lifecycle management areas. You can manage content of advanced data types such as Extensible Markup Language (XML), text, spatial, multimedia, medical imaging, and semantic technologies using the features provided by Oracle.</a:t>
            </a:r>
            <a:endParaRPr dirty="0"/>
          </a:p>
          <a:p>
            <a:pPr marL="609493" lvl="2" indent="-304745" algn="l" rtl="0">
              <a:spcBef>
                <a:spcPts val="400"/>
              </a:spcBef>
              <a:spcAft>
                <a:spcPts val="0"/>
              </a:spcAft>
              <a:buClr>
                <a:srgbClr val="000000"/>
              </a:buClr>
              <a:buSzPts val="1100"/>
              <a:buFont typeface="Calibri"/>
              <a:buChar char="•"/>
            </a:pPr>
            <a:r>
              <a:rPr lang="en-US" dirty="0"/>
              <a:t>With Oracle Database </a:t>
            </a:r>
            <a:r>
              <a:rPr lang="en-US" dirty="0" smtClean="0"/>
              <a:t>19c, </a:t>
            </a:r>
            <a:r>
              <a:rPr lang="en-US" dirty="0"/>
              <a:t>you can manage all the major </a:t>
            </a:r>
            <a:r>
              <a:rPr lang="en-US" b="1" dirty="0"/>
              <a:t>Application Development</a:t>
            </a:r>
            <a:r>
              <a:rPr lang="en-US" dirty="0"/>
              <a:t> environments such as PL/SQL, Java/JDBC, .NET, Windows, PHP, SQL Developer, and Application Express.</a:t>
            </a:r>
            <a:endParaRPr dirty="0"/>
          </a:p>
          <a:p>
            <a:pPr marL="609493" lvl="2" indent="-304745" algn="l" rtl="0">
              <a:spcBef>
                <a:spcPts val="400"/>
              </a:spcBef>
              <a:spcAft>
                <a:spcPts val="0"/>
              </a:spcAft>
              <a:buClr>
                <a:srgbClr val="000000"/>
              </a:buClr>
              <a:buSzPts val="1100"/>
              <a:buFont typeface="Calibri"/>
              <a:buChar char="•"/>
            </a:pPr>
            <a:r>
              <a:rPr lang="en-US" dirty="0"/>
              <a:t>You can now plug into </a:t>
            </a:r>
            <a:r>
              <a:rPr lang="en-US" b="1" dirty="0"/>
              <a:t>Oracle Cloud </a:t>
            </a:r>
            <a:r>
              <a:rPr lang="en-US" dirty="0"/>
              <a:t>with Oracle Database </a:t>
            </a:r>
            <a:r>
              <a:rPr lang="en-US" dirty="0" smtClean="0"/>
              <a:t>19c. </a:t>
            </a:r>
            <a:r>
              <a:rPr lang="en-US" dirty="0"/>
              <a:t>This will help you to standardize, consolidate, and automate database services on the cloud.</a:t>
            </a:r>
            <a:endParaRPr dirty="0"/>
          </a:p>
        </p:txBody>
      </p:sp>
      <p:sp>
        <p:nvSpPr>
          <p:cNvPr id="255" name="Google Shape;25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241899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2" name="Google Shape;1772;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example shown in the slide creates a substitution variable for an employee number by using the </a:t>
            </a:r>
            <a:r>
              <a:rPr lang="en-US">
                <a:latin typeface="Courier New"/>
                <a:ea typeface="Courier New"/>
                <a:cs typeface="Courier New"/>
                <a:sym typeface="Courier New"/>
              </a:rPr>
              <a:t>DEFINE</a:t>
            </a:r>
            <a:r>
              <a:rPr lang="en-US">
                <a:latin typeface="Arial"/>
                <a:ea typeface="Arial"/>
                <a:cs typeface="Arial"/>
                <a:sym typeface="Arial"/>
              </a:rPr>
              <a:t> command. At run time, this displays the employee number, name, salary, and department number for that employee.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Because the variable is created using the SQL Developer </a:t>
            </a:r>
            <a:r>
              <a:rPr lang="en-US">
                <a:latin typeface="Courier New"/>
                <a:ea typeface="Courier New"/>
                <a:cs typeface="Courier New"/>
                <a:sym typeface="Courier New"/>
              </a:rPr>
              <a:t>DEFINE</a:t>
            </a:r>
            <a:r>
              <a:rPr lang="en-US">
                <a:latin typeface="Arial"/>
                <a:ea typeface="Arial"/>
                <a:cs typeface="Arial"/>
                <a:sym typeface="Arial"/>
              </a:rPr>
              <a:t> command, the user is not prompted to enter a value for the employee number. Instead, the variable value is automatically substituted in the </a:t>
            </a:r>
            <a:r>
              <a:rPr lang="en-US">
                <a:latin typeface="Courier New"/>
                <a:ea typeface="Courier New"/>
                <a:cs typeface="Courier New"/>
                <a:sym typeface="Courier New"/>
              </a:rPr>
              <a:t>SELECT</a:t>
            </a:r>
            <a:r>
              <a:rPr lang="en-US">
                <a:latin typeface="Arial"/>
                <a:ea typeface="Arial"/>
                <a:cs typeface="Arial"/>
                <a:sym typeface="Arial"/>
              </a:rPr>
              <a:t> statement.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EMPLOYEE_NUM</a:t>
            </a:r>
            <a:r>
              <a:rPr lang="en-US">
                <a:latin typeface="Arial"/>
                <a:ea typeface="Arial"/>
                <a:cs typeface="Arial"/>
                <a:sym typeface="Arial"/>
              </a:rPr>
              <a:t> substitution variable is present in the session until the user undefines it or exits the SQL Developer session.</a:t>
            </a:r>
            <a:endParaRPr/>
          </a:p>
          <a:p>
            <a:pPr marL="0" lvl="0" indent="0" algn="l" rtl="0">
              <a:spcBef>
                <a:spcPts val="0"/>
              </a:spcBef>
              <a:spcAft>
                <a:spcPts val="0"/>
              </a:spcAft>
              <a:buNone/>
            </a:pPr>
            <a:endParaRPr/>
          </a:p>
        </p:txBody>
      </p:sp>
      <p:sp>
        <p:nvSpPr>
          <p:cNvPr id="1773" name="Google Shape;1773;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8541220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5" name="Google Shape;1785;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can </a:t>
            </a:r>
            <a:r>
              <a:rPr lang="en-US">
                <a:solidFill>
                  <a:schemeClr val="dk1"/>
                </a:solidFill>
                <a:latin typeface="Arial"/>
                <a:ea typeface="Arial"/>
                <a:cs typeface="Arial"/>
                <a:sym typeface="Arial"/>
              </a:rPr>
              <a:t>use the </a:t>
            </a:r>
            <a:r>
              <a:rPr lang="en-US">
                <a:solidFill>
                  <a:schemeClr val="dk1"/>
                </a:solidFill>
                <a:latin typeface="Courier New"/>
                <a:ea typeface="Courier New"/>
                <a:cs typeface="Courier New"/>
                <a:sym typeface="Courier New"/>
              </a:rPr>
              <a:t>VERIFY</a:t>
            </a:r>
            <a:r>
              <a:rPr lang="en-US">
                <a:solidFill>
                  <a:schemeClr val="dk1"/>
                </a:solidFill>
                <a:latin typeface="Arial"/>
                <a:ea typeface="Arial"/>
                <a:cs typeface="Arial"/>
                <a:sym typeface="Arial"/>
              </a:rPr>
              <a:t> command </a:t>
            </a:r>
            <a:r>
              <a:rPr lang="en-US">
                <a:latin typeface="Arial"/>
                <a:ea typeface="Arial"/>
                <a:cs typeface="Arial"/>
                <a:sym typeface="Arial"/>
              </a:rPr>
              <a:t>to </a:t>
            </a:r>
            <a:r>
              <a:rPr lang="en-US">
                <a:solidFill>
                  <a:schemeClr val="dk1"/>
                </a:solidFill>
                <a:latin typeface="Arial"/>
                <a:ea typeface="Arial"/>
                <a:cs typeface="Arial"/>
                <a:sym typeface="Arial"/>
              </a:rPr>
              <a:t>confirm the changes in the SQL statement. Setting </a:t>
            </a:r>
            <a:r>
              <a:rPr lang="en-US">
                <a:solidFill>
                  <a:schemeClr val="dk1"/>
                </a:solidFill>
                <a:latin typeface="Courier New"/>
                <a:ea typeface="Courier New"/>
                <a:cs typeface="Courier New"/>
                <a:sym typeface="Courier New"/>
              </a:rPr>
              <a:t>SET</a:t>
            </a:r>
            <a:r>
              <a:rPr lang="en-US">
                <a:latin typeface="Arial"/>
                <a:ea typeface="Arial"/>
                <a:cs typeface="Arial"/>
                <a:sym typeface="Arial"/>
              </a:rPr>
              <a:t> </a:t>
            </a:r>
            <a:r>
              <a:rPr lang="en-US">
                <a:solidFill>
                  <a:schemeClr val="dk1"/>
                </a:solidFill>
                <a:latin typeface="Courier New"/>
                <a:ea typeface="Courier New"/>
                <a:cs typeface="Courier New"/>
                <a:sym typeface="Courier New"/>
              </a:rPr>
              <a:t>VERIFY</a:t>
            </a:r>
            <a:r>
              <a:rPr lang="en-US">
                <a:latin typeface="Arial"/>
                <a:ea typeface="Arial"/>
                <a:cs typeface="Arial"/>
                <a:sym typeface="Arial"/>
              </a:rPr>
              <a:t> </a:t>
            </a:r>
            <a:r>
              <a:rPr lang="en-US">
                <a:solidFill>
                  <a:schemeClr val="dk1"/>
                </a:solidFill>
                <a:latin typeface="Courier New"/>
                <a:ea typeface="Courier New"/>
                <a:cs typeface="Courier New"/>
                <a:sym typeface="Courier New"/>
              </a:rPr>
              <a:t>ON</a:t>
            </a:r>
            <a:r>
              <a:rPr lang="en-US">
                <a:solidFill>
                  <a:schemeClr val="dk1"/>
                </a:solidFill>
                <a:latin typeface="Arial"/>
                <a:ea typeface="Arial"/>
                <a:cs typeface="Arial"/>
                <a:sym typeface="Arial"/>
              </a:rPr>
              <a:t> forces SQL Developer to display the text of a command after it replaces substitution variables with values.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To see the </a:t>
            </a:r>
            <a:r>
              <a:rPr lang="en-US">
                <a:latin typeface="Courier New"/>
                <a:ea typeface="Courier New"/>
                <a:cs typeface="Courier New"/>
                <a:sym typeface="Courier New"/>
              </a:rPr>
              <a:t>VERIFY</a:t>
            </a:r>
            <a:r>
              <a:rPr lang="en-US">
                <a:latin typeface="Arial"/>
                <a:ea typeface="Arial"/>
                <a:cs typeface="Arial"/>
                <a:sym typeface="Arial"/>
              </a:rPr>
              <a:t> output, you should use the Run Script (F5) icon in the SQL Worksheet. SQL Developer displays the text of a command after it replaces substitution variables with values,</a:t>
            </a:r>
            <a:r>
              <a:rPr lang="en-US" b="1">
                <a:latin typeface="Arial"/>
                <a:ea typeface="Arial"/>
                <a:cs typeface="Arial"/>
                <a:sym typeface="Arial"/>
              </a:rPr>
              <a:t> </a:t>
            </a:r>
            <a:r>
              <a:rPr lang="en-US" b="0">
                <a:latin typeface="Arial"/>
                <a:ea typeface="Arial"/>
                <a:cs typeface="Arial"/>
                <a:sym typeface="Arial"/>
              </a:rPr>
              <a:t>o</a:t>
            </a:r>
            <a:r>
              <a:rPr lang="en-US">
                <a:latin typeface="Arial"/>
                <a:ea typeface="Arial"/>
                <a:cs typeface="Arial"/>
                <a:sym typeface="Arial"/>
              </a:rPr>
              <a:t>n the Script Output tab as shown in the slide.</a:t>
            </a:r>
            <a:r>
              <a:rPr lang="en-US">
                <a:solidFill>
                  <a:schemeClr val="dk1"/>
                </a:solidFill>
                <a:latin typeface="Arial"/>
                <a:ea typeface="Arial"/>
                <a:cs typeface="Arial"/>
                <a:sym typeface="Arial"/>
              </a:rPr>
              <a:t> </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The example in the slide displays </a:t>
            </a:r>
            <a:r>
              <a:rPr lang="en-US">
                <a:latin typeface="Arial"/>
                <a:ea typeface="Arial"/>
                <a:cs typeface="Arial"/>
                <a:sym typeface="Arial"/>
              </a:rPr>
              <a:t>the new value of the </a:t>
            </a:r>
            <a:r>
              <a:rPr lang="en-US">
                <a:latin typeface="Courier New"/>
                <a:ea typeface="Courier New"/>
                <a:cs typeface="Courier New"/>
                <a:sym typeface="Courier New"/>
              </a:rPr>
              <a:t>EMPLOYEE_ID</a:t>
            </a:r>
            <a:r>
              <a:rPr lang="en-US">
                <a:latin typeface="Arial"/>
                <a:ea typeface="Arial"/>
                <a:cs typeface="Arial"/>
                <a:sym typeface="Arial"/>
              </a:rPr>
              <a:t> column in the SQL statement followed by the output.</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SQL*Plus System Variables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SQL*Plus uses various system variables that control the working environment. One of the variables is </a:t>
            </a:r>
            <a:r>
              <a:rPr lang="en-US">
                <a:latin typeface="Courier New"/>
                <a:ea typeface="Courier New"/>
                <a:cs typeface="Courier New"/>
                <a:sym typeface="Courier New"/>
              </a:rPr>
              <a:t>VERIFY</a:t>
            </a:r>
            <a:r>
              <a:rPr lang="en-US">
                <a:latin typeface="Arial"/>
                <a:ea typeface="Arial"/>
                <a:cs typeface="Arial"/>
                <a:sym typeface="Arial"/>
              </a:rPr>
              <a:t>. To obtain a complete list of all the system variables, you can issue the </a:t>
            </a:r>
            <a:r>
              <a:rPr lang="en-US">
                <a:latin typeface="Courier New"/>
                <a:ea typeface="Courier New"/>
                <a:cs typeface="Courier New"/>
                <a:sym typeface="Courier New"/>
              </a:rPr>
              <a:t>SHOW</a:t>
            </a:r>
            <a:r>
              <a:rPr lang="en-US">
                <a:latin typeface="Arial"/>
                <a:ea typeface="Arial"/>
                <a:cs typeface="Arial"/>
                <a:sym typeface="Arial"/>
              </a:rPr>
              <a:t> </a:t>
            </a:r>
            <a:r>
              <a:rPr lang="en-US">
                <a:latin typeface="Courier New"/>
                <a:ea typeface="Courier New"/>
                <a:cs typeface="Courier New"/>
                <a:sym typeface="Courier New"/>
              </a:rPr>
              <a:t>ALL</a:t>
            </a:r>
            <a:r>
              <a:rPr lang="en-US">
                <a:latin typeface="Arial"/>
                <a:ea typeface="Arial"/>
                <a:cs typeface="Arial"/>
                <a:sym typeface="Arial"/>
              </a:rPr>
              <a:t> command on the SQL*Plus command prompt.</a:t>
            </a:r>
            <a:endParaRPr/>
          </a:p>
          <a:p>
            <a:pPr marL="0" lvl="0" indent="0" algn="l" rtl="0">
              <a:spcBef>
                <a:spcPts val="0"/>
              </a:spcBef>
              <a:spcAft>
                <a:spcPts val="0"/>
              </a:spcAft>
              <a:buNone/>
            </a:pPr>
            <a:endParaRPr/>
          </a:p>
        </p:txBody>
      </p:sp>
      <p:sp>
        <p:nvSpPr>
          <p:cNvPr id="1786" name="Google Shape;1786;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1447925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8" name="Google Shape;1798;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Answer: a, b, c, f</a:t>
            </a:r>
            <a:endParaRPr/>
          </a:p>
          <a:p>
            <a:pPr marL="0" lvl="0" indent="0" algn="l" rtl="0">
              <a:spcBef>
                <a:spcPts val="0"/>
              </a:spcBef>
              <a:spcAft>
                <a:spcPts val="0"/>
              </a:spcAft>
              <a:buNone/>
            </a:pPr>
            <a:endParaRPr/>
          </a:p>
        </p:txBody>
      </p:sp>
      <p:sp>
        <p:nvSpPr>
          <p:cNvPr id="1799" name="Google Shape;1799;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21470440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6" name="Google Shape;1806;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this lesson, you should have learned about restricting and sorting rows that are returned by the </a:t>
            </a:r>
            <a:r>
              <a:rPr lang="en-US">
                <a:latin typeface="Courier New"/>
                <a:ea typeface="Courier New"/>
                <a:cs typeface="Courier New"/>
                <a:sym typeface="Courier New"/>
              </a:rPr>
              <a:t>SELECT</a:t>
            </a:r>
            <a:r>
              <a:rPr lang="en-US">
                <a:latin typeface="Arial"/>
                <a:ea typeface="Arial"/>
                <a:cs typeface="Arial"/>
                <a:sym typeface="Arial"/>
              </a:rPr>
              <a:t> statement. You should also have learned how to implement various operators and conditions.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By using the substitution variables, you can add flexibility to your SQL statements. This enables the queries to prompt for the filter condition for the rows during run time.</a:t>
            </a:r>
            <a:endParaRPr/>
          </a:p>
          <a:p>
            <a:pPr marL="0" lvl="0" indent="0" algn="l" rtl="0">
              <a:spcBef>
                <a:spcPts val="0"/>
              </a:spcBef>
              <a:spcAft>
                <a:spcPts val="0"/>
              </a:spcAft>
              <a:buNone/>
            </a:pPr>
            <a:endParaRPr/>
          </a:p>
        </p:txBody>
      </p:sp>
      <p:sp>
        <p:nvSpPr>
          <p:cNvPr id="1807" name="Google Shape;1807;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12024177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this practice, you build more reports, including statements that use the </a:t>
            </a:r>
            <a:r>
              <a:rPr lang="en-US">
                <a:latin typeface="Courier New"/>
                <a:ea typeface="Courier New"/>
                <a:cs typeface="Courier New"/>
                <a:sym typeface="Courier New"/>
              </a:rPr>
              <a:t>WHERE</a:t>
            </a:r>
            <a:r>
              <a:rPr lang="en-US"/>
              <a:t> clause and the </a:t>
            </a:r>
            <a:r>
              <a:rPr lang="en-US">
                <a:latin typeface="Courier New"/>
                <a:ea typeface="Courier New"/>
                <a:cs typeface="Courier New"/>
                <a:sym typeface="Courier New"/>
              </a:rPr>
              <a:t>ORDER</a:t>
            </a:r>
            <a:r>
              <a:rPr lang="en-US"/>
              <a:t> </a:t>
            </a:r>
            <a:r>
              <a:rPr lang="en-US">
                <a:latin typeface="Courier New"/>
                <a:ea typeface="Courier New"/>
                <a:cs typeface="Courier New"/>
                <a:sym typeface="Courier New"/>
              </a:rPr>
              <a:t>BY</a:t>
            </a:r>
            <a:r>
              <a:rPr lang="en-US"/>
              <a:t> clause. You make the SQL statements more reusable and generic by including the ampersand substitution.</a:t>
            </a:r>
            <a:endParaRPr/>
          </a:p>
          <a:p>
            <a:pPr marL="0" lvl="0" indent="0" algn="l" rtl="0">
              <a:spcBef>
                <a:spcPts val="0"/>
              </a:spcBef>
              <a:spcAft>
                <a:spcPts val="0"/>
              </a:spcAft>
              <a:buNone/>
            </a:pPr>
            <a:endParaRPr/>
          </a:p>
        </p:txBody>
      </p:sp>
      <p:sp>
        <p:nvSpPr>
          <p:cNvPr id="1817" name="Google Shape;181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2138042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6" name="Google Shape;1826;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6400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2" name="Google Shape;1832;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1, you will learn how to query the data from tables, how to query selected records from tables, and also how to sort the data retrieved from the tables.</a:t>
            </a:r>
            <a:endParaRPr/>
          </a:p>
          <a:p>
            <a:pPr marL="0" lvl="0" indent="0" algn="l" rtl="0">
              <a:spcBef>
                <a:spcPts val="0"/>
              </a:spcBef>
              <a:spcAft>
                <a:spcPts val="0"/>
              </a:spcAft>
              <a:buNone/>
            </a:pPr>
            <a:endParaRPr/>
          </a:p>
        </p:txBody>
      </p:sp>
      <p:sp>
        <p:nvSpPr>
          <p:cNvPr id="1833" name="Google Shape;1833;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7183613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9" name="Google Shape;1869;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Functions make the basic query block more powerful, and they are used to manipulate data values. This is the first of two lessons that explore functions. It focuses on single-row character, number, and date functions.</a:t>
            </a:r>
            <a:endParaRPr/>
          </a:p>
          <a:p>
            <a:pPr marL="0" lvl="0" indent="0" algn="l" rtl="0">
              <a:spcBef>
                <a:spcPts val="0"/>
              </a:spcBef>
              <a:spcAft>
                <a:spcPts val="0"/>
              </a:spcAft>
              <a:buNone/>
            </a:pPr>
            <a:endParaRPr/>
          </a:p>
        </p:txBody>
      </p:sp>
      <p:sp>
        <p:nvSpPr>
          <p:cNvPr id="1870" name="Google Shape;1870;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3453056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9" name="Google Shape;1879;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a:t>Consider a scenario where Zhen, an HR manager in China, wants to calculate the average salary across various departments of all employees working in China. In order to generate such information, Zhen has to enter conditions such as country name (China) and get the list of employees working in China. Then he has enter the operation to be performed on the values (in this case, </a:t>
            </a:r>
            <a:r>
              <a:rPr lang="en-US">
                <a:latin typeface="Courier New"/>
                <a:ea typeface="Courier New"/>
                <a:cs typeface="Courier New"/>
                <a:sym typeface="Courier New"/>
              </a:rPr>
              <a:t>AVERAGE </a:t>
            </a:r>
            <a:r>
              <a:rPr lang="en-US"/>
              <a:t>salary). The HR application queries the database conditionally and then applies the mathematical operation to calculate the average salary. The results are returned to Zhen, along with a chart for analysis.</a:t>
            </a:r>
            <a:endParaRPr/>
          </a:p>
          <a:p>
            <a:pPr marL="152373" lvl="1" indent="0" algn="l" rtl="0">
              <a:spcBef>
                <a:spcPts val="533"/>
              </a:spcBef>
              <a:spcAft>
                <a:spcPts val="0"/>
              </a:spcAft>
              <a:buClr>
                <a:schemeClr val="dk1"/>
              </a:buClr>
              <a:buSzPts val="1200"/>
              <a:buFont typeface="Calibri"/>
              <a:buNone/>
            </a:pPr>
            <a:r>
              <a:rPr lang="en-US"/>
              <a:t>The operations performed on the values returned by a SQL query are called Functions. There are different types of functions, which are useful when you want to apply some kind of customization on the values returned by the query. In the following lessons, you will learn about the different types of functions.</a:t>
            </a:r>
            <a:endParaRPr/>
          </a:p>
          <a:p>
            <a:pPr marL="0" lvl="0" indent="0" algn="l" rtl="0">
              <a:spcBef>
                <a:spcPts val="0"/>
              </a:spcBef>
              <a:spcAft>
                <a:spcPts val="0"/>
              </a:spcAft>
              <a:buNone/>
            </a:pPr>
            <a:endParaRPr/>
          </a:p>
        </p:txBody>
      </p:sp>
      <p:sp>
        <p:nvSpPr>
          <p:cNvPr id="1880" name="Google Shape;1880;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10515142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37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Imagine you have an organization that needs to support multiple terabytes of information for users who demand fast and secure access to business applications round the clock. The database systems must be reliable and must be able to recover quickly in the event of any kind of failure. Oracle Database </a:t>
            </a:r>
            <a:r>
              <a:rPr lang="en-US" dirty="0" smtClean="0"/>
              <a:t>19c </a:t>
            </a:r>
            <a:r>
              <a:rPr lang="en-US" dirty="0"/>
              <a:t>is designed to help organizations manage infrastructure grids easily and deliver high-quality service:</a:t>
            </a:r>
            <a:endParaRPr dirty="0"/>
          </a:p>
          <a:p>
            <a:pPr marL="609493" lvl="2" indent="-304745" algn="l" rtl="0">
              <a:spcBef>
                <a:spcPts val="400"/>
              </a:spcBef>
              <a:spcAft>
                <a:spcPts val="0"/>
              </a:spcAft>
              <a:buClr>
                <a:srgbClr val="000000"/>
              </a:buClr>
              <a:buSzPts val="1100"/>
              <a:buFont typeface="Calibri"/>
              <a:buChar char="•"/>
            </a:pPr>
            <a:r>
              <a:rPr lang="en-US" b="1" dirty="0"/>
              <a:t>Manageability:</a:t>
            </a:r>
            <a:r>
              <a:rPr lang="en-US" dirty="0"/>
              <a:t> By using some of the change assurance, management automation, and fault diagnostics features, the database administrators (DBAs) can increase their productivity, reduce costs, minimize errors, and maximize quality of service. Some of the useful features that promote better management are the Database Replay facility, the SQL Performance Analyzer, the Automatic SQL Tuning facility, and Real-Time Database Operations Monitoring.</a:t>
            </a:r>
            <a:endParaRPr dirty="0"/>
          </a:p>
          <a:p>
            <a:pPr marL="609493" lvl="2" indent="-304745" algn="l" rtl="0">
              <a:spcBef>
                <a:spcPts val="400"/>
              </a:spcBef>
              <a:spcAft>
                <a:spcPts val="0"/>
              </a:spcAft>
              <a:buClr>
                <a:srgbClr val="000000"/>
              </a:buClr>
              <a:buSzPts val="1100"/>
              <a:buFont typeface="Calibri"/>
              <a:buNone/>
            </a:pPr>
            <a:r>
              <a:rPr lang="en-US" dirty="0"/>
              <a:t>	Enterprise Manager Database Express </a:t>
            </a:r>
            <a:r>
              <a:rPr lang="en-US" dirty="0" smtClean="0"/>
              <a:t>19c </a:t>
            </a:r>
            <a:r>
              <a:rPr lang="en-US" dirty="0"/>
              <a:t>is a web-based tool for managing Oracle databases. It greatly simplifies database performance diagnostics by consolidating the relevant database performance screens into a view called Database Performance Hub. DBAs get a single, consolidated view of the current real-time and historical view of the database performance across multiple dimensions such as database load, monitored SQL and PL/SQL, and Active Session History (ASH) on a single page for the selected time period.</a:t>
            </a:r>
            <a:endParaRPr dirty="0"/>
          </a:p>
        </p:txBody>
      </p:sp>
      <p:sp>
        <p:nvSpPr>
          <p:cNvPr id="286" name="Google Shape;28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2038689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Functions are a very powerful feature of SQL. You can use functions to do the following:</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Perform calculations on data.</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Modify individual data items.</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Manipulate output for groups of rows.</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Format dates and numbers for display.</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Convert column data types.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SQL functions sometimes take arguments and always return a value.</a:t>
            </a:r>
            <a:endParaRPr/>
          </a:p>
          <a:p>
            <a:pPr marL="0" lvl="0" indent="0" algn="l" rtl="0">
              <a:spcBef>
                <a:spcPts val="0"/>
              </a:spcBef>
              <a:spcAft>
                <a:spcPts val="0"/>
              </a:spcAft>
              <a:buNone/>
            </a:pPr>
            <a:endParaRPr/>
          </a:p>
        </p:txBody>
      </p:sp>
      <p:sp>
        <p:nvSpPr>
          <p:cNvPr id="1927" name="Google Shape;1927;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294216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3" name="Google Shape;1953;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There are two types of functions:</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Single-row functions</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Multiple-row functions</a:t>
            </a:r>
            <a:endParaRPr dirty="0"/>
          </a:p>
          <a:p>
            <a:pPr marL="152373" lvl="1" indent="0" algn="l" rtl="0">
              <a:spcBef>
                <a:spcPts val="533"/>
              </a:spcBef>
              <a:spcAft>
                <a:spcPts val="0"/>
              </a:spcAft>
              <a:buClr>
                <a:schemeClr val="dk1"/>
              </a:buClr>
              <a:buSzPts val="1200"/>
              <a:buFont typeface="Arial"/>
              <a:buNone/>
            </a:pPr>
            <a:r>
              <a:rPr lang="en-US" b="1" dirty="0">
                <a:solidFill>
                  <a:schemeClr val="dk1"/>
                </a:solidFill>
                <a:latin typeface="Arial"/>
                <a:ea typeface="Arial"/>
                <a:cs typeface="Arial"/>
                <a:sym typeface="Arial"/>
              </a:rPr>
              <a:t>Single-Row Functions</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These functions operate on single rows only and return one result per row. There are different types of single-row functions. This lesson covers the following functions:</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Character</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Number</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Date</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Multiple-Row Functions</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Functions can manipulate groups of rows to give one result per group of rows. These functions are also known as </a:t>
            </a:r>
            <a:r>
              <a:rPr lang="en-US" i="1" dirty="0">
                <a:latin typeface="Arial"/>
                <a:ea typeface="Arial"/>
                <a:cs typeface="Arial"/>
                <a:sym typeface="Arial"/>
              </a:rPr>
              <a:t>group functions</a:t>
            </a:r>
            <a:r>
              <a:rPr lang="en-US" dirty="0">
                <a:latin typeface="Arial"/>
                <a:ea typeface="Arial"/>
                <a:cs typeface="Arial"/>
                <a:sym typeface="Arial"/>
              </a:rPr>
              <a:t> (covered in the lesson titled “Reporting Aggregated Data Using the Group Functions”).</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Note:</a:t>
            </a:r>
            <a:r>
              <a:rPr lang="en-US" dirty="0">
                <a:latin typeface="Arial"/>
                <a:ea typeface="Arial"/>
                <a:cs typeface="Arial"/>
                <a:sym typeface="Arial"/>
              </a:rPr>
              <a:t> For more information and a complete list of available functions and their syntax, see the “Functions” section in </a:t>
            </a:r>
            <a:r>
              <a:rPr lang="en-US" i="1" dirty="0">
                <a:latin typeface="Arial"/>
                <a:ea typeface="Arial"/>
                <a:cs typeface="Arial"/>
                <a:sym typeface="Arial"/>
              </a:rPr>
              <a:t>Oracle Database SQL Language Reference </a:t>
            </a:r>
            <a:r>
              <a:rPr lang="en-US" dirty="0">
                <a:latin typeface="Arial"/>
                <a:ea typeface="Arial"/>
                <a:cs typeface="Arial"/>
                <a:sym typeface="Arial"/>
              </a:rPr>
              <a:t>for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database.</a:t>
            </a:r>
            <a:endParaRPr dirty="0"/>
          </a:p>
          <a:p>
            <a:pPr marL="0" lvl="0" indent="0" algn="l" rtl="0">
              <a:spcBef>
                <a:spcPts val="0"/>
              </a:spcBef>
              <a:spcAft>
                <a:spcPts val="0"/>
              </a:spcAft>
              <a:buNone/>
            </a:pPr>
            <a:endParaRPr dirty="0"/>
          </a:p>
        </p:txBody>
      </p:sp>
      <p:sp>
        <p:nvSpPr>
          <p:cNvPr id="1954" name="Google Shape;1954;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5686848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3" name="Google Shape;1973;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can use single-row functions</a:t>
            </a:r>
            <a:r>
              <a:rPr lang="en-US">
                <a:solidFill>
                  <a:srgbClr val="FC0128"/>
                </a:solidFill>
                <a:latin typeface="Arial"/>
                <a:ea typeface="Arial"/>
                <a:cs typeface="Arial"/>
                <a:sym typeface="Arial"/>
              </a:rPr>
              <a:t> </a:t>
            </a:r>
            <a:r>
              <a:rPr lang="en-US">
                <a:latin typeface="Arial"/>
                <a:ea typeface="Arial"/>
                <a:cs typeface="Arial"/>
                <a:sym typeface="Arial"/>
              </a:rPr>
              <a:t>to manipulate data items. </a:t>
            </a:r>
            <a:r>
              <a:rPr lang="en-US">
                <a:solidFill>
                  <a:schemeClr val="dk1"/>
                </a:solidFill>
                <a:latin typeface="Arial"/>
                <a:ea typeface="Arial"/>
                <a:cs typeface="Arial"/>
                <a:sym typeface="Arial"/>
              </a:rPr>
              <a:t>They accept one or more arguments and return one value for each row that is returned by the query. An argument can be one of the following:</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User-supplied constant</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Variable value</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Column name</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Expression</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Features of single-row functions include the following:</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Act on each row that is returned in the query</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Return one result per row</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Possibly return a data value of a different type than the one that is referenced</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Possibly expect one or more arguments</a:t>
            </a:r>
            <a:endParaRPr/>
          </a:p>
          <a:p>
            <a:pPr marL="609493" lvl="2" indent="-304745" algn="l" rtl="0">
              <a:spcBef>
                <a:spcPts val="400"/>
              </a:spcBef>
              <a:spcAft>
                <a:spcPts val="0"/>
              </a:spcAft>
              <a:buClr>
                <a:srgbClr val="000000"/>
              </a:buClr>
              <a:buSzPts val="1100"/>
              <a:buFont typeface="Arial"/>
              <a:buChar char="•"/>
            </a:pPr>
            <a:r>
              <a:rPr lang="en-US">
                <a:latin typeface="Arial"/>
                <a:ea typeface="Arial"/>
                <a:cs typeface="Arial"/>
                <a:sym typeface="Arial"/>
              </a:rPr>
              <a:t>Can be used in </a:t>
            </a:r>
            <a:r>
              <a:rPr lang="en-US">
                <a:latin typeface="Courier New"/>
                <a:ea typeface="Courier New"/>
                <a:cs typeface="Courier New"/>
                <a:sym typeface="Courier New"/>
              </a:rPr>
              <a:t>SELECT</a:t>
            </a:r>
            <a:r>
              <a:rPr lang="en-US">
                <a:latin typeface="Arial"/>
                <a:ea typeface="Arial"/>
                <a:cs typeface="Arial"/>
                <a:sym typeface="Arial"/>
              </a:rPr>
              <a:t>, </a:t>
            </a:r>
            <a:r>
              <a:rPr lang="en-US">
                <a:latin typeface="Courier New"/>
                <a:ea typeface="Courier New"/>
                <a:cs typeface="Courier New"/>
                <a:sym typeface="Courier New"/>
              </a:rPr>
              <a:t>WHERE</a:t>
            </a:r>
            <a:r>
              <a:rPr lang="en-US">
                <a:latin typeface="Arial"/>
                <a:ea typeface="Arial"/>
                <a:cs typeface="Arial"/>
                <a:sym typeface="Arial"/>
              </a:rPr>
              <a:t>, and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clauses; can be nested</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syntax:</a:t>
            </a:r>
            <a:endParaRPr/>
          </a:p>
          <a:p>
            <a:pPr marL="400050" lvl="2" indent="-171450" algn="just" rtl="0">
              <a:spcBef>
                <a:spcPts val="400"/>
              </a:spcBef>
              <a:spcAft>
                <a:spcPts val="0"/>
              </a:spcAft>
              <a:buClr>
                <a:srgbClr val="000000"/>
              </a:buClr>
              <a:buSzPts val="1100"/>
              <a:buFont typeface="Times New Roman"/>
              <a:buNone/>
            </a:pPr>
            <a:r>
              <a:rPr lang="en-US" i="1">
                <a:latin typeface="Courier New"/>
                <a:ea typeface="Courier New"/>
                <a:cs typeface="Courier New"/>
                <a:sym typeface="Courier New"/>
              </a:rPr>
              <a:t>function_name	</a:t>
            </a:r>
            <a:r>
              <a:rPr lang="en-US">
                <a:latin typeface="Arial"/>
                <a:ea typeface="Arial"/>
                <a:cs typeface="Arial"/>
                <a:sym typeface="Arial"/>
              </a:rPr>
              <a:t>Is the name of the function</a:t>
            </a:r>
            <a:endParaRPr/>
          </a:p>
          <a:p>
            <a:pPr marL="400050" lvl="2" indent="-171450" algn="l" rtl="0">
              <a:spcBef>
                <a:spcPts val="400"/>
              </a:spcBef>
              <a:spcAft>
                <a:spcPts val="0"/>
              </a:spcAft>
              <a:buClr>
                <a:srgbClr val="000000"/>
              </a:buClr>
              <a:buSzPts val="1100"/>
              <a:buFont typeface="Times New Roman"/>
              <a:buNone/>
            </a:pPr>
            <a:r>
              <a:rPr lang="en-US" i="1">
                <a:latin typeface="Courier New"/>
                <a:ea typeface="Courier New"/>
                <a:cs typeface="Courier New"/>
                <a:sym typeface="Courier New"/>
              </a:rPr>
              <a:t>arg1, arg2		</a:t>
            </a:r>
            <a:r>
              <a:rPr lang="en-US">
                <a:latin typeface="Arial"/>
                <a:ea typeface="Arial"/>
                <a:cs typeface="Arial"/>
                <a:sym typeface="Arial"/>
              </a:rPr>
              <a:t>Is any argument to be used by the function. This can be 					represented by a column name or expression.</a:t>
            </a:r>
            <a:endParaRPr/>
          </a:p>
          <a:p>
            <a:pPr marL="0" lvl="0" indent="0" algn="l" rtl="0">
              <a:spcBef>
                <a:spcPts val="0"/>
              </a:spcBef>
              <a:spcAft>
                <a:spcPts val="0"/>
              </a:spcAft>
              <a:buNone/>
            </a:pPr>
            <a:endParaRPr/>
          </a:p>
        </p:txBody>
      </p:sp>
      <p:sp>
        <p:nvSpPr>
          <p:cNvPr id="1974" name="Google Shape;1974;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13973905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4" name="Google Shape;1984;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In this lesson, you will learn about the following single-row functions:</a:t>
            </a:r>
            <a:endParaRPr/>
          </a:p>
          <a:p>
            <a:pPr marL="609493" lvl="2" indent="-304745" algn="l" rtl="0">
              <a:spcBef>
                <a:spcPts val="400"/>
              </a:spcBef>
              <a:spcAft>
                <a:spcPts val="0"/>
              </a:spcAft>
              <a:buClr>
                <a:schemeClr val="dk1"/>
              </a:buClr>
              <a:buSzPts val="1100"/>
              <a:buFont typeface="Arial"/>
              <a:buChar char="•"/>
            </a:pPr>
            <a:r>
              <a:rPr lang="en-US" b="1">
                <a:solidFill>
                  <a:schemeClr val="dk1"/>
                </a:solidFill>
                <a:latin typeface="Arial"/>
                <a:ea typeface="Arial"/>
                <a:cs typeface="Arial"/>
                <a:sym typeface="Arial"/>
              </a:rPr>
              <a:t>Character functions: </a:t>
            </a:r>
            <a:r>
              <a:rPr lang="en-US">
                <a:solidFill>
                  <a:schemeClr val="dk1"/>
                </a:solidFill>
                <a:latin typeface="Arial"/>
                <a:ea typeface="Arial"/>
                <a:cs typeface="Arial"/>
                <a:sym typeface="Arial"/>
              </a:rPr>
              <a:t>Accept character input and can return both character and number values</a:t>
            </a:r>
            <a:endParaRPr/>
          </a:p>
          <a:p>
            <a:pPr marL="609493" lvl="2" indent="-304745" algn="l" rtl="0">
              <a:spcBef>
                <a:spcPts val="400"/>
              </a:spcBef>
              <a:spcAft>
                <a:spcPts val="0"/>
              </a:spcAft>
              <a:buClr>
                <a:schemeClr val="dk1"/>
              </a:buClr>
              <a:buSzPts val="1100"/>
              <a:buFont typeface="Arial"/>
              <a:buChar char="•"/>
            </a:pPr>
            <a:r>
              <a:rPr lang="en-US" b="1">
                <a:solidFill>
                  <a:schemeClr val="dk1"/>
                </a:solidFill>
                <a:latin typeface="Arial"/>
                <a:ea typeface="Arial"/>
                <a:cs typeface="Arial"/>
                <a:sym typeface="Arial"/>
              </a:rPr>
              <a:t>Number functions:</a:t>
            </a:r>
            <a:r>
              <a:rPr lang="en-US">
                <a:solidFill>
                  <a:schemeClr val="dk1"/>
                </a:solidFill>
                <a:latin typeface="Arial"/>
                <a:ea typeface="Arial"/>
                <a:cs typeface="Arial"/>
                <a:sym typeface="Arial"/>
              </a:rPr>
              <a:t> Accept numeric input and return numeric values</a:t>
            </a:r>
            <a:endParaRPr/>
          </a:p>
          <a:p>
            <a:pPr marL="609493" lvl="2" indent="-304745" algn="l" rtl="0">
              <a:spcBef>
                <a:spcPts val="400"/>
              </a:spcBef>
              <a:spcAft>
                <a:spcPts val="0"/>
              </a:spcAft>
              <a:buClr>
                <a:schemeClr val="dk1"/>
              </a:buClr>
              <a:buSzPts val="1100"/>
              <a:buFont typeface="Arial"/>
              <a:buChar char="•"/>
            </a:pPr>
            <a:r>
              <a:rPr lang="en-US" b="1">
                <a:solidFill>
                  <a:schemeClr val="dk1"/>
                </a:solidFill>
                <a:latin typeface="Arial"/>
                <a:ea typeface="Arial"/>
                <a:cs typeface="Arial"/>
                <a:sym typeface="Arial"/>
              </a:rPr>
              <a:t>Date functions:</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Operate on values of the </a:t>
            </a:r>
            <a:r>
              <a:rPr lang="en-US">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data type</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You will learn about the following single-row functions in the lesson titled “Using Conversion Functions and Conditional Expressions”:</a:t>
            </a:r>
            <a:endParaRPr/>
          </a:p>
          <a:p>
            <a:pPr marL="609493" lvl="2" indent="-304745" algn="l" rtl="0">
              <a:spcBef>
                <a:spcPts val="400"/>
              </a:spcBef>
              <a:spcAft>
                <a:spcPts val="0"/>
              </a:spcAft>
              <a:buClr>
                <a:schemeClr val="dk1"/>
              </a:buClr>
              <a:buSzPts val="1100"/>
              <a:buFont typeface="Arial"/>
              <a:buChar char="•"/>
            </a:pPr>
            <a:r>
              <a:rPr lang="en-US" b="1">
                <a:solidFill>
                  <a:schemeClr val="dk1"/>
                </a:solidFill>
                <a:latin typeface="Arial"/>
                <a:ea typeface="Arial"/>
                <a:cs typeface="Arial"/>
                <a:sym typeface="Arial"/>
              </a:rPr>
              <a:t>Conversion functions:</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Convert a value from one data type to another</a:t>
            </a:r>
            <a:endParaRPr/>
          </a:p>
          <a:p>
            <a:pPr marL="609493" lvl="2" indent="-304745" algn="l" rtl="0">
              <a:spcBef>
                <a:spcPts val="400"/>
              </a:spcBef>
              <a:spcAft>
                <a:spcPts val="0"/>
              </a:spcAft>
              <a:buClr>
                <a:schemeClr val="dk1"/>
              </a:buClr>
              <a:buSzPts val="1100"/>
              <a:buFont typeface="Arial"/>
              <a:buChar char="•"/>
            </a:pPr>
            <a:r>
              <a:rPr lang="en-US" b="1">
                <a:solidFill>
                  <a:schemeClr val="dk1"/>
                </a:solidFill>
                <a:latin typeface="Arial"/>
                <a:ea typeface="Arial"/>
                <a:cs typeface="Arial"/>
                <a:sym typeface="Arial"/>
              </a:rPr>
              <a:t>General functions: </a:t>
            </a:r>
            <a:r>
              <a:rPr lang="en-US">
                <a:latin typeface="Arial"/>
                <a:ea typeface="Arial"/>
                <a:cs typeface="Arial"/>
                <a:sym typeface="Arial"/>
              </a:rPr>
              <a:t>These functions take any data type and can also handle NULLs.</a:t>
            </a:r>
            <a:endParaRPr/>
          </a:p>
          <a:p>
            <a:pPr marL="0" lvl="0" indent="0" algn="l" rtl="0">
              <a:spcBef>
                <a:spcPts val="0"/>
              </a:spcBef>
              <a:spcAft>
                <a:spcPts val="0"/>
              </a:spcAft>
              <a:buNone/>
            </a:pPr>
            <a:endParaRPr/>
          </a:p>
        </p:txBody>
      </p:sp>
      <p:sp>
        <p:nvSpPr>
          <p:cNvPr id="1985" name="Google Shape;1985;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10619279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1" name="Google Shape;2001;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427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0" name="Google Shape;2010;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Single-row character functions accept character data as input and can return both character and numeric values. Character functions can be divided into the following:</a:t>
            </a:r>
            <a:endParaRPr/>
          </a:p>
          <a:p>
            <a:pPr marL="609493" lvl="2" indent="-171450" algn="l" rtl="0">
              <a:spcBef>
                <a:spcPts val="400"/>
              </a:spcBef>
              <a:spcAft>
                <a:spcPts val="0"/>
              </a:spcAft>
              <a:buClr>
                <a:srgbClr val="000000"/>
              </a:buClr>
              <a:buSzPts val="1100"/>
              <a:buFont typeface="Arial"/>
              <a:buChar char="•"/>
            </a:pPr>
            <a:r>
              <a:rPr lang="en-US">
                <a:latin typeface="Arial"/>
                <a:ea typeface="Arial"/>
                <a:cs typeface="Arial"/>
                <a:sym typeface="Arial"/>
              </a:rPr>
              <a:t>Case-conversion functions</a:t>
            </a:r>
            <a:endParaRPr/>
          </a:p>
          <a:p>
            <a:pPr marL="609493" lvl="2" indent="-171450" algn="l" rtl="0">
              <a:spcBef>
                <a:spcPts val="400"/>
              </a:spcBef>
              <a:spcAft>
                <a:spcPts val="0"/>
              </a:spcAft>
              <a:buClr>
                <a:srgbClr val="000000"/>
              </a:buClr>
              <a:buSzPts val="1100"/>
              <a:buFont typeface="Arial"/>
              <a:buChar char="•"/>
            </a:pPr>
            <a:r>
              <a:rPr lang="en-US">
                <a:latin typeface="Arial"/>
                <a:ea typeface="Arial"/>
                <a:cs typeface="Arial"/>
                <a:sym typeface="Arial"/>
              </a:rPr>
              <a:t>Character-manipulation functions</a:t>
            </a:r>
            <a:br>
              <a:rPr lang="en-US">
                <a:latin typeface="Arial"/>
                <a:ea typeface="Arial"/>
                <a:cs typeface="Arial"/>
                <a:sym typeface="Arial"/>
              </a:rPr>
            </a:br>
            <a:endParaRPr/>
          </a:p>
        </p:txBody>
      </p:sp>
      <p:sp>
        <p:nvSpPr>
          <p:cNvPr id="2011" name="Google Shape;2011;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125</a:t>
            </a:fld>
            <a:endParaRPr/>
          </a:p>
        </p:txBody>
      </p:sp>
    </p:spTree>
    <p:extLst>
      <p:ext uri="{BB962C8B-B14F-4D97-AF65-F5344CB8AC3E}">
        <p14:creationId xmlns:p14="http://schemas.microsoft.com/office/powerpoint/2010/main" val="1165695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4" name="Google Shape;2024;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a:solidFill>
                  <a:schemeClr val="dk1"/>
                </a:solidFill>
              </a:rPr>
              <a:t>As shown in the slide, </a:t>
            </a:r>
            <a:r>
              <a:rPr lang="en-US">
                <a:solidFill>
                  <a:schemeClr val="dk1"/>
                </a:solidFill>
                <a:latin typeface="Courier New"/>
                <a:ea typeface="Courier New"/>
                <a:cs typeface="Courier New"/>
                <a:sym typeface="Courier New"/>
              </a:rPr>
              <a:t>LOWER, UPPER,</a:t>
            </a:r>
            <a:r>
              <a:rPr lang="en-US">
                <a:solidFill>
                  <a:schemeClr val="dk1"/>
                </a:solidFill>
                <a:latin typeface="Arial"/>
                <a:ea typeface="Arial"/>
                <a:cs typeface="Arial"/>
                <a:sym typeface="Arial"/>
              </a:rPr>
              <a:t> and </a:t>
            </a:r>
            <a:r>
              <a:rPr lang="en-US">
                <a:solidFill>
                  <a:schemeClr val="dk1"/>
                </a:solidFill>
                <a:latin typeface="Courier New"/>
                <a:ea typeface="Courier New"/>
                <a:cs typeface="Courier New"/>
                <a:sym typeface="Courier New"/>
              </a:rPr>
              <a:t>INITCAP</a:t>
            </a:r>
            <a:r>
              <a:rPr lang="en-US">
                <a:solidFill>
                  <a:schemeClr val="dk1"/>
                </a:solidFill>
                <a:latin typeface="Arial"/>
                <a:ea typeface="Arial"/>
                <a:cs typeface="Arial"/>
                <a:sym typeface="Arial"/>
              </a:rPr>
              <a:t> are the three</a:t>
            </a:r>
            <a:r>
              <a:rPr lang="en-US">
                <a:latin typeface="Arial"/>
                <a:ea typeface="Arial"/>
                <a:cs typeface="Arial"/>
                <a:sym typeface="Arial"/>
              </a:rPr>
              <a:t> case-conversion functions.</a:t>
            </a:r>
            <a:endParaRPr/>
          </a:p>
          <a:p>
            <a:pPr marL="609493" lvl="2" indent="-304745" algn="l" rtl="0">
              <a:spcBef>
                <a:spcPts val="400"/>
              </a:spcBef>
              <a:spcAft>
                <a:spcPts val="0"/>
              </a:spcAft>
              <a:buClr>
                <a:srgbClr val="000000"/>
              </a:buClr>
              <a:buSzPts val="1100"/>
              <a:buFont typeface="Courier New"/>
              <a:buChar char="•"/>
            </a:pPr>
            <a:r>
              <a:rPr lang="en-US">
                <a:latin typeface="Courier New"/>
                <a:ea typeface="Courier New"/>
                <a:cs typeface="Courier New"/>
                <a:sym typeface="Courier New"/>
              </a:rPr>
              <a:t>LOWER</a:t>
            </a:r>
            <a:r>
              <a:rPr lang="en-US">
                <a:latin typeface="Arial"/>
                <a:ea typeface="Arial"/>
                <a:cs typeface="Arial"/>
                <a:sym typeface="Arial"/>
              </a:rPr>
              <a:t>:</a:t>
            </a:r>
            <a:r>
              <a:rPr lang="en-US">
                <a:latin typeface="Noto Sans Symbols"/>
                <a:ea typeface="Noto Sans Symbols"/>
                <a:cs typeface="Noto Sans Symbols"/>
                <a:sym typeface="Noto Sans Symbols"/>
              </a:rPr>
              <a:t> </a:t>
            </a:r>
            <a:r>
              <a:rPr lang="en-US">
                <a:latin typeface="Arial"/>
                <a:ea typeface="Arial"/>
                <a:cs typeface="Arial"/>
                <a:sym typeface="Arial"/>
              </a:rPr>
              <a:t>Converts mixed-case or uppercase character strings to lowercase</a:t>
            </a:r>
            <a:endParaRPr/>
          </a:p>
          <a:p>
            <a:pPr marL="609493" lvl="2" indent="-304745" algn="l" rtl="0">
              <a:spcBef>
                <a:spcPts val="400"/>
              </a:spcBef>
              <a:spcAft>
                <a:spcPts val="0"/>
              </a:spcAft>
              <a:buClr>
                <a:srgbClr val="000000"/>
              </a:buClr>
              <a:buSzPts val="1100"/>
              <a:buFont typeface="Courier New"/>
              <a:buChar char="•"/>
            </a:pPr>
            <a:r>
              <a:rPr lang="en-US">
                <a:latin typeface="Courier New"/>
                <a:ea typeface="Courier New"/>
                <a:cs typeface="Courier New"/>
                <a:sym typeface="Courier New"/>
              </a:rPr>
              <a:t>UPPER</a:t>
            </a:r>
            <a:r>
              <a:rPr lang="en-US">
                <a:latin typeface="Arial"/>
                <a:ea typeface="Arial"/>
                <a:cs typeface="Arial"/>
                <a:sym typeface="Arial"/>
              </a:rPr>
              <a:t>:</a:t>
            </a:r>
            <a:r>
              <a:rPr lang="en-US">
                <a:latin typeface="Noto Sans Symbols"/>
                <a:ea typeface="Noto Sans Symbols"/>
                <a:cs typeface="Noto Sans Symbols"/>
                <a:sym typeface="Noto Sans Symbols"/>
              </a:rPr>
              <a:t> </a:t>
            </a:r>
            <a:r>
              <a:rPr lang="en-US">
                <a:latin typeface="Arial"/>
                <a:ea typeface="Arial"/>
                <a:cs typeface="Arial"/>
                <a:sym typeface="Arial"/>
              </a:rPr>
              <a:t>Converts mixed-case or lowercase character strings to uppercase</a:t>
            </a:r>
            <a:endParaRPr/>
          </a:p>
          <a:p>
            <a:pPr marL="609493" lvl="2" indent="-304745" algn="l" rtl="0">
              <a:spcBef>
                <a:spcPts val="400"/>
              </a:spcBef>
              <a:spcAft>
                <a:spcPts val="0"/>
              </a:spcAft>
              <a:buClr>
                <a:srgbClr val="000000"/>
              </a:buClr>
              <a:buSzPts val="1100"/>
              <a:buFont typeface="Courier New"/>
              <a:buChar char="•"/>
            </a:pPr>
            <a:r>
              <a:rPr lang="en-US">
                <a:latin typeface="Courier New"/>
                <a:ea typeface="Courier New"/>
                <a:cs typeface="Courier New"/>
                <a:sym typeface="Courier New"/>
              </a:rPr>
              <a:t>INITCAP</a:t>
            </a:r>
            <a:r>
              <a:rPr lang="en-US">
                <a:latin typeface="Arial"/>
                <a:ea typeface="Arial"/>
                <a:cs typeface="Arial"/>
                <a:sym typeface="Arial"/>
              </a:rPr>
              <a:t>:</a:t>
            </a:r>
            <a:r>
              <a:rPr lang="en-US">
                <a:latin typeface="Noto Sans Symbols"/>
                <a:ea typeface="Noto Sans Symbols"/>
                <a:cs typeface="Noto Sans Symbols"/>
                <a:sym typeface="Noto Sans Symbols"/>
              </a:rPr>
              <a:t> </a:t>
            </a:r>
            <a:r>
              <a:rPr lang="en-US">
                <a:latin typeface="Arial"/>
                <a:ea typeface="Arial"/>
                <a:cs typeface="Arial"/>
                <a:sym typeface="Arial"/>
              </a:rPr>
              <a:t>Converts the first letter of each word to uppercase and the remaining letters to lowercase</a:t>
            </a:r>
            <a:endParaRPr/>
          </a:p>
          <a:p>
            <a:pPr marL="609493" lvl="2" indent="-304745" algn="l" rtl="0">
              <a:spcBef>
                <a:spcPts val="400"/>
              </a:spcBef>
              <a:spcAft>
                <a:spcPts val="0"/>
              </a:spcAft>
              <a:buClr>
                <a:srgbClr val="000000"/>
              </a:buClr>
              <a:buSzPts val="1100"/>
              <a:buFont typeface="Calibri"/>
              <a:buNone/>
            </a:pPr>
            <a:endParaRPr>
              <a:latin typeface="Arial"/>
              <a:ea typeface="Arial"/>
              <a:cs typeface="Arial"/>
              <a:sym typeface="Arial"/>
            </a:endParaRPr>
          </a:p>
          <a:p>
            <a:pPr marL="609493" lvl="2" indent="-304745" algn="l" rtl="0">
              <a:spcBef>
                <a:spcPts val="400"/>
              </a:spcBef>
              <a:spcAft>
                <a:spcPts val="0"/>
              </a:spcAft>
              <a:buClr>
                <a:srgbClr val="000000"/>
              </a:buClr>
              <a:buSzPts val="1100"/>
              <a:buFont typeface="Calibri"/>
              <a:buNone/>
            </a:pPr>
            <a:r>
              <a:rPr lang="en-US"/>
              <a:t>For example:</a:t>
            </a:r>
            <a:endParaRPr/>
          </a:p>
          <a:p>
            <a:pPr marL="857250" lvl="4" indent="0" algn="l" rtl="0">
              <a:spcBef>
                <a:spcPts val="400"/>
              </a:spcBef>
              <a:spcAft>
                <a:spcPts val="0"/>
              </a:spcAft>
              <a:buClr>
                <a:schemeClr val="dk1"/>
              </a:buClr>
              <a:buSzPts val="1200"/>
              <a:buFont typeface="Calibri"/>
              <a:buNone/>
            </a:pPr>
            <a:r>
              <a:rPr lang="en-US"/>
              <a:t>SELECT 'The job id for '||UPPER(last_name)||' is '</a:t>
            </a:r>
            <a:endParaRPr/>
          </a:p>
          <a:p>
            <a:pPr marL="857250" lvl="4" indent="0" algn="l" rtl="0">
              <a:spcBef>
                <a:spcPts val="400"/>
              </a:spcBef>
              <a:spcAft>
                <a:spcPts val="0"/>
              </a:spcAft>
              <a:buClr>
                <a:schemeClr val="dk1"/>
              </a:buClr>
              <a:buSzPts val="1200"/>
              <a:buFont typeface="Calibri"/>
              <a:buNone/>
            </a:pPr>
            <a:r>
              <a:rPr lang="en-US"/>
              <a:t>	||LOWER(job_id) AS "EMPLOYEE DETAILS"</a:t>
            </a:r>
            <a:endParaRPr/>
          </a:p>
          <a:p>
            <a:pPr marL="857250" lvl="4" indent="0" algn="l" rtl="0">
              <a:spcBef>
                <a:spcPts val="400"/>
              </a:spcBef>
              <a:spcAft>
                <a:spcPts val="0"/>
              </a:spcAft>
              <a:buClr>
                <a:schemeClr val="dk1"/>
              </a:buClr>
              <a:buSzPts val="1200"/>
              <a:buFont typeface="Calibri"/>
              <a:buNone/>
            </a:pPr>
            <a:r>
              <a:rPr lang="en-US"/>
              <a:t>FROM   employees;</a:t>
            </a:r>
            <a:endParaRPr/>
          </a:p>
          <a:p>
            <a:pPr marL="0" lvl="0" indent="0" algn="l" rtl="0">
              <a:spcBef>
                <a:spcPts val="0"/>
              </a:spcBef>
              <a:spcAft>
                <a:spcPts val="0"/>
              </a:spcAft>
              <a:buNone/>
            </a:pPr>
            <a:endParaRPr/>
          </a:p>
        </p:txBody>
      </p:sp>
      <p:sp>
        <p:nvSpPr>
          <p:cNvPr id="2025" name="Google Shape;2025;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126</a:t>
            </a:fld>
            <a:endParaRPr/>
          </a:p>
        </p:txBody>
      </p:sp>
    </p:spTree>
    <p:extLst>
      <p:ext uri="{BB962C8B-B14F-4D97-AF65-F5344CB8AC3E}">
        <p14:creationId xmlns:p14="http://schemas.microsoft.com/office/powerpoint/2010/main" val="6799626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2" name="Google Shape;2032;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slide example displays the employee number, name, and department number of employee Higgins.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WHERE</a:t>
            </a:r>
            <a:r>
              <a:rPr lang="en-US">
                <a:latin typeface="Arial"/>
                <a:ea typeface="Arial"/>
                <a:cs typeface="Arial"/>
                <a:sym typeface="Arial"/>
              </a:rPr>
              <a:t> clause of the first SQL statement specifies the employee name as </a:t>
            </a:r>
            <a:r>
              <a:rPr lang="en-US">
                <a:latin typeface="Courier New"/>
                <a:ea typeface="Courier New"/>
                <a:cs typeface="Courier New"/>
                <a:sym typeface="Courier New"/>
              </a:rPr>
              <a:t>higgins</a:t>
            </a:r>
            <a:r>
              <a:rPr lang="en-US">
                <a:latin typeface="Arial"/>
                <a:ea typeface="Arial"/>
                <a:cs typeface="Arial"/>
                <a:sym typeface="Arial"/>
              </a:rPr>
              <a:t>. Because all the data in the </a:t>
            </a:r>
            <a:r>
              <a:rPr lang="en-US">
                <a:latin typeface="Courier New"/>
                <a:ea typeface="Courier New"/>
                <a:cs typeface="Courier New"/>
                <a:sym typeface="Courier New"/>
              </a:rPr>
              <a:t>EMPLOYEES</a:t>
            </a:r>
            <a:r>
              <a:rPr lang="en-US">
                <a:latin typeface="Arial"/>
                <a:ea typeface="Arial"/>
                <a:cs typeface="Arial"/>
                <a:sym typeface="Arial"/>
              </a:rPr>
              <a:t> table is stored in proper case, the name </a:t>
            </a:r>
            <a:r>
              <a:rPr lang="en-US">
                <a:latin typeface="Courier New"/>
                <a:ea typeface="Courier New"/>
                <a:cs typeface="Courier New"/>
                <a:sym typeface="Courier New"/>
              </a:rPr>
              <a:t>higgins</a:t>
            </a:r>
            <a:r>
              <a:rPr lang="en-US">
                <a:latin typeface="Arial"/>
                <a:ea typeface="Arial"/>
                <a:cs typeface="Arial"/>
                <a:sym typeface="Arial"/>
              </a:rPr>
              <a:t> does not find a match in the table, and no rows are selected.</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WHERE</a:t>
            </a:r>
            <a:r>
              <a:rPr lang="en-US">
                <a:latin typeface="Arial"/>
                <a:ea typeface="Arial"/>
                <a:cs typeface="Arial"/>
                <a:sym typeface="Arial"/>
              </a:rPr>
              <a:t> clause of the second SQL statement converts the </a:t>
            </a:r>
            <a:r>
              <a:rPr lang="en-US">
                <a:latin typeface="Courier New"/>
                <a:ea typeface="Courier New"/>
                <a:cs typeface="Courier New"/>
                <a:sym typeface="Courier New"/>
              </a:rPr>
              <a:t>LAST_NAME</a:t>
            </a:r>
            <a:r>
              <a:rPr lang="en-US">
                <a:latin typeface="Arial"/>
                <a:ea typeface="Arial"/>
                <a:cs typeface="Arial"/>
                <a:sym typeface="Arial"/>
              </a:rPr>
              <a:t> column to lowercase for comparison purposes. Because both names are now lowercase, a match is found and one row is selected. The </a:t>
            </a:r>
            <a:r>
              <a:rPr lang="en-US">
                <a:latin typeface="Courier New"/>
                <a:ea typeface="Courier New"/>
                <a:cs typeface="Courier New"/>
                <a:sym typeface="Courier New"/>
              </a:rPr>
              <a:t>WHERE</a:t>
            </a:r>
            <a:r>
              <a:rPr lang="en-US">
                <a:latin typeface="Arial"/>
                <a:ea typeface="Arial"/>
                <a:cs typeface="Arial"/>
                <a:sym typeface="Arial"/>
              </a:rPr>
              <a:t> clause can be rewritten in the following manner to produce the same result:</a:t>
            </a:r>
            <a:endParaRPr/>
          </a:p>
          <a:p>
            <a:pPr marL="152373" lvl="4" indent="0" algn="l" rtl="0">
              <a:spcBef>
                <a:spcPts val="400"/>
              </a:spcBef>
              <a:spcAft>
                <a:spcPts val="0"/>
              </a:spcAft>
              <a:buClr>
                <a:schemeClr val="dk1"/>
              </a:buClr>
              <a:buSzPts val="1200"/>
              <a:buFont typeface="Calibri"/>
              <a:buNone/>
            </a:pPr>
            <a:r>
              <a:rPr lang="en-US"/>
              <a:t>...WHERE last_name = 'Higgins'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name in the output appears as it was stored in the database. To display the name in uppercase, use the </a:t>
            </a:r>
            <a:r>
              <a:rPr lang="en-US">
                <a:latin typeface="Courier New"/>
                <a:ea typeface="Courier New"/>
                <a:cs typeface="Courier New"/>
                <a:sym typeface="Courier New"/>
              </a:rPr>
              <a:t>UPPER</a:t>
            </a:r>
            <a:r>
              <a:rPr lang="en-US">
                <a:latin typeface="Arial"/>
                <a:ea typeface="Arial"/>
                <a:cs typeface="Arial"/>
                <a:sym typeface="Arial"/>
              </a:rPr>
              <a:t> function in the </a:t>
            </a:r>
            <a:r>
              <a:rPr lang="en-US">
                <a:latin typeface="Courier New"/>
                <a:ea typeface="Courier New"/>
                <a:cs typeface="Courier New"/>
                <a:sym typeface="Courier New"/>
              </a:rPr>
              <a:t>SELECT</a:t>
            </a:r>
            <a:r>
              <a:rPr lang="en-US">
                <a:latin typeface="Arial"/>
                <a:ea typeface="Arial"/>
                <a:cs typeface="Arial"/>
                <a:sym typeface="Arial"/>
              </a:rPr>
              <a:t> statement.			</a:t>
            </a:r>
            <a:endParaRPr/>
          </a:p>
          <a:p>
            <a:pPr marL="152373" lvl="4" indent="0" algn="l" rtl="0">
              <a:spcBef>
                <a:spcPts val="400"/>
              </a:spcBef>
              <a:spcAft>
                <a:spcPts val="0"/>
              </a:spcAft>
              <a:buClr>
                <a:schemeClr val="dk1"/>
              </a:buClr>
              <a:buSzPts val="1200"/>
              <a:buFont typeface="Calibri"/>
              <a:buNone/>
            </a:pPr>
            <a:r>
              <a:rPr lang="en-US"/>
              <a:t>SELECT employee_id, UPPER(last_name), department_id</a:t>
            </a:r>
            <a:endParaRPr/>
          </a:p>
          <a:p>
            <a:pPr marL="152373" lvl="4" indent="0" algn="l" rtl="0">
              <a:spcBef>
                <a:spcPts val="400"/>
              </a:spcBef>
              <a:spcAft>
                <a:spcPts val="0"/>
              </a:spcAft>
              <a:buClr>
                <a:schemeClr val="dk1"/>
              </a:buClr>
              <a:buSzPts val="1200"/>
              <a:buFont typeface="Calibri"/>
              <a:buNone/>
            </a:pPr>
            <a:r>
              <a:rPr lang="en-US"/>
              <a:t>FROM   employees</a:t>
            </a:r>
            <a:endParaRPr/>
          </a:p>
          <a:p>
            <a:pPr marL="152373" lvl="4" indent="0" algn="l" rtl="0">
              <a:spcBef>
                <a:spcPts val="400"/>
              </a:spcBef>
              <a:spcAft>
                <a:spcPts val="0"/>
              </a:spcAft>
              <a:buClr>
                <a:schemeClr val="dk1"/>
              </a:buClr>
              <a:buSzPts val="1200"/>
              <a:buFont typeface="Calibri"/>
              <a:buNone/>
            </a:pPr>
            <a:r>
              <a:rPr lang="en-US"/>
              <a:t>WHERE  INITCAP(last_name) = 'Higgins';</a:t>
            </a:r>
            <a:endParaRPr/>
          </a:p>
          <a:p>
            <a:pPr marL="152373" lvl="4" indent="0" algn="l" rtl="0">
              <a:spcBef>
                <a:spcPts val="400"/>
              </a:spcBef>
              <a:spcAft>
                <a:spcPts val="0"/>
              </a:spcAft>
              <a:buClr>
                <a:schemeClr val="dk1"/>
              </a:buClr>
              <a:buSzPts val="1200"/>
              <a:buFont typeface="Arial"/>
              <a:buNone/>
            </a:pPr>
            <a:r>
              <a:rPr lang="en-US" b="1">
                <a:solidFill>
                  <a:schemeClr val="dk1"/>
                </a:solidFill>
                <a:latin typeface="Arial"/>
                <a:ea typeface="Arial"/>
                <a:cs typeface="Arial"/>
                <a:sym typeface="Arial"/>
              </a:rPr>
              <a:t>Note:</a:t>
            </a:r>
            <a:r>
              <a:rPr lang="en-US">
                <a:solidFill>
                  <a:schemeClr val="dk1"/>
                </a:solidFill>
                <a:latin typeface="Arial"/>
                <a:ea typeface="Arial"/>
                <a:cs typeface="Arial"/>
                <a:sym typeface="Arial"/>
              </a:rPr>
              <a:t> You can use functions such as </a:t>
            </a:r>
            <a:r>
              <a:rPr lang="en-US">
                <a:solidFill>
                  <a:schemeClr val="dk1"/>
                </a:solidFill>
              </a:rPr>
              <a:t>UPPER</a:t>
            </a:r>
            <a:r>
              <a:rPr lang="en-US">
                <a:solidFill>
                  <a:schemeClr val="dk1"/>
                </a:solidFill>
                <a:latin typeface="Arial"/>
                <a:ea typeface="Arial"/>
                <a:cs typeface="Arial"/>
                <a:sym typeface="Arial"/>
              </a:rPr>
              <a:t> and </a:t>
            </a:r>
            <a:r>
              <a:rPr lang="en-US">
                <a:solidFill>
                  <a:schemeClr val="dk1"/>
                </a:solidFill>
              </a:rPr>
              <a:t>LOWER</a:t>
            </a:r>
            <a:r>
              <a:rPr lang="en-US">
                <a:solidFill>
                  <a:schemeClr val="dk1"/>
                </a:solidFill>
                <a:latin typeface="Arial"/>
                <a:ea typeface="Arial"/>
                <a:cs typeface="Arial"/>
                <a:sym typeface="Arial"/>
              </a:rPr>
              <a:t> with ampersand substitution. For example, use </a:t>
            </a:r>
            <a:r>
              <a:rPr lang="en-US">
                <a:solidFill>
                  <a:schemeClr val="dk1"/>
                </a:solidFill>
              </a:rPr>
              <a:t>UPPER('&amp;job_title')</a:t>
            </a:r>
            <a:r>
              <a:rPr lang="en-US">
                <a:solidFill>
                  <a:schemeClr val="dk1"/>
                </a:solidFill>
                <a:latin typeface="Arial"/>
                <a:ea typeface="Arial"/>
                <a:cs typeface="Arial"/>
                <a:sym typeface="Arial"/>
              </a:rPr>
              <a:t> so that the user does not have to enter the job title in a specific case.</a:t>
            </a:r>
            <a:endParaRPr/>
          </a:p>
          <a:p>
            <a:pPr marL="0" lvl="0" indent="0" algn="l" rtl="0">
              <a:spcBef>
                <a:spcPts val="0"/>
              </a:spcBef>
              <a:spcAft>
                <a:spcPts val="0"/>
              </a:spcAft>
              <a:buNone/>
            </a:pPr>
            <a:endParaRPr/>
          </a:p>
        </p:txBody>
      </p:sp>
      <p:sp>
        <p:nvSpPr>
          <p:cNvPr id="2033" name="Google Shape;2033;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127</a:t>
            </a:fld>
            <a:endParaRPr/>
          </a:p>
        </p:txBody>
      </p:sp>
    </p:spTree>
    <p:extLst>
      <p:ext uri="{BB962C8B-B14F-4D97-AF65-F5344CB8AC3E}">
        <p14:creationId xmlns:p14="http://schemas.microsoft.com/office/powerpoint/2010/main" val="13716888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6" name="Google Shape;2046;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CONCAT</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SUBSTR</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LENGTH</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INSTR</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LPAD</a:t>
            </a:r>
            <a:r>
              <a:rPr lang="en-US">
                <a:solidFill>
                  <a:schemeClr val="dk1"/>
                </a:solidFill>
                <a:latin typeface="Arial"/>
                <a:ea typeface="Arial"/>
                <a:cs typeface="Arial"/>
                <a:sym typeface="Arial"/>
              </a:rPr>
              <a:t>, and </a:t>
            </a:r>
            <a:r>
              <a:rPr lang="en-US">
                <a:solidFill>
                  <a:schemeClr val="dk1"/>
                </a:solidFill>
                <a:latin typeface="Courier New"/>
                <a:ea typeface="Courier New"/>
                <a:cs typeface="Courier New"/>
                <a:sym typeface="Courier New"/>
              </a:rPr>
              <a:t>RPAD</a:t>
            </a:r>
            <a:r>
              <a:rPr lang="en-US">
                <a:solidFill>
                  <a:schemeClr val="dk1"/>
                </a:solidFill>
                <a:latin typeface="Arial"/>
                <a:ea typeface="Arial"/>
                <a:cs typeface="Arial"/>
                <a:sym typeface="Arial"/>
              </a:rPr>
              <a:t> are the character-</a:t>
            </a:r>
            <a:r>
              <a:rPr lang="en-US">
                <a:latin typeface="Arial"/>
                <a:ea typeface="Arial"/>
                <a:cs typeface="Arial"/>
                <a:sym typeface="Arial"/>
              </a:rPr>
              <a:t>manipulation functions that you will learn in this lesson.</a:t>
            </a:r>
            <a:endParaRPr/>
          </a:p>
          <a:p>
            <a:pPr marL="609493" lvl="2" indent="-304745" algn="l" rtl="0">
              <a:spcBef>
                <a:spcPts val="400"/>
              </a:spcBef>
              <a:spcAft>
                <a:spcPts val="0"/>
              </a:spcAft>
              <a:buClr>
                <a:srgbClr val="000000"/>
              </a:buClr>
              <a:buSzPts val="1100"/>
              <a:buFont typeface="Courier New"/>
              <a:buChar char="•"/>
            </a:pPr>
            <a:r>
              <a:rPr lang="en-US" b="1">
                <a:latin typeface="Courier New"/>
                <a:ea typeface="Courier New"/>
                <a:cs typeface="Courier New"/>
                <a:sym typeface="Courier New"/>
              </a:rPr>
              <a:t>CONCAT</a:t>
            </a:r>
            <a:r>
              <a:rPr lang="en-US" b="1">
                <a:latin typeface="Arial"/>
                <a:ea typeface="Arial"/>
                <a:cs typeface="Arial"/>
                <a:sym typeface="Arial"/>
              </a:rPr>
              <a:t>:</a:t>
            </a:r>
            <a:r>
              <a:rPr lang="en-US" b="1">
                <a:latin typeface="Noto Sans Symbols"/>
                <a:ea typeface="Noto Sans Symbols"/>
                <a:cs typeface="Noto Sans Symbols"/>
                <a:sym typeface="Noto Sans Symbols"/>
              </a:rPr>
              <a:t> </a:t>
            </a:r>
            <a:r>
              <a:rPr lang="en-US">
                <a:latin typeface="Arial"/>
                <a:ea typeface="Arial"/>
                <a:cs typeface="Arial"/>
                <a:sym typeface="Arial"/>
              </a:rPr>
              <a:t>Joins values together (you are limited to using two parameters with </a:t>
            </a:r>
            <a:r>
              <a:rPr lang="en-US">
                <a:latin typeface="Courier New"/>
                <a:ea typeface="Courier New"/>
                <a:cs typeface="Courier New"/>
                <a:sym typeface="Courier New"/>
              </a:rPr>
              <a:t>CONCAT</a:t>
            </a:r>
            <a:r>
              <a:rPr lang="en-US">
                <a:latin typeface="Arial"/>
                <a:ea typeface="Arial"/>
                <a:cs typeface="Arial"/>
                <a:sym typeface="Arial"/>
              </a:rPr>
              <a:t>)</a:t>
            </a:r>
            <a:endParaRPr/>
          </a:p>
          <a:p>
            <a:pPr marL="609493" lvl="2" indent="-304745" algn="l" rtl="0">
              <a:spcBef>
                <a:spcPts val="400"/>
              </a:spcBef>
              <a:spcAft>
                <a:spcPts val="0"/>
              </a:spcAft>
              <a:buClr>
                <a:srgbClr val="000000"/>
              </a:buClr>
              <a:buSzPts val="1100"/>
              <a:buFont typeface="Courier New"/>
              <a:buChar char="•"/>
            </a:pPr>
            <a:r>
              <a:rPr lang="en-US" b="1">
                <a:latin typeface="Courier New"/>
                <a:ea typeface="Courier New"/>
                <a:cs typeface="Courier New"/>
                <a:sym typeface="Courier New"/>
              </a:rPr>
              <a:t>SUBSTR</a:t>
            </a:r>
            <a:r>
              <a:rPr lang="en-US" b="1">
                <a:latin typeface="Arial"/>
                <a:ea typeface="Arial"/>
                <a:cs typeface="Arial"/>
                <a:sym typeface="Arial"/>
              </a:rPr>
              <a:t>:</a:t>
            </a:r>
            <a:r>
              <a:rPr lang="en-US" b="1">
                <a:latin typeface="Noto Sans Symbols"/>
                <a:ea typeface="Noto Sans Symbols"/>
                <a:cs typeface="Noto Sans Symbols"/>
                <a:sym typeface="Noto Sans Symbols"/>
              </a:rPr>
              <a:t> </a:t>
            </a:r>
            <a:r>
              <a:rPr lang="en-US">
                <a:latin typeface="Arial"/>
                <a:ea typeface="Arial"/>
                <a:cs typeface="Arial"/>
                <a:sym typeface="Arial"/>
              </a:rPr>
              <a:t>Extracts a string of determined length</a:t>
            </a:r>
            <a:endParaRPr/>
          </a:p>
          <a:p>
            <a:pPr marL="609493" lvl="2" indent="-304745" algn="l" rtl="0">
              <a:spcBef>
                <a:spcPts val="400"/>
              </a:spcBef>
              <a:spcAft>
                <a:spcPts val="0"/>
              </a:spcAft>
              <a:buClr>
                <a:srgbClr val="000000"/>
              </a:buClr>
              <a:buSzPts val="1100"/>
              <a:buFont typeface="Courier New"/>
              <a:buChar char="•"/>
            </a:pPr>
            <a:r>
              <a:rPr lang="en-US" b="1">
                <a:latin typeface="Courier New"/>
                <a:ea typeface="Courier New"/>
                <a:cs typeface="Courier New"/>
                <a:sym typeface="Courier New"/>
              </a:rPr>
              <a:t>LENGTH</a:t>
            </a:r>
            <a:r>
              <a:rPr lang="en-US" b="1">
                <a:latin typeface="Arial"/>
                <a:ea typeface="Arial"/>
                <a:cs typeface="Arial"/>
                <a:sym typeface="Arial"/>
              </a:rPr>
              <a:t>:</a:t>
            </a:r>
            <a:r>
              <a:rPr lang="en-US" b="1">
                <a:latin typeface="Noto Sans Symbols"/>
                <a:ea typeface="Noto Sans Symbols"/>
                <a:cs typeface="Noto Sans Symbols"/>
                <a:sym typeface="Noto Sans Symbols"/>
              </a:rPr>
              <a:t> </a:t>
            </a:r>
            <a:r>
              <a:rPr lang="en-US">
                <a:latin typeface="Arial"/>
                <a:ea typeface="Arial"/>
                <a:cs typeface="Arial"/>
                <a:sym typeface="Arial"/>
              </a:rPr>
              <a:t>Shows the length of a string as a numeric value</a:t>
            </a:r>
            <a:endParaRPr/>
          </a:p>
          <a:p>
            <a:pPr marL="609493" lvl="2" indent="-304745" algn="l" rtl="0">
              <a:spcBef>
                <a:spcPts val="400"/>
              </a:spcBef>
              <a:spcAft>
                <a:spcPts val="0"/>
              </a:spcAft>
              <a:buClr>
                <a:srgbClr val="000000"/>
              </a:buClr>
              <a:buSzPts val="1100"/>
              <a:buFont typeface="Courier New"/>
              <a:buChar char="•"/>
            </a:pPr>
            <a:r>
              <a:rPr lang="en-US" b="1">
                <a:latin typeface="Courier New"/>
                <a:ea typeface="Courier New"/>
                <a:cs typeface="Courier New"/>
                <a:sym typeface="Courier New"/>
              </a:rPr>
              <a:t>INSTR</a:t>
            </a:r>
            <a:r>
              <a:rPr lang="en-US" b="1">
                <a:latin typeface="Arial"/>
                <a:ea typeface="Arial"/>
                <a:cs typeface="Arial"/>
                <a:sym typeface="Arial"/>
              </a:rPr>
              <a:t>:</a:t>
            </a:r>
            <a:r>
              <a:rPr lang="en-US" b="1">
                <a:latin typeface="Noto Sans Symbols"/>
                <a:ea typeface="Noto Sans Symbols"/>
                <a:cs typeface="Noto Sans Symbols"/>
                <a:sym typeface="Noto Sans Symbols"/>
              </a:rPr>
              <a:t> </a:t>
            </a:r>
            <a:r>
              <a:rPr lang="en-US">
                <a:latin typeface="Arial"/>
                <a:ea typeface="Arial"/>
                <a:cs typeface="Arial"/>
                <a:sym typeface="Arial"/>
              </a:rPr>
              <a:t>Finds the numeric position of a named character</a:t>
            </a:r>
            <a:endParaRPr/>
          </a:p>
          <a:p>
            <a:pPr marL="609493" lvl="2" indent="-304745" algn="l" rtl="0">
              <a:spcBef>
                <a:spcPts val="400"/>
              </a:spcBef>
              <a:spcAft>
                <a:spcPts val="0"/>
              </a:spcAft>
              <a:buClr>
                <a:srgbClr val="000000"/>
              </a:buClr>
              <a:buSzPts val="1100"/>
              <a:buFont typeface="Courier New"/>
              <a:buChar char="•"/>
            </a:pPr>
            <a:r>
              <a:rPr lang="en-US" b="1">
                <a:latin typeface="Courier New"/>
                <a:ea typeface="Courier New"/>
                <a:cs typeface="Courier New"/>
                <a:sym typeface="Courier New"/>
              </a:rPr>
              <a:t>LPAD</a:t>
            </a:r>
            <a:r>
              <a:rPr lang="en-US" b="1">
                <a:latin typeface="Arial"/>
                <a:ea typeface="Arial"/>
                <a:cs typeface="Arial"/>
                <a:sym typeface="Arial"/>
              </a:rPr>
              <a:t>:</a:t>
            </a:r>
            <a:r>
              <a:rPr lang="en-US" b="1">
                <a:latin typeface="Noto Sans Symbols"/>
                <a:ea typeface="Noto Sans Symbols"/>
                <a:cs typeface="Noto Sans Symbols"/>
                <a:sym typeface="Noto Sans Symbols"/>
              </a:rPr>
              <a:t> </a:t>
            </a:r>
            <a:r>
              <a:rPr lang="en-US">
                <a:latin typeface="Arial"/>
                <a:ea typeface="Arial"/>
                <a:cs typeface="Arial"/>
                <a:sym typeface="Arial"/>
              </a:rPr>
              <a:t>Returns an expression left-padded to the length of </a:t>
            </a:r>
            <a:r>
              <a:rPr lang="en-US" i="1">
                <a:latin typeface="Arial"/>
                <a:ea typeface="Arial"/>
                <a:cs typeface="Arial"/>
                <a:sym typeface="Arial"/>
              </a:rPr>
              <a:t>n</a:t>
            </a:r>
            <a:r>
              <a:rPr lang="en-US">
                <a:latin typeface="Arial"/>
                <a:ea typeface="Arial"/>
                <a:cs typeface="Arial"/>
                <a:sym typeface="Arial"/>
              </a:rPr>
              <a:t> characters with a character expression</a:t>
            </a:r>
            <a:endParaRPr/>
          </a:p>
          <a:p>
            <a:pPr marL="609493" lvl="2" indent="-304745" algn="l" rtl="0">
              <a:spcBef>
                <a:spcPts val="400"/>
              </a:spcBef>
              <a:spcAft>
                <a:spcPts val="0"/>
              </a:spcAft>
              <a:buClr>
                <a:srgbClr val="000000"/>
              </a:buClr>
              <a:buSzPts val="1100"/>
              <a:buFont typeface="Courier New"/>
              <a:buChar char="•"/>
            </a:pPr>
            <a:r>
              <a:rPr lang="en-US" b="1">
                <a:latin typeface="Courier New"/>
                <a:ea typeface="Courier New"/>
                <a:cs typeface="Courier New"/>
                <a:sym typeface="Courier New"/>
              </a:rPr>
              <a:t>RPAD</a:t>
            </a:r>
            <a:r>
              <a:rPr lang="en-US" b="1">
                <a:latin typeface="Arial"/>
                <a:ea typeface="Arial"/>
                <a:cs typeface="Arial"/>
                <a:sym typeface="Arial"/>
              </a:rPr>
              <a:t>: </a:t>
            </a:r>
            <a:r>
              <a:rPr lang="en-US">
                <a:latin typeface="Arial"/>
                <a:ea typeface="Arial"/>
                <a:cs typeface="Arial"/>
                <a:sym typeface="Arial"/>
              </a:rPr>
              <a:t>Returns an expression right-padded to the length of </a:t>
            </a:r>
            <a:r>
              <a:rPr lang="en-US" i="1">
                <a:latin typeface="Arial"/>
                <a:ea typeface="Arial"/>
                <a:cs typeface="Arial"/>
                <a:sym typeface="Arial"/>
              </a:rPr>
              <a:t>n </a:t>
            </a:r>
            <a:r>
              <a:rPr lang="en-US">
                <a:latin typeface="Arial"/>
                <a:ea typeface="Arial"/>
                <a:cs typeface="Arial"/>
                <a:sym typeface="Arial"/>
              </a:rPr>
              <a:t>characters with a character expression</a:t>
            </a:r>
            <a:endParaRPr/>
          </a:p>
          <a:p>
            <a:pPr marL="0" lvl="0" indent="0" algn="l" rtl="0">
              <a:spcBef>
                <a:spcPts val="0"/>
              </a:spcBef>
              <a:spcAft>
                <a:spcPts val="0"/>
              </a:spcAft>
              <a:buNone/>
            </a:pPr>
            <a:endParaRPr/>
          </a:p>
        </p:txBody>
      </p:sp>
      <p:sp>
        <p:nvSpPr>
          <p:cNvPr id="2047" name="Google Shape;2047;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128</a:t>
            </a:fld>
            <a:endParaRPr/>
          </a:p>
        </p:txBody>
      </p:sp>
    </p:spTree>
    <p:extLst>
      <p:ext uri="{BB962C8B-B14F-4D97-AF65-F5344CB8AC3E}">
        <p14:creationId xmlns:p14="http://schemas.microsoft.com/office/powerpoint/2010/main" val="7371816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4" name="Google Shape;2054;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The first example in the slide displays employee last names and job IDs for all employees who have the string, </a:t>
            </a:r>
            <a:r>
              <a:rPr lang="en-US" dirty="0">
                <a:latin typeface="Courier New"/>
                <a:ea typeface="Courier New"/>
                <a:cs typeface="Courier New"/>
                <a:sym typeface="Courier New"/>
              </a:rPr>
              <a:t>REP</a:t>
            </a:r>
            <a:r>
              <a:rPr lang="en-US" dirty="0">
                <a:latin typeface="Arial"/>
                <a:ea typeface="Arial"/>
                <a:cs typeface="Arial"/>
                <a:sym typeface="Arial"/>
              </a:rPr>
              <a:t>, contained in the job </a:t>
            </a:r>
            <a:r>
              <a:rPr lang="en-US" dirty="0">
                <a:latin typeface="Courier New"/>
                <a:ea typeface="Courier New"/>
                <a:cs typeface="Courier New"/>
                <a:sym typeface="Courier New"/>
              </a:rPr>
              <a:t>ID,</a:t>
            </a:r>
            <a:r>
              <a:rPr lang="en-US" dirty="0">
                <a:latin typeface="Arial"/>
                <a:ea typeface="Arial"/>
                <a:cs typeface="Arial"/>
                <a:sym typeface="Arial"/>
              </a:rPr>
              <a:t> starting at the fourth position of the job </a:t>
            </a:r>
            <a:r>
              <a:rPr lang="en-US" dirty="0">
                <a:latin typeface="Courier New"/>
                <a:ea typeface="Courier New"/>
                <a:cs typeface="Courier New"/>
                <a:sym typeface="Courier New"/>
              </a:rPr>
              <a:t>ID</a:t>
            </a:r>
            <a:r>
              <a:rPr lang="en-US" dirty="0">
                <a:latin typeface="Arial"/>
                <a:ea typeface="Arial"/>
                <a:cs typeface="Arial"/>
                <a:sym typeface="Arial"/>
              </a:rPr>
              <a:t>.</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The second SQL statement in the slide displays data such as employee ID, concatenated first name and last name, length of the last name, and </a:t>
            </a:r>
            <a:r>
              <a:rPr lang="en-US" dirty="0"/>
              <a:t>the position of the first occurrence of the letter ‘a’ in the last name</a:t>
            </a:r>
            <a:r>
              <a:rPr lang="en-US" dirty="0">
                <a:latin typeface="Arial"/>
                <a:ea typeface="Arial"/>
                <a:cs typeface="Arial"/>
                <a:sym typeface="Arial"/>
              </a:rPr>
              <a:t> for those employees whose last names end with the letter “n.” </a:t>
            </a:r>
            <a:endParaRPr dirty="0"/>
          </a:p>
          <a:p>
            <a:pPr marL="0" lvl="0" indent="0" algn="l" rtl="0">
              <a:spcBef>
                <a:spcPts val="0"/>
              </a:spcBef>
              <a:spcAft>
                <a:spcPts val="0"/>
              </a:spcAft>
              <a:buNone/>
            </a:pPr>
            <a:endParaRPr dirty="0"/>
          </a:p>
        </p:txBody>
      </p:sp>
      <p:sp>
        <p:nvSpPr>
          <p:cNvPr id="2055" name="Google Shape;2055;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129</a:t>
            </a:fld>
            <a:endParaRPr/>
          </a:p>
        </p:txBody>
      </p:sp>
    </p:spTree>
    <p:extLst>
      <p:ext uri="{BB962C8B-B14F-4D97-AF65-F5344CB8AC3E}">
        <p14:creationId xmlns:p14="http://schemas.microsoft.com/office/powerpoint/2010/main" val="978848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827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8" name="Google Shape;2068;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2808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7" name="Google Shape;2077;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Single-row functions can be nested to any depth. Nested functions are evaluated from the innermost level to the outermost level. Some examples follow to show you the flexibility of these functions.</a:t>
            </a:r>
            <a:endParaRPr/>
          </a:p>
          <a:p>
            <a:pPr marL="0" lvl="0" indent="0" algn="l" rtl="0">
              <a:spcBef>
                <a:spcPts val="0"/>
              </a:spcBef>
              <a:spcAft>
                <a:spcPts val="0"/>
              </a:spcAft>
              <a:buNone/>
            </a:pPr>
            <a:endParaRPr/>
          </a:p>
        </p:txBody>
      </p:sp>
      <p:sp>
        <p:nvSpPr>
          <p:cNvPr id="2078" name="Google Shape;2078;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131</a:t>
            </a:fld>
            <a:endParaRPr/>
          </a:p>
        </p:txBody>
      </p:sp>
    </p:spTree>
    <p:extLst>
      <p:ext uri="{BB962C8B-B14F-4D97-AF65-F5344CB8AC3E}">
        <p14:creationId xmlns:p14="http://schemas.microsoft.com/office/powerpoint/2010/main" val="197594595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5" name="Google Shape;2095;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example in the slide displays the last names of employees in department 60. The evaluation of the SQL statement involves three steps:</a:t>
            </a:r>
            <a:endParaRPr/>
          </a:p>
          <a:p>
            <a:pPr marL="609493" lvl="2" indent="-304745" algn="l" rtl="0">
              <a:spcBef>
                <a:spcPts val="400"/>
              </a:spcBef>
              <a:spcAft>
                <a:spcPts val="0"/>
              </a:spcAft>
              <a:buClr>
                <a:srgbClr val="000000"/>
              </a:buClr>
              <a:buSzPts val="1100"/>
              <a:buFont typeface="Arial"/>
              <a:buNone/>
            </a:pPr>
            <a:r>
              <a:rPr lang="en-US">
                <a:latin typeface="Arial"/>
                <a:ea typeface="Arial"/>
                <a:cs typeface="Arial"/>
                <a:sym typeface="Arial"/>
              </a:rPr>
              <a:t>1.	The inner function retrieves the first eight characters of the last name.</a:t>
            </a:r>
            <a:endParaRPr/>
          </a:p>
          <a:p>
            <a:pPr marL="152373" lvl="4" indent="0" algn="l" rtl="0">
              <a:spcBef>
                <a:spcPts val="400"/>
              </a:spcBef>
              <a:spcAft>
                <a:spcPts val="0"/>
              </a:spcAft>
              <a:buClr>
                <a:schemeClr val="dk1"/>
              </a:buClr>
              <a:buSzPts val="1200"/>
              <a:buFont typeface="Calibri"/>
              <a:buNone/>
            </a:pPr>
            <a:r>
              <a:rPr lang="en-US"/>
              <a:t>Result1 = SUBSTR (LAST_NAME, 1, 8)</a:t>
            </a:r>
            <a:endParaRPr/>
          </a:p>
          <a:p>
            <a:pPr marL="609493" lvl="2" indent="-304745" algn="l" rtl="0">
              <a:spcBef>
                <a:spcPts val="400"/>
              </a:spcBef>
              <a:spcAft>
                <a:spcPts val="0"/>
              </a:spcAft>
              <a:buClr>
                <a:srgbClr val="000000"/>
              </a:buClr>
              <a:buSzPts val="1100"/>
              <a:buFont typeface="Arial"/>
              <a:buNone/>
            </a:pPr>
            <a:r>
              <a:rPr lang="en-US">
                <a:latin typeface="Arial"/>
                <a:ea typeface="Arial"/>
                <a:cs typeface="Arial"/>
                <a:sym typeface="Arial"/>
              </a:rPr>
              <a:t>2.	The outer function concatenates the result with </a:t>
            </a:r>
            <a:r>
              <a:rPr lang="en-US">
                <a:latin typeface="Courier New"/>
                <a:ea typeface="Courier New"/>
                <a:cs typeface="Courier New"/>
                <a:sym typeface="Courier New"/>
              </a:rPr>
              <a:t>_US</a:t>
            </a:r>
            <a:r>
              <a:rPr lang="en-US">
                <a:latin typeface="Arial"/>
                <a:ea typeface="Arial"/>
                <a:cs typeface="Arial"/>
                <a:sym typeface="Arial"/>
              </a:rPr>
              <a:t>.</a:t>
            </a:r>
            <a:endParaRPr/>
          </a:p>
          <a:p>
            <a:pPr marL="152373" lvl="4" indent="0" algn="l" rtl="0">
              <a:spcBef>
                <a:spcPts val="400"/>
              </a:spcBef>
              <a:spcAft>
                <a:spcPts val="0"/>
              </a:spcAft>
              <a:buClr>
                <a:schemeClr val="dk1"/>
              </a:buClr>
              <a:buSzPts val="1200"/>
              <a:buFont typeface="Calibri"/>
              <a:buNone/>
            </a:pPr>
            <a:r>
              <a:rPr lang="en-US"/>
              <a:t>Result2 = CONCAT(Result1, '_US')</a:t>
            </a:r>
            <a:endParaRPr/>
          </a:p>
          <a:p>
            <a:pPr marL="609493" lvl="2" indent="-304745" algn="l" rtl="0">
              <a:spcBef>
                <a:spcPts val="400"/>
              </a:spcBef>
              <a:spcAft>
                <a:spcPts val="0"/>
              </a:spcAft>
              <a:buClr>
                <a:srgbClr val="000000"/>
              </a:buClr>
              <a:buSzPts val="1100"/>
              <a:buFont typeface="Times New Roman"/>
              <a:buAutoNum type="arabicPeriod" startAt="3"/>
            </a:pPr>
            <a:r>
              <a:rPr lang="en-US">
                <a:latin typeface="Arial"/>
                <a:ea typeface="Arial"/>
                <a:cs typeface="Arial"/>
                <a:sym typeface="Arial"/>
              </a:rPr>
              <a:t>The outermost function converts the results to uppercase.</a:t>
            </a:r>
            <a:endParaRPr/>
          </a:p>
          <a:p>
            <a:pPr marL="609493" lvl="2" indent="-304745" algn="l" rtl="0">
              <a:spcBef>
                <a:spcPts val="400"/>
              </a:spcBef>
              <a:spcAft>
                <a:spcPts val="0"/>
              </a:spcAft>
              <a:buClr>
                <a:srgbClr val="000000"/>
              </a:buClr>
              <a:buSzPts val="1100"/>
              <a:buFont typeface="Courier New"/>
              <a:buNone/>
            </a:pPr>
            <a:r>
              <a:rPr lang="en-US">
                <a:latin typeface="Courier New"/>
                <a:ea typeface="Courier New"/>
                <a:cs typeface="Courier New"/>
                <a:sym typeface="Courier New"/>
              </a:rPr>
              <a:t>Result3 = UPPER(Result2)</a:t>
            </a:r>
            <a:endParaRPr/>
          </a:p>
          <a:p>
            <a:pPr marL="152373" lvl="1" indent="0" algn="l" rtl="0">
              <a:spcBef>
                <a:spcPts val="533"/>
              </a:spcBef>
              <a:spcAft>
                <a:spcPts val="0"/>
              </a:spcAft>
              <a:buClr>
                <a:schemeClr val="dk1"/>
              </a:buClr>
              <a:buSzPts val="1200"/>
              <a:buFont typeface="Courier New"/>
              <a:buNone/>
            </a:pPr>
            <a:r>
              <a:rPr lang="en-US">
                <a:latin typeface="Courier New"/>
                <a:ea typeface="Courier New"/>
                <a:cs typeface="Courier New"/>
                <a:sym typeface="Courier New"/>
              </a:rPr>
              <a:t>Result3</a:t>
            </a:r>
            <a:r>
              <a:rPr lang="en-US">
                <a:latin typeface="Arial"/>
                <a:ea typeface="Arial"/>
                <a:cs typeface="Arial"/>
                <a:sym typeface="Arial"/>
              </a:rPr>
              <a:t> is displayed. The entire expression becomes the column heading because no column alias was given.</a:t>
            </a:r>
            <a:endParaRPr/>
          </a:p>
          <a:p>
            <a:pPr marL="0" lvl="0" indent="0" algn="l" rtl="0">
              <a:spcBef>
                <a:spcPts val="0"/>
              </a:spcBef>
              <a:spcAft>
                <a:spcPts val="0"/>
              </a:spcAft>
              <a:buNone/>
            </a:pPr>
            <a:endParaRPr/>
          </a:p>
        </p:txBody>
      </p:sp>
      <p:sp>
        <p:nvSpPr>
          <p:cNvPr id="2096" name="Google Shape;2096;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132</a:t>
            </a:fld>
            <a:endParaRPr/>
          </a:p>
        </p:txBody>
      </p:sp>
    </p:spTree>
    <p:extLst>
      <p:ext uri="{BB962C8B-B14F-4D97-AF65-F5344CB8AC3E}">
        <p14:creationId xmlns:p14="http://schemas.microsoft.com/office/powerpoint/2010/main" val="10365820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5" name="Google Shape;2105;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8589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4" name="Google Shape;2114;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Numeric functions accept numeric</a:t>
            </a:r>
            <a:r>
              <a:rPr lang="en-US" dirty="0">
                <a:latin typeface="Arial"/>
                <a:ea typeface="Arial"/>
                <a:cs typeface="Arial"/>
                <a:sym typeface="Arial"/>
              </a:rPr>
              <a:t> input and return numeric values. This section describes some of the numeric functions.</a:t>
            </a:r>
            <a:endParaRPr dirty="0"/>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
            </a:r>
            <a:br>
              <a:rPr lang="en-US" b="1" dirty="0">
                <a:latin typeface="Arial"/>
                <a:ea typeface="Arial"/>
                <a:cs typeface="Arial"/>
                <a:sym typeface="Arial"/>
              </a:rPr>
            </a:br>
            <a:r>
              <a:rPr lang="en-US" b="1" dirty="0">
                <a:latin typeface="Arial"/>
                <a:ea typeface="Arial"/>
                <a:cs typeface="Arial"/>
                <a:sym typeface="Arial"/>
              </a:rPr>
              <a:t/>
            </a:r>
            <a:br>
              <a:rPr lang="en-US" b="1" dirty="0">
                <a:latin typeface="Arial"/>
                <a:ea typeface="Arial"/>
                <a:cs typeface="Arial"/>
                <a:sym typeface="Arial"/>
              </a:rPr>
            </a:br>
            <a:r>
              <a:rPr lang="en-US" b="1" dirty="0">
                <a:latin typeface="Arial"/>
                <a:ea typeface="Arial"/>
                <a:cs typeface="Arial"/>
                <a:sym typeface="Arial"/>
              </a:rPr>
              <a:t>Note:</a:t>
            </a:r>
            <a:r>
              <a:rPr lang="en-US" dirty="0">
                <a:latin typeface="Arial"/>
                <a:ea typeface="Arial"/>
                <a:cs typeface="Arial"/>
                <a:sym typeface="Arial"/>
              </a:rPr>
              <a:t> This list contains only some of the available numeric functions.</a:t>
            </a:r>
            <a:endParaRPr b="1"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For more information, see the “Numeric Functions”</a:t>
            </a:r>
            <a:r>
              <a:rPr lang="en-US" i="1" dirty="0">
                <a:latin typeface="Arial"/>
                <a:ea typeface="Arial"/>
                <a:cs typeface="Arial"/>
                <a:sym typeface="Arial"/>
              </a:rPr>
              <a:t> </a:t>
            </a:r>
            <a:r>
              <a:rPr lang="en-US" dirty="0">
                <a:latin typeface="Arial"/>
                <a:ea typeface="Arial"/>
                <a:cs typeface="Arial"/>
                <a:sym typeface="Arial"/>
              </a:rPr>
              <a:t>section in </a:t>
            </a:r>
            <a:r>
              <a:rPr lang="en-US" i="1" dirty="0">
                <a:latin typeface="Arial"/>
                <a:ea typeface="Arial"/>
                <a:cs typeface="Arial"/>
                <a:sym typeface="Arial"/>
              </a:rPr>
              <a:t>Oracle Database SQL Language Reference </a:t>
            </a:r>
            <a:r>
              <a:rPr lang="en-US" dirty="0">
                <a:latin typeface="Arial"/>
                <a:ea typeface="Arial"/>
                <a:cs typeface="Arial"/>
                <a:sym typeface="Arial"/>
              </a:rPr>
              <a:t>for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database.</a:t>
            </a:r>
            <a:endParaRPr dirty="0"/>
          </a:p>
          <a:p>
            <a:pPr marL="0" lvl="0" indent="0" algn="l" rtl="0">
              <a:spcBef>
                <a:spcPts val="0"/>
              </a:spcBef>
              <a:spcAft>
                <a:spcPts val="0"/>
              </a:spcAft>
              <a:buNone/>
            </a:pPr>
            <a:endParaRPr dirty="0"/>
          </a:p>
        </p:txBody>
      </p:sp>
      <p:sp>
        <p:nvSpPr>
          <p:cNvPr id="2115" name="Google Shape;2115;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134</a:t>
            </a:fld>
            <a:endParaRPr/>
          </a:p>
        </p:txBody>
      </p:sp>
    </p:spTree>
    <p:extLst>
      <p:ext uri="{BB962C8B-B14F-4D97-AF65-F5344CB8AC3E}">
        <p14:creationId xmlns:p14="http://schemas.microsoft.com/office/powerpoint/2010/main" val="10285550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1" name="Google Shape;2121;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Numeric functions accept numeric</a:t>
            </a:r>
            <a:r>
              <a:rPr lang="en-US" dirty="0">
                <a:latin typeface="Arial"/>
                <a:ea typeface="Arial"/>
                <a:cs typeface="Arial"/>
                <a:sym typeface="Arial"/>
              </a:rPr>
              <a:t> input and return numeric values. This section describes some of the numeric functions.</a:t>
            </a:r>
            <a:endParaRPr dirty="0"/>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
            </a:r>
            <a:br>
              <a:rPr lang="en-US" b="1" dirty="0">
                <a:latin typeface="Arial"/>
                <a:ea typeface="Arial"/>
                <a:cs typeface="Arial"/>
                <a:sym typeface="Arial"/>
              </a:rPr>
            </a:br>
            <a:r>
              <a:rPr lang="en-US" b="1" dirty="0">
                <a:latin typeface="Arial"/>
                <a:ea typeface="Arial"/>
                <a:cs typeface="Arial"/>
                <a:sym typeface="Arial"/>
              </a:rPr>
              <a:t/>
            </a:r>
            <a:br>
              <a:rPr lang="en-US" b="1" dirty="0">
                <a:latin typeface="Arial"/>
                <a:ea typeface="Arial"/>
                <a:cs typeface="Arial"/>
                <a:sym typeface="Arial"/>
              </a:rPr>
            </a:br>
            <a:r>
              <a:rPr lang="en-US" b="1" dirty="0">
                <a:latin typeface="Arial"/>
                <a:ea typeface="Arial"/>
                <a:cs typeface="Arial"/>
                <a:sym typeface="Arial"/>
              </a:rPr>
              <a:t>Note:</a:t>
            </a:r>
            <a:r>
              <a:rPr lang="en-US" dirty="0">
                <a:latin typeface="Arial"/>
                <a:ea typeface="Arial"/>
                <a:cs typeface="Arial"/>
                <a:sym typeface="Arial"/>
              </a:rPr>
              <a:t> This list contains only some of the available numeric functions.</a:t>
            </a:r>
            <a:endParaRPr b="1"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For more information, see the “Numeric Functions”</a:t>
            </a:r>
            <a:r>
              <a:rPr lang="en-US" i="1" dirty="0">
                <a:latin typeface="Arial"/>
                <a:ea typeface="Arial"/>
                <a:cs typeface="Arial"/>
                <a:sym typeface="Arial"/>
              </a:rPr>
              <a:t> </a:t>
            </a:r>
            <a:r>
              <a:rPr lang="en-US" dirty="0">
                <a:latin typeface="Arial"/>
                <a:ea typeface="Arial"/>
                <a:cs typeface="Arial"/>
                <a:sym typeface="Arial"/>
              </a:rPr>
              <a:t>section in </a:t>
            </a:r>
            <a:r>
              <a:rPr lang="en-US" i="1" dirty="0">
                <a:latin typeface="Arial"/>
                <a:ea typeface="Arial"/>
                <a:cs typeface="Arial"/>
                <a:sym typeface="Arial"/>
              </a:rPr>
              <a:t>Oracle Database SQL Language Reference </a:t>
            </a:r>
            <a:r>
              <a:rPr lang="en-US" dirty="0">
                <a:latin typeface="Arial"/>
                <a:ea typeface="Arial"/>
                <a:cs typeface="Arial"/>
                <a:sym typeface="Arial"/>
              </a:rPr>
              <a:t>for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database.</a:t>
            </a:r>
            <a:endParaRPr dirty="0"/>
          </a:p>
          <a:p>
            <a:pPr marL="0" lvl="0" indent="0" algn="l" rtl="0">
              <a:spcBef>
                <a:spcPts val="0"/>
              </a:spcBef>
              <a:spcAft>
                <a:spcPts val="0"/>
              </a:spcAft>
              <a:buNone/>
            </a:pPr>
            <a:endParaRPr dirty="0"/>
          </a:p>
        </p:txBody>
      </p:sp>
      <p:sp>
        <p:nvSpPr>
          <p:cNvPr id="2122" name="Google Shape;2122;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135</a:t>
            </a:fld>
            <a:endParaRPr/>
          </a:p>
        </p:txBody>
      </p:sp>
    </p:spTree>
    <p:extLst>
      <p:ext uri="{BB962C8B-B14F-4D97-AF65-F5344CB8AC3E}">
        <p14:creationId xmlns:p14="http://schemas.microsoft.com/office/powerpoint/2010/main" val="18289178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9" name="Google Shape;2129;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ROUND</a:t>
            </a:r>
            <a:r>
              <a:rPr lang="en-US">
                <a:solidFill>
                  <a:schemeClr val="dk1"/>
                </a:solidFill>
                <a:latin typeface="Arial"/>
                <a:ea typeface="Arial"/>
                <a:cs typeface="Arial"/>
                <a:sym typeface="Arial"/>
              </a:rPr>
              <a:t> function rounds the column, expression, or value to </a:t>
            </a:r>
            <a:r>
              <a:rPr lang="en-US" i="1">
                <a:solidFill>
                  <a:schemeClr val="dk1"/>
                </a:solidFill>
                <a:latin typeface="Arial"/>
                <a:ea typeface="Arial"/>
                <a:cs typeface="Arial"/>
                <a:sym typeface="Arial"/>
              </a:rPr>
              <a:t>n</a:t>
            </a:r>
            <a:r>
              <a:rPr lang="en-US">
                <a:solidFill>
                  <a:schemeClr val="dk1"/>
                </a:solidFill>
                <a:latin typeface="Arial"/>
                <a:ea typeface="Arial"/>
                <a:cs typeface="Arial"/>
                <a:sym typeface="Arial"/>
              </a:rPr>
              <a:t> decimal places. If the second argument is 0 or is missing, the value is rounded to zero decimal places. If the second argument is 2, the value is rounded to two decimal places. Conversely, if the second argument is –2, the value is rounded to two decimal places to the left (rounded to the nearest unit of 100). </a:t>
            </a:r>
            <a:endParaRPr/>
          </a:p>
          <a:p>
            <a:pPr marL="152373" lvl="1" indent="0" algn="l" rtl="0">
              <a:spcBef>
                <a:spcPts val="533"/>
              </a:spcBef>
              <a:spcAft>
                <a:spcPts val="0"/>
              </a:spcAft>
              <a:buClr>
                <a:schemeClr val="dk1"/>
              </a:buClr>
              <a:buSzPts val="1200"/>
              <a:buFont typeface="Calibri"/>
              <a:buNone/>
            </a:pPr>
            <a:r>
              <a:rPr lang="en-US" b="1">
                <a:solidFill>
                  <a:schemeClr val="dk1"/>
                </a:solidFill>
              </a:rPr>
              <a:t>Recall</a:t>
            </a:r>
            <a:r>
              <a:rPr lang="en-US" b="1">
                <a:solidFill>
                  <a:schemeClr val="dk1"/>
                </a:solidFill>
                <a:latin typeface="Courier New"/>
                <a:ea typeface="Courier New"/>
                <a:cs typeface="Courier New"/>
                <a:sym typeface="Courier New"/>
              </a:rPr>
              <a:t> DUAL</a:t>
            </a:r>
            <a:r>
              <a:rPr lang="en-US" b="1">
                <a:solidFill>
                  <a:schemeClr val="dk1"/>
                </a:solidFill>
                <a:latin typeface="Arial"/>
                <a:ea typeface="Arial"/>
                <a:cs typeface="Arial"/>
                <a:sym typeface="Arial"/>
              </a:rPr>
              <a:t> Table</a:t>
            </a:r>
            <a:endParaRPr>
              <a:solidFill>
                <a:schemeClr val="dk1"/>
              </a:solidFill>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DUAL</a:t>
            </a:r>
            <a:r>
              <a:rPr lang="en-US">
                <a:solidFill>
                  <a:schemeClr val="dk1"/>
                </a:solidFill>
                <a:latin typeface="Arial"/>
                <a:ea typeface="Arial"/>
                <a:cs typeface="Arial"/>
                <a:sym typeface="Arial"/>
              </a:rPr>
              <a:t> table is owned by the user </a:t>
            </a:r>
            <a:r>
              <a:rPr lang="en-US">
                <a:solidFill>
                  <a:schemeClr val="dk1"/>
                </a:solidFill>
                <a:latin typeface="Courier New"/>
                <a:ea typeface="Courier New"/>
                <a:cs typeface="Courier New"/>
                <a:sym typeface="Courier New"/>
              </a:rPr>
              <a:t>SYS</a:t>
            </a:r>
            <a:r>
              <a:rPr lang="en-US">
                <a:solidFill>
                  <a:schemeClr val="dk1"/>
                </a:solidFill>
                <a:latin typeface="Arial"/>
                <a:ea typeface="Arial"/>
                <a:cs typeface="Arial"/>
                <a:sym typeface="Arial"/>
              </a:rPr>
              <a:t> and can be accessed by all users. It contains one column, </a:t>
            </a:r>
            <a:r>
              <a:rPr lang="en-US">
                <a:solidFill>
                  <a:schemeClr val="dk1"/>
                </a:solidFill>
                <a:latin typeface="Courier New"/>
                <a:ea typeface="Courier New"/>
                <a:cs typeface="Courier New"/>
                <a:sym typeface="Courier New"/>
              </a:rPr>
              <a:t>DUMMY</a:t>
            </a:r>
            <a:r>
              <a:rPr lang="en-US">
                <a:solidFill>
                  <a:schemeClr val="dk1"/>
                </a:solidFill>
                <a:latin typeface="Arial"/>
                <a:ea typeface="Arial"/>
                <a:cs typeface="Arial"/>
                <a:sym typeface="Arial"/>
              </a:rPr>
              <a:t>, and one row with the value </a:t>
            </a:r>
            <a:r>
              <a:rPr lang="en-US">
                <a:solidFill>
                  <a:schemeClr val="dk1"/>
                </a:solidFill>
                <a:latin typeface="Courier New"/>
                <a:ea typeface="Courier New"/>
                <a:cs typeface="Courier New"/>
                <a:sym typeface="Courier New"/>
              </a:rPr>
              <a:t>X</a:t>
            </a:r>
            <a:r>
              <a:rPr lang="en-US">
                <a:solidFill>
                  <a:schemeClr val="dk1"/>
                </a:solidFill>
                <a:latin typeface="Arial"/>
                <a:ea typeface="Arial"/>
                <a:cs typeface="Arial"/>
                <a:sym typeface="Arial"/>
              </a:rPr>
              <a:t>. The </a:t>
            </a:r>
            <a:r>
              <a:rPr lang="en-US">
                <a:solidFill>
                  <a:schemeClr val="dk1"/>
                </a:solidFill>
                <a:latin typeface="Courier New"/>
                <a:ea typeface="Courier New"/>
                <a:cs typeface="Courier New"/>
                <a:sym typeface="Courier New"/>
              </a:rPr>
              <a:t>DUAL</a:t>
            </a:r>
            <a:r>
              <a:rPr lang="en-US">
                <a:solidFill>
                  <a:schemeClr val="dk1"/>
                </a:solidFill>
                <a:latin typeface="Arial"/>
                <a:ea typeface="Arial"/>
                <a:cs typeface="Arial"/>
                <a:sym typeface="Arial"/>
              </a:rPr>
              <a:t> table is useful when you want to return a value only once (for</a:t>
            </a:r>
            <a:r>
              <a:rPr lang="en-US">
                <a:latin typeface="Arial"/>
                <a:ea typeface="Arial"/>
                <a:cs typeface="Arial"/>
                <a:sym typeface="Arial"/>
              </a:rPr>
              <a:t> example, the value of a constant, pseudocolumn, or expression that is not derived from a table with user data). The </a:t>
            </a:r>
            <a:r>
              <a:rPr lang="en-US">
                <a:latin typeface="Courier New"/>
                <a:ea typeface="Courier New"/>
                <a:cs typeface="Courier New"/>
                <a:sym typeface="Courier New"/>
              </a:rPr>
              <a:t>DUAL</a:t>
            </a:r>
            <a:r>
              <a:rPr lang="en-US">
                <a:latin typeface="Arial"/>
                <a:ea typeface="Arial"/>
                <a:cs typeface="Arial"/>
                <a:sym typeface="Arial"/>
              </a:rPr>
              <a:t> table is generally used for completeness of the </a:t>
            </a:r>
            <a:r>
              <a:rPr lang="en-US">
                <a:latin typeface="Courier New"/>
                <a:ea typeface="Courier New"/>
                <a:cs typeface="Courier New"/>
                <a:sym typeface="Courier New"/>
              </a:rPr>
              <a:t>SELECT</a:t>
            </a:r>
            <a:r>
              <a:rPr lang="en-US">
                <a:latin typeface="Arial"/>
                <a:ea typeface="Arial"/>
                <a:cs typeface="Arial"/>
                <a:sym typeface="Arial"/>
              </a:rPr>
              <a:t> clause syntax, because both </a:t>
            </a:r>
            <a:r>
              <a:rPr lang="en-US">
                <a:latin typeface="Courier New"/>
                <a:ea typeface="Courier New"/>
                <a:cs typeface="Courier New"/>
                <a:sym typeface="Courier New"/>
              </a:rPr>
              <a:t>SELECT</a:t>
            </a:r>
            <a:r>
              <a:rPr lang="en-US">
                <a:latin typeface="Arial"/>
                <a:ea typeface="Arial"/>
                <a:cs typeface="Arial"/>
                <a:sym typeface="Arial"/>
              </a:rPr>
              <a:t> and </a:t>
            </a:r>
            <a:r>
              <a:rPr lang="en-US">
                <a:latin typeface="Courier New"/>
                <a:ea typeface="Courier New"/>
                <a:cs typeface="Courier New"/>
                <a:sym typeface="Courier New"/>
              </a:rPr>
              <a:t>FROM</a:t>
            </a:r>
            <a:r>
              <a:rPr lang="en-US">
                <a:latin typeface="Arial"/>
                <a:ea typeface="Arial"/>
                <a:cs typeface="Arial"/>
                <a:sym typeface="Arial"/>
              </a:rPr>
              <a:t> clauses are mandatory, and several calculations do not need to select from the actual tables.</a:t>
            </a:r>
            <a:endParaRPr/>
          </a:p>
          <a:p>
            <a:pPr marL="0" lvl="0" indent="0" algn="l" rtl="0">
              <a:spcBef>
                <a:spcPts val="0"/>
              </a:spcBef>
              <a:spcAft>
                <a:spcPts val="0"/>
              </a:spcAft>
              <a:buNone/>
            </a:pPr>
            <a:endParaRPr/>
          </a:p>
        </p:txBody>
      </p:sp>
      <p:sp>
        <p:nvSpPr>
          <p:cNvPr id="2130" name="Google Shape;2130;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136</a:t>
            </a:fld>
            <a:endParaRPr/>
          </a:p>
        </p:txBody>
      </p:sp>
    </p:spTree>
    <p:extLst>
      <p:ext uri="{BB962C8B-B14F-4D97-AF65-F5344CB8AC3E}">
        <p14:creationId xmlns:p14="http://schemas.microsoft.com/office/powerpoint/2010/main" val="16892856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TRUNC</a:t>
            </a:r>
            <a:r>
              <a:rPr lang="en-US">
                <a:solidFill>
                  <a:schemeClr val="dk1"/>
                </a:solidFill>
                <a:latin typeface="Arial"/>
                <a:ea typeface="Arial"/>
                <a:cs typeface="Arial"/>
                <a:sym typeface="Arial"/>
              </a:rPr>
              <a:t> function truncates the column</a:t>
            </a:r>
            <a:r>
              <a:rPr lang="en-US">
                <a:latin typeface="Arial"/>
                <a:ea typeface="Arial"/>
                <a:cs typeface="Arial"/>
                <a:sym typeface="Arial"/>
              </a:rPr>
              <a:t>, expression, or value to </a:t>
            </a:r>
            <a:r>
              <a:rPr lang="en-US" i="1">
                <a:latin typeface="Arial"/>
                <a:ea typeface="Arial"/>
                <a:cs typeface="Arial"/>
                <a:sym typeface="Arial"/>
              </a:rPr>
              <a:t>n </a:t>
            </a:r>
            <a:r>
              <a:rPr lang="en-US">
                <a:latin typeface="Arial"/>
                <a:ea typeface="Arial"/>
                <a:cs typeface="Arial"/>
                <a:sym typeface="Arial"/>
              </a:rPr>
              <a:t>decimal places.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TRUNC</a:t>
            </a:r>
            <a:r>
              <a:rPr lang="en-US">
                <a:latin typeface="Arial"/>
                <a:ea typeface="Arial"/>
                <a:cs typeface="Arial"/>
                <a:sym typeface="Arial"/>
              </a:rPr>
              <a:t> function works with arguments similar to those of the </a:t>
            </a:r>
            <a:r>
              <a:rPr lang="en-US">
                <a:latin typeface="Courier New"/>
                <a:ea typeface="Courier New"/>
                <a:cs typeface="Courier New"/>
                <a:sym typeface="Courier New"/>
              </a:rPr>
              <a:t>ROUND</a:t>
            </a:r>
            <a:r>
              <a:rPr lang="en-US">
                <a:latin typeface="Arial"/>
                <a:ea typeface="Arial"/>
                <a:cs typeface="Arial"/>
                <a:sym typeface="Arial"/>
              </a:rPr>
              <a:t> function.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If the second argument is 0 or is missing, the value is truncated to zero decimal places.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If the second argument is 2, the value is truncated to two decimal places.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Conversely, if the second argument is –2, the value is truncated to two decimal places to the left. </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If the second argument is –1, the value is truncated to one decimal place to the left.</a:t>
            </a:r>
            <a:endParaRPr/>
          </a:p>
          <a:p>
            <a:pPr marL="0" lvl="0" indent="0" algn="l" rtl="0">
              <a:spcBef>
                <a:spcPts val="0"/>
              </a:spcBef>
              <a:spcAft>
                <a:spcPts val="0"/>
              </a:spcAft>
              <a:buNone/>
            </a:pPr>
            <a:endParaRPr/>
          </a:p>
        </p:txBody>
      </p:sp>
      <p:sp>
        <p:nvSpPr>
          <p:cNvPr id="2157" name="Google Shape;2157;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extLst>
      <p:ext uri="{BB962C8B-B14F-4D97-AF65-F5344CB8AC3E}">
        <p14:creationId xmlns:p14="http://schemas.microsoft.com/office/powerpoint/2010/main" val="20895011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2" name="Google Shape;2182;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MOD</a:t>
            </a:r>
            <a:r>
              <a:rPr lang="en-US">
                <a:solidFill>
                  <a:schemeClr val="dk1"/>
                </a:solidFill>
                <a:latin typeface="Arial"/>
                <a:ea typeface="Arial"/>
                <a:cs typeface="Arial"/>
                <a:sym typeface="Arial"/>
              </a:rPr>
              <a:t> function finds</a:t>
            </a:r>
            <a:r>
              <a:rPr lang="en-US">
                <a:latin typeface="Arial"/>
                <a:ea typeface="Arial"/>
                <a:cs typeface="Arial"/>
                <a:sym typeface="Arial"/>
              </a:rPr>
              <a:t> the remainder of the first argument divided by the second argument. The slide example displays employee records where the </a:t>
            </a:r>
            <a:r>
              <a:rPr lang="en-US">
                <a:latin typeface="Courier New"/>
                <a:ea typeface="Courier New"/>
                <a:cs typeface="Courier New"/>
                <a:sym typeface="Courier New"/>
              </a:rPr>
              <a:t>employee_id</a:t>
            </a:r>
            <a:r>
              <a:rPr lang="en-US">
                <a:latin typeface="Arial"/>
                <a:ea typeface="Arial"/>
                <a:cs typeface="Arial"/>
                <a:sym typeface="Arial"/>
              </a:rPr>
              <a:t> is an even number.</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a:t>
            </a:r>
            <a:r>
              <a:rPr lang="en-US">
                <a:latin typeface="Arial"/>
                <a:ea typeface="Arial"/>
                <a:cs typeface="Arial"/>
                <a:sym typeface="Arial"/>
              </a:rPr>
              <a:t> The </a:t>
            </a:r>
            <a:r>
              <a:rPr lang="en-US">
                <a:latin typeface="Courier New"/>
                <a:ea typeface="Courier New"/>
                <a:cs typeface="Courier New"/>
                <a:sym typeface="Courier New"/>
              </a:rPr>
              <a:t>MOD</a:t>
            </a:r>
            <a:r>
              <a:rPr lang="en-US">
                <a:latin typeface="Arial"/>
                <a:ea typeface="Arial"/>
                <a:cs typeface="Arial"/>
                <a:sym typeface="Arial"/>
              </a:rPr>
              <a:t> function is often used to determine whether a value is odd or even. </a:t>
            </a:r>
            <a:endParaRPr/>
          </a:p>
          <a:p>
            <a:pPr marL="0" lvl="0" indent="0" algn="l" rtl="0">
              <a:spcBef>
                <a:spcPts val="0"/>
              </a:spcBef>
              <a:spcAft>
                <a:spcPts val="0"/>
              </a:spcAft>
              <a:buNone/>
            </a:pPr>
            <a:endParaRPr/>
          </a:p>
        </p:txBody>
      </p:sp>
      <p:sp>
        <p:nvSpPr>
          <p:cNvPr id="2183" name="Google Shape;2183;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138</a:t>
            </a:fld>
            <a:endParaRPr/>
          </a:p>
        </p:txBody>
      </p:sp>
    </p:spTree>
    <p:extLst>
      <p:ext uri="{BB962C8B-B14F-4D97-AF65-F5344CB8AC3E}">
        <p14:creationId xmlns:p14="http://schemas.microsoft.com/office/powerpoint/2010/main" val="4458831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3" name="Google Shape;2193;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06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Consider a situation where you put all your stationery in a single drawer without organizing. When you want a pencil immediately, you tend to search the entire drawer, which consumes a lot of time. This can be compared to the normal file storage in your system. But if the amount of information is huge, this system becomes inefficient.</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Now imagine that you organize your stationery such that all the pencils/pens go into the first drawer, notepads in the second, </a:t>
            </a:r>
            <a:r>
              <a:rPr lang="en-US" dirty="0" err="1">
                <a:solidFill>
                  <a:schemeClr val="dk1"/>
                </a:solidFill>
                <a:latin typeface="Arial"/>
                <a:ea typeface="Arial"/>
                <a:cs typeface="Arial"/>
                <a:sym typeface="Arial"/>
              </a:rPr>
              <a:t>gluesticks</a:t>
            </a:r>
            <a:r>
              <a:rPr lang="en-US" dirty="0">
                <a:solidFill>
                  <a:schemeClr val="dk1"/>
                </a:solidFill>
                <a:latin typeface="Arial"/>
                <a:ea typeface="Arial"/>
                <a:cs typeface="Arial"/>
                <a:sym typeface="Arial"/>
              </a:rPr>
              <a:t> in third, and so on. Now when you want to fetch a pencil immediately, you will know where to find it efficiently. This can be compared to the relational model of storage. </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Oracle Database is a Relational Database Management System (RDBMS). An RDBMS that implements object-oriented features such as user-defined types, inheritance, and polymorphism is called an object relational database management system (ORDBMS). Oracle Database has extended the relational model to an object relational model, making it possible to store complex business models in a relational database.</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Some of the advantages are:</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Improved performance and functionality</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Better sharing of runtime data structures</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Larger buffer caches </a:t>
            </a:r>
            <a:endParaRPr dirty="0"/>
          </a:p>
          <a:p>
            <a:pPr marL="609493" lvl="2" indent="-304745" algn="l" rtl="0">
              <a:spcBef>
                <a:spcPts val="400"/>
              </a:spcBef>
              <a:spcAft>
                <a:spcPts val="0"/>
              </a:spcAft>
              <a:buClr>
                <a:schemeClr val="dk1"/>
              </a:buClr>
              <a:buSzPts val="1100"/>
              <a:buFont typeface="Arial"/>
              <a:buChar char="•"/>
            </a:pPr>
            <a:r>
              <a:rPr lang="en-US" dirty="0">
                <a:solidFill>
                  <a:schemeClr val="dk1"/>
                </a:solidFill>
                <a:latin typeface="Arial"/>
                <a:ea typeface="Arial"/>
                <a:cs typeface="Arial"/>
                <a:sym typeface="Arial"/>
              </a:rPr>
              <a:t>Deferrable constraints</a:t>
            </a:r>
            <a:endParaRPr dirty="0"/>
          </a:p>
          <a:p>
            <a:pPr marL="0" lvl="0" indent="0" algn="l" rtl="0">
              <a:spcBef>
                <a:spcPts val="0"/>
              </a:spcBef>
              <a:spcAft>
                <a:spcPts val="0"/>
              </a:spcAft>
              <a:buNone/>
            </a:pPr>
            <a:endParaRPr dirty="0"/>
          </a:p>
        </p:txBody>
      </p:sp>
      <p:sp>
        <p:nvSpPr>
          <p:cNvPr id="328" name="Google Shape;3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7357012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2" name="Google Shape;2202;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The Oracle Database stores dates in an internal numeric format, representing the century, year, month, day, hours, minutes, and seconds.</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The default display and input format for any date is </a:t>
            </a:r>
            <a:r>
              <a:rPr lang="en-US" dirty="0">
                <a:solidFill>
                  <a:schemeClr val="dk1"/>
                </a:solidFill>
                <a:latin typeface="Courier New"/>
                <a:ea typeface="Courier New"/>
                <a:cs typeface="Courier New"/>
                <a:sym typeface="Courier New"/>
              </a:rPr>
              <a:t>DD-MON-RR</a:t>
            </a:r>
            <a:r>
              <a:rPr lang="en-US" dirty="0">
                <a:solidFill>
                  <a:schemeClr val="dk1"/>
                </a:solidFill>
                <a:latin typeface="Arial"/>
                <a:ea typeface="Arial"/>
                <a:cs typeface="Arial"/>
                <a:sym typeface="Arial"/>
              </a:rPr>
              <a:t>. Valid Oracle dates are between January 1, 4712 B.C., and December 31, 9999 A.D.</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In the example in the slide, the </a:t>
            </a:r>
            <a:r>
              <a:rPr lang="en-US" dirty="0">
                <a:solidFill>
                  <a:schemeClr val="dk1"/>
                </a:solidFill>
                <a:latin typeface="Courier New"/>
                <a:ea typeface="Courier New"/>
                <a:cs typeface="Courier New"/>
                <a:sym typeface="Courier New"/>
              </a:rPr>
              <a:t>HIRE_DATE</a:t>
            </a:r>
            <a:r>
              <a:rPr lang="en-US" dirty="0">
                <a:latin typeface="Arial"/>
                <a:ea typeface="Arial"/>
                <a:cs typeface="Arial"/>
                <a:sym typeface="Arial"/>
              </a:rPr>
              <a:t> column output is displayed in the default format </a:t>
            </a:r>
            <a:r>
              <a:rPr lang="en-US" dirty="0">
                <a:latin typeface="Courier New"/>
                <a:ea typeface="Courier New"/>
                <a:cs typeface="Courier New"/>
                <a:sym typeface="Courier New"/>
              </a:rPr>
              <a:t>DD-MON-RR</a:t>
            </a:r>
            <a:r>
              <a:rPr lang="en-US" dirty="0">
                <a:latin typeface="Arial"/>
                <a:ea typeface="Arial"/>
                <a:cs typeface="Arial"/>
                <a:sym typeface="Arial"/>
              </a:rPr>
              <a:t>. However, dates are not stored in the database in this format. All the components of the date and time are stored. So, although a </a:t>
            </a:r>
            <a:r>
              <a:rPr lang="en-US" dirty="0">
                <a:latin typeface="Courier New"/>
                <a:ea typeface="Courier New"/>
                <a:cs typeface="Courier New"/>
                <a:sym typeface="Courier New"/>
              </a:rPr>
              <a:t>HIRE_DATE</a:t>
            </a:r>
            <a:r>
              <a:rPr lang="en-US" dirty="0">
                <a:latin typeface="Arial"/>
                <a:ea typeface="Arial"/>
                <a:cs typeface="Arial"/>
                <a:sym typeface="Arial"/>
              </a:rPr>
              <a:t> such as 17-JUN-11 is displayed as day, month, and year, there is also </a:t>
            </a:r>
            <a:r>
              <a:rPr lang="en-US" i="1" dirty="0">
                <a:latin typeface="Arial"/>
                <a:ea typeface="Arial"/>
                <a:cs typeface="Arial"/>
                <a:sym typeface="Arial"/>
              </a:rPr>
              <a:t>time</a:t>
            </a:r>
            <a:r>
              <a:rPr lang="en-US" dirty="0">
                <a:latin typeface="Arial"/>
                <a:ea typeface="Arial"/>
                <a:cs typeface="Arial"/>
                <a:sym typeface="Arial"/>
              </a:rPr>
              <a:t> and </a:t>
            </a:r>
            <a:r>
              <a:rPr lang="en-US" i="1" dirty="0">
                <a:latin typeface="Arial"/>
                <a:ea typeface="Arial"/>
                <a:cs typeface="Arial"/>
                <a:sym typeface="Arial"/>
              </a:rPr>
              <a:t>century</a:t>
            </a:r>
            <a:r>
              <a:rPr lang="en-US" dirty="0">
                <a:latin typeface="Arial"/>
                <a:ea typeface="Arial"/>
                <a:cs typeface="Arial"/>
                <a:sym typeface="Arial"/>
              </a:rPr>
              <a:t> information associated with the date. The complete date might be June 17, 2011, 5:10:43 PM.</a:t>
            </a:r>
            <a:endParaRPr dirty="0"/>
          </a:p>
          <a:p>
            <a:pPr marL="0" lvl="0" indent="0" algn="l" rtl="0">
              <a:spcBef>
                <a:spcPts val="0"/>
              </a:spcBef>
              <a:spcAft>
                <a:spcPts val="0"/>
              </a:spcAft>
              <a:buNone/>
            </a:pPr>
            <a:endParaRPr dirty="0"/>
          </a:p>
        </p:txBody>
      </p:sp>
      <p:sp>
        <p:nvSpPr>
          <p:cNvPr id="2203" name="Google Shape;2203;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140</a:t>
            </a:fld>
            <a:endParaRPr/>
          </a:p>
        </p:txBody>
      </p:sp>
    </p:spTree>
    <p:extLst>
      <p:ext uri="{BB962C8B-B14F-4D97-AF65-F5344CB8AC3E}">
        <p14:creationId xmlns:p14="http://schemas.microsoft.com/office/powerpoint/2010/main" val="15407873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8" name="Google Shape;2218;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RR</a:t>
            </a:r>
            <a:r>
              <a:rPr lang="en-US">
                <a:solidFill>
                  <a:schemeClr val="dk1"/>
                </a:solidFill>
                <a:latin typeface="Arial"/>
                <a:ea typeface="Arial"/>
                <a:cs typeface="Arial"/>
                <a:sym typeface="Arial"/>
              </a:rPr>
              <a:t> date format is similar to the </a:t>
            </a:r>
            <a:r>
              <a:rPr lang="en-US">
                <a:solidFill>
                  <a:schemeClr val="dk1"/>
                </a:solidFill>
                <a:latin typeface="Courier New"/>
                <a:ea typeface="Courier New"/>
                <a:cs typeface="Courier New"/>
                <a:sym typeface="Courier New"/>
              </a:rPr>
              <a:t>YY</a:t>
            </a:r>
            <a:r>
              <a:rPr lang="en-US">
                <a:solidFill>
                  <a:schemeClr val="dk1"/>
                </a:solidFill>
                <a:latin typeface="Arial"/>
                <a:ea typeface="Arial"/>
                <a:cs typeface="Arial"/>
                <a:sym typeface="Arial"/>
              </a:rPr>
              <a:t> element, but you can use it to specify different centuries. U</a:t>
            </a:r>
            <a:r>
              <a:rPr lang="en-US">
                <a:latin typeface="Arial"/>
                <a:ea typeface="Arial"/>
                <a:cs typeface="Arial"/>
                <a:sym typeface="Arial"/>
              </a:rPr>
              <a:t>se the </a:t>
            </a:r>
            <a:r>
              <a:rPr lang="en-US">
                <a:latin typeface="Courier New"/>
                <a:ea typeface="Courier New"/>
                <a:cs typeface="Courier New"/>
                <a:sym typeface="Courier New"/>
              </a:rPr>
              <a:t>RR</a:t>
            </a:r>
            <a:r>
              <a:rPr lang="en-US">
                <a:latin typeface="Arial"/>
                <a:ea typeface="Arial"/>
                <a:cs typeface="Arial"/>
                <a:sym typeface="Arial"/>
              </a:rPr>
              <a:t> date format element instead of </a:t>
            </a:r>
            <a:r>
              <a:rPr lang="en-US">
                <a:latin typeface="Courier New"/>
                <a:ea typeface="Courier New"/>
                <a:cs typeface="Courier New"/>
                <a:sym typeface="Courier New"/>
              </a:rPr>
              <a:t>YY</a:t>
            </a:r>
            <a:r>
              <a:rPr lang="en-US">
                <a:latin typeface="Arial"/>
                <a:ea typeface="Arial"/>
                <a:cs typeface="Arial"/>
                <a:sym typeface="Arial"/>
              </a:rPr>
              <a:t> so that the century of the return value varies according to the specified two-digit year and the last two digits of the current year. The table in the slide summarizes the behavior of the </a:t>
            </a:r>
            <a:r>
              <a:rPr lang="en-US">
                <a:latin typeface="Courier New"/>
                <a:ea typeface="Courier New"/>
                <a:cs typeface="Courier New"/>
                <a:sym typeface="Courier New"/>
              </a:rPr>
              <a:t>RR</a:t>
            </a:r>
            <a:r>
              <a:rPr lang="en-US">
                <a:latin typeface="Arial"/>
                <a:ea typeface="Arial"/>
                <a:cs typeface="Arial"/>
                <a:sym typeface="Arial"/>
              </a:rPr>
              <a:t> element.</a:t>
            </a:r>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a:t>
            </a:r>
            <a:r>
              <a:rPr lang="en-US">
                <a:latin typeface="Arial"/>
                <a:ea typeface="Arial"/>
                <a:cs typeface="Arial"/>
                <a:sym typeface="Arial"/>
              </a:rPr>
              <a:t> The values shown in the last two rows of the preceding table. </a:t>
            </a:r>
            <a:endParaRPr/>
          </a:p>
          <a:p>
            <a:pPr marL="0" lvl="0" indent="0" algn="l" rtl="0">
              <a:spcBef>
                <a:spcPts val="0"/>
              </a:spcBef>
              <a:spcAft>
                <a:spcPts val="0"/>
              </a:spcAft>
              <a:buNone/>
            </a:pPr>
            <a:endParaRPr/>
          </a:p>
        </p:txBody>
      </p:sp>
      <p:sp>
        <p:nvSpPr>
          <p:cNvPr id="2219" name="Google Shape;2219;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141</a:t>
            </a:fld>
            <a:endParaRPr/>
          </a:p>
        </p:txBody>
      </p:sp>
    </p:spTree>
    <p:extLst>
      <p:ext uri="{BB962C8B-B14F-4D97-AF65-F5344CB8AC3E}">
        <p14:creationId xmlns:p14="http://schemas.microsoft.com/office/powerpoint/2010/main" val="16554952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7" name="Google Shape;2227;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SYSDATE</a:t>
            </a:r>
            <a:r>
              <a:rPr lang="en-US">
                <a:solidFill>
                  <a:schemeClr val="dk1"/>
                </a:solidFill>
                <a:latin typeface="Arial"/>
                <a:ea typeface="Arial"/>
                <a:cs typeface="Arial"/>
                <a:sym typeface="Arial"/>
              </a:rPr>
              <a:t> is a date function that returns the system date. You can use </a:t>
            </a:r>
            <a:r>
              <a:rPr lang="en-US">
                <a:solidFill>
                  <a:schemeClr val="dk1"/>
                </a:solidFill>
                <a:latin typeface="Courier New"/>
                <a:ea typeface="Courier New"/>
                <a:cs typeface="Courier New"/>
                <a:sym typeface="Courier New"/>
              </a:rPr>
              <a:t>SYSDATE</a:t>
            </a:r>
            <a:r>
              <a:rPr lang="en-US">
                <a:solidFill>
                  <a:schemeClr val="dk1"/>
                </a:solidFill>
                <a:latin typeface="Arial"/>
                <a:ea typeface="Arial"/>
                <a:cs typeface="Arial"/>
                <a:sym typeface="Arial"/>
              </a:rPr>
              <a:t> just as you would use any other column name. For example, you can display the system date by selecting </a:t>
            </a:r>
            <a:r>
              <a:rPr lang="en-US">
                <a:solidFill>
                  <a:schemeClr val="dk1"/>
                </a:solidFill>
                <a:latin typeface="Courier New"/>
                <a:ea typeface="Courier New"/>
                <a:cs typeface="Courier New"/>
                <a:sym typeface="Courier New"/>
              </a:rPr>
              <a:t>SYSDATE</a:t>
            </a:r>
            <a:r>
              <a:rPr lang="en-US">
                <a:solidFill>
                  <a:schemeClr val="dk1"/>
                </a:solidFill>
                <a:latin typeface="Arial"/>
                <a:ea typeface="Arial"/>
                <a:cs typeface="Arial"/>
                <a:sym typeface="Arial"/>
              </a:rPr>
              <a:t> from a table. It is customary to select </a:t>
            </a:r>
            <a:r>
              <a:rPr lang="en-US">
                <a:solidFill>
                  <a:schemeClr val="dk1"/>
                </a:solidFill>
                <a:latin typeface="Courier New"/>
                <a:ea typeface="Courier New"/>
                <a:cs typeface="Courier New"/>
                <a:sym typeface="Courier New"/>
              </a:rPr>
              <a:t>SYSDATE</a:t>
            </a:r>
            <a:r>
              <a:rPr lang="en-US">
                <a:solidFill>
                  <a:schemeClr val="dk1"/>
                </a:solidFill>
                <a:latin typeface="Arial"/>
                <a:ea typeface="Arial"/>
                <a:cs typeface="Arial"/>
                <a:sym typeface="Arial"/>
              </a:rPr>
              <a:t> from a public table called </a:t>
            </a:r>
            <a:r>
              <a:rPr lang="en-US">
                <a:solidFill>
                  <a:schemeClr val="dk1"/>
                </a:solidFill>
                <a:latin typeface="Courier New"/>
                <a:ea typeface="Courier New"/>
                <a:cs typeface="Courier New"/>
                <a:sym typeface="Courier New"/>
              </a:rPr>
              <a:t>DUAL</a:t>
            </a:r>
            <a:r>
              <a:rPr lang="en-US">
                <a:solidFill>
                  <a:schemeClr val="dk1"/>
                </a:solidFill>
                <a:latin typeface="Arial"/>
                <a:ea typeface="Arial"/>
                <a:cs typeface="Arial"/>
                <a:sym typeface="Arial"/>
              </a:rPr>
              <a:t>.</a:t>
            </a:r>
            <a:endParaRPr/>
          </a:p>
          <a:p>
            <a:pPr marL="152373" lvl="1" indent="0" algn="l" rtl="0">
              <a:spcBef>
                <a:spcPts val="533"/>
              </a:spcBef>
              <a:spcAft>
                <a:spcPts val="0"/>
              </a:spcAft>
              <a:buClr>
                <a:schemeClr val="dk1"/>
              </a:buClr>
              <a:buSzPts val="1200"/>
              <a:buFont typeface="Arial"/>
              <a:buNone/>
            </a:pPr>
            <a:r>
              <a:rPr lang="en-US" b="1">
                <a:solidFill>
                  <a:schemeClr val="dk1"/>
                </a:solidFill>
                <a:latin typeface="Arial"/>
                <a:ea typeface="Arial"/>
                <a:cs typeface="Arial"/>
                <a:sym typeface="Arial"/>
              </a:rPr>
              <a:t>Note:</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SYSDATE</a:t>
            </a:r>
            <a:r>
              <a:rPr lang="en-US">
                <a:solidFill>
                  <a:schemeClr val="dk1"/>
                </a:solidFill>
                <a:latin typeface="Arial"/>
                <a:ea typeface="Arial"/>
                <a:cs typeface="Arial"/>
                <a:sym typeface="Arial"/>
              </a:rPr>
              <a:t> returns the current date and time set for the operating system on which the database resides. Therefore, if you are in a place in Australia and connected to a remote database in a location in the United States (U.S.), the </a:t>
            </a:r>
            <a:r>
              <a:rPr lang="en-US">
                <a:solidFill>
                  <a:schemeClr val="dk1"/>
                </a:solidFill>
                <a:latin typeface="Courier New"/>
                <a:ea typeface="Courier New"/>
                <a:cs typeface="Courier New"/>
                <a:sym typeface="Courier New"/>
              </a:rPr>
              <a:t>SYSDATE</a:t>
            </a:r>
            <a:r>
              <a:rPr lang="en-US">
                <a:solidFill>
                  <a:schemeClr val="dk1"/>
                </a:solidFill>
                <a:latin typeface="Arial"/>
                <a:ea typeface="Arial"/>
                <a:cs typeface="Arial"/>
                <a:sym typeface="Arial"/>
              </a:rPr>
              <a:t> function will return the U.S. date and time. In such a case, to get the local time, you can use the </a:t>
            </a:r>
            <a:r>
              <a:rPr lang="en-US">
                <a:solidFill>
                  <a:schemeClr val="dk1"/>
                </a:solidFill>
                <a:latin typeface="Courier New"/>
                <a:ea typeface="Courier New"/>
                <a:cs typeface="Courier New"/>
                <a:sym typeface="Courier New"/>
              </a:rPr>
              <a:t>CURRENT_DATE</a:t>
            </a:r>
            <a:r>
              <a:rPr lang="en-US">
                <a:solidFill>
                  <a:schemeClr val="dk1"/>
                </a:solidFill>
                <a:latin typeface="Arial"/>
                <a:ea typeface="Arial"/>
                <a:cs typeface="Arial"/>
                <a:sym typeface="Arial"/>
              </a:rPr>
              <a:t> function that returns the current date in the session time zone. </a:t>
            </a:r>
            <a:endParaRPr/>
          </a:p>
          <a:p>
            <a:pPr marL="0" lvl="0" indent="0" algn="l" rtl="0">
              <a:spcBef>
                <a:spcPts val="0"/>
              </a:spcBef>
              <a:spcAft>
                <a:spcPts val="0"/>
              </a:spcAft>
              <a:buNone/>
            </a:pPr>
            <a:endParaRPr/>
          </a:p>
        </p:txBody>
      </p:sp>
      <p:sp>
        <p:nvSpPr>
          <p:cNvPr id="2228" name="Google Shape;2228;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142</a:t>
            </a:fld>
            <a:endParaRPr/>
          </a:p>
        </p:txBody>
      </p:sp>
    </p:spTree>
    <p:extLst>
      <p:ext uri="{BB962C8B-B14F-4D97-AF65-F5344CB8AC3E}">
        <p14:creationId xmlns:p14="http://schemas.microsoft.com/office/powerpoint/2010/main" val="111065386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6" name="Google Shape;2236;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CURRENT_DATE</a:t>
            </a:r>
            <a:r>
              <a:rPr lang="en-US">
                <a:latin typeface="Arial"/>
                <a:ea typeface="Arial"/>
                <a:cs typeface="Arial"/>
                <a:sym typeface="Arial"/>
              </a:rPr>
              <a:t> and </a:t>
            </a:r>
            <a:r>
              <a:rPr lang="en-US">
                <a:latin typeface="Courier New"/>
                <a:ea typeface="Courier New"/>
                <a:cs typeface="Courier New"/>
                <a:sym typeface="Courier New"/>
              </a:rPr>
              <a:t>CURRENT_TIMESTAMP</a:t>
            </a:r>
            <a:r>
              <a:rPr lang="en-US">
                <a:latin typeface="Arial"/>
                <a:ea typeface="Arial"/>
                <a:cs typeface="Arial"/>
                <a:sym typeface="Arial"/>
              </a:rPr>
              <a:t> functions return the current date and current time stamp, respectively.</a:t>
            </a:r>
            <a:endParaRPr/>
          </a:p>
          <a:p>
            <a:pPr marL="152373" lvl="1" indent="0" algn="l" rtl="0">
              <a:spcBef>
                <a:spcPts val="533"/>
              </a:spcBef>
              <a:spcAft>
                <a:spcPts val="0"/>
              </a:spcAft>
              <a:buClr>
                <a:schemeClr val="dk1"/>
              </a:buClr>
              <a:buSzPts val="1200"/>
              <a:buFont typeface="Arial"/>
              <a:buNone/>
            </a:pPr>
            <a:r>
              <a:rPr lang="en-US" b="1">
                <a:solidFill>
                  <a:schemeClr val="dk1"/>
                </a:solidFill>
                <a:latin typeface="Arial"/>
                <a:ea typeface="Arial"/>
                <a:cs typeface="Arial"/>
                <a:sym typeface="Arial"/>
              </a:rPr>
              <a:t>Note: </a:t>
            </a: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SESSIONTIMEZONE</a:t>
            </a:r>
            <a:r>
              <a:rPr lang="en-US">
                <a:solidFill>
                  <a:schemeClr val="dk1"/>
                </a:solidFill>
                <a:latin typeface="Arial"/>
                <a:ea typeface="Arial"/>
                <a:cs typeface="Arial"/>
                <a:sym typeface="Arial"/>
              </a:rPr>
              <a:t> function returns the value of the current session’s time zone. The return type is a time zone offset (a character type in the format </a:t>
            </a:r>
            <a:r>
              <a:rPr lang="en-US">
                <a:solidFill>
                  <a:schemeClr val="dk1"/>
                </a:solidFill>
                <a:latin typeface="Courier New"/>
                <a:ea typeface="Courier New"/>
                <a:cs typeface="Courier New"/>
                <a:sym typeface="Courier New"/>
              </a:rPr>
              <a:t>'[+|-]TZH:TZM'</a:t>
            </a:r>
            <a:r>
              <a:rPr lang="en-US">
                <a:solidFill>
                  <a:schemeClr val="dk1"/>
                </a:solidFill>
                <a:latin typeface="Arial"/>
                <a:ea typeface="Arial"/>
                <a:cs typeface="Arial"/>
                <a:sym typeface="Arial"/>
              </a:rPr>
              <a:t>) or a time zone region name, depending on how the user specified the session time zone value in the most recent </a:t>
            </a:r>
            <a:r>
              <a:rPr lang="en-US">
                <a:solidFill>
                  <a:schemeClr val="dk1"/>
                </a:solidFill>
                <a:latin typeface="Courier New"/>
                <a:ea typeface="Courier New"/>
                <a:cs typeface="Courier New"/>
                <a:sym typeface="Courier New"/>
              </a:rPr>
              <a:t>ALTER</a:t>
            </a:r>
            <a:r>
              <a:rPr lang="en-US">
                <a:latin typeface="Arial"/>
                <a:ea typeface="Arial"/>
                <a:cs typeface="Arial"/>
                <a:sym typeface="Arial"/>
              </a:rPr>
              <a:t> </a:t>
            </a:r>
            <a:r>
              <a:rPr lang="en-US">
                <a:solidFill>
                  <a:schemeClr val="dk1"/>
                </a:solidFill>
                <a:latin typeface="Courier New"/>
                <a:ea typeface="Courier New"/>
                <a:cs typeface="Courier New"/>
                <a:sym typeface="Courier New"/>
              </a:rPr>
              <a:t>SESSION</a:t>
            </a:r>
            <a:r>
              <a:rPr lang="en-US">
                <a:solidFill>
                  <a:schemeClr val="dk1"/>
                </a:solidFill>
                <a:latin typeface="Arial"/>
                <a:ea typeface="Arial"/>
                <a:cs typeface="Arial"/>
                <a:sym typeface="Arial"/>
              </a:rPr>
              <a:t> statement. The example in the slide shows that the session time zone is Etc/Universal timezone. Observe that the database time zone is different from the current session’s time zone.</a:t>
            </a:r>
            <a:endParaRPr/>
          </a:p>
          <a:p>
            <a:pPr marL="0" lvl="0" indent="0" algn="l" rtl="0">
              <a:spcBef>
                <a:spcPts val="0"/>
              </a:spcBef>
              <a:spcAft>
                <a:spcPts val="0"/>
              </a:spcAft>
              <a:buNone/>
            </a:pPr>
            <a:endParaRPr/>
          </a:p>
        </p:txBody>
      </p:sp>
      <p:sp>
        <p:nvSpPr>
          <p:cNvPr id="2237" name="Google Shape;2237;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8316829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7" name="Google Shape;2247;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Because the database stores dates as numbers, you can perform calculations using arithmetic operators such as addition and subtraction. You can add and subtract number constants as well as dates.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You can perform the following operations:</a:t>
            </a:r>
            <a:endParaRPr/>
          </a:p>
          <a:p>
            <a:pPr marL="0" lvl="0" indent="0" algn="l" rtl="0">
              <a:spcBef>
                <a:spcPts val="0"/>
              </a:spcBef>
              <a:spcAft>
                <a:spcPts val="0"/>
              </a:spcAft>
              <a:buNone/>
            </a:pPr>
            <a:endParaRPr/>
          </a:p>
        </p:txBody>
      </p:sp>
      <p:sp>
        <p:nvSpPr>
          <p:cNvPr id="2248" name="Google Shape;2248;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144</a:t>
            </a:fld>
            <a:endParaRPr/>
          </a:p>
        </p:txBody>
      </p:sp>
    </p:spTree>
    <p:extLst>
      <p:ext uri="{BB962C8B-B14F-4D97-AF65-F5344CB8AC3E}">
        <p14:creationId xmlns:p14="http://schemas.microsoft.com/office/powerpoint/2010/main" val="12419829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9" name="Google Shape;2259;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The example in the slide displays the last name and the number of weeks employed for all employees in department 90. It subtracts the date on which the employee was hired from the current date (</a:t>
            </a:r>
            <a:r>
              <a:rPr lang="en-US">
                <a:latin typeface="Courier New"/>
                <a:ea typeface="Courier New"/>
                <a:cs typeface="Courier New"/>
                <a:sym typeface="Courier New"/>
              </a:rPr>
              <a:t>SYSDATE</a:t>
            </a:r>
            <a:r>
              <a:rPr lang="en-US">
                <a:latin typeface="Arial"/>
                <a:ea typeface="Arial"/>
                <a:cs typeface="Arial"/>
                <a:sym typeface="Arial"/>
              </a:rPr>
              <a:t>) and divides the result by 7 to calculate the number of weeks that a worker has been employed.</a:t>
            </a:r>
            <a:endParaRPr/>
          </a:p>
          <a:p>
            <a:pPr marL="0" lvl="0" indent="0" algn="l" rtl="0">
              <a:spcBef>
                <a:spcPts val="0"/>
              </a:spcBef>
              <a:spcAft>
                <a:spcPts val="0"/>
              </a:spcAft>
              <a:buNone/>
            </a:pPr>
            <a:endParaRPr/>
          </a:p>
        </p:txBody>
      </p:sp>
      <p:sp>
        <p:nvSpPr>
          <p:cNvPr id="2260" name="Google Shape;2260;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Tree>
    <p:extLst>
      <p:ext uri="{BB962C8B-B14F-4D97-AF65-F5344CB8AC3E}">
        <p14:creationId xmlns:p14="http://schemas.microsoft.com/office/powerpoint/2010/main" val="465887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0" name="Google Shape;227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2418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9" name="Google Shape;2279;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Date functions operate on Oracle dates. All date functions return a value of the </a:t>
            </a:r>
            <a:r>
              <a:rPr lang="en-US">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data type except </a:t>
            </a:r>
            <a:r>
              <a:rPr lang="en-US">
                <a:solidFill>
                  <a:schemeClr val="dk1"/>
                </a:solidFill>
                <a:latin typeface="Courier New"/>
                <a:ea typeface="Courier New"/>
                <a:cs typeface="Courier New"/>
                <a:sym typeface="Courier New"/>
              </a:rPr>
              <a:t>MONTHS_BETWEEN</a:t>
            </a:r>
            <a:r>
              <a:rPr lang="en-US">
                <a:solidFill>
                  <a:schemeClr val="dk1"/>
                </a:solidFill>
                <a:latin typeface="Arial"/>
                <a:ea typeface="Arial"/>
                <a:cs typeface="Arial"/>
                <a:sym typeface="Arial"/>
              </a:rPr>
              <a:t>, which returns a numeric value.</a:t>
            </a:r>
            <a:endParaRPr/>
          </a:p>
          <a:p>
            <a:pPr marL="609493" lvl="2" indent="-304745" algn="l" rtl="0">
              <a:spcBef>
                <a:spcPts val="400"/>
              </a:spcBef>
              <a:spcAft>
                <a:spcPts val="0"/>
              </a:spcAft>
              <a:buClr>
                <a:schemeClr val="dk1"/>
              </a:buClr>
              <a:buSzPts val="1100"/>
              <a:buFont typeface="Courier New"/>
              <a:buChar char="•"/>
            </a:pPr>
            <a:r>
              <a:rPr lang="en-US" b="1">
                <a:solidFill>
                  <a:schemeClr val="dk1"/>
                </a:solidFill>
                <a:latin typeface="Courier New"/>
                <a:ea typeface="Courier New"/>
                <a:cs typeface="Courier New"/>
                <a:sym typeface="Courier New"/>
              </a:rPr>
              <a:t>MONTHS_BETWEEN</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date1, date2</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Finds the number of months between </a:t>
            </a:r>
            <a:r>
              <a:rPr lang="en-US" i="1">
                <a:solidFill>
                  <a:schemeClr val="dk1"/>
                </a:solidFill>
                <a:latin typeface="Courier New"/>
                <a:ea typeface="Courier New"/>
                <a:cs typeface="Courier New"/>
                <a:sym typeface="Courier New"/>
              </a:rPr>
              <a:t>date1</a:t>
            </a:r>
            <a:r>
              <a:rPr lang="en-US">
                <a:solidFill>
                  <a:schemeClr val="dk1"/>
                </a:solidFill>
                <a:latin typeface="Arial"/>
                <a:ea typeface="Arial"/>
                <a:cs typeface="Arial"/>
                <a:sym typeface="Arial"/>
              </a:rPr>
              <a:t> and </a:t>
            </a:r>
            <a:r>
              <a:rPr lang="en-US" i="1">
                <a:solidFill>
                  <a:schemeClr val="dk1"/>
                </a:solidFill>
                <a:latin typeface="Courier New"/>
                <a:ea typeface="Courier New"/>
                <a:cs typeface="Courier New"/>
                <a:sym typeface="Courier New"/>
              </a:rPr>
              <a:t>date2</a:t>
            </a:r>
            <a:r>
              <a:rPr lang="en-US">
                <a:solidFill>
                  <a:schemeClr val="dk1"/>
                </a:solidFill>
                <a:latin typeface="Arial"/>
                <a:ea typeface="Arial"/>
                <a:cs typeface="Arial"/>
                <a:sym typeface="Arial"/>
              </a:rPr>
              <a:t>. The result can be positive or negative. If </a:t>
            </a:r>
            <a:r>
              <a:rPr lang="en-US" i="1">
                <a:solidFill>
                  <a:schemeClr val="dk1"/>
                </a:solidFill>
                <a:latin typeface="Courier New"/>
                <a:ea typeface="Courier New"/>
                <a:cs typeface="Courier New"/>
                <a:sym typeface="Courier New"/>
              </a:rPr>
              <a:t>date1</a:t>
            </a:r>
            <a:r>
              <a:rPr lang="en-US">
                <a:solidFill>
                  <a:schemeClr val="dk1"/>
                </a:solidFill>
                <a:latin typeface="Arial"/>
                <a:ea typeface="Arial"/>
                <a:cs typeface="Arial"/>
                <a:sym typeface="Arial"/>
              </a:rPr>
              <a:t> is later than </a:t>
            </a:r>
            <a:r>
              <a:rPr lang="en-US" i="1">
                <a:solidFill>
                  <a:schemeClr val="dk1"/>
                </a:solidFill>
                <a:latin typeface="Courier New"/>
                <a:ea typeface="Courier New"/>
                <a:cs typeface="Courier New"/>
                <a:sym typeface="Courier New"/>
              </a:rPr>
              <a:t>date2</a:t>
            </a:r>
            <a:r>
              <a:rPr lang="en-US">
                <a:solidFill>
                  <a:schemeClr val="dk1"/>
                </a:solidFill>
                <a:latin typeface="Arial"/>
                <a:ea typeface="Arial"/>
                <a:cs typeface="Arial"/>
                <a:sym typeface="Arial"/>
              </a:rPr>
              <a:t>, the result is positive; if </a:t>
            </a:r>
            <a:r>
              <a:rPr lang="en-US" i="1">
                <a:solidFill>
                  <a:schemeClr val="dk1"/>
                </a:solidFill>
                <a:latin typeface="Courier New"/>
                <a:ea typeface="Courier New"/>
                <a:cs typeface="Courier New"/>
                <a:sym typeface="Courier New"/>
              </a:rPr>
              <a:t>date1</a:t>
            </a:r>
            <a:r>
              <a:rPr lang="en-US">
                <a:solidFill>
                  <a:schemeClr val="dk1"/>
                </a:solidFill>
                <a:latin typeface="Arial"/>
                <a:ea typeface="Arial"/>
                <a:cs typeface="Arial"/>
                <a:sym typeface="Arial"/>
              </a:rPr>
              <a:t> is earlier than </a:t>
            </a:r>
            <a:r>
              <a:rPr lang="en-US" i="1">
                <a:solidFill>
                  <a:schemeClr val="dk1"/>
                </a:solidFill>
                <a:latin typeface="Courier New"/>
                <a:ea typeface="Courier New"/>
                <a:cs typeface="Courier New"/>
                <a:sym typeface="Courier New"/>
              </a:rPr>
              <a:t>date2</a:t>
            </a:r>
            <a:r>
              <a:rPr lang="en-US">
                <a:solidFill>
                  <a:schemeClr val="dk1"/>
                </a:solidFill>
                <a:latin typeface="Arial"/>
                <a:ea typeface="Arial"/>
                <a:cs typeface="Arial"/>
                <a:sym typeface="Arial"/>
              </a:rPr>
              <a:t>, the result is negative. The noninteger part of the result represents a portion of the month.</a:t>
            </a:r>
            <a:endParaRPr/>
          </a:p>
          <a:p>
            <a:pPr marL="609493" lvl="2" indent="-304745" algn="l" rtl="0">
              <a:spcBef>
                <a:spcPts val="400"/>
              </a:spcBef>
              <a:spcAft>
                <a:spcPts val="0"/>
              </a:spcAft>
              <a:buClr>
                <a:schemeClr val="dk1"/>
              </a:buClr>
              <a:buSzPts val="1100"/>
              <a:buFont typeface="Courier New"/>
              <a:buChar char="•"/>
            </a:pPr>
            <a:r>
              <a:rPr lang="en-US" b="1">
                <a:solidFill>
                  <a:schemeClr val="dk1"/>
                </a:solidFill>
                <a:latin typeface="Courier New"/>
                <a:ea typeface="Courier New"/>
                <a:cs typeface="Courier New"/>
                <a:sym typeface="Courier New"/>
              </a:rPr>
              <a:t>ADD_MONTHS</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date, n</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Adds </a:t>
            </a:r>
            <a:r>
              <a:rPr lang="en-US" i="1">
                <a:solidFill>
                  <a:schemeClr val="dk1"/>
                </a:solidFill>
                <a:latin typeface="Courier New"/>
                <a:ea typeface="Courier New"/>
                <a:cs typeface="Courier New"/>
                <a:sym typeface="Courier New"/>
              </a:rPr>
              <a:t>n</a:t>
            </a:r>
            <a:r>
              <a:rPr lang="en-US">
                <a:solidFill>
                  <a:schemeClr val="dk1"/>
                </a:solidFill>
                <a:latin typeface="Arial"/>
                <a:ea typeface="Arial"/>
                <a:cs typeface="Arial"/>
                <a:sym typeface="Arial"/>
              </a:rPr>
              <a:t> number of calendar months to</a:t>
            </a:r>
            <a:r>
              <a:rPr lang="en-US" i="1">
                <a:solidFill>
                  <a:schemeClr val="dk1"/>
                </a:solidFill>
                <a:latin typeface="Arial"/>
                <a:ea typeface="Arial"/>
                <a:cs typeface="Arial"/>
                <a:sym typeface="Arial"/>
              </a:rPr>
              <a:t> </a:t>
            </a:r>
            <a:r>
              <a:rPr lang="en-US" i="1">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The value of </a:t>
            </a:r>
            <a:r>
              <a:rPr lang="en-US" i="1">
                <a:solidFill>
                  <a:schemeClr val="dk1"/>
                </a:solidFill>
                <a:latin typeface="Courier New"/>
                <a:ea typeface="Courier New"/>
                <a:cs typeface="Courier New"/>
                <a:sym typeface="Courier New"/>
              </a:rPr>
              <a:t>n</a:t>
            </a:r>
            <a:r>
              <a:rPr lang="en-US">
                <a:solidFill>
                  <a:schemeClr val="dk1"/>
                </a:solidFill>
                <a:latin typeface="Arial"/>
                <a:ea typeface="Arial"/>
                <a:cs typeface="Arial"/>
                <a:sym typeface="Arial"/>
              </a:rPr>
              <a:t> must be an integer and can be negative.</a:t>
            </a:r>
            <a:endParaRPr/>
          </a:p>
          <a:p>
            <a:pPr marL="609493" lvl="2" indent="-304745" algn="l" rtl="0">
              <a:spcBef>
                <a:spcPts val="400"/>
              </a:spcBef>
              <a:spcAft>
                <a:spcPts val="0"/>
              </a:spcAft>
              <a:buClr>
                <a:schemeClr val="dk1"/>
              </a:buClr>
              <a:buSzPts val="1100"/>
              <a:buFont typeface="Courier New"/>
              <a:buChar char="•"/>
            </a:pPr>
            <a:r>
              <a:rPr lang="en-US" b="1">
                <a:solidFill>
                  <a:schemeClr val="dk1"/>
                </a:solidFill>
                <a:latin typeface="Courier New"/>
                <a:ea typeface="Courier New"/>
                <a:cs typeface="Courier New"/>
                <a:sym typeface="Courier New"/>
              </a:rPr>
              <a:t>NEXT_DAY</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date, </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char</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Finds the date of the next specified day of the week </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char</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 following </a:t>
            </a:r>
            <a:r>
              <a:rPr lang="en-US" i="1">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The value of </a:t>
            </a:r>
            <a:r>
              <a:rPr lang="en-US" i="1">
                <a:solidFill>
                  <a:schemeClr val="dk1"/>
                </a:solidFill>
                <a:latin typeface="Courier New"/>
                <a:ea typeface="Courier New"/>
                <a:cs typeface="Courier New"/>
                <a:sym typeface="Courier New"/>
              </a:rPr>
              <a:t>char</a:t>
            </a:r>
            <a:r>
              <a:rPr lang="en-US">
                <a:solidFill>
                  <a:schemeClr val="dk1"/>
                </a:solidFill>
                <a:latin typeface="Arial"/>
                <a:ea typeface="Arial"/>
                <a:cs typeface="Arial"/>
                <a:sym typeface="Arial"/>
              </a:rPr>
              <a:t> may be a number representing a day or a character string.</a:t>
            </a:r>
            <a:endParaRPr/>
          </a:p>
          <a:p>
            <a:pPr marL="609493" lvl="2" indent="-304745" algn="l" rtl="0">
              <a:spcBef>
                <a:spcPts val="400"/>
              </a:spcBef>
              <a:spcAft>
                <a:spcPts val="0"/>
              </a:spcAft>
              <a:buClr>
                <a:schemeClr val="dk1"/>
              </a:buClr>
              <a:buSzPts val="1100"/>
              <a:buFont typeface="Courier New"/>
              <a:buChar char="•"/>
            </a:pPr>
            <a:r>
              <a:rPr lang="en-US" b="1">
                <a:solidFill>
                  <a:schemeClr val="dk1"/>
                </a:solidFill>
                <a:latin typeface="Courier New"/>
                <a:ea typeface="Courier New"/>
                <a:cs typeface="Courier New"/>
                <a:sym typeface="Courier New"/>
              </a:rPr>
              <a:t>LAST_DAY</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date</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Finds the date of the last day of the month that contains </a:t>
            </a:r>
            <a:r>
              <a:rPr lang="en-US" i="1">
                <a:solidFill>
                  <a:schemeClr val="dk1"/>
                </a:solidFill>
                <a:latin typeface="Courier New"/>
                <a:ea typeface="Courier New"/>
                <a:cs typeface="Courier New"/>
                <a:sym typeface="Courier New"/>
              </a:rPr>
              <a:t>date</a:t>
            </a:r>
            <a:endParaRPr i="1">
              <a:solidFill>
                <a:schemeClr val="dk1"/>
              </a:solidFill>
              <a:latin typeface="Arial"/>
              <a:ea typeface="Arial"/>
              <a:cs typeface="Arial"/>
              <a:sym typeface="Arial"/>
            </a:endParaRPr>
          </a:p>
          <a:p>
            <a:pPr marL="152373" lvl="1" indent="0" algn="l" rtl="0">
              <a:spcBef>
                <a:spcPts val="220"/>
              </a:spcBef>
              <a:spcAft>
                <a:spcPts val="0"/>
              </a:spcAft>
              <a:buClr>
                <a:srgbClr val="000000"/>
              </a:buClr>
              <a:buSzPts val="1100"/>
              <a:buFont typeface="Arial"/>
              <a:buNone/>
            </a:pPr>
            <a:r>
              <a:rPr lang="en-US">
                <a:latin typeface="Arial"/>
                <a:ea typeface="Arial"/>
                <a:cs typeface="Arial"/>
                <a:sym typeface="Arial"/>
              </a:rPr>
              <a:t>The preceding list is a subset of the available date functions. </a:t>
            </a:r>
            <a:r>
              <a:rPr lang="en-US">
                <a:latin typeface="Courier New"/>
                <a:ea typeface="Courier New"/>
                <a:cs typeface="Courier New"/>
                <a:sym typeface="Courier New"/>
              </a:rPr>
              <a:t>ROUND</a:t>
            </a:r>
            <a:r>
              <a:rPr lang="en-US">
                <a:latin typeface="Arial"/>
                <a:ea typeface="Arial"/>
                <a:cs typeface="Arial"/>
                <a:sym typeface="Arial"/>
              </a:rPr>
              <a:t> and </a:t>
            </a:r>
            <a:r>
              <a:rPr lang="en-US">
                <a:latin typeface="Courier New"/>
                <a:ea typeface="Courier New"/>
                <a:cs typeface="Courier New"/>
                <a:sym typeface="Courier New"/>
              </a:rPr>
              <a:t>TRUNC</a:t>
            </a:r>
            <a:r>
              <a:rPr lang="en-US">
                <a:latin typeface="Arial"/>
                <a:ea typeface="Arial"/>
                <a:cs typeface="Arial"/>
                <a:sym typeface="Arial"/>
              </a:rPr>
              <a:t> number functions can also be used to manipulate the date values as shown below:</a:t>
            </a:r>
            <a:endParaRPr/>
          </a:p>
          <a:p>
            <a:pPr marL="609493" lvl="2" indent="-304745" algn="l" rtl="0">
              <a:spcBef>
                <a:spcPts val="400"/>
              </a:spcBef>
              <a:spcAft>
                <a:spcPts val="0"/>
              </a:spcAft>
              <a:buClr>
                <a:schemeClr val="dk1"/>
              </a:buClr>
              <a:buSzPts val="1100"/>
              <a:buFont typeface="Courier New"/>
              <a:buChar char="•"/>
            </a:pPr>
            <a:r>
              <a:rPr lang="en-US" b="1">
                <a:solidFill>
                  <a:schemeClr val="dk1"/>
                </a:solidFill>
                <a:latin typeface="Courier New"/>
                <a:ea typeface="Courier New"/>
                <a:cs typeface="Courier New"/>
                <a:sym typeface="Courier New"/>
              </a:rPr>
              <a:t>ROUND</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date</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fmt</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Returns </a:t>
            </a:r>
            <a:r>
              <a:rPr lang="en-US" i="1">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rounded to</a:t>
            </a:r>
            <a:r>
              <a:rPr lang="en-US" i="1">
                <a:solidFill>
                  <a:schemeClr val="dk1"/>
                </a:solidFill>
                <a:latin typeface="Arial"/>
                <a:ea typeface="Arial"/>
                <a:cs typeface="Arial"/>
                <a:sym typeface="Arial"/>
              </a:rPr>
              <a:t> </a:t>
            </a:r>
            <a:r>
              <a:rPr lang="en-US">
                <a:solidFill>
                  <a:schemeClr val="dk1"/>
                </a:solidFill>
                <a:latin typeface="Arial"/>
                <a:ea typeface="Arial"/>
                <a:cs typeface="Arial"/>
                <a:sym typeface="Arial"/>
              </a:rPr>
              <a:t>the unit that is specified by the format model </a:t>
            </a:r>
            <a:r>
              <a:rPr lang="en-US" i="1">
                <a:solidFill>
                  <a:schemeClr val="dk1"/>
                </a:solidFill>
                <a:latin typeface="Courier New"/>
                <a:ea typeface="Courier New"/>
                <a:cs typeface="Courier New"/>
                <a:sym typeface="Courier New"/>
              </a:rPr>
              <a:t>fmt</a:t>
            </a:r>
            <a:r>
              <a:rPr lang="en-US" i="1">
                <a:solidFill>
                  <a:schemeClr val="dk1"/>
                </a:solidFill>
                <a:latin typeface="Arial"/>
                <a:ea typeface="Arial"/>
                <a:cs typeface="Arial"/>
                <a:sym typeface="Arial"/>
              </a:rPr>
              <a:t>.</a:t>
            </a:r>
            <a:r>
              <a:rPr lang="en-US">
                <a:solidFill>
                  <a:schemeClr val="dk1"/>
                </a:solidFill>
                <a:latin typeface="Arial"/>
                <a:ea typeface="Arial"/>
                <a:cs typeface="Arial"/>
                <a:sym typeface="Arial"/>
              </a:rPr>
              <a:t> If the format model </a:t>
            </a:r>
            <a:r>
              <a:rPr lang="en-US" i="1">
                <a:solidFill>
                  <a:schemeClr val="dk1"/>
                </a:solidFill>
                <a:latin typeface="Arial"/>
                <a:ea typeface="Arial"/>
                <a:cs typeface="Arial"/>
                <a:sym typeface="Arial"/>
              </a:rPr>
              <a:t>fmt </a:t>
            </a:r>
            <a:r>
              <a:rPr lang="en-US">
                <a:solidFill>
                  <a:schemeClr val="dk1"/>
                </a:solidFill>
                <a:latin typeface="Arial"/>
                <a:ea typeface="Arial"/>
                <a:cs typeface="Arial"/>
                <a:sym typeface="Arial"/>
              </a:rPr>
              <a:t>is omitted,</a:t>
            </a:r>
            <a:r>
              <a:rPr lang="en-US" i="1">
                <a:solidFill>
                  <a:schemeClr val="dk1"/>
                </a:solidFill>
                <a:latin typeface="Arial"/>
                <a:ea typeface="Arial"/>
                <a:cs typeface="Arial"/>
                <a:sym typeface="Arial"/>
              </a:rPr>
              <a:t> date</a:t>
            </a:r>
            <a:r>
              <a:rPr lang="en-US">
                <a:solidFill>
                  <a:schemeClr val="dk1"/>
                </a:solidFill>
                <a:latin typeface="Arial"/>
                <a:ea typeface="Arial"/>
                <a:cs typeface="Arial"/>
                <a:sym typeface="Arial"/>
              </a:rPr>
              <a:t> is rounded to the nearest day.</a:t>
            </a:r>
            <a:endParaRPr/>
          </a:p>
          <a:p>
            <a:pPr marL="609493" lvl="2" indent="-304745" algn="l" rtl="0">
              <a:spcBef>
                <a:spcPts val="400"/>
              </a:spcBef>
              <a:spcAft>
                <a:spcPts val="0"/>
              </a:spcAft>
              <a:buClr>
                <a:schemeClr val="dk1"/>
              </a:buClr>
              <a:buSzPts val="1100"/>
              <a:buFont typeface="Courier New"/>
              <a:buChar char="•"/>
            </a:pPr>
            <a:r>
              <a:rPr lang="en-US" b="1">
                <a:solidFill>
                  <a:schemeClr val="dk1"/>
                </a:solidFill>
                <a:latin typeface="Courier New"/>
                <a:ea typeface="Courier New"/>
                <a:cs typeface="Courier New"/>
                <a:sym typeface="Courier New"/>
              </a:rPr>
              <a:t>TRUNC</a:t>
            </a:r>
            <a:r>
              <a:rPr lang="en-US">
                <a:solidFill>
                  <a:schemeClr val="dk1"/>
                </a:solidFill>
                <a:latin typeface="Courier New"/>
                <a:ea typeface="Courier New"/>
                <a:cs typeface="Courier New"/>
                <a:sym typeface="Courier New"/>
              </a:rPr>
              <a:t>(</a:t>
            </a:r>
            <a:r>
              <a:rPr lang="en-US" i="1">
                <a:solidFill>
                  <a:schemeClr val="dk1"/>
                </a:solidFill>
                <a:latin typeface="Courier New"/>
                <a:ea typeface="Courier New"/>
                <a:cs typeface="Courier New"/>
                <a:sym typeface="Courier New"/>
              </a:rPr>
              <a:t>date</a:t>
            </a:r>
            <a:r>
              <a:rPr lang="en-US">
                <a:solidFill>
                  <a:schemeClr val="dk1"/>
                </a:solidFill>
                <a:latin typeface="Courier New"/>
                <a:ea typeface="Courier New"/>
                <a:cs typeface="Courier New"/>
                <a:sym typeface="Courier New"/>
              </a:rPr>
              <a:t>[, '</a:t>
            </a:r>
            <a:r>
              <a:rPr lang="en-US" i="1">
                <a:solidFill>
                  <a:schemeClr val="dk1"/>
                </a:solidFill>
                <a:latin typeface="Courier New"/>
                <a:ea typeface="Courier New"/>
                <a:cs typeface="Courier New"/>
                <a:sym typeface="Courier New"/>
              </a:rPr>
              <a:t>fmt</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a:t>
            </a:r>
            <a:r>
              <a:rPr lang="en-US">
                <a:solidFill>
                  <a:schemeClr val="dk1"/>
                </a:solidFill>
                <a:latin typeface="Noto Sans Symbols"/>
                <a:ea typeface="Noto Sans Symbols"/>
                <a:cs typeface="Noto Sans Symbols"/>
                <a:sym typeface="Noto Sans Symbols"/>
              </a:rPr>
              <a:t> </a:t>
            </a:r>
            <a:r>
              <a:rPr lang="en-US">
                <a:solidFill>
                  <a:schemeClr val="dk1"/>
                </a:solidFill>
                <a:latin typeface="Arial"/>
                <a:ea typeface="Arial"/>
                <a:cs typeface="Arial"/>
                <a:sym typeface="Arial"/>
              </a:rPr>
              <a:t>Returns </a:t>
            </a:r>
            <a:r>
              <a:rPr lang="en-US" i="1">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with the time portion of the day truncated to the</a:t>
            </a:r>
            <a:r>
              <a:rPr lang="en-US">
                <a:latin typeface="Arial"/>
                <a:ea typeface="Arial"/>
                <a:cs typeface="Arial"/>
                <a:sym typeface="Arial"/>
              </a:rPr>
              <a:t> unit that is specified by the format model </a:t>
            </a:r>
            <a:r>
              <a:rPr lang="en-US" i="1">
                <a:latin typeface="Courier New"/>
                <a:ea typeface="Courier New"/>
                <a:cs typeface="Courier New"/>
                <a:sym typeface="Courier New"/>
              </a:rPr>
              <a:t>fmt</a:t>
            </a:r>
            <a:r>
              <a:rPr lang="en-US">
                <a:latin typeface="Arial"/>
                <a:ea typeface="Arial"/>
                <a:cs typeface="Arial"/>
                <a:sym typeface="Arial"/>
              </a:rPr>
              <a:t>. If the format model </a:t>
            </a:r>
            <a:r>
              <a:rPr lang="en-US" i="1">
                <a:latin typeface="Courier New"/>
                <a:ea typeface="Courier New"/>
                <a:cs typeface="Courier New"/>
                <a:sym typeface="Courier New"/>
              </a:rPr>
              <a:t>fmt</a:t>
            </a:r>
            <a:r>
              <a:rPr lang="en-US">
                <a:latin typeface="Arial"/>
                <a:ea typeface="Arial"/>
                <a:cs typeface="Arial"/>
                <a:sym typeface="Arial"/>
              </a:rPr>
              <a:t> is omitted, </a:t>
            </a:r>
            <a:r>
              <a:rPr lang="en-US" i="1">
                <a:latin typeface="Courier New"/>
                <a:ea typeface="Courier New"/>
                <a:cs typeface="Courier New"/>
                <a:sym typeface="Courier New"/>
              </a:rPr>
              <a:t>date</a:t>
            </a:r>
            <a:r>
              <a:rPr lang="en-US">
                <a:latin typeface="Arial"/>
                <a:ea typeface="Arial"/>
                <a:cs typeface="Arial"/>
                <a:sym typeface="Arial"/>
              </a:rPr>
              <a:t> is truncated to the nearest day.</a:t>
            </a:r>
            <a:endParaRPr/>
          </a:p>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format models are covered in detail in the lesson titled “Using Conversion Functions and Conditional Expressions.”</a:t>
            </a:r>
            <a:endParaRPr/>
          </a:p>
          <a:p>
            <a:pPr marL="0" lvl="0" indent="0" algn="l" rtl="0">
              <a:spcBef>
                <a:spcPts val="0"/>
              </a:spcBef>
              <a:spcAft>
                <a:spcPts val="0"/>
              </a:spcAft>
              <a:buNone/>
            </a:pPr>
            <a:endParaRPr/>
          </a:p>
        </p:txBody>
      </p:sp>
      <p:sp>
        <p:nvSpPr>
          <p:cNvPr id="2280" name="Google Shape;2280;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147</a:t>
            </a:fld>
            <a:endParaRPr/>
          </a:p>
        </p:txBody>
      </p:sp>
    </p:spTree>
    <p:extLst>
      <p:ext uri="{BB962C8B-B14F-4D97-AF65-F5344CB8AC3E}">
        <p14:creationId xmlns:p14="http://schemas.microsoft.com/office/powerpoint/2010/main" val="16322107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2" name="Google Shape;2292;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the example in the slide, the </a:t>
            </a:r>
            <a:r>
              <a:rPr lang="en-US">
                <a:latin typeface="Courier New"/>
                <a:ea typeface="Courier New"/>
                <a:cs typeface="Courier New"/>
                <a:sym typeface="Courier New"/>
              </a:rPr>
              <a:t>ADD_MONTHS</a:t>
            </a:r>
            <a:r>
              <a:rPr lang="en-US">
                <a:latin typeface="Arial"/>
                <a:ea typeface="Arial"/>
                <a:cs typeface="Arial"/>
                <a:sym typeface="Arial"/>
              </a:rPr>
              <a:t> function adds one month to the supplied date value “31-JAN-16” and returns “29-FEB-16.” The function recognizes the year 2016 as a leap year and, therefore, returns the last day of the February month. If you change the input date value to “31-JAN-15,” the function returns “28-FEB-15.” </a:t>
            </a:r>
            <a:endParaRPr/>
          </a:p>
          <a:p>
            <a:pPr marL="152373" lvl="1" indent="0" algn="l" rtl="0">
              <a:lnSpc>
                <a:spcPct val="95000"/>
              </a:lnSpc>
              <a:spcBef>
                <a:spcPts val="533"/>
              </a:spcBef>
              <a:spcAft>
                <a:spcPts val="0"/>
              </a:spcAft>
              <a:buClr>
                <a:schemeClr val="dk1"/>
              </a:buClr>
              <a:buSzPts val="1200"/>
              <a:buFont typeface="Arial"/>
              <a:buNone/>
            </a:pPr>
            <a:r>
              <a:rPr lang="en-US">
                <a:latin typeface="Arial"/>
                <a:ea typeface="Arial"/>
                <a:cs typeface="Arial"/>
                <a:sym typeface="Arial"/>
              </a:rPr>
              <a:t>For example, display the employee number, hire date, number of months employed, six-month review date, first Friday after hire date, and the last day of the hire month for all employees who have been employed for fewer than 150 months.</a:t>
            </a:r>
            <a:endParaRPr/>
          </a:p>
          <a:p>
            <a:pPr marL="152373" lvl="1" indent="0" algn="l" rtl="0">
              <a:lnSpc>
                <a:spcPct val="95000"/>
              </a:lnSpc>
              <a:spcBef>
                <a:spcPts val="533"/>
              </a:spcBef>
              <a:spcAft>
                <a:spcPts val="0"/>
              </a:spcAft>
              <a:buClr>
                <a:schemeClr val="dk1"/>
              </a:buClr>
              <a:buSzPts val="500"/>
              <a:buFont typeface="Calibri"/>
              <a:buNone/>
            </a:pPr>
            <a:endParaRPr sz="500">
              <a:latin typeface="Arial"/>
              <a:ea typeface="Arial"/>
              <a:cs typeface="Arial"/>
              <a:sym typeface="Arial"/>
            </a:endParaRPr>
          </a:p>
          <a:p>
            <a:pPr marL="1066613" lvl="3" indent="-304747" algn="l" rtl="0">
              <a:lnSpc>
                <a:spcPct val="95000"/>
              </a:lnSpc>
              <a:spcBef>
                <a:spcPts val="400"/>
              </a:spcBef>
              <a:spcAft>
                <a:spcPts val="0"/>
              </a:spcAft>
              <a:buClr>
                <a:srgbClr val="000000"/>
              </a:buClr>
              <a:buSzPts val="1100"/>
              <a:buFont typeface="Courier New"/>
              <a:buNone/>
            </a:pPr>
            <a:r>
              <a:rPr lang="en-US">
                <a:latin typeface="Courier New"/>
                <a:ea typeface="Courier New"/>
                <a:cs typeface="Courier New"/>
                <a:sym typeface="Courier New"/>
              </a:rPr>
              <a:t>SELECT employee_id, hire_date, MONTHS_BETWEEN (SYSDATE, hire_date) TENURE, ADD_MONTHS (hire_date, 6) REVIEW,  NEXT_DAY (hire_date, 'FRIDAY'), LAST_DAY(hire_date) </a:t>
            </a:r>
            <a:endParaRPr/>
          </a:p>
          <a:p>
            <a:pPr marL="1066613" lvl="3" indent="-304747" algn="l" rtl="0">
              <a:lnSpc>
                <a:spcPct val="95000"/>
              </a:lnSpc>
              <a:spcBef>
                <a:spcPts val="400"/>
              </a:spcBef>
              <a:spcAft>
                <a:spcPts val="0"/>
              </a:spcAft>
              <a:buClr>
                <a:srgbClr val="000000"/>
              </a:buClr>
              <a:buSzPts val="1100"/>
              <a:buFont typeface="Courier New"/>
              <a:buNone/>
            </a:pPr>
            <a:r>
              <a:rPr lang="en-US">
                <a:latin typeface="Courier New"/>
                <a:ea typeface="Courier New"/>
                <a:cs typeface="Courier New"/>
                <a:sym typeface="Courier New"/>
              </a:rPr>
              <a:t>FROM employees WHERE  MONTHS_BETWEEN (SYSDATE, hire_date) &lt; 150;</a:t>
            </a:r>
            <a:endParaRPr/>
          </a:p>
          <a:p>
            <a:pPr marL="0" lvl="0" indent="0" algn="l" rtl="0">
              <a:spcBef>
                <a:spcPts val="0"/>
              </a:spcBef>
              <a:spcAft>
                <a:spcPts val="0"/>
              </a:spcAft>
              <a:buNone/>
            </a:pPr>
            <a:endParaRPr/>
          </a:p>
        </p:txBody>
      </p:sp>
      <p:sp>
        <p:nvSpPr>
          <p:cNvPr id="2293" name="Google Shape;2293;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extLst>
      <p:ext uri="{BB962C8B-B14F-4D97-AF65-F5344CB8AC3E}">
        <p14:creationId xmlns:p14="http://schemas.microsoft.com/office/powerpoint/2010/main" val="6105231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0" name="Google Shape;2300;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ROUND</a:t>
            </a:r>
            <a:r>
              <a:rPr lang="en-US">
                <a:latin typeface="Arial"/>
                <a:ea typeface="Arial"/>
                <a:cs typeface="Arial"/>
                <a:sym typeface="Arial"/>
              </a:rPr>
              <a:t> and </a:t>
            </a:r>
            <a:r>
              <a:rPr lang="en-US">
                <a:latin typeface="Courier New"/>
                <a:ea typeface="Courier New"/>
                <a:cs typeface="Courier New"/>
                <a:sym typeface="Courier New"/>
              </a:rPr>
              <a:t>TRUNC</a:t>
            </a:r>
            <a:r>
              <a:rPr lang="en-US">
                <a:latin typeface="Arial"/>
                <a:ea typeface="Arial"/>
                <a:cs typeface="Arial"/>
                <a:sym typeface="Arial"/>
              </a:rPr>
              <a:t> functions can be used for number and date values. When used with dates, these functions round or truncate to the specified format model. Therefore, you can round dates to the nearest year or month. If the format model is month, dates 1-15 result in the first day of the current month. Dates 16-31 result in the first day of the next month. If the format model is year, months 1-6 result in January 1 of the current year. Months 7-12 result in January 1 of the next year.</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Example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Compare the hire dates for all employees who started in 2010. Display the employee number, hire date, and starting month using the </a:t>
            </a:r>
            <a:r>
              <a:rPr lang="en-US">
                <a:latin typeface="Courier New"/>
                <a:ea typeface="Courier New"/>
                <a:cs typeface="Courier New"/>
                <a:sym typeface="Courier New"/>
              </a:rPr>
              <a:t>ROUND</a:t>
            </a:r>
            <a:r>
              <a:rPr lang="en-US">
                <a:latin typeface="Arial"/>
                <a:ea typeface="Arial"/>
                <a:cs typeface="Arial"/>
                <a:sym typeface="Arial"/>
              </a:rPr>
              <a:t> and </a:t>
            </a:r>
            <a:r>
              <a:rPr lang="en-US">
                <a:latin typeface="Courier New"/>
                <a:ea typeface="Courier New"/>
                <a:cs typeface="Courier New"/>
                <a:sym typeface="Courier New"/>
              </a:rPr>
              <a:t>TRUNC</a:t>
            </a:r>
            <a:r>
              <a:rPr lang="en-US">
                <a:latin typeface="Arial"/>
                <a:ea typeface="Arial"/>
                <a:cs typeface="Arial"/>
                <a:sym typeface="Arial"/>
              </a:rPr>
              <a:t> functions.</a:t>
            </a:r>
            <a:endParaRPr/>
          </a:p>
          <a:p>
            <a:pPr marL="152373" lvl="4" indent="0" algn="l" rtl="0">
              <a:spcBef>
                <a:spcPts val="400"/>
              </a:spcBef>
              <a:spcAft>
                <a:spcPts val="0"/>
              </a:spcAft>
              <a:buClr>
                <a:schemeClr val="dk1"/>
              </a:buClr>
              <a:buSzPts val="1200"/>
              <a:buFont typeface="Calibri"/>
              <a:buNone/>
            </a:pPr>
            <a:r>
              <a:rPr lang="en-US"/>
              <a:t>SELECT employee_id, hire_date,</a:t>
            </a:r>
            <a:endParaRPr/>
          </a:p>
          <a:p>
            <a:pPr marL="152373" lvl="4" indent="0" algn="l" rtl="0">
              <a:spcBef>
                <a:spcPts val="400"/>
              </a:spcBef>
              <a:spcAft>
                <a:spcPts val="0"/>
              </a:spcAft>
              <a:buClr>
                <a:schemeClr val="dk1"/>
              </a:buClr>
              <a:buSzPts val="1200"/>
              <a:buFont typeface="Calibri"/>
              <a:buNone/>
            </a:pPr>
            <a:r>
              <a:rPr lang="en-US"/>
              <a:t>ROUND(hire_date, 'MONTH'), TRUNC(hire_date, 'MONTH')</a:t>
            </a:r>
            <a:endParaRPr/>
          </a:p>
          <a:p>
            <a:pPr marL="152373" lvl="4" indent="0" algn="l" rtl="0">
              <a:spcBef>
                <a:spcPts val="400"/>
              </a:spcBef>
              <a:spcAft>
                <a:spcPts val="0"/>
              </a:spcAft>
              <a:buClr>
                <a:schemeClr val="dk1"/>
              </a:buClr>
              <a:buSzPts val="1200"/>
              <a:buFont typeface="Calibri"/>
              <a:buNone/>
            </a:pPr>
            <a:r>
              <a:rPr lang="en-US"/>
              <a:t>FROM   employees</a:t>
            </a:r>
            <a:endParaRPr/>
          </a:p>
          <a:p>
            <a:pPr marL="152373" lvl="4" indent="0" algn="l" rtl="0">
              <a:spcBef>
                <a:spcPts val="400"/>
              </a:spcBef>
              <a:spcAft>
                <a:spcPts val="0"/>
              </a:spcAft>
              <a:buClr>
                <a:schemeClr val="dk1"/>
              </a:buClr>
              <a:buSzPts val="1200"/>
              <a:buFont typeface="Calibri"/>
              <a:buNone/>
            </a:pPr>
            <a:r>
              <a:rPr lang="en-US"/>
              <a:t>WHERE  hire_date LIKE '%10';</a:t>
            </a:r>
            <a:endParaRPr/>
          </a:p>
          <a:p>
            <a:pPr marL="0" lvl="0" indent="0" algn="l" rtl="0">
              <a:spcBef>
                <a:spcPts val="0"/>
              </a:spcBef>
              <a:spcAft>
                <a:spcPts val="0"/>
              </a:spcAft>
              <a:buNone/>
            </a:pPr>
            <a:endParaRPr/>
          </a:p>
        </p:txBody>
      </p:sp>
      <p:sp>
        <p:nvSpPr>
          <p:cNvPr id="2301" name="Google Shape;2301;p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149</a:t>
            </a:fld>
            <a:endParaRPr/>
          </a:p>
        </p:txBody>
      </p:sp>
    </p:spTree>
    <p:extLst>
      <p:ext uri="{BB962C8B-B14F-4D97-AF65-F5344CB8AC3E}">
        <p14:creationId xmlns:p14="http://schemas.microsoft.com/office/powerpoint/2010/main" val="384926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Every organization has some information needs. A library keeps a list of members, books, due dates, and fines. A company needs to save information about its employees, departments, and salaries. These pieces of information are called </a:t>
            </a:r>
            <a:r>
              <a:rPr lang="en-US" i="1" dirty="0">
                <a:solidFill>
                  <a:schemeClr val="dk1"/>
                </a:solidFill>
                <a:latin typeface="Arial"/>
                <a:ea typeface="Arial"/>
                <a:cs typeface="Arial"/>
                <a:sym typeface="Arial"/>
              </a:rPr>
              <a:t>data</a:t>
            </a:r>
            <a:r>
              <a:rPr lang="en-US" dirty="0">
                <a:solidFill>
                  <a:schemeClr val="dk1"/>
                </a:solidFill>
                <a:latin typeface="Arial"/>
                <a:ea typeface="Arial"/>
                <a:cs typeface="Arial"/>
                <a:sym typeface="Arial"/>
              </a:rPr>
              <a:t>.</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Organizations can store data in various media and in different formats, such as a hard copy document in a filing cabinet, or data stored in electronic spreadsheets, or in databases.</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A </a:t>
            </a:r>
            <a:r>
              <a:rPr lang="en-US" i="1" dirty="0">
                <a:solidFill>
                  <a:schemeClr val="dk1"/>
                </a:solidFill>
                <a:latin typeface="Arial"/>
                <a:ea typeface="Arial"/>
                <a:cs typeface="Arial"/>
                <a:sym typeface="Arial"/>
              </a:rPr>
              <a:t>database</a:t>
            </a:r>
            <a:r>
              <a:rPr lang="en-US" dirty="0">
                <a:solidFill>
                  <a:schemeClr val="dk1"/>
                </a:solidFill>
                <a:latin typeface="Arial"/>
                <a:ea typeface="Arial"/>
                <a:cs typeface="Arial"/>
                <a:sym typeface="Arial"/>
              </a:rPr>
              <a:t> is an organized collection of information.</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To manage databases, you need a database management system (DBMS). A DBMS is a program that stores, retrieves, and modifies data in databases on request. There are four main types of databases: </a:t>
            </a:r>
            <a:r>
              <a:rPr lang="en-US" i="1" dirty="0">
                <a:solidFill>
                  <a:schemeClr val="dk1"/>
                </a:solidFill>
                <a:latin typeface="Arial"/>
                <a:ea typeface="Arial"/>
                <a:cs typeface="Arial"/>
                <a:sym typeface="Arial"/>
              </a:rPr>
              <a:t>hierarchical</a:t>
            </a:r>
            <a:r>
              <a:rPr lang="en-US" dirty="0">
                <a:solidFill>
                  <a:schemeClr val="dk1"/>
                </a:solidFill>
                <a:latin typeface="Arial"/>
                <a:ea typeface="Arial"/>
                <a:cs typeface="Arial"/>
                <a:sym typeface="Arial"/>
              </a:rPr>
              <a:t>, </a:t>
            </a:r>
            <a:r>
              <a:rPr lang="en-US" i="1" dirty="0">
                <a:solidFill>
                  <a:schemeClr val="dk1"/>
                </a:solidFill>
                <a:latin typeface="Arial"/>
                <a:ea typeface="Arial"/>
                <a:cs typeface="Arial"/>
                <a:sym typeface="Arial"/>
              </a:rPr>
              <a:t>network</a:t>
            </a:r>
            <a:r>
              <a:rPr lang="en-US" dirty="0">
                <a:solidFill>
                  <a:schemeClr val="dk1"/>
                </a:solidFill>
                <a:latin typeface="Arial"/>
                <a:ea typeface="Arial"/>
                <a:cs typeface="Arial"/>
                <a:sym typeface="Arial"/>
              </a:rPr>
              <a:t>, </a:t>
            </a:r>
            <a:r>
              <a:rPr lang="en-US" i="1" dirty="0">
                <a:solidFill>
                  <a:schemeClr val="dk1"/>
                </a:solidFill>
                <a:latin typeface="Arial"/>
                <a:ea typeface="Arial"/>
                <a:cs typeface="Arial"/>
                <a:sym typeface="Arial"/>
              </a:rPr>
              <a:t>relational</a:t>
            </a:r>
            <a:r>
              <a:rPr lang="en-US" dirty="0">
                <a:solidFill>
                  <a:schemeClr val="dk1"/>
                </a:solidFill>
                <a:latin typeface="Arial"/>
                <a:ea typeface="Arial"/>
                <a:cs typeface="Arial"/>
                <a:sym typeface="Arial"/>
              </a:rPr>
              <a:t>, and (most recently) </a:t>
            </a:r>
            <a:r>
              <a:rPr lang="en-US" i="1" dirty="0">
                <a:solidFill>
                  <a:schemeClr val="dk1"/>
                </a:solidFill>
                <a:latin typeface="Arial"/>
                <a:ea typeface="Arial"/>
                <a:cs typeface="Arial"/>
                <a:sym typeface="Arial"/>
              </a:rPr>
              <a:t>object relational</a:t>
            </a:r>
            <a:r>
              <a:rPr lang="en-US" dirty="0">
                <a:solidFill>
                  <a:schemeClr val="dk1"/>
                </a:solidFill>
                <a:latin typeface="Arial"/>
                <a:ea typeface="Arial"/>
                <a:cs typeface="Arial"/>
                <a:sym typeface="Arial"/>
              </a:rPr>
              <a:t>.</a:t>
            </a:r>
            <a:endParaRPr dirty="0"/>
          </a:p>
          <a:p>
            <a:pPr marL="0" lvl="0" indent="0" algn="l" rtl="0">
              <a:spcBef>
                <a:spcPts val="0"/>
              </a:spcBef>
              <a:spcAft>
                <a:spcPts val="0"/>
              </a:spcAft>
              <a:buNone/>
            </a:pPr>
            <a:endParaRPr dirty="0"/>
          </a:p>
        </p:txBody>
      </p:sp>
      <p:sp>
        <p:nvSpPr>
          <p:cNvPr id="340" name="Google Shape;34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8683260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9" name="Google Shape;2309;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Answer: a, c, f, g</a:t>
            </a:r>
            <a:endParaRPr/>
          </a:p>
          <a:p>
            <a:pPr marL="0" lvl="0" indent="0" algn="l" rtl="0">
              <a:spcBef>
                <a:spcPts val="0"/>
              </a:spcBef>
              <a:spcAft>
                <a:spcPts val="0"/>
              </a:spcAft>
              <a:buNone/>
            </a:pPr>
            <a:endParaRPr/>
          </a:p>
        </p:txBody>
      </p:sp>
      <p:sp>
        <p:nvSpPr>
          <p:cNvPr id="2310" name="Google Shape;2310;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150</a:t>
            </a:fld>
            <a:endParaRPr/>
          </a:p>
        </p:txBody>
      </p:sp>
    </p:spTree>
    <p:extLst>
      <p:ext uri="{BB962C8B-B14F-4D97-AF65-F5344CB8AC3E}">
        <p14:creationId xmlns:p14="http://schemas.microsoft.com/office/powerpoint/2010/main" val="12432265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7" name="Google Shape;2317;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73678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6" name="Google Shape;2326;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This practice provides a variety of exercises using different functions that are available for character, number, and date data types.</a:t>
            </a:r>
            <a:endParaRPr/>
          </a:p>
          <a:p>
            <a:pPr marL="0" lvl="0" indent="0" algn="l" rtl="0">
              <a:spcBef>
                <a:spcPts val="0"/>
              </a:spcBef>
              <a:spcAft>
                <a:spcPts val="0"/>
              </a:spcAft>
              <a:buNone/>
            </a:pPr>
            <a:endParaRPr/>
          </a:p>
        </p:txBody>
      </p:sp>
      <p:sp>
        <p:nvSpPr>
          <p:cNvPr id="2327" name="Google Shape;2327;p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152</a:t>
            </a:fld>
            <a:endParaRPr/>
          </a:p>
        </p:txBody>
      </p:sp>
    </p:spTree>
    <p:extLst>
      <p:ext uri="{BB962C8B-B14F-4D97-AF65-F5344CB8AC3E}">
        <p14:creationId xmlns:p14="http://schemas.microsoft.com/office/powerpoint/2010/main" val="157467162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6" name="Google Shape;2336;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05300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2" name="Google Shape;2342;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1, you will learn how to query the data from tables, how to query selected records from tables, and also how to sort the data retrieved from the tables.</a:t>
            </a:r>
            <a:endParaRPr/>
          </a:p>
          <a:p>
            <a:pPr marL="0" lvl="0" indent="0" algn="l" rtl="0">
              <a:spcBef>
                <a:spcPts val="0"/>
              </a:spcBef>
              <a:spcAft>
                <a:spcPts val="0"/>
              </a:spcAft>
              <a:buNone/>
            </a:pPr>
            <a:endParaRPr/>
          </a:p>
        </p:txBody>
      </p:sp>
      <p:sp>
        <p:nvSpPr>
          <p:cNvPr id="2343" name="Google Shape;2343;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154</a:t>
            </a:fld>
            <a:endParaRPr/>
          </a:p>
        </p:txBody>
      </p:sp>
    </p:spTree>
    <p:extLst>
      <p:ext uri="{BB962C8B-B14F-4D97-AF65-F5344CB8AC3E}">
        <p14:creationId xmlns:p14="http://schemas.microsoft.com/office/powerpoint/2010/main" val="186268628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9" name="Google Shape;2379;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This lesson focuses on functions that convert data from one type to another (for example, conversion from character data to numeric data) and discusses the conditional expressions in SQL </a:t>
            </a:r>
            <a:r>
              <a:rPr lang="en-US">
                <a:latin typeface="Courier New"/>
                <a:ea typeface="Courier New"/>
                <a:cs typeface="Courier New"/>
                <a:sym typeface="Courier New"/>
              </a:rPr>
              <a:t>SELECT</a:t>
            </a:r>
            <a:r>
              <a:rPr lang="en-US">
                <a:latin typeface="Arial"/>
                <a:ea typeface="Arial"/>
                <a:cs typeface="Arial"/>
                <a:sym typeface="Arial"/>
              </a:rPr>
              <a:t> statements.</a:t>
            </a:r>
            <a:endParaRPr/>
          </a:p>
          <a:p>
            <a:pPr marL="0" lvl="0" indent="0" algn="l" rtl="0">
              <a:spcBef>
                <a:spcPts val="0"/>
              </a:spcBef>
              <a:spcAft>
                <a:spcPts val="0"/>
              </a:spcAft>
              <a:buNone/>
            </a:pPr>
            <a:endParaRPr/>
          </a:p>
        </p:txBody>
      </p:sp>
      <p:sp>
        <p:nvSpPr>
          <p:cNvPr id="2380" name="Google Shape;2380;p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155</a:t>
            </a:fld>
            <a:endParaRPr/>
          </a:p>
        </p:txBody>
      </p:sp>
    </p:spTree>
    <p:extLst>
      <p:ext uri="{BB962C8B-B14F-4D97-AF65-F5344CB8AC3E}">
        <p14:creationId xmlns:p14="http://schemas.microsoft.com/office/powerpoint/2010/main" val="1518532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89" name="Google Shape;2389;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1177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8" name="Google Shape;2398;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In some cases, the Oracle server receives data of one data type where it expects data of a different data type. When this happens, the Oracle server can automatically convert the data to the expected data type. This data type conversion can be done </a:t>
            </a:r>
            <a:r>
              <a:rPr lang="en-US" b="1" i="1">
                <a:solidFill>
                  <a:schemeClr val="dk1"/>
                </a:solidFill>
                <a:latin typeface="Arial"/>
                <a:ea typeface="Arial"/>
                <a:cs typeface="Arial"/>
                <a:sym typeface="Arial"/>
              </a:rPr>
              <a:t>implicitly</a:t>
            </a:r>
            <a:r>
              <a:rPr lang="en-US">
                <a:solidFill>
                  <a:schemeClr val="dk1"/>
                </a:solidFill>
                <a:latin typeface="Arial"/>
                <a:ea typeface="Arial"/>
                <a:cs typeface="Arial"/>
                <a:sym typeface="Arial"/>
              </a:rPr>
              <a:t> by the Oracle server or </a:t>
            </a:r>
            <a:r>
              <a:rPr lang="en-US" b="1" i="1">
                <a:solidFill>
                  <a:schemeClr val="dk1"/>
                </a:solidFill>
                <a:latin typeface="Arial"/>
                <a:ea typeface="Arial"/>
                <a:cs typeface="Arial"/>
                <a:sym typeface="Arial"/>
              </a:rPr>
              <a:t>explicitly</a:t>
            </a:r>
            <a:r>
              <a:rPr lang="en-US">
                <a:solidFill>
                  <a:schemeClr val="dk1"/>
                </a:solidFill>
                <a:latin typeface="Arial"/>
                <a:ea typeface="Arial"/>
                <a:cs typeface="Arial"/>
                <a:sym typeface="Arial"/>
              </a:rPr>
              <a:t> by the user.</a:t>
            </a:r>
            <a:endParaRPr/>
          </a:p>
          <a:p>
            <a:pPr marL="457200" lvl="1" indent="0" algn="l" rtl="0">
              <a:spcBef>
                <a:spcPts val="0"/>
              </a:spcBef>
              <a:spcAft>
                <a:spcPts val="0"/>
              </a:spcAft>
              <a:buNone/>
            </a:pPr>
            <a:r>
              <a:rPr lang="en-US">
                <a:solidFill>
                  <a:schemeClr val="dk1"/>
                </a:solidFill>
                <a:latin typeface="Arial"/>
                <a:ea typeface="Arial"/>
                <a:cs typeface="Arial"/>
                <a:sym typeface="Arial"/>
              </a:rPr>
              <a:t>Implicit data type conversions work according to the rules explained in the following slides.</a:t>
            </a:r>
            <a:endParaRPr/>
          </a:p>
          <a:p>
            <a:pPr marL="457200" lvl="1" indent="0" algn="l" rtl="0">
              <a:spcBef>
                <a:spcPts val="0"/>
              </a:spcBef>
              <a:spcAft>
                <a:spcPts val="0"/>
              </a:spcAft>
              <a:buNone/>
            </a:pPr>
            <a:r>
              <a:rPr lang="en-US">
                <a:solidFill>
                  <a:schemeClr val="dk1"/>
                </a:solidFill>
                <a:latin typeface="Arial"/>
                <a:ea typeface="Arial"/>
                <a:cs typeface="Arial"/>
                <a:sym typeface="Arial"/>
              </a:rPr>
              <a:t>Explicit data type conversions are performed by using the conversion functions. Conversion functions convert a value from one data type to another. Generally, the form of the function names follows the convention </a:t>
            </a:r>
            <a:r>
              <a:rPr lang="en-US" i="1">
                <a:solidFill>
                  <a:schemeClr val="dk1"/>
                </a:solidFill>
                <a:latin typeface="Courier New"/>
                <a:ea typeface="Courier New"/>
                <a:cs typeface="Courier New"/>
                <a:sym typeface="Courier New"/>
              </a:rPr>
              <a:t>data</a:t>
            </a:r>
            <a:r>
              <a:rPr lang="en-US" i="1">
                <a:solidFill>
                  <a:schemeClr val="dk1"/>
                </a:solidFill>
                <a:latin typeface="Arial"/>
                <a:ea typeface="Arial"/>
                <a:cs typeface="Arial"/>
                <a:sym typeface="Arial"/>
              </a:rPr>
              <a:t> </a:t>
            </a:r>
            <a:r>
              <a:rPr lang="en-US" i="1">
                <a:solidFill>
                  <a:schemeClr val="dk1"/>
                </a:solidFill>
                <a:latin typeface="Courier New"/>
                <a:ea typeface="Courier New"/>
                <a:cs typeface="Courier New"/>
                <a:sym typeface="Courier New"/>
              </a:rPr>
              <a:t>type</a:t>
            </a:r>
            <a:r>
              <a:rPr lang="en-US" i="1">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TO</a:t>
            </a:r>
            <a:r>
              <a:rPr lang="en-US">
                <a:solidFill>
                  <a:schemeClr val="dk1"/>
                </a:solidFill>
                <a:latin typeface="Arial"/>
                <a:ea typeface="Arial"/>
                <a:cs typeface="Arial"/>
                <a:sym typeface="Arial"/>
              </a:rPr>
              <a:t> </a:t>
            </a:r>
            <a:r>
              <a:rPr lang="en-US" i="1">
                <a:solidFill>
                  <a:schemeClr val="dk1"/>
                </a:solidFill>
                <a:latin typeface="Courier New"/>
                <a:ea typeface="Courier New"/>
                <a:cs typeface="Courier New"/>
                <a:sym typeface="Courier New"/>
              </a:rPr>
              <a:t>data</a:t>
            </a:r>
            <a:r>
              <a:rPr lang="en-US" i="1">
                <a:solidFill>
                  <a:schemeClr val="dk1"/>
                </a:solidFill>
                <a:latin typeface="Arial"/>
                <a:ea typeface="Arial"/>
                <a:cs typeface="Arial"/>
                <a:sym typeface="Arial"/>
              </a:rPr>
              <a:t> </a:t>
            </a:r>
            <a:r>
              <a:rPr lang="en-US" i="1">
                <a:solidFill>
                  <a:schemeClr val="dk1"/>
                </a:solidFill>
                <a:latin typeface="Courier New"/>
                <a:ea typeface="Courier New"/>
                <a:cs typeface="Courier New"/>
                <a:sym typeface="Courier New"/>
              </a:rPr>
              <a:t>type</a:t>
            </a:r>
            <a:r>
              <a:rPr lang="en-US">
                <a:solidFill>
                  <a:schemeClr val="dk1"/>
                </a:solidFill>
                <a:latin typeface="Arial"/>
                <a:ea typeface="Arial"/>
                <a:cs typeface="Arial"/>
                <a:sym typeface="Arial"/>
              </a:rPr>
              <a:t>. The first data type is the input data type and the second data type is the output.</a:t>
            </a:r>
            <a:endParaRPr/>
          </a:p>
          <a:p>
            <a:pPr marL="457200" lvl="1" indent="0" algn="l" rtl="0">
              <a:spcBef>
                <a:spcPts val="0"/>
              </a:spcBef>
              <a:spcAft>
                <a:spcPts val="0"/>
              </a:spcAft>
              <a:buNone/>
            </a:pPr>
            <a:r>
              <a:rPr lang="en-US" b="1">
                <a:solidFill>
                  <a:schemeClr val="dk1"/>
                </a:solidFill>
                <a:latin typeface="Arial"/>
                <a:ea typeface="Arial"/>
                <a:cs typeface="Arial"/>
                <a:sym typeface="Arial"/>
              </a:rPr>
              <a:t>Note:</a:t>
            </a:r>
            <a:r>
              <a:rPr lang="en-US">
                <a:solidFill>
                  <a:schemeClr val="dk1"/>
                </a:solidFill>
                <a:latin typeface="Arial"/>
                <a:ea typeface="Arial"/>
                <a:cs typeface="Arial"/>
                <a:sym typeface="Arial"/>
              </a:rPr>
              <a:t> Although implicit data type conversion is available, it is recommended that you do the explicit data type conversion to ensure the reliability of your SQL statements.</a:t>
            </a:r>
            <a:endParaRPr/>
          </a:p>
          <a:p>
            <a:pPr marL="457200" lvl="1" indent="0" algn="l" rtl="0">
              <a:spcBef>
                <a:spcPts val="0"/>
              </a:spcBef>
              <a:spcAft>
                <a:spcPts val="0"/>
              </a:spcAft>
              <a:buNone/>
            </a:pPr>
            <a:r>
              <a:rPr lang="en-US">
                <a:latin typeface="Arial"/>
                <a:ea typeface="Arial"/>
                <a:cs typeface="Arial"/>
                <a:sym typeface="Arial"/>
              </a:rPr>
              <a:t>In addition to Oracle data </a:t>
            </a:r>
            <a:r>
              <a:rPr lang="en-US">
                <a:solidFill>
                  <a:schemeClr val="dk1"/>
                </a:solidFill>
                <a:latin typeface="Arial"/>
                <a:ea typeface="Arial"/>
                <a:cs typeface="Arial"/>
                <a:sym typeface="Arial"/>
              </a:rPr>
              <a:t>types, you can define the columns of tables in an Oracle Database by using the American National Standards Institute (ANSI), DB2, and SQL/DS data types. However, the Oracle server internally converts such data types to Oracle data types. </a:t>
            </a:r>
            <a:endParaRPr/>
          </a:p>
          <a:p>
            <a:pPr marL="0" lvl="0" indent="0" algn="l" rtl="0">
              <a:spcBef>
                <a:spcPts val="0"/>
              </a:spcBef>
              <a:spcAft>
                <a:spcPts val="0"/>
              </a:spcAft>
              <a:buNone/>
            </a:pPr>
            <a:endParaRPr/>
          </a:p>
        </p:txBody>
      </p:sp>
      <p:sp>
        <p:nvSpPr>
          <p:cNvPr id="2399" name="Google Shape;2399;p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157</a:t>
            </a:fld>
            <a:endParaRPr/>
          </a:p>
        </p:txBody>
      </p:sp>
    </p:spTree>
    <p:extLst>
      <p:ext uri="{BB962C8B-B14F-4D97-AF65-F5344CB8AC3E}">
        <p14:creationId xmlns:p14="http://schemas.microsoft.com/office/powerpoint/2010/main" val="117706966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7" name="Google Shape;2417;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The Oracle server can automatically perform data type conversion in an expression. For example, the expression </a:t>
            </a:r>
            <a:r>
              <a:rPr lang="en-US">
                <a:latin typeface="Courier New"/>
                <a:ea typeface="Courier New"/>
                <a:cs typeface="Courier New"/>
                <a:sym typeface="Courier New"/>
              </a:rPr>
              <a:t>hire_date &gt; '01-JAN-90'</a:t>
            </a:r>
            <a:r>
              <a:rPr lang="en-US">
                <a:latin typeface="Arial"/>
                <a:ea typeface="Arial"/>
                <a:cs typeface="Arial"/>
                <a:sym typeface="Arial"/>
              </a:rPr>
              <a:t> results in the implicit conversion from the string </a:t>
            </a:r>
            <a:r>
              <a:rPr lang="en-US">
                <a:latin typeface="Courier New"/>
                <a:ea typeface="Courier New"/>
                <a:cs typeface="Courier New"/>
                <a:sym typeface="Courier New"/>
              </a:rPr>
              <a:t>'01-JAN-90'</a:t>
            </a:r>
            <a:r>
              <a:rPr lang="en-US">
                <a:latin typeface="Arial"/>
                <a:ea typeface="Arial"/>
                <a:cs typeface="Arial"/>
                <a:sym typeface="Arial"/>
              </a:rPr>
              <a:t> to a date. Therefore, a </a:t>
            </a:r>
            <a:r>
              <a:rPr lang="en-US">
                <a:latin typeface="Courier New"/>
                <a:ea typeface="Courier New"/>
                <a:cs typeface="Courier New"/>
                <a:sym typeface="Courier New"/>
              </a:rPr>
              <a:t>VARCHAR2</a:t>
            </a:r>
            <a:r>
              <a:rPr lang="en-US">
                <a:latin typeface="Arial"/>
                <a:ea typeface="Arial"/>
                <a:cs typeface="Arial"/>
                <a:sym typeface="Arial"/>
              </a:rPr>
              <a:t> or </a:t>
            </a:r>
            <a:r>
              <a:rPr lang="en-US">
                <a:latin typeface="Courier New"/>
                <a:ea typeface="Courier New"/>
                <a:cs typeface="Courier New"/>
                <a:sym typeface="Courier New"/>
              </a:rPr>
              <a:t>CHAR</a:t>
            </a:r>
            <a:r>
              <a:rPr lang="en-US">
                <a:latin typeface="Arial"/>
                <a:ea typeface="Arial"/>
                <a:cs typeface="Arial"/>
                <a:sym typeface="Arial"/>
              </a:rPr>
              <a:t> value can be implicitly converted to a number or date data type in an expression.</a:t>
            </a:r>
            <a:endParaRPr/>
          </a:p>
          <a:p>
            <a:pPr marL="457200" lvl="1" indent="0" algn="l" rtl="0">
              <a:spcBef>
                <a:spcPts val="0"/>
              </a:spcBef>
              <a:spcAft>
                <a:spcPts val="0"/>
              </a:spcAft>
              <a:buNone/>
            </a:pPr>
            <a:r>
              <a:rPr lang="en-US" b="1">
                <a:latin typeface="Arial"/>
                <a:ea typeface="Arial"/>
                <a:cs typeface="Arial"/>
                <a:sym typeface="Arial"/>
              </a:rPr>
              <a:t>Note:</a:t>
            </a:r>
            <a:r>
              <a:rPr lang="en-US">
                <a:latin typeface="Arial"/>
                <a:ea typeface="Arial"/>
                <a:cs typeface="Arial"/>
                <a:sym typeface="Arial"/>
              </a:rPr>
              <a:t> </a:t>
            </a:r>
            <a:r>
              <a:rPr lang="en-US">
                <a:latin typeface="Courier New"/>
                <a:ea typeface="Courier New"/>
                <a:cs typeface="Courier New"/>
                <a:sym typeface="Courier New"/>
              </a:rPr>
              <a:t>CHAR</a:t>
            </a:r>
            <a:r>
              <a:rPr lang="en-US">
                <a:latin typeface="Arial"/>
                <a:ea typeface="Arial"/>
                <a:cs typeface="Arial"/>
                <a:sym typeface="Arial"/>
              </a:rPr>
              <a:t> to </a:t>
            </a:r>
            <a:r>
              <a:rPr lang="en-US">
                <a:latin typeface="Courier New"/>
                <a:ea typeface="Courier New"/>
                <a:cs typeface="Courier New"/>
                <a:sym typeface="Courier New"/>
              </a:rPr>
              <a:t>NUMBER</a:t>
            </a:r>
            <a:r>
              <a:rPr lang="en-US">
                <a:latin typeface="Arial"/>
                <a:ea typeface="Arial"/>
                <a:cs typeface="Arial"/>
                <a:sym typeface="Arial"/>
              </a:rPr>
              <a:t> conversions succeed only if the character string provided represents a valid number.</a:t>
            </a:r>
            <a:endParaRPr/>
          </a:p>
          <a:p>
            <a:pPr marL="0" lvl="0" indent="0" algn="l" rtl="0">
              <a:spcBef>
                <a:spcPts val="0"/>
              </a:spcBef>
              <a:spcAft>
                <a:spcPts val="0"/>
              </a:spcAft>
              <a:buNone/>
            </a:pPr>
            <a:endParaRPr/>
          </a:p>
        </p:txBody>
      </p:sp>
      <p:sp>
        <p:nvSpPr>
          <p:cNvPr id="2418" name="Google Shape;2418;p1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158</a:t>
            </a:fld>
            <a:endParaRPr/>
          </a:p>
        </p:txBody>
      </p:sp>
    </p:spTree>
    <p:extLst>
      <p:ext uri="{BB962C8B-B14F-4D97-AF65-F5344CB8AC3E}">
        <p14:creationId xmlns:p14="http://schemas.microsoft.com/office/powerpoint/2010/main" val="3905202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2" name="Google Shape;2432;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In general, the Oracle server uses the rule for expressions when a data type conversion is needed. For example, the expression </a:t>
            </a:r>
            <a:r>
              <a:rPr lang="en-US">
                <a:latin typeface="Courier New"/>
                <a:ea typeface="Courier New"/>
                <a:cs typeface="Courier New"/>
                <a:sym typeface="Courier New"/>
              </a:rPr>
              <a:t>job_id = 2</a:t>
            </a:r>
            <a:r>
              <a:rPr lang="en-US">
                <a:latin typeface="Arial"/>
                <a:ea typeface="Arial"/>
                <a:cs typeface="Arial"/>
                <a:sym typeface="Arial"/>
              </a:rPr>
              <a:t> results in the implicit conversion of the number </a:t>
            </a:r>
            <a:r>
              <a:rPr lang="en-US">
                <a:latin typeface="Courier New"/>
                <a:ea typeface="Courier New"/>
                <a:cs typeface="Courier New"/>
                <a:sym typeface="Courier New"/>
              </a:rPr>
              <a:t>2</a:t>
            </a:r>
            <a:r>
              <a:rPr lang="en-US">
                <a:latin typeface="Arial"/>
                <a:ea typeface="Arial"/>
                <a:cs typeface="Arial"/>
                <a:sym typeface="Arial"/>
              </a:rPr>
              <a:t> to the string “2” because </a:t>
            </a:r>
            <a:r>
              <a:rPr lang="en-US">
                <a:latin typeface="Courier New"/>
                <a:ea typeface="Courier New"/>
                <a:cs typeface="Courier New"/>
                <a:sym typeface="Courier New"/>
              </a:rPr>
              <a:t>job_id</a:t>
            </a:r>
            <a:r>
              <a:rPr lang="en-US">
                <a:latin typeface="Arial"/>
                <a:ea typeface="Arial"/>
                <a:cs typeface="Arial"/>
                <a:sym typeface="Arial"/>
              </a:rPr>
              <a:t> is a </a:t>
            </a:r>
            <a:r>
              <a:rPr lang="en-US">
                <a:latin typeface="Courier New"/>
                <a:ea typeface="Courier New"/>
                <a:cs typeface="Courier New"/>
                <a:sym typeface="Courier New"/>
              </a:rPr>
              <a:t>VARCHAR(2)</a:t>
            </a:r>
            <a:r>
              <a:rPr lang="en-US">
                <a:latin typeface="Arial"/>
                <a:ea typeface="Arial"/>
                <a:cs typeface="Arial"/>
                <a:sym typeface="Arial"/>
              </a:rPr>
              <a:t> column.</a:t>
            </a:r>
            <a:endParaRPr/>
          </a:p>
          <a:p>
            <a:pPr marL="0" lvl="0" indent="0" algn="l" rtl="0">
              <a:spcBef>
                <a:spcPts val="0"/>
              </a:spcBef>
              <a:spcAft>
                <a:spcPts val="0"/>
              </a:spcAft>
              <a:buNone/>
            </a:pPr>
            <a:endParaRPr/>
          </a:p>
        </p:txBody>
      </p:sp>
      <p:sp>
        <p:nvSpPr>
          <p:cNvPr id="2433" name="Google Shape;2433;p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159</a:t>
            </a:fld>
            <a:endParaRPr/>
          </a:p>
        </p:txBody>
      </p:sp>
    </p:spTree>
    <p:extLst>
      <p:ext uri="{BB962C8B-B14F-4D97-AF65-F5344CB8AC3E}">
        <p14:creationId xmlns:p14="http://schemas.microsoft.com/office/powerpoint/2010/main" val="764623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The principles of the relational model were first outlined by Dr. E. F. Codd in a June 1970 paper titled </a:t>
            </a:r>
            <a:r>
              <a:rPr lang="en-US" i="1" dirty="0"/>
              <a:t>A Relational Model of Data for Large Shared Data Banks</a:t>
            </a:r>
            <a:r>
              <a:rPr lang="en-US" dirty="0"/>
              <a:t>. In this paper, Dr. Codd proposed the relational model for database systems.</a:t>
            </a:r>
            <a:endParaRPr dirty="0"/>
          </a:p>
          <a:p>
            <a:pPr marL="152373" lvl="1" indent="0" algn="l" rtl="0">
              <a:spcBef>
                <a:spcPts val="533"/>
              </a:spcBef>
              <a:spcAft>
                <a:spcPts val="0"/>
              </a:spcAft>
              <a:buClr>
                <a:schemeClr val="dk1"/>
              </a:buClr>
              <a:buSzPts val="1200"/>
              <a:buFont typeface="Calibri"/>
              <a:buNone/>
            </a:pPr>
            <a:r>
              <a:rPr lang="en-US" dirty="0"/>
              <a:t>The common models used at that time were hierarchical and network, or even simple flat-file data structures. Relational database management systems (RDBMS) soon became very popular, especially for their ease of use and flexibility in structure. In addition, a number of innovative vendors, such as Oracle, supplemented the RDBMS with a suite of powerful application development and user-interface products, thereby providing a total solution.</a:t>
            </a:r>
            <a:endParaRPr dirty="0"/>
          </a:p>
          <a:p>
            <a:pPr marL="152373" lvl="1" indent="0" algn="l" rtl="0">
              <a:spcBef>
                <a:spcPts val="533"/>
              </a:spcBef>
              <a:spcAft>
                <a:spcPts val="0"/>
              </a:spcAft>
              <a:buClr>
                <a:schemeClr val="dk1"/>
              </a:buClr>
              <a:buSzPts val="1200"/>
              <a:buFont typeface="Calibri"/>
              <a:buNone/>
            </a:pPr>
            <a:r>
              <a:rPr lang="en-US" b="1" dirty="0"/>
              <a:t>Components of the Relational Model</a:t>
            </a:r>
            <a:endParaRPr dirty="0"/>
          </a:p>
          <a:p>
            <a:pPr marL="609493" lvl="2" indent="-304745" algn="l" rtl="0">
              <a:spcBef>
                <a:spcPts val="400"/>
              </a:spcBef>
              <a:spcAft>
                <a:spcPts val="0"/>
              </a:spcAft>
              <a:buClr>
                <a:srgbClr val="000000"/>
              </a:buClr>
              <a:buSzPts val="1100"/>
              <a:buFont typeface="Calibri"/>
              <a:buChar char="•"/>
            </a:pPr>
            <a:r>
              <a:rPr lang="en-US" dirty="0"/>
              <a:t>Collections of objects or relations that store the data</a:t>
            </a:r>
            <a:endParaRPr dirty="0"/>
          </a:p>
          <a:p>
            <a:pPr marL="609493" lvl="2" indent="-304745" algn="l" rtl="0">
              <a:spcBef>
                <a:spcPts val="400"/>
              </a:spcBef>
              <a:spcAft>
                <a:spcPts val="0"/>
              </a:spcAft>
              <a:buClr>
                <a:srgbClr val="000000"/>
              </a:buClr>
              <a:buSzPts val="1100"/>
              <a:buFont typeface="Calibri"/>
              <a:buChar char="•"/>
            </a:pPr>
            <a:r>
              <a:rPr lang="en-US" dirty="0"/>
              <a:t>A set of operators that can act on the relations to produce other relations</a:t>
            </a:r>
            <a:endParaRPr dirty="0"/>
          </a:p>
          <a:p>
            <a:pPr marL="609493" lvl="2" indent="-304745" algn="l" rtl="0">
              <a:spcBef>
                <a:spcPts val="400"/>
              </a:spcBef>
              <a:spcAft>
                <a:spcPts val="0"/>
              </a:spcAft>
              <a:buClr>
                <a:srgbClr val="000000"/>
              </a:buClr>
              <a:buSzPts val="1100"/>
              <a:buFont typeface="Calibri"/>
              <a:buChar char="•"/>
            </a:pPr>
            <a:r>
              <a:rPr lang="en-US" dirty="0"/>
              <a:t>Data integrity for accuracy and consistency</a:t>
            </a:r>
            <a:endParaRPr dirty="0"/>
          </a:p>
          <a:p>
            <a:pPr marL="0" lvl="0" indent="0" algn="l" rtl="0">
              <a:spcBef>
                <a:spcPts val="0"/>
              </a:spcBef>
              <a:spcAft>
                <a:spcPts val="0"/>
              </a:spcAft>
              <a:buNone/>
            </a:pPr>
            <a:endParaRPr dirty="0"/>
          </a:p>
        </p:txBody>
      </p:sp>
      <p:sp>
        <p:nvSpPr>
          <p:cNvPr id="362" name="Google Shape;36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5075861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0" name="Google Shape;2440;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Let us look at the three functions SQL provides to convert a value from one data type to another:</a:t>
            </a:r>
            <a:endParaRPr/>
          </a:p>
          <a:p>
            <a:pPr marL="0" lvl="0" indent="0" algn="l" rtl="0">
              <a:spcBef>
                <a:spcPts val="0"/>
              </a:spcBef>
              <a:spcAft>
                <a:spcPts val="0"/>
              </a:spcAft>
              <a:buNone/>
            </a:pPr>
            <a:endParaRPr/>
          </a:p>
        </p:txBody>
      </p:sp>
      <p:sp>
        <p:nvSpPr>
          <p:cNvPr id="2441" name="Google Shape;2441;p1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160</a:t>
            </a:fld>
            <a:endParaRPr/>
          </a:p>
        </p:txBody>
      </p:sp>
    </p:spTree>
    <p:extLst>
      <p:ext uri="{BB962C8B-B14F-4D97-AF65-F5344CB8AC3E}">
        <p14:creationId xmlns:p14="http://schemas.microsoft.com/office/powerpoint/2010/main" val="4808863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p163:notes"/>
          <p:cNvSpPr txBox="1">
            <a:spLocks noGrp="1"/>
          </p:cNvSpPr>
          <p:nvPr>
            <p:ph type="body" idx="1"/>
          </p:nvPr>
        </p:nvSpPr>
        <p:spPr>
          <a:xfrm>
            <a:off x="547688" y="447675"/>
            <a:ext cx="5942012" cy="80279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457200" lvl="1" indent="0" algn="l" rtl="0">
              <a:spcBef>
                <a:spcPts val="0"/>
              </a:spcBef>
              <a:spcAft>
                <a:spcPts val="0"/>
              </a:spcAft>
              <a:buNone/>
            </a:pPr>
            <a:r>
              <a:rPr lang="en-US" b="1" dirty="0">
                <a:latin typeface="Arial"/>
                <a:ea typeface="Arial"/>
                <a:cs typeface="Arial"/>
                <a:sym typeface="Arial"/>
              </a:rPr>
              <a:t>Note:</a:t>
            </a:r>
            <a:r>
              <a:rPr lang="en-US" dirty="0">
                <a:latin typeface="Arial"/>
                <a:ea typeface="Arial"/>
                <a:cs typeface="Arial"/>
                <a:sym typeface="Arial"/>
              </a:rPr>
              <a:t> The list of functions mentioned in this lesson includes only some of the available conversion functions.</a:t>
            </a:r>
            <a:endParaRPr dirty="0"/>
          </a:p>
          <a:p>
            <a:pPr marL="457200" lvl="1" indent="0" algn="l" rtl="0">
              <a:spcBef>
                <a:spcPts val="0"/>
              </a:spcBef>
              <a:spcAft>
                <a:spcPts val="0"/>
              </a:spcAft>
              <a:buNone/>
            </a:pPr>
            <a:r>
              <a:rPr lang="en-US" dirty="0">
                <a:latin typeface="Arial"/>
                <a:ea typeface="Arial"/>
                <a:cs typeface="Arial"/>
                <a:sym typeface="Arial"/>
              </a:rPr>
              <a:t>For more information, see the “Conversion Functions” section in </a:t>
            </a:r>
            <a:r>
              <a:rPr lang="en-US" i="1" dirty="0">
                <a:latin typeface="Arial"/>
                <a:ea typeface="Arial"/>
                <a:cs typeface="Arial"/>
                <a:sym typeface="Arial"/>
              </a:rPr>
              <a:t>Oracle Database SQL Language Reference </a:t>
            </a:r>
            <a:r>
              <a:rPr lang="en-US" dirty="0">
                <a:latin typeface="Arial"/>
                <a:ea typeface="Arial"/>
                <a:cs typeface="Arial"/>
                <a:sym typeface="Arial"/>
              </a:rPr>
              <a:t>for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database</a:t>
            </a:r>
            <a:r>
              <a:rPr lang="en-US" i="1" dirty="0">
                <a:latin typeface="Arial"/>
                <a:ea typeface="Arial"/>
                <a:cs typeface="Arial"/>
                <a:sym typeface="Arial"/>
              </a:rPr>
              <a:t>. </a:t>
            </a:r>
            <a:endParaRPr dirty="0"/>
          </a:p>
          <a:p>
            <a:pPr marL="0" lvl="0" indent="0" algn="l" rtl="0">
              <a:spcBef>
                <a:spcPts val="0"/>
              </a:spcBef>
              <a:spcAft>
                <a:spcPts val="0"/>
              </a:spcAft>
              <a:buNone/>
            </a:pPr>
            <a:endParaRPr dirty="0">
              <a:latin typeface="Arial"/>
              <a:ea typeface="Arial"/>
              <a:cs typeface="Arial"/>
              <a:sym typeface="Arial"/>
            </a:endParaRPr>
          </a:p>
        </p:txBody>
      </p:sp>
      <p:pic>
        <p:nvPicPr>
          <p:cNvPr id="2466" name="Google Shape;2466;p163:notes"/>
          <p:cNvPicPr preferRelativeResize="0"/>
          <p:nvPr/>
        </p:nvPicPr>
        <p:blipFill rotWithShape="1">
          <a:blip r:embed="rId3">
            <a:alphaModFix/>
          </a:blip>
          <a:srcRect/>
          <a:stretch/>
        </p:blipFill>
        <p:spPr>
          <a:xfrm>
            <a:off x="600075" y="497681"/>
            <a:ext cx="6105525" cy="2647950"/>
          </a:xfrm>
          <a:prstGeom prst="rect">
            <a:avLst/>
          </a:prstGeom>
          <a:noFill/>
          <a:ln>
            <a:noFill/>
          </a:ln>
        </p:spPr>
      </p:pic>
      <p:sp>
        <p:nvSpPr>
          <p:cNvPr id="2467" name="Google Shape;2467;p16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latin typeface="Arial"/>
                <a:ea typeface="Arial"/>
                <a:cs typeface="Arial"/>
                <a:sym typeface="Arial"/>
              </a:rPr>
              <a:t>Oracle Database </a:t>
            </a:r>
            <a:r>
              <a:rPr lang="en-US" dirty="0" smtClean="0">
                <a:latin typeface="Arial"/>
                <a:ea typeface="Arial"/>
                <a:cs typeface="Arial"/>
                <a:sym typeface="Arial"/>
              </a:rPr>
              <a:t>19c </a:t>
            </a:r>
            <a:r>
              <a:rPr lang="en-US" dirty="0">
                <a:latin typeface="Arial"/>
                <a:ea typeface="Arial"/>
                <a:cs typeface="Arial"/>
                <a:sym typeface="Arial"/>
              </a:rPr>
              <a:t>R2: SQL Workshop I   5 - </a:t>
            </a:r>
            <a:fld id="{00000000-1234-1234-1234-123412341234}" type="slidenum">
              <a:rPr lang="en-US">
                <a:latin typeface="Arial"/>
                <a:ea typeface="Arial"/>
                <a:cs typeface="Arial"/>
                <a:sym typeface="Arial"/>
              </a:rPr>
              <a:t>161</a:t>
            </a:fld>
            <a:endParaRPr dirty="0">
              <a:latin typeface="Arial"/>
              <a:ea typeface="Arial"/>
              <a:cs typeface="Arial"/>
              <a:sym typeface="Arial"/>
            </a:endParaRPr>
          </a:p>
        </p:txBody>
      </p:sp>
      <p:sp>
        <p:nvSpPr>
          <p:cNvPr id="2468" name="Google Shape;246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5846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2" name="Google Shape;2472;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477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1" name="Google Shape;2481;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You can convert a datetime data type to a value of </a:t>
            </a:r>
            <a:r>
              <a:rPr lang="en-US">
                <a:latin typeface="Courier New"/>
                <a:ea typeface="Courier New"/>
                <a:cs typeface="Courier New"/>
                <a:sym typeface="Courier New"/>
              </a:rPr>
              <a:t>VARCHAR2</a:t>
            </a:r>
            <a:r>
              <a:rPr lang="en-US">
                <a:latin typeface="Arial"/>
                <a:ea typeface="Arial"/>
                <a:cs typeface="Arial"/>
                <a:sym typeface="Arial"/>
              </a:rPr>
              <a:t> data type using </a:t>
            </a:r>
            <a:r>
              <a:rPr lang="en-US">
                <a:latin typeface="Courier New"/>
                <a:ea typeface="Courier New"/>
                <a:cs typeface="Courier New"/>
                <a:sym typeface="Courier New"/>
              </a:rPr>
              <a:t>TO_CHAR</a:t>
            </a:r>
            <a:r>
              <a:rPr lang="en-US">
                <a:latin typeface="Arial"/>
                <a:ea typeface="Arial"/>
                <a:cs typeface="Arial"/>
                <a:sym typeface="Arial"/>
              </a:rPr>
              <a:t> in the format specified by the </a:t>
            </a:r>
            <a:r>
              <a:rPr lang="en-US" i="1">
                <a:latin typeface="Arial"/>
                <a:ea typeface="Arial"/>
                <a:cs typeface="Arial"/>
                <a:sym typeface="Arial"/>
              </a:rPr>
              <a:t>format_model</a:t>
            </a:r>
            <a:r>
              <a:rPr lang="en-US">
                <a:latin typeface="Arial"/>
                <a:ea typeface="Arial"/>
                <a:cs typeface="Arial"/>
                <a:sym typeface="Arial"/>
              </a:rPr>
              <a:t>. A format model is a character literal that describes the format of datetime stored in a character string. For example, the datetime format model for the string </a:t>
            </a:r>
            <a:r>
              <a:rPr lang="en-US">
                <a:latin typeface="Courier New"/>
                <a:ea typeface="Courier New"/>
                <a:cs typeface="Courier New"/>
                <a:sym typeface="Courier New"/>
              </a:rPr>
              <a:t>'11-Nov-2000'</a:t>
            </a:r>
            <a:r>
              <a:rPr lang="en-US">
                <a:latin typeface="Arial"/>
                <a:ea typeface="Arial"/>
                <a:cs typeface="Arial"/>
                <a:sym typeface="Arial"/>
              </a:rPr>
              <a:t> is </a:t>
            </a:r>
            <a:r>
              <a:rPr lang="en-US">
                <a:latin typeface="Courier New"/>
                <a:ea typeface="Courier New"/>
                <a:cs typeface="Courier New"/>
                <a:sym typeface="Courier New"/>
              </a:rPr>
              <a:t>'DD-Mon-YYYY'</a:t>
            </a:r>
            <a:r>
              <a:rPr lang="en-US">
                <a:latin typeface="Arial"/>
                <a:ea typeface="Arial"/>
                <a:cs typeface="Arial"/>
                <a:sym typeface="Arial"/>
              </a:rPr>
              <a:t>. You can use the </a:t>
            </a:r>
            <a:r>
              <a:rPr lang="en-US">
                <a:latin typeface="Courier New"/>
                <a:ea typeface="Courier New"/>
                <a:cs typeface="Courier New"/>
                <a:sym typeface="Courier New"/>
              </a:rPr>
              <a:t>TO_CHAR</a:t>
            </a:r>
            <a:r>
              <a:rPr lang="en-US">
                <a:latin typeface="Arial"/>
                <a:ea typeface="Arial"/>
                <a:cs typeface="Arial"/>
                <a:sym typeface="Arial"/>
              </a:rPr>
              <a:t> function to convert a date from its default format to the one that you specify.</a:t>
            </a:r>
            <a:endParaRPr/>
          </a:p>
          <a:p>
            <a:pPr marL="457200" lvl="1" indent="0" algn="l" rtl="0">
              <a:spcBef>
                <a:spcPts val="0"/>
              </a:spcBef>
              <a:spcAft>
                <a:spcPts val="0"/>
              </a:spcAft>
              <a:buNone/>
            </a:pPr>
            <a:r>
              <a:rPr lang="en-US" b="1">
                <a:latin typeface="Arial"/>
                <a:ea typeface="Arial"/>
                <a:cs typeface="Arial"/>
                <a:sym typeface="Arial"/>
              </a:rPr>
              <a:t>Here are some of the guidelines to follow while using </a:t>
            </a:r>
            <a:r>
              <a:rPr lang="en-US" b="1">
                <a:latin typeface="Courier New"/>
                <a:ea typeface="Courier New"/>
                <a:cs typeface="Courier New"/>
                <a:sym typeface="Courier New"/>
              </a:rPr>
              <a:t>TO_CHAR:</a:t>
            </a:r>
            <a:endParaRPr/>
          </a:p>
          <a:p>
            <a:pPr marL="914400" lvl="2" indent="0" algn="l" rtl="0">
              <a:spcBef>
                <a:spcPts val="0"/>
              </a:spcBef>
              <a:spcAft>
                <a:spcPts val="0"/>
              </a:spcAft>
              <a:buNone/>
            </a:pPr>
            <a:r>
              <a:rPr lang="en-US">
                <a:latin typeface="Arial"/>
                <a:ea typeface="Arial"/>
                <a:cs typeface="Arial"/>
                <a:sym typeface="Arial"/>
              </a:rPr>
              <a:t>Enclose the format model within single quotation marks. The format model is case-sensitive.</a:t>
            </a:r>
            <a:endParaRPr/>
          </a:p>
          <a:p>
            <a:pPr marL="914400" lvl="2" indent="0" algn="l" rtl="0">
              <a:spcBef>
                <a:spcPts val="0"/>
              </a:spcBef>
              <a:spcAft>
                <a:spcPts val="0"/>
              </a:spcAft>
              <a:buNone/>
            </a:pPr>
            <a:r>
              <a:rPr lang="en-US">
                <a:latin typeface="Arial"/>
                <a:ea typeface="Arial"/>
                <a:cs typeface="Arial"/>
                <a:sym typeface="Arial"/>
              </a:rPr>
              <a:t>Ensure that you separate the date value from the format model with a comma. The format model can include any valid date format element.</a:t>
            </a:r>
            <a:endParaRPr/>
          </a:p>
          <a:p>
            <a:pPr marL="914400" lvl="2" indent="0" algn="l" rtl="0">
              <a:spcBef>
                <a:spcPts val="0"/>
              </a:spcBef>
              <a:spcAft>
                <a:spcPts val="0"/>
              </a:spcAft>
              <a:buNone/>
            </a:pPr>
            <a:r>
              <a:rPr lang="en-US">
                <a:latin typeface="Arial"/>
                <a:ea typeface="Arial"/>
                <a:cs typeface="Arial"/>
                <a:sym typeface="Arial"/>
              </a:rPr>
              <a:t>The names of days and months in the output are automatically padded with blanks.</a:t>
            </a:r>
            <a:endParaRPr/>
          </a:p>
          <a:p>
            <a:pPr marL="914400" lvl="2" indent="0" algn="l" rtl="0">
              <a:spcBef>
                <a:spcPts val="0"/>
              </a:spcBef>
              <a:spcAft>
                <a:spcPts val="0"/>
              </a:spcAft>
              <a:buNone/>
            </a:pPr>
            <a:r>
              <a:rPr lang="en-US">
                <a:latin typeface="Arial"/>
                <a:ea typeface="Arial"/>
                <a:cs typeface="Arial"/>
                <a:sym typeface="Arial"/>
              </a:rPr>
              <a:t>Use the fill mode </a:t>
            </a:r>
            <a:r>
              <a:rPr lang="en-US" i="1">
                <a:latin typeface="Courier New"/>
                <a:ea typeface="Courier New"/>
                <a:cs typeface="Courier New"/>
                <a:sym typeface="Courier New"/>
              </a:rPr>
              <a:t>fm</a:t>
            </a:r>
            <a:r>
              <a:rPr lang="en-US">
                <a:latin typeface="Arial"/>
                <a:ea typeface="Arial"/>
                <a:cs typeface="Arial"/>
                <a:sym typeface="Arial"/>
              </a:rPr>
              <a:t> element to remove padded blanks or to suppress leading zeros.</a:t>
            </a:r>
            <a:endParaRPr/>
          </a:p>
          <a:p>
            <a:pPr marL="0" lvl="0" indent="0" algn="l" rtl="0">
              <a:spcBef>
                <a:spcPts val="0"/>
              </a:spcBef>
              <a:spcAft>
                <a:spcPts val="0"/>
              </a:spcAft>
              <a:buNone/>
            </a:pPr>
            <a:endParaRPr/>
          </a:p>
        </p:txBody>
      </p:sp>
      <p:sp>
        <p:nvSpPr>
          <p:cNvPr id="2482" name="Google Shape;2482;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163</a:t>
            </a:fld>
            <a:endParaRPr/>
          </a:p>
        </p:txBody>
      </p:sp>
    </p:spTree>
    <p:extLst>
      <p:ext uri="{BB962C8B-B14F-4D97-AF65-F5344CB8AC3E}">
        <p14:creationId xmlns:p14="http://schemas.microsoft.com/office/powerpoint/2010/main" val="68469740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6" name="Google Shape;2496;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You can refer to the complete list of date format model elements in the following page.</a:t>
            </a:r>
            <a:endParaRPr/>
          </a:p>
          <a:p>
            <a:pPr marL="0" lvl="0" indent="0" algn="l" rtl="0">
              <a:spcBef>
                <a:spcPts val="0"/>
              </a:spcBef>
              <a:spcAft>
                <a:spcPts val="0"/>
              </a:spcAft>
              <a:buNone/>
            </a:pPr>
            <a:endParaRPr/>
          </a:p>
        </p:txBody>
      </p:sp>
      <p:sp>
        <p:nvSpPr>
          <p:cNvPr id="2497" name="Google Shape;2497;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164</a:t>
            </a:fld>
            <a:endParaRPr/>
          </a:p>
        </p:txBody>
      </p:sp>
    </p:spTree>
    <p:extLst>
      <p:ext uri="{BB962C8B-B14F-4D97-AF65-F5344CB8AC3E}">
        <p14:creationId xmlns:p14="http://schemas.microsoft.com/office/powerpoint/2010/main" val="14918211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Use the formats that are listed in the following tables to display time information and literals, and to change numerals to spelled numbers:</a:t>
            </a:r>
            <a:endParaRPr/>
          </a:p>
          <a:p>
            <a:pPr marL="0" lvl="0" indent="0" algn="l" rtl="0">
              <a:spcBef>
                <a:spcPts val="0"/>
              </a:spcBef>
              <a:spcAft>
                <a:spcPts val="0"/>
              </a:spcAft>
              <a:buNone/>
            </a:pPr>
            <a:endParaRPr/>
          </a:p>
        </p:txBody>
      </p:sp>
      <p:sp>
        <p:nvSpPr>
          <p:cNvPr id="2504" name="Google Shape;2504;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165</a:t>
            </a:fld>
            <a:endParaRPr/>
          </a:p>
        </p:txBody>
      </p:sp>
    </p:spTree>
    <p:extLst>
      <p:ext uri="{BB962C8B-B14F-4D97-AF65-F5344CB8AC3E}">
        <p14:creationId xmlns:p14="http://schemas.microsoft.com/office/powerpoint/2010/main" val="11668926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3" name="Google Shape;2523;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The SQL statement in the slide displays the last names and hire dates for all the employees. Observe that the hire date appears as 17 June 2011.</a:t>
            </a:r>
            <a:endParaRPr/>
          </a:p>
          <a:p>
            <a:pPr marL="457200" lvl="1" indent="0" algn="l" rtl="0">
              <a:spcBef>
                <a:spcPts val="0"/>
              </a:spcBef>
              <a:spcAft>
                <a:spcPts val="0"/>
              </a:spcAft>
              <a:buNone/>
            </a:pPr>
            <a:r>
              <a:rPr lang="en-US" b="1"/>
              <a:t>Example</a:t>
            </a:r>
            <a:endParaRPr/>
          </a:p>
          <a:p>
            <a:pPr marL="457200" lvl="1" indent="0" algn="l" rtl="0">
              <a:spcBef>
                <a:spcPts val="0"/>
              </a:spcBef>
              <a:spcAft>
                <a:spcPts val="0"/>
              </a:spcAft>
              <a:buNone/>
            </a:pPr>
            <a:r>
              <a:rPr lang="en-US"/>
              <a:t>Modify the example in the slide to display the dates in a format that appears as “Seventeenth of June 2011 12:00:00 AM.”</a:t>
            </a:r>
            <a:endParaRPr/>
          </a:p>
          <a:p>
            <a:pPr marL="685800" lvl="4" indent="0" algn="l" rtl="0">
              <a:spcBef>
                <a:spcPts val="0"/>
              </a:spcBef>
              <a:spcAft>
                <a:spcPts val="0"/>
              </a:spcAft>
              <a:buNone/>
            </a:pPr>
            <a:r>
              <a:rPr lang="en-US"/>
              <a:t>SELECT  last_name,</a:t>
            </a:r>
            <a:endParaRPr/>
          </a:p>
          <a:p>
            <a:pPr marL="685800" lvl="4" indent="0" algn="l" rtl="0">
              <a:spcBef>
                <a:spcPts val="0"/>
              </a:spcBef>
              <a:spcAft>
                <a:spcPts val="0"/>
              </a:spcAft>
              <a:buNone/>
            </a:pPr>
            <a:r>
              <a:rPr lang="en-US"/>
              <a:t>	TO_CHAR(hire_date, </a:t>
            </a:r>
            <a:endParaRPr/>
          </a:p>
          <a:p>
            <a:pPr marL="685800" lvl="4" indent="0" algn="l" rtl="0">
              <a:spcBef>
                <a:spcPts val="0"/>
              </a:spcBef>
              <a:spcAft>
                <a:spcPts val="0"/>
              </a:spcAft>
              <a:buNone/>
            </a:pPr>
            <a:r>
              <a:rPr lang="en-US"/>
              <a:t>		'fmDdspth "of" Month YYYY fmHH:MI:SS AM')</a:t>
            </a:r>
            <a:endParaRPr/>
          </a:p>
          <a:p>
            <a:pPr marL="685800" lvl="4" indent="0" algn="l" rtl="0">
              <a:spcBef>
                <a:spcPts val="0"/>
              </a:spcBef>
              <a:spcAft>
                <a:spcPts val="0"/>
              </a:spcAft>
              <a:buNone/>
            </a:pPr>
            <a:r>
              <a:rPr lang="en-US"/>
              <a:t>	HIREDATE</a:t>
            </a:r>
            <a:endParaRPr/>
          </a:p>
          <a:p>
            <a:pPr marL="685800" lvl="4" indent="0" algn="l" rtl="0">
              <a:spcBef>
                <a:spcPts val="0"/>
              </a:spcBef>
              <a:spcAft>
                <a:spcPts val="0"/>
              </a:spcAft>
              <a:buNone/>
            </a:pPr>
            <a:r>
              <a:rPr lang="en-US"/>
              <a:t>FROM    employees;</a:t>
            </a:r>
            <a:endParaRPr/>
          </a:p>
          <a:p>
            <a:pPr marL="1828800" lvl="4" indent="0" algn="l" rtl="0">
              <a:spcBef>
                <a:spcPts val="0"/>
              </a:spcBef>
              <a:spcAft>
                <a:spcPts val="0"/>
              </a:spcAft>
              <a:buNone/>
            </a:pPr>
            <a:endParaRPr/>
          </a:p>
          <a:p>
            <a:pPr marL="457200" lvl="1" indent="0" algn="l" rtl="0">
              <a:spcBef>
                <a:spcPts val="0"/>
              </a:spcBef>
              <a:spcAft>
                <a:spcPts val="0"/>
              </a:spcAft>
              <a:buNone/>
            </a:pPr>
            <a:r>
              <a:rPr lang="en-US"/>
              <a:t>Notice that the month follows the format model specified; in other words, the first letter is capitalized and the rest are in lowercase.</a:t>
            </a:r>
            <a:endParaRPr/>
          </a:p>
          <a:p>
            <a:pPr marL="0" lvl="0" indent="0" algn="l" rtl="0">
              <a:spcBef>
                <a:spcPts val="0"/>
              </a:spcBef>
              <a:spcAft>
                <a:spcPts val="0"/>
              </a:spcAft>
              <a:buNone/>
            </a:pPr>
            <a:endParaRPr/>
          </a:p>
        </p:txBody>
      </p:sp>
      <p:sp>
        <p:nvSpPr>
          <p:cNvPr id="2524" name="Google Shape;2524;p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166</a:t>
            </a:fld>
            <a:endParaRPr/>
          </a:p>
        </p:txBody>
      </p:sp>
    </p:spTree>
    <p:extLst>
      <p:ext uri="{BB962C8B-B14F-4D97-AF65-F5344CB8AC3E}">
        <p14:creationId xmlns:p14="http://schemas.microsoft.com/office/powerpoint/2010/main" val="17988240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0" name="Google Shape;2540;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dirty="0">
                <a:solidFill>
                  <a:schemeClr val="dk1"/>
                </a:solidFill>
                <a:latin typeface="Arial"/>
                <a:ea typeface="Arial"/>
                <a:cs typeface="Arial"/>
                <a:sym typeface="Arial"/>
              </a:rPr>
              <a:t>When working with number values, such as character strings, you should convert the numbers to the character data type using the </a:t>
            </a:r>
            <a:r>
              <a:rPr lang="en-US" dirty="0">
                <a:solidFill>
                  <a:schemeClr val="dk1"/>
                </a:solidFill>
                <a:latin typeface="Courier New"/>
                <a:ea typeface="Courier New"/>
                <a:cs typeface="Courier New"/>
                <a:sym typeface="Courier New"/>
              </a:rPr>
              <a:t>TO_CHAR</a:t>
            </a:r>
            <a:r>
              <a:rPr lang="en-US" dirty="0">
                <a:solidFill>
                  <a:schemeClr val="dk1"/>
                </a:solidFill>
                <a:latin typeface="Arial"/>
                <a:ea typeface="Arial"/>
                <a:cs typeface="Arial"/>
                <a:sym typeface="Arial"/>
              </a:rPr>
              <a:t> function. This function translates a value of </a:t>
            </a:r>
            <a:r>
              <a:rPr lang="en-US" dirty="0">
                <a:solidFill>
                  <a:schemeClr val="dk1"/>
                </a:solidFill>
                <a:latin typeface="Courier New"/>
                <a:ea typeface="Courier New"/>
                <a:cs typeface="Courier New"/>
                <a:sym typeface="Courier New"/>
              </a:rPr>
              <a:t>NUMBER</a:t>
            </a:r>
            <a:r>
              <a:rPr lang="en-US" dirty="0">
                <a:solidFill>
                  <a:schemeClr val="dk1"/>
                </a:solidFill>
                <a:latin typeface="Arial"/>
                <a:ea typeface="Arial"/>
                <a:cs typeface="Arial"/>
                <a:sym typeface="Arial"/>
              </a:rPr>
              <a:t> data type to </a:t>
            </a:r>
            <a:r>
              <a:rPr lang="en-US" dirty="0">
                <a:solidFill>
                  <a:schemeClr val="dk1"/>
                </a:solidFill>
                <a:latin typeface="Courier New"/>
                <a:ea typeface="Courier New"/>
                <a:cs typeface="Courier New"/>
                <a:sym typeface="Courier New"/>
              </a:rPr>
              <a:t>VARCHAR2</a:t>
            </a:r>
            <a:r>
              <a:rPr lang="en-US" dirty="0">
                <a:solidFill>
                  <a:schemeClr val="dk1"/>
                </a:solidFill>
                <a:latin typeface="Arial"/>
                <a:ea typeface="Arial"/>
                <a:cs typeface="Arial"/>
                <a:sym typeface="Arial"/>
              </a:rPr>
              <a:t> data type. </a:t>
            </a:r>
            <a:endParaRPr dirty="0"/>
          </a:p>
          <a:p>
            <a:pPr marL="457200" lvl="1" indent="0" algn="l" rtl="0">
              <a:spcBef>
                <a:spcPts val="0"/>
              </a:spcBef>
              <a:spcAft>
                <a:spcPts val="0"/>
              </a:spcAft>
              <a:buNone/>
            </a:pPr>
            <a:r>
              <a:rPr lang="en-US" dirty="0">
                <a:solidFill>
                  <a:schemeClr val="dk1"/>
                </a:solidFill>
                <a:latin typeface="Arial"/>
                <a:ea typeface="Arial"/>
                <a:cs typeface="Arial"/>
                <a:sym typeface="Arial"/>
              </a:rPr>
              <a:t>This technique is especially useful with concatenation.</a:t>
            </a:r>
            <a:endParaRPr dirty="0"/>
          </a:p>
          <a:p>
            <a:pPr marL="0" lvl="0" indent="0" algn="l" rtl="0">
              <a:spcBef>
                <a:spcPts val="0"/>
              </a:spcBef>
              <a:spcAft>
                <a:spcPts val="0"/>
              </a:spcAft>
              <a:buNone/>
            </a:pPr>
            <a:endParaRPr dirty="0"/>
          </a:p>
        </p:txBody>
      </p:sp>
      <p:sp>
        <p:nvSpPr>
          <p:cNvPr id="2541" name="Google Shape;2541;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167</a:t>
            </a:fld>
            <a:endParaRPr/>
          </a:p>
        </p:txBody>
      </p:sp>
    </p:spTree>
    <p:extLst>
      <p:ext uri="{BB962C8B-B14F-4D97-AF65-F5344CB8AC3E}">
        <p14:creationId xmlns:p14="http://schemas.microsoft.com/office/powerpoint/2010/main" val="56112672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5" name="Google Shape;2555;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b="1">
                <a:latin typeface="Arial"/>
                <a:ea typeface="Arial"/>
                <a:cs typeface="Arial"/>
                <a:sym typeface="Arial"/>
              </a:rPr>
              <a:t>Good to know:</a:t>
            </a:r>
            <a:endParaRPr/>
          </a:p>
          <a:p>
            <a:pPr marL="914400" lvl="2" indent="0" algn="l" rtl="0">
              <a:spcBef>
                <a:spcPts val="0"/>
              </a:spcBef>
              <a:spcAft>
                <a:spcPts val="0"/>
              </a:spcAft>
              <a:buNone/>
            </a:pPr>
            <a:r>
              <a:rPr lang="en-US">
                <a:latin typeface="Arial"/>
                <a:ea typeface="Arial"/>
                <a:cs typeface="Arial"/>
                <a:sym typeface="Arial"/>
              </a:rPr>
              <a:t>The Oracle server displays a string of number signs (#) in place of a whole number whose digits exceed the number of digits provided in the format model.</a:t>
            </a:r>
            <a:endParaRPr/>
          </a:p>
          <a:p>
            <a:pPr marL="914400" lvl="2" indent="0" algn="l" rtl="0">
              <a:spcBef>
                <a:spcPts val="0"/>
              </a:spcBef>
              <a:spcAft>
                <a:spcPts val="0"/>
              </a:spcAft>
              <a:buNone/>
            </a:pPr>
            <a:r>
              <a:rPr lang="en-US">
                <a:latin typeface="Arial"/>
                <a:ea typeface="Arial"/>
                <a:cs typeface="Arial"/>
                <a:sym typeface="Arial"/>
              </a:rPr>
              <a:t>The Oracle server rounds the stored decimal value to the number of decimal places provided in the format model.</a:t>
            </a:r>
            <a:endParaRPr/>
          </a:p>
          <a:p>
            <a:pPr marL="0" lvl="0" indent="0" algn="l" rtl="0">
              <a:spcBef>
                <a:spcPts val="0"/>
              </a:spcBef>
              <a:spcAft>
                <a:spcPts val="0"/>
              </a:spcAft>
              <a:buNone/>
            </a:pPr>
            <a:endParaRPr/>
          </a:p>
        </p:txBody>
      </p:sp>
      <p:sp>
        <p:nvSpPr>
          <p:cNvPr id="2556" name="Google Shape;2556;p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168</a:t>
            </a:fld>
            <a:endParaRPr/>
          </a:p>
        </p:txBody>
      </p:sp>
    </p:spTree>
    <p:extLst>
      <p:ext uri="{BB962C8B-B14F-4D97-AF65-F5344CB8AC3E}">
        <p14:creationId xmlns:p14="http://schemas.microsoft.com/office/powerpoint/2010/main" val="8719996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4" name="Google Shape;2574;p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You may want to convert a character string to either a number or a date. To accomplish this task, use the </a:t>
            </a:r>
            <a:r>
              <a:rPr lang="en-US">
                <a:solidFill>
                  <a:schemeClr val="dk1"/>
                </a:solidFill>
                <a:latin typeface="Courier New"/>
                <a:ea typeface="Courier New"/>
                <a:cs typeface="Courier New"/>
                <a:sym typeface="Courier New"/>
              </a:rPr>
              <a:t>TO_NUMBER</a:t>
            </a:r>
            <a:r>
              <a:rPr lang="en-US">
                <a:solidFill>
                  <a:schemeClr val="dk1"/>
                </a:solidFill>
                <a:latin typeface="Arial"/>
                <a:ea typeface="Arial"/>
                <a:cs typeface="Arial"/>
                <a:sym typeface="Arial"/>
              </a:rPr>
              <a:t> or </a:t>
            </a:r>
            <a:r>
              <a:rPr lang="en-US">
                <a:solidFill>
                  <a:schemeClr val="dk1"/>
                </a:solidFill>
                <a:latin typeface="Courier New"/>
                <a:ea typeface="Courier New"/>
                <a:cs typeface="Courier New"/>
                <a:sym typeface="Courier New"/>
              </a:rPr>
              <a:t>TO_DATE</a:t>
            </a:r>
            <a:r>
              <a:rPr lang="en-US">
                <a:solidFill>
                  <a:schemeClr val="dk1"/>
                </a:solidFill>
                <a:latin typeface="Arial"/>
                <a:ea typeface="Arial"/>
                <a:cs typeface="Arial"/>
                <a:sym typeface="Arial"/>
              </a:rPr>
              <a:t> functions. The format model that you select is based on the previously demonstrated format elements.</a:t>
            </a:r>
            <a:endParaRPr/>
          </a:p>
          <a:p>
            <a:pPr marL="457200" lvl="1"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fx</a:t>
            </a:r>
            <a:r>
              <a:rPr lang="en-US">
                <a:solidFill>
                  <a:schemeClr val="dk1"/>
                </a:solidFill>
                <a:latin typeface="Arial"/>
                <a:ea typeface="Arial"/>
                <a:cs typeface="Arial"/>
                <a:sym typeface="Arial"/>
              </a:rPr>
              <a:t> modifier in these functions specifies the exact match for the character argument and date format model of a </a:t>
            </a:r>
            <a:r>
              <a:rPr lang="en-US">
                <a:solidFill>
                  <a:schemeClr val="dk1"/>
                </a:solidFill>
                <a:latin typeface="Courier New"/>
                <a:ea typeface="Courier New"/>
                <a:cs typeface="Courier New"/>
                <a:sym typeface="Courier New"/>
              </a:rPr>
              <a:t>TO_DATE</a:t>
            </a:r>
            <a:r>
              <a:rPr lang="en-US">
                <a:solidFill>
                  <a:schemeClr val="dk1"/>
                </a:solidFill>
                <a:latin typeface="Arial"/>
                <a:ea typeface="Arial"/>
                <a:cs typeface="Arial"/>
                <a:sym typeface="Arial"/>
              </a:rPr>
              <a:t> function:</a:t>
            </a:r>
            <a:endParaRPr/>
          </a:p>
          <a:p>
            <a:pPr marL="914400" lvl="2" indent="0" algn="l" rtl="0">
              <a:spcBef>
                <a:spcPts val="0"/>
              </a:spcBef>
              <a:spcAft>
                <a:spcPts val="0"/>
              </a:spcAft>
              <a:buNone/>
            </a:pPr>
            <a:r>
              <a:rPr lang="en-US">
                <a:solidFill>
                  <a:schemeClr val="dk1"/>
                </a:solidFill>
                <a:latin typeface="Arial"/>
                <a:ea typeface="Arial"/>
                <a:cs typeface="Arial"/>
                <a:sym typeface="Arial"/>
              </a:rPr>
              <a:t>Punctuation and quoted text in the character argument must exactly match (except for case) the corresponding parts</a:t>
            </a:r>
            <a:r>
              <a:rPr lang="en-US">
                <a:latin typeface="Arial"/>
                <a:ea typeface="Arial"/>
                <a:cs typeface="Arial"/>
                <a:sym typeface="Arial"/>
              </a:rPr>
              <a:t> of the format model. </a:t>
            </a:r>
            <a:endParaRPr/>
          </a:p>
          <a:p>
            <a:pPr marL="914400" lvl="2" indent="0" algn="l" rtl="0">
              <a:spcBef>
                <a:spcPts val="0"/>
              </a:spcBef>
              <a:spcAft>
                <a:spcPts val="0"/>
              </a:spcAft>
              <a:buNone/>
            </a:pPr>
            <a:r>
              <a:rPr lang="en-US">
                <a:latin typeface="Arial"/>
                <a:ea typeface="Arial"/>
                <a:cs typeface="Arial"/>
                <a:sym typeface="Arial"/>
              </a:rPr>
              <a:t>The character argument cannot have extra blanks. Without </a:t>
            </a:r>
            <a:r>
              <a:rPr lang="en-US">
                <a:latin typeface="Courier New"/>
                <a:ea typeface="Courier New"/>
                <a:cs typeface="Courier New"/>
                <a:sym typeface="Courier New"/>
              </a:rPr>
              <a:t>fx</a:t>
            </a:r>
            <a:r>
              <a:rPr lang="en-US">
                <a:latin typeface="Arial"/>
                <a:ea typeface="Arial"/>
                <a:cs typeface="Arial"/>
                <a:sym typeface="Arial"/>
              </a:rPr>
              <a:t>, the Oracle server ignores extra blanks.</a:t>
            </a:r>
            <a:endParaRPr/>
          </a:p>
          <a:p>
            <a:pPr marL="914400" lvl="2" indent="0" algn="l" rtl="0">
              <a:spcBef>
                <a:spcPts val="0"/>
              </a:spcBef>
              <a:spcAft>
                <a:spcPts val="0"/>
              </a:spcAft>
              <a:buNone/>
            </a:pPr>
            <a:r>
              <a:rPr lang="en-US">
                <a:latin typeface="Arial"/>
                <a:ea typeface="Arial"/>
                <a:cs typeface="Arial"/>
                <a:sym typeface="Arial"/>
              </a:rPr>
              <a:t>Numeric data in the character argument must have the same number of digits as the corresponding element in the format model. Without </a:t>
            </a:r>
            <a:r>
              <a:rPr lang="en-US">
                <a:latin typeface="Courier New"/>
                <a:ea typeface="Courier New"/>
                <a:cs typeface="Courier New"/>
                <a:sym typeface="Courier New"/>
              </a:rPr>
              <a:t>fx</a:t>
            </a:r>
            <a:r>
              <a:rPr lang="en-US">
                <a:latin typeface="Arial"/>
                <a:ea typeface="Arial"/>
                <a:cs typeface="Arial"/>
                <a:sym typeface="Arial"/>
              </a:rPr>
              <a:t>, the numbers in the character argument can omit leading zeros.</a:t>
            </a:r>
            <a:endParaRPr/>
          </a:p>
          <a:p>
            <a:pPr marL="0" lvl="0" indent="0" algn="l" rtl="0">
              <a:spcBef>
                <a:spcPts val="0"/>
              </a:spcBef>
              <a:spcAft>
                <a:spcPts val="0"/>
              </a:spcAft>
              <a:buNone/>
            </a:pPr>
            <a:endParaRPr/>
          </a:p>
        </p:txBody>
      </p:sp>
      <p:sp>
        <p:nvSpPr>
          <p:cNvPr id="2575" name="Google Shape;2575;p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169</a:t>
            </a:fld>
            <a:endParaRPr/>
          </a:p>
        </p:txBody>
      </p:sp>
    </p:spTree>
    <p:extLst>
      <p:ext uri="{BB962C8B-B14F-4D97-AF65-F5344CB8AC3E}">
        <p14:creationId xmlns:p14="http://schemas.microsoft.com/office/powerpoint/2010/main" val="1270181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Every organization has information that it must store and manage to meet its requirements.</a:t>
            </a:r>
            <a:endParaRPr dirty="0">
              <a:solidFill>
                <a:schemeClr val="dk1"/>
              </a:solidFill>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For example, you might want to store information about all the employees in your company. In a relational database, you create several tables to store different pieces of information about your employees, such as an employee table, a department table, and a salary table.</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A relational database uses relations or two-dimensional tables to store information.</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But before storing any information in the database, you need to first design a model of how and what data will be stored in the tables. In the following slide, you will learn about different data models that help in visualizing the architecture. </a:t>
            </a:r>
            <a:endParaRPr dirty="0"/>
          </a:p>
        </p:txBody>
      </p:sp>
      <p:sp>
        <p:nvSpPr>
          <p:cNvPr id="374" name="Google Shape;37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72525295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9" name="Google Shape;2589;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To find employees who were hired before 2010, the </a:t>
            </a:r>
            <a:r>
              <a:rPr lang="en-US">
                <a:latin typeface="Courier New"/>
                <a:ea typeface="Courier New"/>
                <a:cs typeface="Courier New"/>
                <a:sym typeface="Courier New"/>
              </a:rPr>
              <a:t>RR</a:t>
            </a:r>
            <a:r>
              <a:rPr lang="en-US"/>
              <a:t> format can be used. Because the current year is greater than 1999, the RR format interprets the year portion of the date from 2000 to 2049.</a:t>
            </a:r>
            <a:endParaRPr/>
          </a:p>
          <a:p>
            <a:pPr marL="457200" lvl="1" indent="0" algn="l" rtl="0">
              <a:spcBef>
                <a:spcPts val="0"/>
              </a:spcBef>
              <a:spcAft>
                <a:spcPts val="0"/>
              </a:spcAft>
              <a:buNone/>
            </a:pPr>
            <a:r>
              <a:rPr lang="en-US"/>
              <a:t>Alternatively, the following command also results in the same rows being selected because the </a:t>
            </a:r>
            <a:r>
              <a:rPr lang="en-US">
                <a:latin typeface="Courier New"/>
                <a:ea typeface="Courier New"/>
                <a:cs typeface="Courier New"/>
                <a:sym typeface="Courier New"/>
              </a:rPr>
              <a:t>YY</a:t>
            </a:r>
            <a:r>
              <a:rPr lang="en-US"/>
              <a:t> format interprets the year portion of the date in the current century (2010).</a:t>
            </a:r>
            <a:endParaRPr/>
          </a:p>
          <a:p>
            <a:pPr marL="571500" lvl="4" indent="0" algn="l" rtl="0">
              <a:spcBef>
                <a:spcPts val="0"/>
              </a:spcBef>
              <a:spcAft>
                <a:spcPts val="0"/>
              </a:spcAft>
              <a:buNone/>
            </a:pPr>
            <a:r>
              <a:rPr lang="en-US"/>
              <a:t>SELECT last_name, TO_CHAR(hire_date, 'DD-Mon-yyyy')</a:t>
            </a:r>
            <a:endParaRPr/>
          </a:p>
          <a:p>
            <a:pPr marL="571500" lvl="4" indent="0" algn="l" rtl="0">
              <a:spcBef>
                <a:spcPts val="0"/>
              </a:spcBef>
              <a:spcAft>
                <a:spcPts val="0"/>
              </a:spcAft>
              <a:buNone/>
            </a:pPr>
            <a:r>
              <a:rPr lang="en-US"/>
              <a:t>FROM   employees</a:t>
            </a:r>
            <a:endParaRPr/>
          </a:p>
          <a:p>
            <a:pPr marL="571500" lvl="4" indent="0" algn="l" rtl="0">
              <a:spcBef>
                <a:spcPts val="0"/>
              </a:spcBef>
              <a:spcAft>
                <a:spcPts val="0"/>
              </a:spcAft>
              <a:buNone/>
            </a:pPr>
            <a:r>
              <a:rPr lang="en-US"/>
              <a:t>WHERE  hire_date &lt; '01-Jan-10';</a:t>
            </a:r>
            <a:endParaRPr/>
          </a:p>
          <a:p>
            <a:pPr marL="457200" lvl="1" indent="0" algn="l" rtl="0">
              <a:spcBef>
                <a:spcPts val="0"/>
              </a:spcBef>
              <a:spcAft>
                <a:spcPts val="0"/>
              </a:spcAft>
              <a:buNone/>
            </a:pPr>
            <a:r>
              <a:rPr lang="en-US"/>
              <a:t>Notice that the same rows are retrieved from the preceding query.</a:t>
            </a:r>
            <a:endParaRPr/>
          </a:p>
          <a:p>
            <a:pPr marL="457200" lvl="1" indent="0" algn="l" rtl="0">
              <a:spcBef>
                <a:spcPts val="0"/>
              </a:spcBef>
              <a:spcAft>
                <a:spcPts val="0"/>
              </a:spcAft>
              <a:buNone/>
            </a:pPr>
            <a:r>
              <a:rPr lang="en-US"/>
              <a:t>The general tip is to use the YYYY format instead of RR format to avoid confusion.</a:t>
            </a:r>
            <a:endParaRPr/>
          </a:p>
          <a:p>
            <a:pPr marL="0" lvl="0" indent="0" algn="l" rtl="0">
              <a:spcBef>
                <a:spcPts val="0"/>
              </a:spcBef>
              <a:spcAft>
                <a:spcPts val="0"/>
              </a:spcAft>
              <a:buNone/>
            </a:pPr>
            <a:endParaRPr/>
          </a:p>
        </p:txBody>
      </p:sp>
      <p:sp>
        <p:nvSpPr>
          <p:cNvPr id="2590" name="Google Shape;2590;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170</a:t>
            </a:fld>
            <a:endParaRPr/>
          </a:p>
        </p:txBody>
      </p:sp>
    </p:spTree>
    <p:extLst>
      <p:ext uri="{BB962C8B-B14F-4D97-AF65-F5344CB8AC3E}">
        <p14:creationId xmlns:p14="http://schemas.microsoft.com/office/powerpoint/2010/main" val="139405023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8" name="Google Shape;2598;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2689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7" name="Google Shape;2607;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dirty="0">
                <a:latin typeface="Arial"/>
                <a:ea typeface="Arial"/>
                <a:cs typeface="Arial"/>
                <a:sym typeface="Arial"/>
              </a:rPr>
              <a:t>These functions work with any data type and pertain to the use of null values in the expression list.</a:t>
            </a:r>
            <a:br>
              <a:rPr lang="en-US" dirty="0">
                <a:latin typeface="Arial"/>
                <a:ea typeface="Arial"/>
                <a:cs typeface="Arial"/>
                <a:sym typeface="Arial"/>
              </a:rPr>
            </a:br>
            <a:endParaRPr dirty="0">
              <a:latin typeface="Arial"/>
              <a:ea typeface="Arial"/>
              <a:cs typeface="Arial"/>
              <a:sym typeface="Arial"/>
            </a:endParaRPr>
          </a:p>
          <a:p>
            <a:pPr marL="457200" lvl="1" indent="0" algn="l" rtl="0">
              <a:spcBef>
                <a:spcPts val="0"/>
              </a:spcBef>
              <a:spcAft>
                <a:spcPts val="0"/>
              </a:spcAft>
              <a:buNone/>
            </a:pPr>
            <a:endParaRPr dirty="0">
              <a:latin typeface="Arial"/>
              <a:ea typeface="Arial"/>
              <a:cs typeface="Arial"/>
              <a:sym typeface="Arial"/>
            </a:endParaRPr>
          </a:p>
          <a:p>
            <a:pPr marL="457200" lvl="1" indent="0" algn="l" rtl="0">
              <a:spcBef>
                <a:spcPts val="0"/>
              </a:spcBef>
              <a:spcAft>
                <a:spcPts val="0"/>
              </a:spcAft>
              <a:buNone/>
            </a:pPr>
            <a:endParaRPr b="1" dirty="0">
              <a:latin typeface="Arial"/>
              <a:ea typeface="Arial"/>
              <a:cs typeface="Arial"/>
              <a:sym typeface="Arial"/>
            </a:endParaRPr>
          </a:p>
          <a:p>
            <a:pPr marL="457200" lvl="1" indent="0" algn="l" rtl="0">
              <a:spcBef>
                <a:spcPts val="0"/>
              </a:spcBef>
              <a:spcAft>
                <a:spcPts val="0"/>
              </a:spcAft>
              <a:buNone/>
            </a:pPr>
            <a:endParaRPr b="1" dirty="0">
              <a:latin typeface="Arial"/>
              <a:ea typeface="Arial"/>
              <a:cs typeface="Arial"/>
              <a:sym typeface="Arial"/>
            </a:endParaRPr>
          </a:p>
          <a:p>
            <a:pPr marL="457200" lvl="1" indent="0" algn="l" rtl="0">
              <a:spcBef>
                <a:spcPts val="0"/>
              </a:spcBef>
              <a:spcAft>
                <a:spcPts val="0"/>
              </a:spcAft>
              <a:buNone/>
            </a:pPr>
            <a:endParaRPr b="1" dirty="0">
              <a:latin typeface="Arial"/>
              <a:ea typeface="Arial"/>
              <a:cs typeface="Arial"/>
              <a:sym typeface="Arial"/>
            </a:endParaRPr>
          </a:p>
          <a:p>
            <a:pPr marL="457200" lvl="1" indent="0" algn="l" rtl="0">
              <a:spcBef>
                <a:spcPts val="0"/>
              </a:spcBef>
              <a:spcAft>
                <a:spcPts val="0"/>
              </a:spcAft>
              <a:buNone/>
            </a:pPr>
            <a:endParaRPr b="1" dirty="0">
              <a:latin typeface="Arial"/>
              <a:ea typeface="Arial"/>
              <a:cs typeface="Arial"/>
              <a:sym typeface="Arial"/>
            </a:endParaRPr>
          </a:p>
          <a:p>
            <a:pPr marL="457200" lvl="1" indent="0" algn="l" rtl="0">
              <a:spcBef>
                <a:spcPts val="0"/>
              </a:spcBef>
              <a:spcAft>
                <a:spcPts val="0"/>
              </a:spcAft>
              <a:buNone/>
            </a:pPr>
            <a:endParaRPr b="1" dirty="0">
              <a:latin typeface="Arial"/>
              <a:ea typeface="Arial"/>
              <a:cs typeface="Arial"/>
              <a:sym typeface="Arial"/>
            </a:endParaRPr>
          </a:p>
          <a:p>
            <a:pPr marL="457200" lvl="1" indent="0" algn="l" rtl="0">
              <a:spcBef>
                <a:spcPts val="0"/>
              </a:spcBef>
              <a:spcAft>
                <a:spcPts val="0"/>
              </a:spcAft>
              <a:buNone/>
            </a:pPr>
            <a:endParaRPr b="1" dirty="0">
              <a:latin typeface="Arial"/>
              <a:ea typeface="Arial"/>
              <a:cs typeface="Arial"/>
              <a:sym typeface="Arial"/>
            </a:endParaRPr>
          </a:p>
          <a:p>
            <a:pPr marL="457200" lvl="1" indent="0" algn="l" rtl="0">
              <a:spcBef>
                <a:spcPts val="0"/>
              </a:spcBef>
              <a:spcAft>
                <a:spcPts val="0"/>
              </a:spcAft>
              <a:buNone/>
            </a:pPr>
            <a:r>
              <a:rPr lang="en-US" b="1" dirty="0">
                <a:latin typeface="Arial"/>
                <a:ea typeface="Arial"/>
                <a:cs typeface="Arial"/>
                <a:sym typeface="Arial"/>
              </a:rPr>
              <a:t>Note:</a:t>
            </a:r>
            <a:r>
              <a:rPr lang="en-US" dirty="0">
                <a:latin typeface="Arial"/>
                <a:ea typeface="Arial"/>
                <a:cs typeface="Arial"/>
                <a:sym typeface="Arial"/>
              </a:rPr>
              <a:t> For more information about the hundreds of functions available, see the “Functions” section in </a:t>
            </a:r>
            <a:r>
              <a:rPr lang="en-US" i="1" dirty="0">
                <a:latin typeface="Arial"/>
                <a:ea typeface="Arial"/>
                <a:cs typeface="Arial"/>
                <a:sym typeface="Arial"/>
              </a:rPr>
              <a:t>Oracle Database SQL Language Reference </a:t>
            </a:r>
            <a:r>
              <a:rPr lang="en-US" dirty="0">
                <a:latin typeface="Arial"/>
                <a:ea typeface="Arial"/>
                <a:cs typeface="Arial"/>
                <a:sym typeface="Arial"/>
              </a:rPr>
              <a:t>for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database.</a:t>
            </a:r>
            <a:endParaRPr dirty="0"/>
          </a:p>
          <a:p>
            <a:pPr marL="0" lvl="0" indent="0" algn="l" rtl="0">
              <a:spcBef>
                <a:spcPts val="0"/>
              </a:spcBef>
              <a:spcAft>
                <a:spcPts val="0"/>
              </a:spcAft>
              <a:buNone/>
            </a:pPr>
            <a:endParaRPr dirty="0"/>
          </a:p>
        </p:txBody>
      </p:sp>
      <p:sp>
        <p:nvSpPr>
          <p:cNvPr id="2608" name="Google Shape;2608;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172</a:t>
            </a:fld>
            <a:endParaRPr/>
          </a:p>
        </p:txBody>
      </p:sp>
    </p:spTree>
    <p:extLst>
      <p:ext uri="{BB962C8B-B14F-4D97-AF65-F5344CB8AC3E}">
        <p14:creationId xmlns:p14="http://schemas.microsoft.com/office/powerpoint/2010/main" val="19269469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9" name="Google Shape;2649;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To convert a null value to an actual value, </a:t>
            </a:r>
            <a:r>
              <a:rPr lang="en-US">
                <a:solidFill>
                  <a:schemeClr val="dk1"/>
                </a:solidFill>
                <a:latin typeface="Arial"/>
                <a:ea typeface="Arial"/>
                <a:cs typeface="Arial"/>
                <a:sym typeface="Arial"/>
              </a:rPr>
              <a:t>use the </a:t>
            </a:r>
            <a:r>
              <a:rPr lang="en-US">
                <a:solidFill>
                  <a:schemeClr val="dk1"/>
                </a:solidFill>
                <a:latin typeface="Courier New"/>
                <a:ea typeface="Courier New"/>
                <a:cs typeface="Courier New"/>
                <a:sym typeface="Courier New"/>
              </a:rPr>
              <a:t>NVL</a:t>
            </a:r>
            <a:r>
              <a:rPr lang="en-US">
                <a:solidFill>
                  <a:schemeClr val="dk1"/>
                </a:solidFill>
                <a:latin typeface="Arial"/>
                <a:ea typeface="Arial"/>
                <a:cs typeface="Arial"/>
                <a:sym typeface="Arial"/>
              </a:rPr>
              <a:t> function. </a:t>
            </a:r>
            <a:endParaRPr/>
          </a:p>
          <a:p>
            <a:pPr marL="457200" lvl="1" indent="0" algn="l" rtl="0">
              <a:spcBef>
                <a:spcPts val="0"/>
              </a:spcBef>
              <a:spcAft>
                <a:spcPts val="0"/>
              </a:spcAft>
              <a:buNone/>
            </a:pPr>
            <a:r>
              <a:rPr lang="en-US" b="1">
                <a:latin typeface="Arial"/>
                <a:ea typeface="Arial"/>
                <a:cs typeface="Arial"/>
                <a:sym typeface="Arial"/>
              </a:rPr>
              <a:t>Syntax</a:t>
            </a:r>
            <a:endParaRPr/>
          </a:p>
          <a:p>
            <a:pPr marL="457200" lvl="1" indent="0" algn="l" rtl="0">
              <a:spcBef>
                <a:spcPts val="0"/>
              </a:spcBef>
              <a:spcAft>
                <a:spcPts val="0"/>
              </a:spcAft>
              <a:buNone/>
            </a:pPr>
            <a:r>
              <a:rPr lang="en-US">
                <a:latin typeface="Courier New"/>
                <a:ea typeface="Courier New"/>
                <a:cs typeface="Courier New"/>
                <a:sym typeface="Courier New"/>
              </a:rPr>
              <a:t>NVL (</a:t>
            </a:r>
            <a:r>
              <a:rPr lang="en-US" i="1">
                <a:latin typeface="Courier New"/>
                <a:ea typeface="Courier New"/>
                <a:cs typeface="Courier New"/>
                <a:sym typeface="Courier New"/>
              </a:rPr>
              <a:t>expr1</a:t>
            </a:r>
            <a:r>
              <a:rPr lang="en-US">
                <a:latin typeface="Courier New"/>
                <a:ea typeface="Courier New"/>
                <a:cs typeface="Courier New"/>
                <a:sym typeface="Courier New"/>
              </a:rPr>
              <a:t>, </a:t>
            </a:r>
            <a:r>
              <a:rPr lang="en-US" i="1">
                <a:latin typeface="Courier New"/>
                <a:ea typeface="Courier New"/>
                <a:cs typeface="Courier New"/>
                <a:sym typeface="Courier New"/>
              </a:rPr>
              <a:t>expr2</a:t>
            </a:r>
            <a:r>
              <a:rPr lang="en-US">
                <a:latin typeface="Courier New"/>
                <a:ea typeface="Courier New"/>
                <a:cs typeface="Courier New"/>
                <a:sym typeface="Courier New"/>
              </a:rPr>
              <a:t>)</a:t>
            </a:r>
            <a:endParaRPr b="1">
              <a:latin typeface="Courier New"/>
              <a:ea typeface="Courier New"/>
              <a:cs typeface="Courier New"/>
              <a:sym typeface="Courier New"/>
            </a:endParaRPr>
          </a:p>
          <a:p>
            <a:pPr marL="457200" lvl="1" indent="0" algn="l" rtl="0">
              <a:spcBef>
                <a:spcPts val="0"/>
              </a:spcBef>
              <a:spcAft>
                <a:spcPts val="0"/>
              </a:spcAft>
              <a:buNone/>
            </a:pPr>
            <a:r>
              <a:rPr lang="en-US">
                <a:latin typeface="Arial"/>
                <a:ea typeface="Arial"/>
                <a:cs typeface="Arial"/>
                <a:sym typeface="Arial"/>
              </a:rPr>
              <a:t>In the syntax:</a:t>
            </a:r>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expr1</a:t>
            </a:r>
            <a:r>
              <a:rPr lang="en-US">
                <a:latin typeface="Arial"/>
                <a:ea typeface="Arial"/>
                <a:cs typeface="Arial"/>
                <a:sym typeface="Arial"/>
              </a:rPr>
              <a:t> is the source value or expression that may contain a null</a:t>
            </a:r>
            <a:endParaRPr b="1">
              <a:latin typeface="Arial"/>
              <a:ea typeface="Arial"/>
              <a:cs typeface="Arial"/>
              <a:sym typeface="Arial"/>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expr2</a:t>
            </a:r>
            <a:r>
              <a:rPr lang="en-US">
                <a:latin typeface="Arial"/>
                <a:ea typeface="Arial"/>
                <a:cs typeface="Arial"/>
                <a:sym typeface="Arial"/>
              </a:rPr>
              <a:t> is the target value for converting the null</a:t>
            </a:r>
            <a:endParaRPr/>
          </a:p>
          <a:p>
            <a:pPr marL="457200" lvl="1" indent="0" algn="l" rtl="0">
              <a:spcBef>
                <a:spcPts val="0"/>
              </a:spcBef>
              <a:spcAft>
                <a:spcPts val="0"/>
              </a:spcAft>
              <a:buNone/>
            </a:pPr>
            <a:r>
              <a:rPr lang="en-US">
                <a:latin typeface="Arial"/>
                <a:ea typeface="Arial"/>
                <a:cs typeface="Arial"/>
                <a:sym typeface="Arial"/>
              </a:rPr>
              <a:t>You can use the </a:t>
            </a:r>
            <a:r>
              <a:rPr lang="en-US">
                <a:latin typeface="Courier New"/>
                <a:ea typeface="Courier New"/>
                <a:cs typeface="Courier New"/>
                <a:sym typeface="Courier New"/>
              </a:rPr>
              <a:t>NVL</a:t>
            </a:r>
            <a:r>
              <a:rPr lang="en-US">
                <a:latin typeface="Arial"/>
                <a:ea typeface="Arial"/>
                <a:cs typeface="Arial"/>
                <a:sym typeface="Arial"/>
              </a:rPr>
              <a:t> function with any data type, but the return value is always the same as the data type of </a:t>
            </a:r>
            <a:r>
              <a:rPr lang="en-US" i="1">
                <a:latin typeface="Courier New"/>
                <a:ea typeface="Courier New"/>
                <a:cs typeface="Courier New"/>
                <a:sym typeface="Courier New"/>
              </a:rPr>
              <a:t>expr1</a:t>
            </a:r>
            <a:r>
              <a:rPr lang="en-US">
                <a:latin typeface="Arial"/>
                <a:ea typeface="Arial"/>
                <a:cs typeface="Arial"/>
                <a:sym typeface="Arial"/>
              </a:rPr>
              <a:t>.</a:t>
            </a:r>
            <a:endParaRPr/>
          </a:p>
          <a:p>
            <a:pPr marL="457200" lvl="1" indent="0" algn="l" rtl="0">
              <a:spcBef>
                <a:spcPts val="0"/>
              </a:spcBef>
              <a:spcAft>
                <a:spcPts val="0"/>
              </a:spcAft>
              <a:buNone/>
            </a:pPr>
            <a:r>
              <a:rPr lang="en-US" b="1">
                <a:latin typeface="Courier New"/>
                <a:ea typeface="Courier New"/>
                <a:cs typeface="Courier New"/>
                <a:sym typeface="Courier New"/>
              </a:rPr>
              <a:t>NVL</a:t>
            </a:r>
            <a:r>
              <a:rPr lang="en-US" b="1">
                <a:latin typeface="Arial"/>
                <a:ea typeface="Arial"/>
                <a:cs typeface="Arial"/>
                <a:sym typeface="Arial"/>
              </a:rPr>
              <a:t> Conversions for Various Data Types</a:t>
            </a:r>
            <a:endParaRPr/>
          </a:p>
          <a:p>
            <a:pPr marL="0" lvl="0" indent="0" algn="l" rtl="0">
              <a:spcBef>
                <a:spcPts val="0"/>
              </a:spcBef>
              <a:spcAft>
                <a:spcPts val="0"/>
              </a:spcAft>
              <a:buNone/>
            </a:pPr>
            <a:endParaRPr/>
          </a:p>
        </p:txBody>
      </p:sp>
      <p:sp>
        <p:nvSpPr>
          <p:cNvPr id="2650" name="Google Shape;2650;p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173</a:t>
            </a:fld>
            <a:endParaRPr/>
          </a:p>
        </p:txBody>
      </p:sp>
    </p:spTree>
    <p:extLst>
      <p:ext uri="{BB962C8B-B14F-4D97-AF65-F5344CB8AC3E}">
        <p14:creationId xmlns:p14="http://schemas.microsoft.com/office/powerpoint/2010/main" val="214410953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1" name="Google Shape;2671;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To calculate the annual compensation of all employees, you need to multiply the monthly salary by 12 and then add the commission percentage to the result:</a:t>
            </a:r>
            <a:endParaRPr>
              <a:latin typeface="Courier New"/>
              <a:ea typeface="Courier New"/>
              <a:cs typeface="Courier New"/>
              <a:sym typeface="Courier New"/>
            </a:endParaRPr>
          </a:p>
          <a:p>
            <a:pPr marL="857250" lvl="4" indent="0" algn="l" rtl="0">
              <a:spcBef>
                <a:spcPts val="300"/>
              </a:spcBef>
              <a:spcAft>
                <a:spcPts val="0"/>
              </a:spcAft>
              <a:buNone/>
            </a:pPr>
            <a:r>
              <a:rPr lang="en-US"/>
              <a:t>SELECT last_name, salary, commission_pct,</a:t>
            </a:r>
            <a:endParaRPr/>
          </a:p>
          <a:p>
            <a:pPr marL="857250" lvl="4" indent="0" algn="l" rtl="0">
              <a:spcBef>
                <a:spcPts val="0"/>
              </a:spcBef>
              <a:spcAft>
                <a:spcPts val="0"/>
              </a:spcAft>
              <a:buNone/>
            </a:pPr>
            <a:r>
              <a:rPr lang="en-US"/>
              <a:t>	(salary*12) + (salary*12*commission_pct) AN_SAL</a:t>
            </a:r>
            <a:endParaRPr/>
          </a:p>
          <a:p>
            <a:pPr marL="857250" lvl="4" indent="0" algn="l" rtl="0">
              <a:spcBef>
                <a:spcPts val="0"/>
              </a:spcBef>
              <a:spcAft>
                <a:spcPts val="0"/>
              </a:spcAft>
              <a:buNone/>
            </a:pPr>
            <a:r>
              <a:rPr lang="en-US"/>
              <a:t>FROM   employees;</a:t>
            </a:r>
            <a:endParaRPr/>
          </a:p>
          <a:p>
            <a:pPr marL="457200" lvl="1" indent="0" algn="l" rtl="0">
              <a:spcBef>
                <a:spcPts val="600"/>
              </a:spcBef>
              <a:spcAft>
                <a:spcPts val="0"/>
              </a:spcAft>
              <a:buNone/>
            </a:pPr>
            <a:r>
              <a:rPr lang="en-US">
                <a:latin typeface="Arial"/>
                <a:ea typeface="Arial"/>
                <a:cs typeface="Arial"/>
                <a:sym typeface="Arial"/>
              </a:rPr>
              <a:t/>
            </a:r>
            <a:br>
              <a:rPr lang="en-US">
                <a:latin typeface="Arial"/>
                <a:ea typeface="Arial"/>
                <a:cs typeface="Arial"/>
                <a:sym typeface="Arial"/>
              </a:rPr>
            </a:br>
            <a:r>
              <a:rPr lang="en-US">
                <a:latin typeface="Arial"/>
                <a:ea typeface="Arial"/>
                <a:cs typeface="Arial"/>
                <a:sym typeface="Arial"/>
              </a:rPr>
              <a:t>Notice that the annual compensation is calculated for only those employees who earn a commission. If any column value in an expression is null, the result is null. To calculate values for all employees, you must convert the null value to a number before applying the arithmetic operator. In the example in the slide, the </a:t>
            </a:r>
            <a:r>
              <a:rPr lang="en-US">
                <a:latin typeface="Courier New"/>
                <a:ea typeface="Courier New"/>
                <a:cs typeface="Courier New"/>
                <a:sym typeface="Courier New"/>
              </a:rPr>
              <a:t>NVL</a:t>
            </a:r>
            <a:r>
              <a:rPr lang="en-US">
                <a:latin typeface="Arial"/>
                <a:ea typeface="Arial"/>
                <a:cs typeface="Arial"/>
                <a:sym typeface="Arial"/>
              </a:rPr>
              <a:t> function is used to convert null values to zero.</a:t>
            </a:r>
            <a:endParaRPr/>
          </a:p>
          <a:p>
            <a:pPr marL="0" lvl="0" indent="0" algn="l" rtl="0">
              <a:spcBef>
                <a:spcPts val="0"/>
              </a:spcBef>
              <a:spcAft>
                <a:spcPts val="0"/>
              </a:spcAft>
              <a:buNone/>
            </a:pPr>
            <a:endParaRPr/>
          </a:p>
        </p:txBody>
      </p:sp>
      <p:sp>
        <p:nvSpPr>
          <p:cNvPr id="2672" name="Google Shape;2672;p1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174</a:t>
            </a:fld>
            <a:endParaRPr/>
          </a:p>
        </p:txBody>
      </p:sp>
    </p:spTree>
    <p:extLst>
      <p:ext uri="{BB962C8B-B14F-4D97-AF65-F5344CB8AC3E}">
        <p14:creationId xmlns:p14="http://schemas.microsoft.com/office/powerpoint/2010/main" val="12734253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2" name="Google Shape;2692;p1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NVL2</a:t>
            </a:r>
            <a:r>
              <a:rPr lang="en-US">
                <a:solidFill>
                  <a:schemeClr val="dk1"/>
                </a:solidFill>
                <a:latin typeface="Arial"/>
                <a:ea typeface="Arial"/>
                <a:cs typeface="Arial"/>
                <a:sym typeface="Arial"/>
              </a:rPr>
              <a:t> function examines</a:t>
            </a:r>
            <a:r>
              <a:rPr lang="en-US">
                <a:latin typeface="Arial"/>
                <a:ea typeface="Arial"/>
                <a:cs typeface="Arial"/>
                <a:sym typeface="Arial"/>
              </a:rPr>
              <a:t> the first expression. If the first expression is not null, the </a:t>
            </a:r>
            <a:r>
              <a:rPr lang="en-US">
                <a:latin typeface="Courier New"/>
                <a:ea typeface="Courier New"/>
                <a:cs typeface="Courier New"/>
                <a:sym typeface="Courier New"/>
              </a:rPr>
              <a:t>NVL2</a:t>
            </a:r>
            <a:r>
              <a:rPr lang="en-US">
                <a:latin typeface="Arial"/>
                <a:ea typeface="Arial"/>
                <a:cs typeface="Arial"/>
                <a:sym typeface="Arial"/>
              </a:rPr>
              <a:t> function returns the second expression. If the first expression is null, the third expression is returned. </a:t>
            </a:r>
            <a:endParaRPr/>
          </a:p>
          <a:p>
            <a:pPr marL="457200" lvl="1" indent="0" algn="l" rtl="0">
              <a:spcBef>
                <a:spcPts val="180"/>
              </a:spcBef>
              <a:spcAft>
                <a:spcPts val="0"/>
              </a:spcAft>
              <a:buNone/>
            </a:pPr>
            <a:r>
              <a:rPr lang="en-US" b="1">
                <a:latin typeface="Arial"/>
                <a:ea typeface="Arial"/>
                <a:cs typeface="Arial"/>
                <a:sym typeface="Arial"/>
              </a:rPr>
              <a:t>Syntax</a:t>
            </a:r>
            <a:endParaRPr/>
          </a:p>
          <a:p>
            <a:pPr marL="857250" lvl="4" indent="0" algn="l" rtl="0">
              <a:spcBef>
                <a:spcPts val="0"/>
              </a:spcBef>
              <a:spcAft>
                <a:spcPts val="0"/>
              </a:spcAft>
              <a:buNone/>
            </a:pPr>
            <a:r>
              <a:rPr lang="en-US"/>
              <a:t>NVL2(</a:t>
            </a:r>
            <a:r>
              <a:rPr lang="en-US" i="1"/>
              <a:t>expr1</a:t>
            </a:r>
            <a:r>
              <a:rPr lang="en-US"/>
              <a:t>, </a:t>
            </a:r>
            <a:r>
              <a:rPr lang="en-US" i="1"/>
              <a:t>expr2, expr3</a:t>
            </a:r>
            <a:r>
              <a:rPr lang="en-US"/>
              <a:t>)</a:t>
            </a:r>
            <a:endParaRPr b="1"/>
          </a:p>
          <a:p>
            <a:pPr marL="457200" lvl="1" indent="0" algn="l" rtl="0">
              <a:spcBef>
                <a:spcPts val="180"/>
              </a:spcBef>
              <a:spcAft>
                <a:spcPts val="0"/>
              </a:spcAft>
              <a:buNone/>
            </a:pPr>
            <a:r>
              <a:rPr lang="en-US">
                <a:latin typeface="Arial"/>
                <a:ea typeface="Arial"/>
                <a:cs typeface="Arial"/>
                <a:sym typeface="Arial"/>
              </a:rPr>
              <a:t>In the syntax:</a:t>
            </a:r>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expr1</a:t>
            </a:r>
            <a:r>
              <a:rPr lang="en-US">
                <a:latin typeface="Arial"/>
                <a:ea typeface="Arial"/>
                <a:cs typeface="Arial"/>
                <a:sym typeface="Arial"/>
              </a:rPr>
              <a:t> is the source value or expression that may contain a null</a:t>
            </a:r>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expr2</a:t>
            </a:r>
            <a:r>
              <a:rPr lang="en-US">
                <a:latin typeface="Arial"/>
                <a:ea typeface="Arial"/>
                <a:cs typeface="Arial"/>
                <a:sym typeface="Arial"/>
              </a:rPr>
              <a:t> is the value that is returned if </a:t>
            </a:r>
            <a:r>
              <a:rPr lang="en-US" i="1">
                <a:latin typeface="Courier New"/>
                <a:ea typeface="Courier New"/>
                <a:cs typeface="Courier New"/>
                <a:sym typeface="Courier New"/>
              </a:rPr>
              <a:t>expr1</a:t>
            </a:r>
            <a:r>
              <a:rPr lang="en-US">
                <a:latin typeface="Arial"/>
                <a:ea typeface="Arial"/>
                <a:cs typeface="Arial"/>
                <a:sym typeface="Arial"/>
              </a:rPr>
              <a:t> is not null</a:t>
            </a:r>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expr3</a:t>
            </a:r>
            <a:r>
              <a:rPr lang="en-US" i="1">
                <a:latin typeface="Arial"/>
                <a:ea typeface="Arial"/>
                <a:cs typeface="Arial"/>
                <a:sym typeface="Arial"/>
              </a:rPr>
              <a:t> </a:t>
            </a:r>
            <a:r>
              <a:rPr lang="en-US">
                <a:latin typeface="Arial"/>
                <a:ea typeface="Arial"/>
                <a:cs typeface="Arial"/>
                <a:sym typeface="Arial"/>
              </a:rPr>
              <a:t>is the value that is returned if </a:t>
            </a:r>
            <a:r>
              <a:rPr lang="en-US" i="1">
                <a:latin typeface="Courier New"/>
                <a:ea typeface="Courier New"/>
                <a:cs typeface="Courier New"/>
                <a:sym typeface="Courier New"/>
              </a:rPr>
              <a:t>expr1</a:t>
            </a:r>
            <a:r>
              <a:rPr lang="en-US">
                <a:latin typeface="Arial"/>
                <a:ea typeface="Arial"/>
                <a:cs typeface="Arial"/>
                <a:sym typeface="Arial"/>
              </a:rPr>
              <a:t> is null</a:t>
            </a:r>
            <a:endParaRPr/>
          </a:p>
          <a:p>
            <a:pPr marL="457200" lvl="1" indent="0" algn="l" rtl="0">
              <a:spcBef>
                <a:spcPts val="0"/>
              </a:spcBef>
              <a:spcAft>
                <a:spcPts val="0"/>
              </a:spcAft>
              <a:buNone/>
            </a:pPr>
            <a:r>
              <a:rPr lang="en-US">
                <a:latin typeface="Arial"/>
                <a:ea typeface="Arial"/>
                <a:cs typeface="Arial"/>
                <a:sym typeface="Arial"/>
              </a:rPr>
              <a:t>In the example shown in the slide, the </a:t>
            </a:r>
            <a:r>
              <a:rPr lang="en-US">
                <a:latin typeface="Courier New"/>
                <a:ea typeface="Courier New"/>
                <a:cs typeface="Courier New"/>
                <a:sym typeface="Courier New"/>
              </a:rPr>
              <a:t>COMMISSION_PCT</a:t>
            </a:r>
            <a:r>
              <a:rPr lang="en-US">
                <a:latin typeface="Arial"/>
                <a:ea typeface="Arial"/>
                <a:cs typeface="Arial"/>
                <a:sym typeface="Arial"/>
              </a:rPr>
              <a:t> column is examined. If a value is detected, the text literal value of </a:t>
            </a:r>
            <a:r>
              <a:rPr lang="en-US">
                <a:latin typeface="Courier New"/>
                <a:ea typeface="Courier New"/>
                <a:cs typeface="Courier New"/>
                <a:sym typeface="Courier New"/>
              </a:rPr>
              <a:t>SAL+COMM</a:t>
            </a:r>
            <a:r>
              <a:rPr lang="en-US">
                <a:latin typeface="Arial"/>
                <a:ea typeface="Arial"/>
                <a:cs typeface="Arial"/>
                <a:sym typeface="Arial"/>
              </a:rPr>
              <a:t> is returned. If the </a:t>
            </a:r>
            <a:r>
              <a:rPr lang="en-US">
                <a:latin typeface="Courier New"/>
                <a:ea typeface="Courier New"/>
                <a:cs typeface="Courier New"/>
                <a:sym typeface="Courier New"/>
              </a:rPr>
              <a:t>COMMISSION_PCT</a:t>
            </a:r>
            <a:r>
              <a:rPr lang="en-US">
                <a:latin typeface="Arial"/>
                <a:ea typeface="Arial"/>
                <a:cs typeface="Arial"/>
                <a:sym typeface="Arial"/>
              </a:rPr>
              <a:t> column contains a null value, the text literal value of </a:t>
            </a:r>
            <a:r>
              <a:rPr lang="en-US">
                <a:latin typeface="Courier New"/>
                <a:ea typeface="Courier New"/>
                <a:cs typeface="Courier New"/>
                <a:sym typeface="Courier New"/>
              </a:rPr>
              <a:t>SAL</a:t>
            </a:r>
            <a:r>
              <a:rPr lang="en-US">
                <a:latin typeface="Arial"/>
                <a:ea typeface="Arial"/>
                <a:cs typeface="Arial"/>
                <a:sym typeface="Arial"/>
              </a:rPr>
              <a:t> is returned.</a:t>
            </a:r>
            <a:endParaRPr/>
          </a:p>
          <a:p>
            <a:pPr marL="457200" lvl="1" indent="0" algn="l" rtl="0">
              <a:spcBef>
                <a:spcPts val="0"/>
              </a:spcBef>
              <a:spcAft>
                <a:spcPts val="0"/>
              </a:spcAft>
              <a:buNone/>
            </a:pPr>
            <a:r>
              <a:rPr lang="en-US" b="1">
                <a:latin typeface="Arial"/>
                <a:ea typeface="Arial"/>
                <a:cs typeface="Arial"/>
                <a:sym typeface="Arial"/>
              </a:rPr>
              <a:t>Note:</a:t>
            </a:r>
            <a:r>
              <a:rPr lang="en-US">
                <a:latin typeface="Arial"/>
                <a:ea typeface="Arial"/>
                <a:cs typeface="Arial"/>
                <a:sym typeface="Arial"/>
              </a:rPr>
              <a:t> The argument </a:t>
            </a:r>
            <a:r>
              <a:rPr lang="en-US" i="1">
                <a:latin typeface="Courier New"/>
                <a:ea typeface="Courier New"/>
                <a:cs typeface="Courier New"/>
                <a:sym typeface="Courier New"/>
              </a:rPr>
              <a:t>expr1</a:t>
            </a:r>
            <a:r>
              <a:rPr lang="en-US">
                <a:latin typeface="Arial"/>
                <a:ea typeface="Arial"/>
                <a:cs typeface="Arial"/>
                <a:sym typeface="Arial"/>
              </a:rPr>
              <a:t> can be of any data type, but </a:t>
            </a:r>
            <a:r>
              <a:rPr lang="en-US" i="1">
                <a:latin typeface="Courier New"/>
                <a:ea typeface="Courier New"/>
                <a:cs typeface="Courier New"/>
                <a:sym typeface="Courier New"/>
              </a:rPr>
              <a:t>expr2</a:t>
            </a:r>
            <a:r>
              <a:rPr lang="en-US" i="1">
                <a:latin typeface="Arial"/>
                <a:ea typeface="Arial"/>
                <a:cs typeface="Arial"/>
                <a:sym typeface="Arial"/>
              </a:rPr>
              <a:t> </a:t>
            </a:r>
            <a:r>
              <a:rPr lang="en-US">
                <a:latin typeface="Arial"/>
                <a:ea typeface="Arial"/>
                <a:cs typeface="Arial"/>
                <a:sym typeface="Arial"/>
              </a:rPr>
              <a:t>and </a:t>
            </a:r>
            <a:r>
              <a:rPr lang="en-US" i="1">
                <a:latin typeface="Courier New"/>
                <a:ea typeface="Courier New"/>
                <a:cs typeface="Courier New"/>
                <a:sym typeface="Courier New"/>
              </a:rPr>
              <a:t>expr3</a:t>
            </a:r>
            <a:r>
              <a:rPr lang="en-US">
                <a:latin typeface="Arial"/>
                <a:ea typeface="Arial"/>
                <a:cs typeface="Arial"/>
                <a:sym typeface="Arial"/>
              </a:rPr>
              <a:t> should be of the same data type.</a:t>
            </a:r>
            <a:endParaRPr/>
          </a:p>
          <a:p>
            <a:pPr marL="0" lvl="0" indent="0" algn="l" rtl="0">
              <a:spcBef>
                <a:spcPts val="0"/>
              </a:spcBef>
              <a:spcAft>
                <a:spcPts val="0"/>
              </a:spcAft>
              <a:buNone/>
            </a:pPr>
            <a:endParaRPr/>
          </a:p>
        </p:txBody>
      </p:sp>
      <p:sp>
        <p:nvSpPr>
          <p:cNvPr id="2693" name="Google Shape;2693;p1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175</a:t>
            </a:fld>
            <a:endParaRPr/>
          </a:p>
        </p:txBody>
      </p:sp>
    </p:spTree>
    <p:extLst>
      <p:ext uri="{BB962C8B-B14F-4D97-AF65-F5344CB8AC3E}">
        <p14:creationId xmlns:p14="http://schemas.microsoft.com/office/powerpoint/2010/main" val="6372095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3" name="Google Shape;2713;p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NULLIF</a:t>
            </a:r>
            <a:r>
              <a:rPr lang="en-US">
                <a:solidFill>
                  <a:schemeClr val="dk1"/>
                </a:solidFill>
                <a:latin typeface="Arial"/>
                <a:ea typeface="Arial"/>
                <a:cs typeface="Arial"/>
                <a:sym typeface="Arial"/>
              </a:rPr>
              <a:t> function compares</a:t>
            </a:r>
            <a:r>
              <a:rPr lang="en-US">
                <a:latin typeface="Arial"/>
                <a:ea typeface="Arial"/>
                <a:cs typeface="Arial"/>
                <a:sym typeface="Arial"/>
              </a:rPr>
              <a:t> two expressions.</a:t>
            </a:r>
            <a:endParaRPr/>
          </a:p>
          <a:p>
            <a:pPr marL="457200" lvl="1" indent="0" algn="l" rtl="0">
              <a:spcBef>
                <a:spcPts val="0"/>
              </a:spcBef>
              <a:spcAft>
                <a:spcPts val="0"/>
              </a:spcAft>
              <a:buNone/>
            </a:pPr>
            <a:r>
              <a:rPr lang="en-US" b="1">
                <a:latin typeface="Arial"/>
                <a:ea typeface="Arial"/>
                <a:cs typeface="Arial"/>
                <a:sym typeface="Arial"/>
              </a:rPr>
              <a:t>Syntax</a:t>
            </a:r>
            <a:endParaRPr/>
          </a:p>
          <a:p>
            <a:pPr marL="457200" lvl="1" indent="0" algn="l" rtl="0">
              <a:spcBef>
                <a:spcPts val="0"/>
              </a:spcBef>
              <a:spcAft>
                <a:spcPts val="0"/>
              </a:spcAft>
              <a:buNone/>
            </a:pPr>
            <a:r>
              <a:rPr lang="en-US">
                <a:latin typeface="Courier New"/>
                <a:ea typeface="Courier New"/>
                <a:cs typeface="Courier New"/>
                <a:sym typeface="Courier New"/>
              </a:rPr>
              <a:t>	NULLIF (</a:t>
            </a:r>
            <a:r>
              <a:rPr lang="en-US" i="1">
                <a:latin typeface="Courier New"/>
                <a:ea typeface="Courier New"/>
                <a:cs typeface="Courier New"/>
                <a:sym typeface="Courier New"/>
              </a:rPr>
              <a:t>expr1</a:t>
            </a:r>
            <a:r>
              <a:rPr lang="en-US">
                <a:latin typeface="Courier New"/>
                <a:ea typeface="Courier New"/>
                <a:cs typeface="Courier New"/>
                <a:sym typeface="Courier New"/>
              </a:rPr>
              <a:t>, </a:t>
            </a:r>
            <a:r>
              <a:rPr lang="en-US" i="1">
                <a:latin typeface="Courier New"/>
                <a:ea typeface="Courier New"/>
                <a:cs typeface="Courier New"/>
                <a:sym typeface="Courier New"/>
              </a:rPr>
              <a:t>expr2</a:t>
            </a:r>
            <a:r>
              <a:rPr lang="en-US">
                <a:latin typeface="Courier New"/>
                <a:ea typeface="Courier New"/>
                <a:cs typeface="Courier New"/>
                <a:sym typeface="Courier New"/>
              </a:rPr>
              <a:t>)</a:t>
            </a:r>
            <a:endParaRPr b="1">
              <a:latin typeface="Courier New"/>
              <a:ea typeface="Courier New"/>
              <a:cs typeface="Courier New"/>
              <a:sym typeface="Courier New"/>
            </a:endParaRPr>
          </a:p>
          <a:p>
            <a:pPr marL="457200" lvl="1" indent="0" algn="l" rtl="0">
              <a:spcBef>
                <a:spcPts val="0"/>
              </a:spcBef>
              <a:spcAft>
                <a:spcPts val="0"/>
              </a:spcAft>
              <a:buNone/>
            </a:pPr>
            <a:r>
              <a:rPr lang="en-US">
                <a:latin typeface="Arial"/>
                <a:ea typeface="Arial"/>
                <a:cs typeface="Arial"/>
                <a:sym typeface="Arial"/>
              </a:rPr>
              <a:t>In the syntax:</a:t>
            </a:r>
            <a:endParaRPr/>
          </a:p>
          <a:p>
            <a:pPr marL="400050" lvl="2" indent="-171450" algn="l" rtl="0">
              <a:spcBef>
                <a:spcPts val="0"/>
              </a:spcBef>
              <a:spcAft>
                <a:spcPts val="0"/>
              </a:spcAft>
              <a:buClr>
                <a:schemeClr val="dk1"/>
              </a:buClr>
              <a:buSzPts val="1200"/>
              <a:buFont typeface="Courier New"/>
              <a:buChar char="•"/>
            </a:pPr>
            <a:r>
              <a:rPr lang="en-US">
                <a:latin typeface="Courier New"/>
                <a:ea typeface="Courier New"/>
                <a:cs typeface="Courier New"/>
                <a:sym typeface="Courier New"/>
              </a:rPr>
              <a:t>NULLIF</a:t>
            </a:r>
            <a:r>
              <a:rPr lang="en-US">
                <a:latin typeface="Arial"/>
                <a:ea typeface="Arial"/>
                <a:cs typeface="Arial"/>
                <a:sym typeface="Arial"/>
              </a:rPr>
              <a:t> compares </a:t>
            </a:r>
            <a:r>
              <a:rPr lang="en-US" i="1">
                <a:latin typeface="Courier New"/>
                <a:ea typeface="Courier New"/>
                <a:cs typeface="Courier New"/>
                <a:sym typeface="Courier New"/>
              </a:rPr>
              <a:t>expr1</a:t>
            </a:r>
            <a:r>
              <a:rPr lang="en-US">
                <a:latin typeface="Arial"/>
                <a:ea typeface="Arial"/>
                <a:cs typeface="Arial"/>
                <a:sym typeface="Arial"/>
              </a:rPr>
              <a:t> and </a:t>
            </a:r>
            <a:r>
              <a:rPr lang="en-US" i="1">
                <a:latin typeface="Courier New"/>
                <a:ea typeface="Courier New"/>
                <a:cs typeface="Courier New"/>
                <a:sym typeface="Courier New"/>
              </a:rPr>
              <a:t>expr2</a:t>
            </a:r>
            <a:r>
              <a:rPr lang="en-US">
                <a:latin typeface="Arial"/>
                <a:ea typeface="Arial"/>
                <a:cs typeface="Arial"/>
                <a:sym typeface="Arial"/>
              </a:rPr>
              <a:t>. If they are equal, the function returns null. If they are not, the function returns </a:t>
            </a:r>
            <a:r>
              <a:rPr lang="en-US" i="1">
                <a:latin typeface="Courier New"/>
                <a:ea typeface="Courier New"/>
                <a:cs typeface="Courier New"/>
                <a:sym typeface="Courier New"/>
              </a:rPr>
              <a:t>expr1</a:t>
            </a:r>
            <a:r>
              <a:rPr lang="en-US">
                <a:latin typeface="Arial"/>
                <a:ea typeface="Arial"/>
                <a:cs typeface="Arial"/>
                <a:sym typeface="Arial"/>
              </a:rPr>
              <a:t>. However, you cannot specify the literal </a:t>
            </a:r>
            <a:r>
              <a:rPr lang="en-US">
                <a:latin typeface="Courier New"/>
                <a:ea typeface="Courier New"/>
                <a:cs typeface="Courier New"/>
                <a:sym typeface="Courier New"/>
              </a:rPr>
              <a:t>NULL</a:t>
            </a:r>
            <a:r>
              <a:rPr lang="en-US">
                <a:latin typeface="Arial"/>
                <a:ea typeface="Arial"/>
                <a:cs typeface="Arial"/>
                <a:sym typeface="Arial"/>
              </a:rPr>
              <a:t> for </a:t>
            </a:r>
            <a:r>
              <a:rPr lang="en-US" i="1">
                <a:latin typeface="Courier New"/>
                <a:ea typeface="Courier New"/>
                <a:cs typeface="Courier New"/>
                <a:sym typeface="Courier New"/>
              </a:rPr>
              <a:t>expr1</a:t>
            </a:r>
            <a:r>
              <a:rPr lang="en-US">
                <a:latin typeface="Arial"/>
                <a:ea typeface="Arial"/>
                <a:cs typeface="Arial"/>
                <a:sym typeface="Arial"/>
              </a:rPr>
              <a:t>.</a:t>
            </a:r>
            <a:endParaRPr>
              <a:latin typeface="Arimo"/>
              <a:ea typeface="Arimo"/>
              <a:cs typeface="Arimo"/>
              <a:sym typeface="Arimo"/>
            </a:endParaRPr>
          </a:p>
          <a:p>
            <a:pPr marL="457200" lvl="1" indent="0" algn="l" rtl="0">
              <a:spcBef>
                <a:spcPts val="0"/>
              </a:spcBef>
              <a:spcAft>
                <a:spcPts val="0"/>
              </a:spcAft>
              <a:buNone/>
            </a:pPr>
            <a:r>
              <a:rPr lang="en-US">
                <a:latin typeface="Arial"/>
                <a:ea typeface="Arial"/>
                <a:cs typeface="Arial"/>
                <a:sym typeface="Arial"/>
              </a:rPr>
              <a:t>In the example shown in the slide, the length of the first name in the </a:t>
            </a:r>
            <a:r>
              <a:rPr lang="en-US">
                <a:latin typeface="Courier New"/>
                <a:ea typeface="Courier New"/>
                <a:cs typeface="Courier New"/>
                <a:sym typeface="Courier New"/>
              </a:rPr>
              <a:t>EMPLOYEES</a:t>
            </a:r>
            <a:r>
              <a:rPr lang="en-US">
                <a:latin typeface="Arial"/>
                <a:ea typeface="Arial"/>
                <a:cs typeface="Arial"/>
                <a:sym typeface="Arial"/>
              </a:rPr>
              <a:t> table is compared with the length of the last name in the </a:t>
            </a:r>
            <a:r>
              <a:rPr lang="en-US">
                <a:latin typeface="Courier New"/>
                <a:ea typeface="Courier New"/>
                <a:cs typeface="Courier New"/>
                <a:sym typeface="Courier New"/>
              </a:rPr>
              <a:t>EMPLOYEES</a:t>
            </a:r>
            <a:r>
              <a:rPr lang="en-US">
                <a:latin typeface="Arial"/>
                <a:ea typeface="Arial"/>
                <a:cs typeface="Arial"/>
                <a:sym typeface="Arial"/>
              </a:rPr>
              <a:t> table. When the lengths of the names are equal, a null value is displayed. When the lengths of the names are not equal, the length of the first name is displayed.</a:t>
            </a:r>
            <a:endParaRPr/>
          </a:p>
          <a:p>
            <a:pPr marL="0" lvl="0" indent="0" algn="l" rtl="0">
              <a:spcBef>
                <a:spcPts val="0"/>
              </a:spcBef>
              <a:spcAft>
                <a:spcPts val="0"/>
              </a:spcAft>
              <a:buNone/>
            </a:pPr>
            <a:endParaRPr/>
          </a:p>
        </p:txBody>
      </p:sp>
      <p:sp>
        <p:nvSpPr>
          <p:cNvPr id="2714" name="Google Shape;2714;p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176</a:t>
            </a:fld>
            <a:endParaRPr/>
          </a:p>
        </p:txBody>
      </p:sp>
    </p:spTree>
    <p:extLst>
      <p:ext uri="{BB962C8B-B14F-4D97-AF65-F5344CB8AC3E}">
        <p14:creationId xmlns:p14="http://schemas.microsoft.com/office/powerpoint/2010/main" val="806147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7" name="Google Shape;2737;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COALESCE</a:t>
            </a:r>
            <a:r>
              <a:rPr lang="en-US">
                <a:solidFill>
                  <a:schemeClr val="dk1"/>
                </a:solidFill>
                <a:latin typeface="Arial"/>
                <a:ea typeface="Arial"/>
                <a:cs typeface="Arial"/>
                <a:sym typeface="Arial"/>
              </a:rPr>
              <a:t> function returns the</a:t>
            </a:r>
            <a:r>
              <a:rPr lang="en-US">
                <a:latin typeface="Arial"/>
                <a:ea typeface="Arial"/>
                <a:cs typeface="Arial"/>
                <a:sym typeface="Arial"/>
              </a:rPr>
              <a:t> first non-null expression in the list.</a:t>
            </a:r>
            <a:endParaRPr/>
          </a:p>
          <a:p>
            <a:pPr marL="457200" lvl="1" indent="0" algn="l" rtl="0">
              <a:spcBef>
                <a:spcPts val="0"/>
              </a:spcBef>
              <a:spcAft>
                <a:spcPts val="0"/>
              </a:spcAft>
              <a:buNone/>
            </a:pPr>
            <a:r>
              <a:rPr lang="en-US" b="1">
                <a:latin typeface="Arial"/>
                <a:ea typeface="Arial"/>
                <a:cs typeface="Arial"/>
                <a:sym typeface="Arial"/>
              </a:rPr>
              <a:t>Syntax</a:t>
            </a:r>
            <a:endParaRPr/>
          </a:p>
          <a:p>
            <a:pPr marL="857250" lvl="4" indent="0" algn="l" rtl="0">
              <a:spcBef>
                <a:spcPts val="0"/>
              </a:spcBef>
              <a:spcAft>
                <a:spcPts val="0"/>
              </a:spcAft>
              <a:buNone/>
            </a:pPr>
            <a:r>
              <a:rPr lang="en-US"/>
              <a:t>COALESCE (</a:t>
            </a:r>
            <a:r>
              <a:rPr lang="en-US" i="1"/>
              <a:t>expr1</a:t>
            </a:r>
            <a:r>
              <a:rPr lang="en-US"/>
              <a:t>, </a:t>
            </a:r>
            <a:r>
              <a:rPr lang="en-US" i="1"/>
              <a:t>expr2, ... exprn</a:t>
            </a:r>
            <a:r>
              <a:rPr lang="en-US"/>
              <a:t>)</a:t>
            </a:r>
            <a:endParaRPr b="1"/>
          </a:p>
          <a:p>
            <a:pPr marL="457200" lvl="1" indent="0" algn="l" rtl="0">
              <a:spcBef>
                <a:spcPts val="0"/>
              </a:spcBef>
              <a:spcAft>
                <a:spcPts val="0"/>
              </a:spcAft>
              <a:buNone/>
            </a:pPr>
            <a:r>
              <a:rPr lang="en-US">
                <a:latin typeface="Arial"/>
                <a:ea typeface="Arial"/>
                <a:cs typeface="Arial"/>
                <a:sym typeface="Arial"/>
              </a:rPr>
              <a:t>In the syntax:</a:t>
            </a:r>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expr1</a:t>
            </a:r>
            <a:r>
              <a:rPr lang="en-US">
                <a:latin typeface="Arial"/>
                <a:ea typeface="Arial"/>
                <a:cs typeface="Arial"/>
                <a:sym typeface="Arial"/>
              </a:rPr>
              <a:t> </a:t>
            </a:r>
            <a:r>
              <a:rPr lang="en-US" sz="1100">
                <a:solidFill>
                  <a:srgbClr val="000000"/>
                </a:solidFill>
                <a:latin typeface="Arial"/>
                <a:ea typeface="Arial"/>
                <a:cs typeface="Arial"/>
                <a:sym typeface="Arial"/>
              </a:rPr>
              <a:t>is the value returned if this expression is not null</a:t>
            </a:r>
            <a:endParaRPr b="1">
              <a:latin typeface="Arial"/>
              <a:ea typeface="Arial"/>
              <a:cs typeface="Arial"/>
              <a:sym typeface="Arial"/>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expr2</a:t>
            </a:r>
            <a:r>
              <a:rPr lang="en-US">
                <a:latin typeface="Arial"/>
                <a:ea typeface="Arial"/>
                <a:cs typeface="Arial"/>
                <a:sym typeface="Arial"/>
              </a:rPr>
              <a:t> </a:t>
            </a:r>
            <a:r>
              <a:rPr lang="en-US" sz="1100">
                <a:solidFill>
                  <a:srgbClr val="000000"/>
                </a:solidFill>
                <a:latin typeface="Arial"/>
                <a:ea typeface="Arial"/>
                <a:cs typeface="Arial"/>
                <a:sym typeface="Arial"/>
              </a:rPr>
              <a:t>is the value returned if the first expression is null and this expression is not null</a:t>
            </a:r>
            <a:endParaRPr>
              <a:latin typeface="Arial"/>
              <a:ea typeface="Arial"/>
              <a:cs typeface="Arial"/>
              <a:sym typeface="Arial"/>
            </a:endParaRPr>
          </a:p>
          <a:p>
            <a:pPr marL="400050" lvl="2" indent="-171450" algn="l" rtl="0">
              <a:spcBef>
                <a:spcPts val="0"/>
              </a:spcBef>
              <a:spcAft>
                <a:spcPts val="0"/>
              </a:spcAft>
              <a:buClr>
                <a:schemeClr val="dk1"/>
              </a:buClr>
              <a:buSzPts val="1200"/>
              <a:buFont typeface="Courier New"/>
              <a:buChar char="•"/>
            </a:pPr>
            <a:r>
              <a:rPr lang="en-US" i="1">
                <a:latin typeface="Courier New"/>
                <a:ea typeface="Courier New"/>
                <a:cs typeface="Courier New"/>
                <a:sym typeface="Courier New"/>
              </a:rPr>
              <a:t>exprn</a:t>
            </a:r>
            <a:r>
              <a:rPr lang="en-US" i="1">
                <a:latin typeface="Arial"/>
                <a:ea typeface="Arial"/>
                <a:cs typeface="Arial"/>
                <a:sym typeface="Arial"/>
              </a:rPr>
              <a:t> </a:t>
            </a:r>
            <a:r>
              <a:rPr lang="en-US" sz="1100">
                <a:solidFill>
                  <a:srgbClr val="000000"/>
                </a:solidFill>
                <a:latin typeface="Arial"/>
                <a:ea typeface="Arial"/>
                <a:cs typeface="Arial"/>
                <a:sym typeface="Arial"/>
              </a:rPr>
              <a:t>is the value returned if the preceding expressions are null</a:t>
            </a:r>
            <a:endParaRPr>
              <a:latin typeface="Arial"/>
              <a:ea typeface="Arial"/>
              <a:cs typeface="Arial"/>
              <a:sym typeface="Arial"/>
            </a:endParaRPr>
          </a:p>
          <a:p>
            <a:pPr marL="457200" lvl="1" indent="0" algn="l" rtl="0">
              <a:spcBef>
                <a:spcPts val="0"/>
              </a:spcBef>
              <a:spcAft>
                <a:spcPts val="0"/>
              </a:spcAft>
              <a:buNone/>
            </a:pPr>
            <a:r>
              <a:rPr lang="en-US">
                <a:latin typeface="Arial"/>
                <a:ea typeface="Arial"/>
                <a:cs typeface="Arial"/>
                <a:sym typeface="Arial"/>
              </a:rPr>
              <a:t>Note that all expressions must be of the same data type.</a:t>
            </a:r>
            <a:endParaRPr/>
          </a:p>
          <a:p>
            <a:pPr marL="0" lvl="0" indent="0" algn="l" rtl="0">
              <a:spcBef>
                <a:spcPts val="0"/>
              </a:spcBef>
              <a:spcAft>
                <a:spcPts val="0"/>
              </a:spcAft>
              <a:buNone/>
            </a:pPr>
            <a:endParaRPr/>
          </a:p>
        </p:txBody>
      </p:sp>
      <p:sp>
        <p:nvSpPr>
          <p:cNvPr id="2738" name="Google Shape;2738;p1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177</a:t>
            </a:fld>
            <a:endParaRPr/>
          </a:p>
        </p:txBody>
      </p:sp>
    </p:spTree>
    <p:extLst>
      <p:ext uri="{BB962C8B-B14F-4D97-AF65-F5344CB8AC3E}">
        <p14:creationId xmlns:p14="http://schemas.microsoft.com/office/powerpoint/2010/main" val="197713672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6" name="Google Shape;2746;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In the example shown in the slide, for the employees who do not get any commission, your organization wants to give a salary increment of $2,000 and, for employees who get commission, the query should compute the new salary that is equal to the existing salary added to the commission amount.</a:t>
            </a:r>
            <a:endParaRPr>
              <a:latin typeface="Courier New"/>
              <a:ea typeface="Courier New"/>
              <a:cs typeface="Courier New"/>
              <a:sym typeface="Courier New"/>
            </a:endParaRPr>
          </a:p>
          <a:p>
            <a:pPr marL="457200" lvl="1" indent="0" algn="l" rtl="0">
              <a:spcBef>
                <a:spcPts val="0"/>
              </a:spcBef>
              <a:spcAft>
                <a:spcPts val="0"/>
              </a:spcAft>
              <a:buNone/>
            </a:pPr>
            <a:r>
              <a:rPr lang="en-US" b="1">
                <a:latin typeface="Arial"/>
                <a:ea typeface="Arial"/>
                <a:cs typeface="Arial"/>
                <a:sym typeface="Arial"/>
              </a:rPr>
              <a:t>Note: </a:t>
            </a:r>
            <a:r>
              <a:rPr lang="en-US">
                <a:latin typeface="Arial"/>
                <a:ea typeface="Arial"/>
                <a:cs typeface="Arial"/>
                <a:sym typeface="Arial"/>
              </a:rPr>
              <a:t>Examine the output. For employees who do not get any commission, the New Salary column shows the salary incremented by $2,000 and for employees who get commission, the New Salary column shows the computed commission amount added to the salary.</a:t>
            </a:r>
            <a:endParaRPr/>
          </a:p>
          <a:p>
            <a:pPr marL="0" lvl="0" indent="0" algn="l" rtl="0">
              <a:spcBef>
                <a:spcPts val="0"/>
              </a:spcBef>
              <a:spcAft>
                <a:spcPts val="0"/>
              </a:spcAft>
              <a:buNone/>
            </a:pPr>
            <a:endParaRPr/>
          </a:p>
        </p:txBody>
      </p:sp>
      <p:sp>
        <p:nvSpPr>
          <p:cNvPr id="2747" name="Google Shape;2747;p1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extLst>
      <p:ext uri="{BB962C8B-B14F-4D97-AF65-F5344CB8AC3E}">
        <p14:creationId xmlns:p14="http://schemas.microsoft.com/office/powerpoint/2010/main" val="17225174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p1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7" name="Google Shape;2757;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989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Models are the cornerstone of design. Engineers build a model of a car to work out any details before putting it into production. In the same manner, system designers develop models to explore ideas and improve the understanding of database design.</a:t>
            </a:r>
            <a:endParaRPr dirty="0"/>
          </a:p>
          <a:p>
            <a:pPr marL="152373" lvl="1" indent="0" algn="l" rtl="0">
              <a:spcBef>
                <a:spcPts val="533"/>
              </a:spcBef>
              <a:spcAft>
                <a:spcPts val="0"/>
              </a:spcAft>
              <a:buClr>
                <a:schemeClr val="dk1"/>
              </a:buClr>
              <a:buSzPts val="1200"/>
              <a:buFont typeface="Calibri"/>
              <a:buNone/>
            </a:pPr>
            <a:r>
              <a:rPr lang="en-US" b="1" dirty="0"/>
              <a:t>Purpose of Models</a:t>
            </a:r>
            <a:endParaRPr dirty="0"/>
          </a:p>
          <a:p>
            <a:pPr marL="152373" lvl="1" indent="0" algn="l" rtl="0">
              <a:spcBef>
                <a:spcPts val="533"/>
              </a:spcBef>
              <a:spcAft>
                <a:spcPts val="0"/>
              </a:spcAft>
              <a:buClr>
                <a:schemeClr val="dk1"/>
              </a:buClr>
              <a:buSzPts val="1200"/>
              <a:buFont typeface="Calibri"/>
              <a:buNone/>
            </a:pPr>
            <a:r>
              <a:rPr lang="en-US" dirty="0"/>
              <a:t>Models help you to communicate the concepts that are in people’s minds. They can be used to do the following:</a:t>
            </a:r>
            <a:endParaRPr dirty="0"/>
          </a:p>
          <a:p>
            <a:pPr marL="609493" lvl="2" indent="-304745" algn="l" rtl="0">
              <a:spcBef>
                <a:spcPts val="400"/>
              </a:spcBef>
              <a:spcAft>
                <a:spcPts val="0"/>
              </a:spcAft>
              <a:buClr>
                <a:srgbClr val="000000"/>
              </a:buClr>
              <a:buSzPts val="1100"/>
              <a:buFont typeface="Calibri"/>
              <a:buChar char="•"/>
            </a:pPr>
            <a:r>
              <a:rPr lang="en-US" dirty="0"/>
              <a:t>Communicate</a:t>
            </a:r>
            <a:endParaRPr dirty="0"/>
          </a:p>
          <a:p>
            <a:pPr marL="609493" lvl="2" indent="-304745" algn="l" rtl="0">
              <a:spcBef>
                <a:spcPts val="400"/>
              </a:spcBef>
              <a:spcAft>
                <a:spcPts val="0"/>
              </a:spcAft>
              <a:buClr>
                <a:srgbClr val="000000"/>
              </a:buClr>
              <a:buSzPts val="1100"/>
              <a:buFont typeface="Calibri"/>
              <a:buChar char="•"/>
            </a:pPr>
            <a:r>
              <a:rPr lang="en-US" dirty="0"/>
              <a:t>Categorize</a:t>
            </a:r>
            <a:endParaRPr dirty="0"/>
          </a:p>
          <a:p>
            <a:pPr marL="609493" lvl="2" indent="-304745" algn="l" rtl="0">
              <a:spcBef>
                <a:spcPts val="400"/>
              </a:spcBef>
              <a:spcAft>
                <a:spcPts val="0"/>
              </a:spcAft>
              <a:buClr>
                <a:srgbClr val="000000"/>
              </a:buClr>
              <a:buSzPts val="1100"/>
              <a:buFont typeface="Calibri"/>
              <a:buChar char="•"/>
            </a:pPr>
            <a:r>
              <a:rPr lang="en-US" dirty="0"/>
              <a:t>Describe</a:t>
            </a:r>
            <a:endParaRPr dirty="0"/>
          </a:p>
          <a:p>
            <a:pPr marL="609493" lvl="2" indent="-304745" algn="l" rtl="0">
              <a:spcBef>
                <a:spcPts val="400"/>
              </a:spcBef>
              <a:spcAft>
                <a:spcPts val="0"/>
              </a:spcAft>
              <a:buClr>
                <a:srgbClr val="000000"/>
              </a:buClr>
              <a:buSzPts val="1100"/>
              <a:buFont typeface="Calibri"/>
              <a:buChar char="•"/>
            </a:pPr>
            <a:r>
              <a:rPr lang="en-US" dirty="0"/>
              <a:t>Specify</a:t>
            </a:r>
            <a:endParaRPr dirty="0"/>
          </a:p>
          <a:p>
            <a:pPr marL="609493" lvl="2" indent="-304745" algn="l" rtl="0">
              <a:spcBef>
                <a:spcPts val="400"/>
              </a:spcBef>
              <a:spcAft>
                <a:spcPts val="0"/>
              </a:spcAft>
              <a:buClr>
                <a:srgbClr val="000000"/>
              </a:buClr>
              <a:buSzPts val="1100"/>
              <a:buFont typeface="Calibri"/>
              <a:buChar char="•"/>
            </a:pPr>
            <a:r>
              <a:rPr lang="en-US" dirty="0"/>
              <a:t>Investigate</a:t>
            </a:r>
            <a:endParaRPr dirty="0"/>
          </a:p>
          <a:p>
            <a:pPr marL="609493" lvl="2" indent="-304745" algn="l" rtl="0">
              <a:spcBef>
                <a:spcPts val="400"/>
              </a:spcBef>
              <a:spcAft>
                <a:spcPts val="0"/>
              </a:spcAft>
              <a:buClr>
                <a:srgbClr val="000000"/>
              </a:buClr>
              <a:buSzPts val="1100"/>
              <a:buFont typeface="Calibri"/>
              <a:buChar char="•"/>
            </a:pPr>
            <a:r>
              <a:rPr lang="en-US" dirty="0"/>
              <a:t>Evolve</a:t>
            </a:r>
            <a:endParaRPr dirty="0"/>
          </a:p>
          <a:p>
            <a:pPr marL="609493" lvl="2" indent="-304745" algn="l" rtl="0">
              <a:spcBef>
                <a:spcPts val="400"/>
              </a:spcBef>
              <a:spcAft>
                <a:spcPts val="0"/>
              </a:spcAft>
              <a:buClr>
                <a:srgbClr val="000000"/>
              </a:buClr>
              <a:buSzPts val="1100"/>
              <a:buFont typeface="Calibri"/>
              <a:buChar char="•"/>
            </a:pPr>
            <a:r>
              <a:rPr lang="en-US" dirty="0"/>
              <a:t>Analyze</a:t>
            </a:r>
            <a:endParaRPr dirty="0"/>
          </a:p>
          <a:p>
            <a:pPr marL="609493" lvl="2" indent="-304745" algn="l" rtl="0">
              <a:spcBef>
                <a:spcPts val="400"/>
              </a:spcBef>
              <a:spcAft>
                <a:spcPts val="0"/>
              </a:spcAft>
              <a:buClr>
                <a:srgbClr val="000000"/>
              </a:buClr>
              <a:buSzPts val="1100"/>
              <a:buFont typeface="Calibri"/>
              <a:buChar char="•"/>
            </a:pPr>
            <a:r>
              <a:rPr lang="en-US" dirty="0"/>
              <a:t>Imitate</a:t>
            </a:r>
            <a:endParaRPr dirty="0"/>
          </a:p>
          <a:p>
            <a:pPr marL="152373" lvl="1" indent="0" algn="l" rtl="0">
              <a:spcBef>
                <a:spcPts val="533"/>
              </a:spcBef>
              <a:spcAft>
                <a:spcPts val="0"/>
              </a:spcAft>
              <a:buClr>
                <a:schemeClr val="dk1"/>
              </a:buClr>
              <a:buSzPts val="1200"/>
              <a:buFont typeface="Calibri"/>
              <a:buNone/>
            </a:pPr>
            <a:r>
              <a:rPr lang="en-US" dirty="0"/>
              <a:t>The objective is to produce a model that fits a multitude of these uses, can be understood by an end user, and contains sufficient detail for a developer to build a database system. An Entity-Relationship model is one such data model.</a:t>
            </a:r>
            <a:endParaRPr dirty="0"/>
          </a:p>
          <a:p>
            <a:pPr marL="0" lvl="0" indent="0" algn="l" rtl="0">
              <a:spcBef>
                <a:spcPts val="0"/>
              </a:spcBef>
              <a:spcAft>
                <a:spcPts val="0"/>
              </a:spcAft>
              <a:buNone/>
            </a:pPr>
            <a:endParaRPr dirty="0"/>
          </a:p>
        </p:txBody>
      </p:sp>
      <p:sp>
        <p:nvSpPr>
          <p:cNvPr id="392" name="Google Shape;39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0021288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6" name="Google Shape;2766;p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The two methods that are used to </a:t>
            </a:r>
            <a:r>
              <a:rPr lang="en-US">
                <a:solidFill>
                  <a:schemeClr val="dk1"/>
                </a:solidFill>
                <a:latin typeface="Arial"/>
                <a:ea typeface="Arial"/>
                <a:cs typeface="Arial"/>
                <a:sym typeface="Arial"/>
              </a:rPr>
              <a:t>implement conditional processing (</a:t>
            </a:r>
            <a:r>
              <a:rPr lang="en-US">
                <a:solidFill>
                  <a:schemeClr val="dk1"/>
                </a:solidFill>
                <a:latin typeface="Courier New"/>
                <a:ea typeface="Courier New"/>
                <a:cs typeface="Courier New"/>
                <a:sym typeface="Courier New"/>
              </a:rPr>
              <a:t>IF-THEN-ELSE</a:t>
            </a:r>
            <a:r>
              <a:rPr lang="en-US">
                <a:solidFill>
                  <a:schemeClr val="dk1"/>
                </a:solidFill>
                <a:latin typeface="Arial"/>
                <a:ea typeface="Arial"/>
                <a:cs typeface="Arial"/>
                <a:sym typeface="Arial"/>
              </a:rPr>
              <a:t> logic) in a SQL statement are the </a:t>
            </a:r>
            <a:r>
              <a:rPr lang="en-US">
                <a:solidFill>
                  <a:schemeClr val="dk1"/>
                </a:solidFill>
                <a:latin typeface="Courier New"/>
                <a:ea typeface="Courier New"/>
                <a:cs typeface="Courier New"/>
                <a:sym typeface="Courier New"/>
              </a:rPr>
              <a:t>CASE</a:t>
            </a:r>
            <a:r>
              <a:rPr lang="en-US">
                <a:solidFill>
                  <a:schemeClr val="dk1"/>
                </a:solidFill>
                <a:latin typeface="Arial"/>
                <a:ea typeface="Arial"/>
                <a:cs typeface="Arial"/>
                <a:sym typeface="Arial"/>
              </a:rPr>
              <a:t> expression and the </a:t>
            </a:r>
            <a:r>
              <a:rPr lang="en-US">
                <a:solidFill>
                  <a:schemeClr val="dk1"/>
                </a:solidFill>
                <a:latin typeface="Courier New"/>
                <a:ea typeface="Courier New"/>
                <a:cs typeface="Courier New"/>
                <a:sym typeface="Courier New"/>
              </a:rPr>
              <a:t>DECODE</a:t>
            </a:r>
            <a:r>
              <a:rPr lang="en-US">
                <a:solidFill>
                  <a:schemeClr val="dk1"/>
                </a:solidFill>
                <a:latin typeface="Arial"/>
                <a:ea typeface="Arial"/>
                <a:cs typeface="Arial"/>
                <a:sym typeface="Arial"/>
              </a:rPr>
              <a:t> function.</a:t>
            </a:r>
            <a:endParaRPr/>
          </a:p>
          <a:p>
            <a:pPr marL="457200" lvl="1" indent="0" algn="l" rtl="0">
              <a:spcBef>
                <a:spcPts val="0"/>
              </a:spcBef>
              <a:spcAft>
                <a:spcPts val="0"/>
              </a:spcAft>
              <a:buNone/>
            </a:pPr>
            <a:r>
              <a:rPr lang="en-US" b="1">
                <a:solidFill>
                  <a:schemeClr val="dk1"/>
                </a:solidFill>
                <a:latin typeface="Arial"/>
                <a:ea typeface="Arial"/>
                <a:cs typeface="Arial"/>
                <a:sym typeface="Arial"/>
              </a:rPr>
              <a:t>Note:</a:t>
            </a:r>
            <a:r>
              <a:rPr lang="en-US">
                <a:solidFill>
                  <a:schemeClr val="dk1"/>
                </a:solidFill>
                <a:latin typeface="Arial"/>
                <a:ea typeface="Arial"/>
                <a:cs typeface="Arial"/>
                <a:sym typeface="Arial"/>
              </a:rPr>
              <a:t> The </a:t>
            </a:r>
            <a:r>
              <a:rPr lang="en-US">
                <a:solidFill>
                  <a:schemeClr val="dk1"/>
                </a:solidFill>
                <a:latin typeface="Courier New"/>
                <a:ea typeface="Courier New"/>
                <a:cs typeface="Courier New"/>
                <a:sym typeface="Courier New"/>
              </a:rPr>
              <a:t>CASE</a:t>
            </a:r>
            <a:r>
              <a:rPr lang="en-US">
                <a:solidFill>
                  <a:schemeClr val="dk1"/>
                </a:solidFill>
                <a:latin typeface="Arial"/>
                <a:ea typeface="Arial"/>
                <a:cs typeface="Arial"/>
                <a:sym typeface="Arial"/>
              </a:rPr>
              <a:t> expression complies with the ANSI SQL. The </a:t>
            </a:r>
            <a:r>
              <a:rPr lang="en-US">
                <a:solidFill>
                  <a:schemeClr val="dk1"/>
                </a:solidFill>
                <a:latin typeface="Courier New"/>
                <a:ea typeface="Courier New"/>
                <a:cs typeface="Courier New"/>
                <a:sym typeface="Courier New"/>
              </a:rPr>
              <a:t>DECODE</a:t>
            </a:r>
            <a:r>
              <a:rPr lang="en-US">
                <a:solidFill>
                  <a:schemeClr val="dk1"/>
                </a:solidFill>
                <a:latin typeface="Arial"/>
                <a:ea typeface="Arial"/>
                <a:cs typeface="Arial"/>
                <a:sym typeface="Arial"/>
              </a:rPr>
              <a:t> function is specific to Oracle syntax.</a:t>
            </a:r>
            <a:endParaRPr/>
          </a:p>
          <a:p>
            <a:pPr marL="0" lvl="0" indent="0" algn="l" rtl="0">
              <a:spcBef>
                <a:spcPts val="0"/>
              </a:spcBef>
              <a:spcAft>
                <a:spcPts val="0"/>
              </a:spcAft>
              <a:buNone/>
            </a:pPr>
            <a:endParaRPr/>
          </a:p>
        </p:txBody>
      </p:sp>
      <p:sp>
        <p:nvSpPr>
          <p:cNvPr id="2767" name="Google Shape;2767;p1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extLst>
      <p:ext uri="{BB962C8B-B14F-4D97-AF65-F5344CB8AC3E}">
        <p14:creationId xmlns:p14="http://schemas.microsoft.com/office/powerpoint/2010/main" val="82479214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1" name="Google Shape;2781;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Courier New"/>
                <a:ea typeface="Courier New"/>
                <a:cs typeface="Courier New"/>
                <a:sym typeface="Courier New"/>
              </a:rPr>
              <a:t>CASE</a:t>
            </a:r>
            <a:r>
              <a:rPr lang="en-US">
                <a:solidFill>
                  <a:schemeClr val="dk1"/>
                </a:solidFill>
                <a:latin typeface="Arial"/>
                <a:ea typeface="Arial"/>
                <a:cs typeface="Arial"/>
                <a:sym typeface="Arial"/>
              </a:rPr>
              <a:t> expressions allow you to use the </a:t>
            </a:r>
            <a:r>
              <a:rPr lang="en-US">
                <a:solidFill>
                  <a:schemeClr val="dk1"/>
                </a:solidFill>
                <a:latin typeface="Courier New"/>
                <a:ea typeface="Courier New"/>
                <a:cs typeface="Courier New"/>
                <a:sym typeface="Courier New"/>
              </a:rPr>
              <a:t>IF-THEN</a:t>
            </a:r>
            <a:r>
              <a:rPr lang="en-US">
                <a:latin typeface="Courier New"/>
                <a:ea typeface="Courier New"/>
                <a:cs typeface="Courier New"/>
                <a:sym typeface="Courier New"/>
              </a:rPr>
              <a:t>-ELSE</a:t>
            </a:r>
            <a:r>
              <a:rPr lang="en-US">
                <a:latin typeface="Arial"/>
                <a:ea typeface="Arial"/>
                <a:cs typeface="Arial"/>
                <a:sym typeface="Arial"/>
              </a:rPr>
              <a:t> logic in SQL statements without having to invoke procedures.</a:t>
            </a:r>
            <a:endParaRPr/>
          </a:p>
          <a:p>
            <a:pPr marL="457200" lvl="1" indent="0" algn="l" rtl="0">
              <a:spcBef>
                <a:spcPts val="0"/>
              </a:spcBef>
              <a:spcAft>
                <a:spcPts val="0"/>
              </a:spcAft>
              <a:buNone/>
            </a:pPr>
            <a:r>
              <a:rPr lang="en-US">
                <a:latin typeface="Arial"/>
                <a:ea typeface="Arial"/>
                <a:cs typeface="Arial"/>
                <a:sym typeface="Arial"/>
              </a:rPr>
              <a:t>In a simple </a:t>
            </a:r>
            <a:r>
              <a:rPr lang="en-US">
                <a:latin typeface="Courier New"/>
                <a:ea typeface="Courier New"/>
                <a:cs typeface="Courier New"/>
                <a:sym typeface="Courier New"/>
              </a:rPr>
              <a:t>CASE</a:t>
            </a:r>
            <a:r>
              <a:rPr lang="en-US">
                <a:latin typeface="Arial"/>
                <a:ea typeface="Arial"/>
                <a:cs typeface="Arial"/>
                <a:sym typeface="Arial"/>
              </a:rPr>
              <a:t> expression, the Oracle server searches for the first </a:t>
            </a:r>
            <a:r>
              <a:rPr lang="en-US">
                <a:latin typeface="Courier New"/>
                <a:ea typeface="Courier New"/>
                <a:cs typeface="Courier New"/>
                <a:sym typeface="Courier New"/>
              </a:rPr>
              <a:t>WHEN ... THEN</a:t>
            </a:r>
            <a:r>
              <a:rPr lang="en-US">
                <a:latin typeface="Arial"/>
                <a:ea typeface="Arial"/>
                <a:cs typeface="Arial"/>
                <a:sym typeface="Arial"/>
              </a:rPr>
              <a:t> pair for which </a:t>
            </a:r>
            <a:r>
              <a:rPr lang="en-US">
                <a:latin typeface="Courier New"/>
                <a:ea typeface="Courier New"/>
                <a:cs typeface="Courier New"/>
                <a:sym typeface="Courier New"/>
              </a:rPr>
              <a:t>expr</a:t>
            </a:r>
            <a:r>
              <a:rPr lang="en-US">
                <a:latin typeface="Arial"/>
                <a:ea typeface="Arial"/>
                <a:cs typeface="Arial"/>
                <a:sym typeface="Arial"/>
              </a:rPr>
              <a:t> is equal to </a:t>
            </a:r>
            <a:r>
              <a:rPr lang="en-US">
                <a:latin typeface="Courier New"/>
                <a:ea typeface="Courier New"/>
                <a:cs typeface="Courier New"/>
                <a:sym typeface="Courier New"/>
              </a:rPr>
              <a:t>comparison_expr</a:t>
            </a:r>
            <a:r>
              <a:rPr lang="en-US">
                <a:latin typeface="Arial"/>
                <a:ea typeface="Arial"/>
                <a:cs typeface="Arial"/>
                <a:sym typeface="Arial"/>
              </a:rPr>
              <a:t> and returns </a:t>
            </a:r>
            <a:r>
              <a:rPr lang="en-US">
                <a:latin typeface="Courier New"/>
                <a:ea typeface="Courier New"/>
                <a:cs typeface="Courier New"/>
                <a:sym typeface="Courier New"/>
              </a:rPr>
              <a:t>return_expr</a:t>
            </a:r>
            <a:r>
              <a:rPr lang="en-US">
                <a:latin typeface="Arial"/>
                <a:ea typeface="Arial"/>
                <a:cs typeface="Arial"/>
                <a:sym typeface="Arial"/>
              </a:rPr>
              <a:t>. If none of the </a:t>
            </a:r>
            <a:r>
              <a:rPr lang="en-US">
                <a:latin typeface="Courier New"/>
                <a:ea typeface="Courier New"/>
                <a:cs typeface="Courier New"/>
                <a:sym typeface="Courier New"/>
              </a:rPr>
              <a:t>WHEN ... THEN</a:t>
            </a:r>
            <a:r>
              <a:rPr lang="en-US">
                <a:latin typeface="Arial"/>
                <a:ea typeface="Arial"/>
                <a:cs typeface="Arial"/>
                <a:sym typeface="Arial"/>
              </a:rPr>
              <a:t> pairs meet this condition, and if an </a:t>
            </a:r>
            <a:r>
              <a:rPr lang="en-US">
                <a:latin typeface="Courier New"/>
                <a:ea typeface="Courier New"/>
                <a:cs typeface="Courier New"/>
                <a:sym typeface="Courier New"/>
              </a:rPr>
              <a:t>ELSE</a:t>
            </a:r>
            <a:r>
              <a:rPr lang="en-US">
                <a:latin typeface="Arial"/>
                <a:ea typeface="Arial"/>
                <a:cs typeface="Arial"/>
                <a:sym typeface="Arial"/>
              </a:rPr>
              <a:t> clause exists, the Oracle server returns </a:t>
            </a:r>
            <a:r>
              <a:rPr lang="en-US">
                <a:latin typeface="Courier New"/>
                <a:ea typeface="Courier New"/>
                <a:cs typeface="Courier New"/>
                <a:sym typeface="Courier New"/>
              </a:rPr>
              <a:t>else_expr</a:t>
            </a:r>
            <a:r>
              <a:rPr lang="en-US">
                <a:latin typeface="Arial"/>
                <a:ea typeface="Arial"/>
                <a:cs typeface="Arial"/>
                <a:sym typeface="Arial"/>
              </a:rPr>
              <a:t>. Otherwise, the Oracle server returns a null. You cannot specify the literal </a:t>
            </a:r>
            <a:r>
              <a:rPr lang="en-US">
                <a:latin typeface="Courier New"/>
                <a:ea typeface="Courier New"/>
                <a:cs typeface="Courier New"/>
                <a:sym typeface="Courier New"/>
              </a:rPr>
              <a:t>NULL</a:t>
            </a:r>
            <a:r>
              <a:rPr lang="en-US">
                <a:latin typeface="Arial"/>
                <a:ea typeface="Arial"/>
                <a:cs typeface="Arial"/>
                <a:sym typeface="Arial"/>
              </a:rPr>
              <a:t> for all the </a:t>
            </a:r>
            <a:r>
              <a:rPr lang="en-US">
                <a:latin typeface="Courier New"/>
                <a:ea typeface="Courier New"/>
                <a:cs typeface="Courier New"/>
                <a:sym typeface="Courier New"/>
              </a:rPr>
              <a:t>return_expr</a:t>
            </a:r>
            <a:r>
              <a:rPr lang="en-US">
                <a:latin typeface="Arial"/>
                <a:ea typeface="Arial"/>
                <a:cs typeface="Arial"/>
                <a:sym typeface="Arial"/>
              </a:rPr>
              <a:t>s and the </a:t>
            </a:r>
            <a:r>
              <a:rPr lang="en-US">
                <a:latin typeface="Courier New"/>
                <a:ea typeface="Courier New"/>
                <a:cs typeface="Courier New"/>
                <a:sym typeface="Courier New"/>
              </a:rPr>
              <a:t>else_expr</a:t>
            </a:r>
            <a:r>
              <a:rPr lang="en-US">
                <a:latin typeface="Arial"/>
                <a:ea typeface="Arial"/>
                <a:cs typeface="Arial"/>
                <a:sym typeface="Arial"/>
              </a:rPr>
              <a:t>. </a:t>
            </a:r>
            <a:endParaRPr/>
          </a:p>
          <a:p>
            <a:pPr marL="457200" lvl="1" indent="0" algn="l" rtl="0">
              <a:spcBef>
                <a:spcPts val="0"/>
              </a:spcBef>
              <a:spcAft>
                <a:spcPts val="0"/>
              </a:spcAft>
              <a:buNone/>
            </a:pPr>
            <a:r>
              <a:rPr lang="en-US">
                <a:latin typeface="Arial"/>
                <a:ea typeface="Arial"/>
                <a:cs typeface="Arial"/>
                <a:sym typeface="Arial"/>
              </a:rPr>
              <a:t>The expressions </a:t>
            </a:r>
            <a:r>
              <a:rPr lang="en-US">
                <a:latin typeface="Courier New"/>
                <a:ea typeface="Courier New"/>
                <a:cs typeface="Courier New"/>
                <a:sym typeface="Courier New"/>
              </a:rPr>
              <a:t>expr</a:t>
            </a:r>
            <a:r>
              <a:rPr lang="en-US">
                <a:latin typeface="Arial"/>
                <a:ea typeface="Arial"/>
                <a:cs typeface="Arial"/>
                <a:sym typeface="Arial"/>
              </a:rPr>
              <a:t> and </a:t>
            </a:r>
            <a:r>
              <a:rPr lang="en-US">
                <a:latin typeface="Courier New"/>
                <a:ea typeface="Courier New"/>
                <a:cs typeface="Courier New"/>
                <a:sym typeface="Courier New"/>
              </a:rPr>
              <a:t>comparison_expr</a:t>
            </a:r>
            <a:r>
              <a:rPr lang="en-US">
                <a:latin typeface="Arial"/>
                <a:ea typeface="Arial"/>
                <a:cs typeface="Arial"/>
                <a:sym typeface="Arial"/>
              </a:rPr>
              <a:t> must be of the same data type, which can be </a:t>
            </a:r>
            <a:r>
              <a:rPr lang="en-US">
                <a:latin typeface="Courier New"/>
                <a:ea typeface="Courier New"/>
                <a:cs typeface="Courier New"/>
                <a:sym typeface="Courier New"/>
              </a:rPr>
              <a:t>CHAR</a:t>
            </a:r>
            <a:r>
              <a:rPr lang="en-US">
                <a:latin typeface="Arial"/>
                <a:ea typeface="Arial"/>
                <a:cs typeface="Arial"/>
                <a:sym typeface="Arial"/>
              </a:rPr>
              <a:t>, </a:t>
            </a:r>
            <a:r>
              <a:rPr lang="en-US">
                <a:latin typeface="Courier New"/>
                <a:ea typeface="Courier New"/>
                <a:cs typeface="Courier New"/>
                <a:sym typeface="Courier New"/>
              </a:rPr>
              <a:t>VARCHAR2</a:t>
            </a:r>
            <a:r>
              <a:rPr lang="en-US">
                <a:latin typeface="Arial"/>
                <a:ea typeface="Arial"/>
                <a:cs typeface="Arial"/>
                <a:sym typeface="Arial"/>
              </a:rPr>
              <a:t>, </a:t>
            </a:r>
            <a:r>
              <a:rPr lang="en-US">
                <a:latin typeface="Courier New"/>
                <a:ea typeface="Courier New"/>
                <a:cs typeface="Courier New"/>
                <a:sym typeface="Courier New"/>
              </a:rPr>
              <a:t>NCHAR</a:t>
            </a:r>
            <a:r>
              <a:rPr lang="en-US">
                <a:latin typeface="Arial"/>
                <a:ea typeface="Arial"/>
                <a:cs typeface="Arial"/>
                <a:sym typeface="Arial"/>
              </a:rPr>
              <a:t>, </a:t>
            </a:r>
            <a:r>
              <a:rPr lang="en-US">
                <a:latin typeface="Courier New"/>
                <a:ea typeface="Courier New"/>
                <a:cs typeface="Courier New"/>
                <a:sym typeface="Courier New"/>
              </a:rPr>
              <a:t>NVARCHAR2, NUMBER, BINARY_FLOAT</a:t>
            </a:r>
            <a:r>
              <a:rPr lang="en-US">
                <a:latin typeface="Arial"/>
                <a:ea typeface="Arial"/>
                <a:cs typeface="Arial"/>
                <a:sym typeface="Arial"/>
              </a:rPr>
              <a:t>, or </a:t>
            </a:r>
            <a:r>
              <a:rPr lang="en-US">
                <a:latin typeface="Courier New"/>
                <a:ea typeface="Courier New"/>
                <a:cs typeface="Courier New"/>
                <a:sym typeface="Courier New"/>
              </a:rPr>
              <a:t>BINARY_DOUBLE</a:t>
            </a:r>
            <a:r>
              <a:rPr lang="en-US">
                <a:latin typeface="Arial"/>
                <a:ea typeface="Arial"/>
                <a:cs typeface="Arial"/>
                <a:sym typeface="Arial"/>
              </a:rPr>
              <a:t> or must all have a numeric data type. All of the return values (</a:t>
            </a:r>
            <a:r>
              <a:rPr lang="en-US">
                <a:latin typeface="Courier New"/>
                <a:ea typeface="Courier New"/>
                <a:cs typeface="Courier New"/>
                <a:sym typeface="Courier New"/>
              </a:rPr>
              <a:t>return_expr</a:t>
            </a:r>
            <a:r>
              <a:rPr lang="en-US">
                <a:latin typeface="Arial"/>
                <a:ea typeface="Arial"/>
                <a:cs typeface="Arial"/>
                <a:sym typeface="Arial"/>
              </a:rPr>
              <a:t>) must be of the same data type. </a:t>
            </a:r>
            <a:endParaRPr/>
          </a:p>
          <a:p>
            <a:pPr marL="0" lvl="0" indent="0" algn="l" rtl="0">
              <a:spcBef>
                <a:spcPts val="0"/>
              </a:spcBef>
              <a:spcAft>
                <a:spcPts val="0"/>
              </a:spcAft>
              <a:buNone/>
            </a:pPr>
            <a:endParaRPr/>
          </a:p>
        </p:txBody>
      </p:sp>
      <p:sp>
        <p:nvSpPr>
          <p:cNvPr id="2782" name="Google Shape;2782;p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181</a:t>
            </a:fld>
            <a:endParaRPr/>
          </a:p>
        </p:txBody>
      </p:sp>
    </p:spTree>
    <p:extLst>
      <p:ext uri="{BB962C8B-B14F-4D97-AF65-F5344CB8AC3E}">
        <p14:creationId xmlns:p14="http://schemas.microsoft.com/office/powerpoint/2010/main" val="27465643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9" name="Google Shape;2789;p1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In the SQL statement in the slide, the value of </a:t>
            </a:r>
            <a:r>
              <a:rPr lang="en-US">
                <a:latin typeface="Courier New"/>
                <a:ea typeface="Courier New"/>
                <a:cs typeface="Courier New"/>
                <a:sym typeface="Courier New"/>
              </a:rPr>
              <a:t>JOB_ID</a:t>
            </a:r>
            <a:r>
              <a:rPr lang="en-US">
                <a:latin typeface="Arial"/>
                <a:ea typeface="Arial"/>
                <a:cs typeface="Arial"/>
                <a:sym typeface="Arial"/>
              </a:rPr>
              <a:t> is decoded. </a:t>
            </a:r>
            <a:endParaRPr/>
          </a:p>
          <a:p>
            <a:pPr marL="457200" lvl="1" indent="0" algn="l" rtl="0">
              <a:spcBef>
                <a:spcPts val="0"/>
              </a:spcBef>
              <a:spcAft>
                <a:spcPts val="0"/>
              </a:spcAft>
              <a:buNone/>
            </a:pPr>
            <a:r>
              <a:rPr lang="en-US">
                <a:latin typeface="Arial"/>
                <a:ea typeface="Arial"/>
                <a:cs typeface="Arial"/>
                <a:sym typeface="Arial"/>
              </a:rPr>
              <a:t>If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IT_PROG</a:t>
            </a:r>
            <a:r>
              <a:rPr lang="en-US">
                <a:latin typeface="Arial"/>
                <a:ea typeface="Arial"/>
                <a:cs typeface="Arial"/>
                <a:sym typeface="Arial"/>
              </a:rPr>
              <a:t>, the salary increase is 10%. </a:t>
            </a:r>
            <a:endParaRPr/>
          </a:p>
          <a:p>
            <a:pPr marL="457200" lvl="1" indent="0" algn="l" rtl="0">
              <a:spcBef>
                <a:spcPts val="0"/>
              </a:spcBef>
              <a:spcAft>
                <a:spcPts val="0"/>
              </a:spcAft>
              <a:buNone/>
            </a:pPr>
            <a:r>
              <a:rPr lang="en-US">
                <a:latin typeface="Arial"/>
                <a:ea typeface="Arial"/>
                <a:cs typeface="Arial"/>
                <a:sym typeface="Arial"/>
              </a:rPr>
              <a:t>If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ST_CLERK</a:t>
            </a:r>
            <a:r>
              <a:rPr lang="en-US">
                <a:latin typeface="Arial"/>
                <a:ea typeface="Arial"/>
                <a:cs typeface="Arial"/>
                <a:sym typeface="Arial"/>
              </a:rPr>
              <a:t>, the salary increase is 15%. </a:t>
            </a:r>
            <a:endParaRPr/>
          </a:p>
          <a:p>
            <a:pPr marL="457200" lvl="1" indent="0" algn="l" rtl="0">
              <a:spcBef>
                <a:spcPts val="0"/>
              </a:spcBef>
              <a:spcAft>
                <a:spcPts val="0"/>
              </a:spcAft>
              <a:buNone/>
            </a:pPr>
            <a:r>
              <a:rPr lang="en-US">
                <a:latin typeface="Arial"/>
                <a:ea typeface="Arial"/>
                <a:cs typeface="Arial"/>
                <a:sym typeface="Arial"/>
              </a:rPr>
              <a:t>If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SA_REP</a:t>
            </a:r>
            <a:r>
              <a:rPr lang="en-US">
                <a:latin typeface="Arial"/>
                <a:ea typeface="Arial"/>
                <a:cs typeface="Arial"/>
                <a:sym typeface="Arial"/>
              </a:rPr>
              <a:t>, the salary increase is 20%. </a:t>
            </a:r>
            <a:endParaRPr/>
          </a:p>
          <a:p>
            <a:pPr marL="457200" lvl="1" indent="0" algn="l" rtl="0">
              <a:spcBef>
                <a:spcPts val="0"/>
              </a:spcBef>
              <a:spcAft>
                <a:spcPts val="0"/>
              </a:spcAft>
              <a:buNone/>
            </a:pPr>
            <a:r>
              <a:rPr lang="en-US">
                <a:latin typeface="Arial"/>
                <a:ea typeface="Arial"/>
                <a:cs typeface="Arial"/>
                <a:sym typeface="Arial"/>
              </a:rPr>
              <a:t>For all other job roles, there is no increase in salary.</a:t>
            </a:r>
            <a:endParaRPr/>
          </a:p>
          <a:p>
            <a:pPr marL="457200" lvl="1" indent="0" algn="l" rtl="0">
              <a:spcBef>
                <a:spcPts val="0"/>
              </a:spcBef>
              <a:spcAft>
                <a:spcPts val="0"/>
              </a:spcAft>
              <a:buNone/>
            </a:pPr>
            <a:r>
              <a:rPr lang="en-US">
                <a:latin typeface="Arial"/>
                <a:ea typeface="Arial"/>
                <a:cs typeface="Arial"/>
                <a:sym typeface="Arial"/>
              </a:rPr>
              <a:t>The same statement can be written with the </a:t>
            </a:r>
            <a:r>
              <a:rPr lang="en-US">
                <a:latin typeface="Courier New"/>
                <a:ea typeface="Courier New"/>
                <a:cs typeface="Courier New"/>
                <a:sym typeface="Courier New"/>
              </a:rPr>
              <a:t>DECODE</a:t>
            </a:r>
            <a:r>
              <a:rPr lang="en-US">
                <a:latin typeface="Arial"/>
                <a:ea typeface="Arial"/>
                <a:cs typeface="Arial"/>
                <a:sym typeface="Arial"/>
              </a:rPr>
              <a:t> function.</a:t>
            </a:r>
            <a:endParaRPr/>
          </a:p>
          <a:p>
            <a:pPr marL="0" lvl="0" indent="0" algn="l" rtl="0">
              <a:spcBef>
                <a:spcPts val="0"/>
              </a:spcBef>
              <a:spcAft>
                <a:spcPts val="0"/>
              </a:spcAft>
              <a:buNone/>
            </a:pPr>
            <a:endParaRPr/>
          </a:p>
        </p:txBody>
      </p:sp>
      <p:sp>
        <p:nvSpPr>
          <p:cNvPr id="2790" name="Google Shape;2790;p1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182</a:t>
            </a:fld>
            <a:endParaRPr/>
          </a:p>
        </p:txBody>
      </p:sp>
    </p:spTree>
    <p:extLst>
      <p:ext uri="{BB962C8B-B14F-4D97-AF65-F5344CB8AC3E}">
        <p14:creationId xmlns:p14="http://schemas.microsoft.com/office/powerpoint/2010/main" val="120837925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4" name="Google Shape;2804;p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In a searched </a:t>
            </a:r>
            <a:r>
              <a:rPr lang="en-US">
                <a:latin typeface="Courier New"/>
                <a:ea typeface="Courier New"/>
                <a:cs typeface="Courier New"/>
                <a:sym typeface="Courier New"/>
              </a:rPr>
              <a:t>CASE</a:t>
            </a:r>
            <a:r>
              <a:rPr lang="en-US">
                <a:latin typeface="Arial"/>
                <a:ea typeface="Arial"/>
                <a:cs typeface="Arial"/>
                <a:sym typeface="Arial"/>
              </a:rPr>
              <a:t> expression, the search occurs from left to right until an occurrence of the listed condition is found, and then it returns the return expression. If no condition is found to be true, and if an </a:t>
            </a:r>
            <a:r>
              <a:rPr lang="en-US">
                <a:latin typeface="Courier New"/>
                <a:ea typeface="Courier New"/>
                <a:cs typeface="Courier New"/>
                <a:sym typeface="Courier New"/>
              </a:rPr>
              <a:t>ELSE</a:t>
            </a:r>
            <a:r>
              <a:rPr lang="en-US">
                <a:latin typeface="Arial"/>
                <a:ea typeface="Arial"/>
                <a:cs typeface="Arial"/>
                <a:sym typeface="Arial"/>
              </a:rPr>
              <a:t> clause exists, the return expression in the </a:t>
            </a:r>
            <a:r>
              <a:rPr lang="en-US">
                <a:latin typeface="Courier New"/>
                <a:ea typeface="Courier New"/>
                <a:cs typeface="Courier New"/>
                <a:sym typeface="Courier New"/>
              </a:rPr>
              <a:t>ELSE</a:t>
            </a:r>
            <a:r>
              <a:rPr lang="en-US">
                <a:latin typeface="Arial"/>
                <a:ea typeface="Arial"/>
                <a:cs typeface="Arial"/>
                <a:sym typeface="Arial"/>
              </a:rPr>
              <a:t> clause is returned; otherwise, a </a:t>
            </a:r>
            <a:r>
              <a:rPr lang="en-US">
                <a:latin typeface="Courier New"/>
                <a:ea typeface="Courier New"/>
                <a:cs typeface="Courier New"/>
                <a:sym typeface="Courier New"/>
              </a:rPr>
              <a:t>NULL</a:t>
            </a:r>
            <a:r>
              <a:rPr lang="en-US">
                <a:latin typeface="Arial"/>
                <a:ea typeface="Arial"/>
                <a:cs typeface="Arial"/>
                <a:sym typeface="Arial"/>
              </a:rPr>
              <a:t> is returned. The searched </a:t>
            </a:r>
            <a:r>
              <a:rPr lang="en-US">
                <a:latin typeface="Courier New"/>
                <a:ea typeface="Courier New"/>
                <a:cs typeface="Courier New"/>
                <a:sym typeface="Courier New"/>
              </a:rPr>
              <a:t>CASE</a:t>
            </a:r>
            <a:r>
              <a:rPr lang="en-US">
                <a:latin typeface="Arial"/>
                <a:ea typeface="Arial"/>
                <a:cs typeface="Arial"/>
                <a:sym typeface="Arial"/>
              </a:rPr>
              <a:t> expression evaluates the conditions independently under each of the </a:t>
            </a:r>
            <a:r>
              <a:rPr lang="en-US">
                <a:latin typeface="Courier New"/>
                <a:ea typeface="Courier New"/>
                <a:cs typeface="Courier New"/>
                <a:sym typeface="Courier New"/>
              </a:rPr>
              <a:t>WHEN</a:t>
            </a:r>
            <a:r>
              <a:rPr lang="en-US">
                <a:latin typeface="Arial"/>
                <a:ea typeface="Arial"/>
                <a:cs typeface="Arial"/>
                <a:sym typeface="Arial"/>
              </a:rPr>
              <a:t> options. </a:t>
            </a:r>
            <a:endParaRPr/>
          </a:p>
          <a:p>
            <a:pPr marL="457200" lvl="1" indent="0" algn="l" rtl="0">
              <a:spcBef>
                <a:spcPts val="0"/>
              </a:spcBef>
              <a:spcAft>
                <a:spcPts val="0"/>
              </a:spcAft>
              <a:buNone/>
            </a:pPr>
            <a:r>
              <a:rPr lang="en-US">
                <a:latin typeface="Arial"/>
                <a:ea typeface="Arial"/>
                <a:cs typeface="Arial"/>
                <a:sym typeface="Arial"/>
              </a:rPr>
              <a:t>The difference between the </a:t>
            </a:r>
            <a:r>
              <a:rPr lang="en-US">
                <a:latin typeface="Courier New"/>
                <a:ea typeface="Courier New"/>
                <a:cs typeface="Courier New"/>
                <a:sym typeface="Courier New"/>
              </a:rPr>
              <a:t>CASE</a:t>
            </a:r>
            <a:r>
              <a:rPr lang="en-US">
                <a:latin typeface="Arial"/>
                <a:ea typeface="Arial"/>
                <a:cs typeface="Arial"/>
                <a:sym typeface="Arial"/>
              </a:rPr>
              <a:t> expression and the searched </a:t>
            </a:r>
            <a:r>
              <a:rPr lang="en-US">
                <a:latin typeface="Courier New"/>
                <a:ea typeface="Courier New"/>
                <a:cs typeface="Courier New"/>
                <a:sym typeface="Courier New"/>
              </a:rPr>
              <a:t>CASE</a:t>
            </a:r>
            <a:r>
              <a:rPr lang="en-US">
                <a:latin typeface="Arial"/>
                <a:ea typeface="Arial"/>
                <a:cs typeface="Arial"/>
                <a:sym typeface="Arial"/>
              </a:rPr>
              <a:t> expression is that in a searched </a:t>
            </a:r>
            <a:r>
              <a:rPr lang="en-US">
                <a:latin typeface="Courier New"/>
                <a:ea typeface="Courier New"/>
                <a:cs typeface="Courier New"/>
                <a:sym typeface="Courier New"/>
              </a:rPr>
              <a:t>CASE</a:t>
            </a:r>
            <a:r>
              <a:rPr lang="en-US">
                <a:latin typeface="Arial"/>
                <a:ea typeface="Arial"/>
                <a:cs typeface="Arial"/>
                <a:sym typeface="Arial"/>
              </a:rPr>
              <a:t> expression, you specify a condition or predicate instead of a </a:t>
            </a:r>
            <a:r>
              <a:rPr lang="en-US">
                <a:latin typeface="Courier New"/>
                <a:ea typeface="Courier New"/>
                <a:cs typeface="Courier New"/>
                <a:sym typeface="Courier New"/>
              </a:rPr>
              <a:t>comparison_expression</a:t>
            </a:r>
            <a:r>
              <a:rPr lang="en-US">
                <a:latin typeface="Arial"/>
                <a:ea typeface="Arial"/>
                <a:cs typeface="Arial"/>
                <a:sym typeface="Arial"/>
              </a:rPr>
              <a:t> after the </a:t>
            </a:r>
            <a:r>
              <a:rPr lang="en-US">
                <a:latin typeface="Courier New"/>
                <a:ea typeface="Courier New"/>
                <a:cs typeface="Courier New"/>
                <a:sym typeface="Courier New"/>
              </a:rPr>
              <a:t>WHEN</a:t>
            </a:r>
            <a:r>
              <a:rPr lang="en-US">
                <a:latin typeface="Arial"/>
                <a:ea typeface="Arial"/>
                <a:cs typeface="Arial"/>
                <a:sym typeface="Arial"/>
              </a:rPr>
              <a:t> keyword. </a:t>
            </a:r>
            <a:endParaRPr/>
          </a:p>
          <a:p>
            <a:pPr marL="457200" lvl="1" indent="0" algn="l" rtl="0">
              <a:spcBef>
                <a:spcPts val="0"/>
              </a:spcBef>
              <a:spcAft>
                <a:spcPts val="0"/>
              </a:spcAft>
              <a:buNone/>
            </a:pPr>
            <a:r>
              <a:rPr lang="en-US">
                <a:latin typeface="Arial"/>
                <a:ea typeface="Arial"/>
                <a:cs typeface="Arial"/>
                <a:sym typeface="Arial"/>
              </a:rPr>
              <a:t>For both simple and searched </a:t>
            </a:r>
            <a:r>
              <a:rPr lang="en-US">
                <a:latin typeface="Courier New"/>
                <a:ea typeface="Courier New"/>
                <a:cs typeface="Courier New"/>
                <a:sym typeface="Courier New"/>
              </a:rPr>
              <a:t>CASE</a:t>
            </a:r>
            <a:r>
              <a:rPr lang="en-US">
                <a:latin typeface="Arial"/>
                <a:ea typeface="Arial"/>
                <a:cs typeface="Arial"/>
                <a:sym typeface="Arial"/>
              </a:rPr>
              <a:t> expressions, all of the</a:t>
            </a:r>
            <a:r>
              <a:rPr lang="en-US" i="1">
                <a:latin typeface="Arial"/>
                <a:ea typeface="Arial"/>
                <a:cs typeface="Arial"/>
                <a:sym typeface="Arial"/>
              </a:rPr>
              <a:t> </a:t>
            </a:r>
            <a:r>
              <a:rPr lang="en-US">
                <a:latin typeface="Courier New"/>
                <a:ea typeface="Courier New"/>
                <a:cs typeface="Courier New"/>
                <a:sym typeface="Courier New"/>
              </a:rPr>
              <a:t>return_exprs</a:t>
            </a:r>
            <a:r>
              <a:rPr lang="en-US" i="1">
                <a:latin typeface="Arial"/>
                <a:ea typeface="Arial"/>
                <a:cs typeface="Arial"/>
                <a:sym typeface="Arial"/>
              </a:rPr>
              <a:t> </a:t>
            </a:r>
            <a:r>
              <a:rPr lang="en-US">
                <a:latin typeface="Arial"/>
                <a:ea typeface="Arial"/>
                <a:cs typeface="Arial"/>
                <a:sym typeface="Arial"/>
              </a:rPr>
              <a:t>must either have the same data type </a:t>
            </a:r>
            <a:r>
              <a:rPr lang="en-US">
                <a:latin typeface="Courier New"/>
                <a:ea typeface="Courier New"/>
                <a:cs typeface="Courier New"/>
                <a:sym typeface="Courier New"/>
              </a:rPr>
              <a:t>CHAR</a:t>
            </a:r>
            <a:r>
              <a:rPr lang="en-US">
                <a:latin typeface="Arial"/>
                <a:ea typeface="Arial"/>
                <a:cs typeface="Arial"/>
                <a:sym typeface="Arial"/>
              </a:rPr>
              <a:t>, </a:t>
            </a:r>
            <a:r>
              <a:rPr lang="en-US">
                <a:latin typeface="Courier New"/>
                <a:ea typeface="Courier New"/>
                <a:cs typeface="Courier New"/>
                <a:sym typeface="Courier New"/>
              </a:rPr>
              <a:t>VARCHAR2</a:t>
            </a:r>
            <a:r>
              <a:rPr lang="en-US">
                <a:latin typeface="Arial"/>
                <a:ea typeface="Arial"/>
                <a:cs typeface="Arial"/>
                <a:sym typeface="Arial"/>
              </a:rPr>
              <a:t>, </a:t>
            </a:r>
            <a:r>
              <a:rPr lang="en-US">
                <a:latin typeface="Courier New"/>
                <a:ea typeface="Courier New"/>
                <a:cs typeface="Courier New"/>
                <a:sym typeface="Courier New"/>
              </a:rPr>
              <a:t>NCHAR</a:t>
            </a:r>
            <a:r>
              <a:rPr lang="en-US">
                <a:latin typeface="Arial"/>
                <a:ea typeface="Arial"/>
                <a:cs typeface="Arial"/>
                <a:sym typeface="Arial"/>
              </a:rPr>
              <a:t>, </a:t>
            </a:r>
            <a:r>
              <a:rPr lang="en-US">
                <a:latin typeface="Courier New"/>
                <a:ea typeface="Courier New"/>
                <a:cs typeface="Courier New"/>
                <a:sym typeface="Courier New"/>
              </a:rPr>
              <a:t>NVARCHAR2, NUMBER, BINARY_FLOAT</a:t>
            </a:r>
            <a:r>
              <a:rPr lang="en-US">
                <a:latin typeface="Arial"/>
                <a:ea typeface="Arial"/>
                <a:cs typeface="Arial"/>
                <a:sym typeface="Arial"/>
              </a:rPr>
              <a:t>, or </a:t>
            </a:r>
            <a:r>
              <a:rPr lang="en-US">
                <a:latin typeface="Courier New"/>
                <a:ea typeface="Courier New"/>
                <a:cs typeface="Courier New"/>
                <a:sym typeface="Courier New"/>
              </a:rPr>
              <a:t>BINARY_DOUBLE</a:t>
            </a:r>
            <a:r>
              <a:rPr lang="en-US">
                <a:latin typeface="Arial"/>
                <a:ea typeface="Arial"/>
                <a:cs typeface="Arial"/>
                <a:sym typeface="Arial"/>
              </a:rPr>
              <a:t> or must all have a numeric data type. </a:t>
            </a:r>
            <a:endParaRPr/>
          </a:p>
          <a:p>
            <a:pPr marL="457200" lvl="1" indent="0" algn="l" rtl="0">
              <a:spcBef>
                <a:spcPts val="0"/>
              </a:spcBef>
              <a:spcAft>
                <a:spcPts val="0"/>
              </a:spcAft>
              <a:buNone/>
            </a:pPr>
            <a:r>
              <a:rPr lang="en-US">
                <a:latin typeface="Arial"/>
                <a:ea typeface="Arial"/>
                <a:cs typeface="Arial"/>
                <a:sym typeface="Arial"/>
              </a:rPr>
              <a:t>The code in the slide is an example of the searched </a:t>
            </a:r>
            <a:r>
              <a:rPr lang="en-US">
                <a:latin typeface="Courier New"/>
                <a:ea typeface="Courier New"/>
                <a:cs typeface="Courier New"/>
                <a:sym typeface="Courier New"/>
              </a:rPr>
              <a:t>CASE</a:t>
            </a:r>
            <a:r>
              <a:rPr lang="en-US">
                <a:latin typeface="Arial"/>
                <a:ea typeface="Arial"/>
                <a:cs typeface="Arial"/>
                <a:sym typeface="Arial"/>
              </a:rPr>
              <a:t> expression.</a:t>
            </a:r>
            <a:endParaRPr/>
          </a:p>
          <a:p>
            <a:pPr marL="0" lvl="0" indent="0" algn="l" rtl="0">
              <a:spcBef>
                <a:spcPts val="0"/>
              </a:spcBef>
              <a:spcAft>
                <a:spcPts val="0"/>
              </a:spcAft>
              <a:buNone/>
            </a:pPr>
            <a:endParaRPr/>
          </a:p>
        </p:txBody>
      </p:sp>
      <p:sp>
        <p:nvSpPr>
          <p:cNvPr id="2805" name="Google Shape;2805;p1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extLst>
      <p:ext uri="{BB962C8B-B14F-4D97-AF65-F5344CB8AC3E}">
        <p14:creationId xmlns:p14="http://schemas.microsoft.com/office/powerpoint/2010/main" val="4773059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4" name="Google Shape;2814;p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DECODE</a:t>
            </a:r>
            <a:r>
              <a:rPr lang="en-US">
                <a:solidFill>
                  <a:schemeClr val="dk1"/>
                </a:solidFill>
                <a:latin typeface="Arial"/>
                <a:ea typeface="Arial"/>
                <a:cs typeface="Arial"/>
                <a:sym typeface="Arial"/>
              </a:rPr>
              <a:t> function decodes</a:t>
            </a:r>
            <a:r>
              <a:rPr lang="en-US">
                <a:latin typeface="Arial"/>
                <a:ea typeface="Arial"/>
                <a:cs typeface="Arial"/>
                <a:sym typeface="Arial"/>
              </a:rPr>
              <a:t> an expression in a way similar to the </a:t>
            </a:r>
            <a:r>
              <a:rPr lang="en-US">
                <a:latin typeface="Courier New"/>
                <a:ea typeface="Courier New"/>
                <a:cs typeface="Courier New"/>
                <a:sym typeface="Courier New"/>
              </a:rPr>
              <a:t>IF-THEN-ELSE</a:t>
            </a:r>
            <a:r>
              <a:rPr lang="en-US">
                <a:latin typeface="Arial"/>
                <a:ea typeface="Arial"/>
                <a:cs typeface="Arial"/>
                <a:sym typeface="Arial"/>
              </a:rPr>
              <a:t> logic that is used in various languages. The </a:t>
            </a:r>
            <a:r>
              <a:rPr lang="en-US">
                <a:latin typeface="Courier New"/>
                <a:ea typeface="Courier New"/>
                <a:cs typeface="Courier New"/>
                <a:sym typeface="Courier New"/>
              </a:rPr>
              <a:t>DECODE</a:t>
            </a:r>
            <a:r>
              <a:rPr lang="en-US">
                <a:latin typeface="Arial"/>
                <a:ea typeface="Arial"/>
                <a:cs typeface="Arial"/>
                <a:sym typeface="Arial"/>
              </a:rPr>
              <a:t> function decodes </a:t>
            </a:r>
            <a:r>
              <a:rPr lang="en-US" i="1">
                <a:latin typeface="Courier New"/>
                <a:ea typeface="Courier New"/>
                <a:cs typeface="Courier New"/>
                <a:sym typeface="Courier New"/>
              </a:rPr>
              <a:t>expression</a:t>
            </a:r>
            <a:r>
              <a:rPr lang="en-US">
                <a:latin typeface="Arial"/>
                <a:ea typeface="Arial"/>
                <a:cs typeface="Arial"/>
                <a:sym typeface="Arial"/>
              </a:rPr>
              <a:t> after comparing it to each </a:t>
            </a:r>
            <a:r>
              <a:rPr lang="en-US" i="1">
                <a:latin typeface="Courier New"/>
                <a:ea typeface="Courier New"/>
                <a:cs typeface="Courier New"/>
                <a:sym typeface="Courier New"/>
              </a:rPr>
              <a:t>search</a:t>
            </a:r>
            <a:r>
              <a:rPr lang="en-US">
                <a:latin typeface="Arial"/>
                <a:ea typeface="Arial"/>
                <a:cs typeface="Arial"/>
                <a:sym typeface="Arial"/>
              </a:rPr>
              <a:t> value. If the expression is the same as </a:t>
            </a:r>
            <a:r>
              <a:rPr lang="en-US" i="1">
                <a:latin typeface="Courier New"/>
                <a:ea typeface="Courier New"/>
                <a:cs typeface="Courier New"/>
                <a:sym typeface="Courier New"/>
              </a:rPr>
              <a:t>search</a:t>
            </a:r>
            <a:r>
              <a:rPr lang="en-US" sz="1100">
                <a:solidFill>
                  <a:srgbClr val="000000"/>
                </a:solidFill>
                <a:latin typeface="Arial"/>
                <a:ea typeface="Arial"/>
                <a:cs typeface="Arial"/>
                <a:sym typeface="Arial"/>
              </a:rPr>
              <a:t>, </a:t>
            </a:r>
            <a:r>
              <a:rPr lang="en-US" i="1">
                <a:latin typeface="Courier New"/>
                <a:ea typeface="Courier New"/>
                <a:cs typeface="Courier New"/>
                <a:sym typeface="Courier New"/>
              </a:rPr>
              <a:t>result</a:t>
            </a:r>
            <a:r>
              <a:rPr lang="en-US">
                <a:latin typeface="Arial"/>
                <a:ea typeface="Arial"/>
                <a:cs typeface="Arial"/>
                <a:sym typeface="Arial"/>
              </a:rPr>
              <a:t> is returned.</a:t>
            </a:r>
            <a:endParaRPr/>
          </a:p>
          <a:p>
            <a:pPr marL="457200" lvl="1" indent="0" algn="l" rtl="0">
              <a:spcBef>
                <a:spcPts val="0"/>
              </a:spcBef>
              <a:spcAft>
                <a:spcPts val="0"/>
              </a:spcAft>
              <a:buNone/>
            </a:pPr>
            <a:r>
              <a:rPr lang="en-US">
                <a:latin typeface="Arial"/>
                <a:ea typeface="Arial"/>
                <a:cs typeface="Arial"/>
                <a:sym typeface="Arial"/>
              </a:rPr>
              <a:t>If the default value is omitted, a null value is returned where a search value does not match any of the result values.</a:t>
            </a:r>
            <a:endParaRPr/>
          </a:p>
          <a:p>
            <a:pPr marL="0" lvl="0" indent="0" algn="l" rtl="0">
              <a:spcBef>
                <a:spcPts val="0"/>
              </a:spcBef>
              <a:spcAft>
                <a:spcPts val="0"/>
              </a:spcAft>
              <a:buNone/>
            </a:pPr>
            <a:endParaRPr/>
          </a:p>
        </p:txBody>
      </p:sp>
      <p:sp>
        <p:nvSpPr>
          <p:cNvPr id="2815" name="Google Shape;2815;p1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184</a:t>
            </a:fld>
            <a:endParaRPr/>
          </a:p>
        </p:txBody>
      </p:sp>
    </p:spTree>
    <p:extLst>
      <p:ext uri="{BB962C8B-B14F-4D97-AF65-F5344CB8AC3E}">
        <p14:creationId xmlns:p14="http://schemas.microsoft.com/office/powerpoint/2010/main" val="122905824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5" name="Google Shape;2825;p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In the SQL statement in the slide, the value of </a:t>
            </a:r>
            <a:r>
              <a:rPr lang="en-US">
                <a:latin typeface="Courier New"/>
                <a:ea typeface="Courier New"/>
                <a:cs typeface="Courier New"/>
                <a:sym typeface="Courier New"/>
              </a:rPr>
              <a:t>JOB_ID</a:t>
            </a:r>
            <a:r>
              <a:rPr lang="en-US">
                <a:latin typeface="Arial"/>
                <a:ea typeface="Arial"/>
                <a:cs typeface="Arial"/>
                <a:sym typeface="Arial"/>
              </a:rPr>
              <a:t> is tested. </a:t>
            </a:r>
            <a:endParaRPr/>
          </a:p>
          <a:p>
            <a:pPr marL="457200" lvl="1" indent="0" algn="l" rtl="0">
              <a:spcBef>
                <a:spcPts val="0"/>
              </a:spcBef>
              <a:spcAft>
                <a:spcPts val="0"/>
              </a:spcAft>
              <a:buNone/>
            </a:pPr>
            <a:r>
              <a:rPr lang="en-US">
                <a:latin typeface="Arial"/>
                <a:ea typeface="Arial"/>
                <a:cs typeface="Arial"/>
                <a:sym typeface="Arial"/>
              </a:rPr>
              <a:t>If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IT_PROG</a:t>
            </a:r>
            <a:r>
              <a:rPr lang="en-US">
                <a:latin typeface="Arial"/>
                <a:ea typeface="Arial"/>
                <a:cs typeface="Arial"/>
                <a:sym typeface="Arial"/>
              </a:rPr>
              <a:t>, the salary increase is 10%. </a:t>
            </a:r>
            <a:endParaRPr/>
          </a:p>
          <a:p>
            <a:pPr marL="457200" lvl="1" indent="0" algn="l" rtl="0">
              <a:spcBef>
                <a:spcPts val="0"/>
              </a:spcBef>
              <a:spcAft>
                <a:spcPts val="0"/>
              </a:spcAft>
              <a:buNone/>
            </a:pPr>
            <a:r>
              <a:rPr lang="en-US">
                <a:latin typeface="Arial"/>
                <a:ea typeface="Arial"/>
                <a:cs typeface="Arial"/>
                <a:sym typeface="Arial"/>
              </a:rPr>
              <a:t>If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ST_CLERK</a:t>
            </a:r>
            <a:r>
              <a:rPr lang="en-US">
                <a:latin typeface="Arial"/>
                <a:ea typeface="Arial"/>
                <a:cs typeface="Arial"/>
                <a:sym typeface="Arial"/>
              </a:rPr>
              <a:t>, the salary increase is 15%. </a:t>
            </a:r>
            <a:endParaRPr/>
          </a:p>
          <a:p>
            <a:pPr marL="457200" lvl="1" indent="0" algn="l" rtl="0">
              <a:spcBef>
                <a:spcPts val="0"/>
              </a:spcBef>
              <a:spcAft>
                <a:spcPts val="0"/>
              </a:spcAft>
              <a:buNone/>
            </a:pPr>
            <a:r>
              <a:rPr lang="en-US">
                <a:latin typeface="Arial"/>
                <a:ea typeface="Arial"/>
                <a:cs typeface="Arial"/>
                <a:sym typeface="Arial"/>
              </a:rPr>
              <a:t>If </a:t>
            </a:r>
            <a:r>
              <a:rPr lang="en-US">
                <a:latin typeface="Courier New"/>
                <a:ea typeface="Courier New"/>
                <a:cs typeface="Courier New"/>
                <a:sym typeface="Courier New"/>
              </a:rPr>
              <a:t>JOB_ID</a:t>
            </a:r>
            <a:r>
              <a:rPr lang="en-US">
                <a:latin typeface="Arial"/>
                <a:ea typeface="Arial"/>
                <a:cs typeface="Arial"/>
                <a:sym typeface="Arial"/>
              </a:rPr>
              <a:t> is </a:t>
            </a:r>
            <a:r>
              <a:rPr lang="en-US">
                <a:latin typeface="Courier New"/>
                <a:ea typeface="Courier New"/>
                <a:cs typeface="Courier New"/>
                <a:sym typeface="Courier New"/>
              </a:rPr>
              <a:t>SA_REP</a:t>
            </a:r>
            <a:r>
              <a:rPr lang="en-US">
                <a:latin typeface="Arial"/>
                <a:ea typeface="Arial"/>
                <a:cs typeface="Arial"/>
                <a:sym typeface="Arial"/>
              </a:rPr>
              <a:t>, the salary increase is 20%. </a:t>
            </a:r>
            <a:endParaRPr/>
          </a:p>
          <a:p>
            <a:pPr marL="457200" lvl="1" indent="0" algn="l" rtl="0">
              <a:spcBef>
                <a:spcPts val="0"/>
              </a:spcBef>
              <a:spcAft>
                <a:spcPts val="0"/>
              </a:spcAft>
              <a:buNone/>
            </a:pPr>
            <a:r>
              <a:rPr lang="en-US">
                <a:latin typeface="Arial"/>
                <a:ea typeface="Arial"/>
                <a:cs typeface="Arial"/>
                <a:sym typeface="Arial"/>
              </a:rPr>
              <a:t>For all other job roles, there is no increase in salary.</a:t>
            </a:r>
            <a:endParaRPr/>
          </a:p>
          <a:p>
            <a:pPr marL="457200" lvl="1" indent="0" algn="l" rtl="0">
              <a:spcBef>
                <a:spcPts val="0"/>
              </a:spcBef>
              <a:spcAft>
                <a:spcPts val="0"/>
              </a:spcAft>
              <a:buNone/>
            </a:pPr>
            <a:r>
              <a:rPr lang="en-US">
                <a:latin typeface="Arial"/>
                <a:ea typeface="Arial"/>
                <a:cs typeface="Arial"/>
                <a:sym typeface="Arial"/>
              </a:rPr>
              <a:t>The same statement can be expressed in pseudocode as an </a:t>
            </a:r>
            <a:r>
              <a:rPr lang="en-US">
                <a:latin typeface="Courier New"/>
                <a:ea typeface="Courier New"/>
                <a:cs typeface="Courier New"/>
                <a:sym typeface="Courier New"/>
              </a:rPr>
              <a:t>IF-THEN-ELSE</a:t>
            </a:r>
            <a:r>
              <a:rPr lang="en-US">
                <a:latin typeface="Arial"/>
                <a:ea typeface="Arial"/>
                <a:cs typeface="Arial"/>
                <a:sym typeface="Arial"/>
              </a:rPr>
              <a:t> statement:</a:t>
            </a:r>
            <a:endParaRPr/>
          </a:p>
          <a:p>
            <a:pPr marL="857250" lvl="4" indent="0" algn="l" rtl="0">
              <a:spcBef>
                <a:spcPts val="300"/>
              </a:spcBef>
              <a:spcAft>
                <a:spcPts val="0"/>
              </a:spcAft>
              <a:buNone/>
            </a:pPr>
            <a:r>
              <a:rPr lang="en-US"/>
              <a:t>IF job_id = 'IT_PROG'     THEN  salary = salary*1.10</a:t>
            </a:r>
            <a:endParaRPr/>
          </a:p>
          <a:p>
            <a:pPr marL="857250" lvl="4" indent="0" algn="l" rtl="0">
              <a:spcBef>
                <a:spcPts val="0"/>
              </a:spcBef>
              <a:spcAft>
                <a:spcPts val="0"/>
              </a:spcAft>
              <a:buNone/>
            </a:pPr>
            <a:r>
              <a:rPr lang="en-US"/>
              <a:t>IF job_id = 'ST_CLERK'    THEN  salary = salary*1.15</a:t>
            </a:r>
            <a:endParaRPr/>
          </a:p>
          <a:p>
            <a:pPr marL="857250" lvl="4" indent="0" algn="l" rtl="0">
              <a:spcBef>
                <a:spcPts val="0"/>
              </a:spcBef>
              <a:spcAft>
                <a:spcPts val="0"/>
              </a:spcAft>
              <a:buNone/>
            </a:pPr>
            <a:r>
              <a:rPr lang="en-US"/>
              <a:t>IF job_id = 'SA_REP'      THEN  salary = salary*1.20</a:t>
            </a:r>
            <a:endParaRPr/>
          </a:p>
          <a:p>
            <a:pPr marL="857250" lvl="4" indent="0" algn="l" rtl="0">
              <a:spcBef>
                <a:spcPts val="0"/>
              </a:spcBef>
              <a:spcAft>
                <a:spcPts val="0"/>
              </a:spcAft>
              <a:buNone/>
            </a:pPr>
            <a:r>
              <a:rPr lang="en-US"/>
              <a:t>ELSE salary = salary</a:t>
            </a:r>
            <a:endParaRPr/>
          </a:p>
          <a:p>
            <a:pPr marL="0" lvl="0" indent="0" algn="l" rtl="0">
              <a:spcBef>
                <a:spcPts val="0"/>
              </a:spcBef>
              <a:spcAft>
                <a:spcPts val="0"/>
              </a:spcAft>
              <a:buNone/>
            </a:pPr>
            <a:endParaRPr/>
          </a:p>
        </p:txBody>
      </p:sp>
      <p:sp>
        <p:nvSpPr>
          <p:cNvPr id="2826" name="Google Shape;2826;p1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185</a:t>
            </a:fld>
            <a:endParaRPr/>
          </a:p>
        </p:txBody>
      </p:sp>
    </p:spTree>
    <p:extLst>
      <p:ext uri="{BB962C8B-B14F-4D97-AF65-F5344CB8AC3E}">
        <p14:creationId xmlns:p14="http://schemas.microsoft.com/office/powerpoint/2010/main" val="13674002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0" name="Google Shape;2840;p1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This slide shows another example using the </a:t>
            </a:r>
            <a:r>
              <a:rPr lang="en-US">
                <a:latin typeface="Courier New"/>
                <a:ea typeface="Courier New"/>
                <a:cs typeface="Courier New"/>
                <a:sym typeface="Courier New"/>
              </a:rPr>
              <a:t>DECODE</a:t>
            </a:r>
            <a:r>
              <a:rPr lang="en-US">
                <a:latin typeface="Arial"/>
                <a:ea typeface="Arial"/>
                <a:cs typeface="Arial"/>
                <a:sym typeface="Arial"/>
              </a:rPr>
              <a:t> function. In this example, you determine the tax rate for each employee in department 80 based on the monthly salary. The tax rates are as follows: </a:t>
            </a:r>
            <a:endParaRPr>
              <a:latin typeface="Courier New"/>
              <a:ea typeface="Courier New"/>
              <a:cs typeface="Courier New"/>
              <a:sym typeface="Courier New"/>
            </a:endParaRPr>
          </a:p>
          <a:p>
            <a:pPr marL="457200" lvl="1" indent="0" algn="l" rtl="0">
              <a:spcBef>
                <a:spcPts val="0"/>
              </a:spcBef>
              <a:spcAft>
                <a:spcPts val="0"/>
              </a:spcAft>
              <a:buNone/>
            </a:pPr>
            <a:r>
              <a:rPr lang="en-US" b="1" i="1">
                <a:latin typeface="Arial"/>
                <a:ea typeface="Arial"/>
                <a:cs typeface="Arial"/>
                <a:sym typeface="Arial"/>
              </a:rPr>
              <a:t>Monthly Salary Range		Tax Rate	</a:t>
            </a:r>
            <a:endParaRPr>
              <a:latin typeface="Arial"/>
              <a:ea typeface="Arial"/>
              <a:cs typeface="Arial"/>
              <a:sym typeface="Arial"/>
            </a:endParaRPr>
          </a:p>
          <a:p>
            <a:pPr marL="457200" lvl="1" indent="0" algn="l" rtl="0">
              <a:spcBef>
                <a:spcPts val="180"/>
              </a:spcBef>
              <a:spcAft>
                <a:spcPts val="0"/>
              </a:spcAft>
              <a:buNone/>
            </a:pPr>
            <a:r>
              <a:rPr lang="en-US">
                <a:latin typeface="Arial"/>
                <a:ea typeface="Arial"/>
                <a:cs typeface="Arial"/>
                <a:sym typeface="Arial"/>
              </a:rPr>
              <a:t>$0.00–1,999.99			00%	</a:t>
            </a:r>
            <a:endParaRPr/>
          </a:p>
          <a:p>
            <a:pPr marL="457200" lvl="1" indent="0" algn="l" rtl="0">
              <a:spcBef>
                <a:spcPts val="180"/>
              </a:spcBef>
              <a:spcAft>
                <a:spcPts val="0"/>
              </a:spcAft>
              <a:buNone/>
            </a:pPr>
            <a:r>
              <a:rPr lang="en-US">
                <a:latin typeface="Arial"/>
                <a:ea typeface="Arial"/>
                <a:cs typeface="Arial"/>
                <a:sym typeface="Arial"/>
              </a:rPr>
              <a:t>$2,000.00–3,999.99		09%	</a:t>
            </a:r>
            <a:endParaRPr/>
          </a:p>
          <a:p>
            <a:pPr marL="457200" lvl="1" indent="0" algn="l" rtl="0">
              <a:spcBef>
                <a:spcPts val="180"/>
              </a:spcBef>
              <a:spcAft>
                <a:spcPts val="0"/>
              </a:spcAft>
              <a:buNone/>
            </a:pPr>
            <a:r>
              <a:rPr lang="en-US">
                <a:latin typeface="Arial"/>
                <a:ea typeface="Arial"/>
                <a:cs typeface="Arial"/>
                <a:sym typeface="Arial"/>
              </a:rPr>
              <a:t>$4,000.00–5,999.99		20%	</a:t>
            </a:r>
            <a:endParaRPr/>
          </a:p>
          <a:p>
            <a:pPr marL="457200" lvl="1" indent="0" algn="l" rtl="0">
              <a:spcBef>
                <a:spcPts val="180"/>
              </a:spcBef>
              <a:spcAft>
                <a:spcPts val="0"/>
              </a:spcAft>
              <a:buNone/>
            </a:pPr>
            <a:r>
              <a:rPr lang="en-US">
                <a:latin typeface="Arial"/>
                <a:ea typeface="Arial"/>
                <a:cs typeface="Arial"/>
                <a:sym typeface="Arial"/>
              </a:rPr>
              <a:t>$6,000.00–7,999.99		30%	</a:t>
            </a:r>
            <a:endParaRPr/>
          </a:p>
          <a:p>
            <a:pPr marL="457200" lvl="1" indent="0" algn="l" rtl="0">
              <a:spcBef>
                <a:spcPts val="180"/>
              </a:spcBef>
              <a:spcAft>
                <a:spcPts val="0"/>
              </a:spcAft>
              <a:buNone/>
            </a:pPr>
            <a:r>
              <a:rPr lang="en-US">
                <a:latin typeface="Arial"/>
                <a:ea typeface="Arial"/>
                <a:cs typeface="Arial"/>
                <a:sym typeface="Arial"/>
              </a:rPr>
              <a:t>$8,000.00–9,999.99		40%	</a:t>
            </a:r>
            <a:endParaRPr/>
          </a:p>
          <a:p>
            <a:pPr marL="457200" lvl="1" indent="0" algn="l" rtl="0">
              <a:spcBef>
                <a:spcPts val="180"/>
              </a:spcBef>
              <a:spcAft>
                <a:spcPts val="0"/>
              </a:spcAft>
              <a:buNone/>
            </a:pPr>
            <a:r>
              <a:rPr lang="en-US">
                <a:latin typeface="Arial"/>
                <a:ea typeface="Arial"/>
                <a:cs typeface="Arial"/>
                <a:sym typeface="Arial"/>
              </a:rPr>
              <a:t>$10,000.00–11,999.99		42%	</a:t>
            </a:r>
            <a:endParaRPr/>
          </a:p>
          <a:p>
            <a:pPr marL="457200" lvl="1" indent="0" algn="l" rtl="0">
              <a:spcBef>
                <a:spcPts val="180"/>
              </a:spcBef>
              <a:spcAft>
                <a:spcPts val="0"/>
              </a:spcAft>
              <a:buNone/>
            </a:pPr>
            <a:r>
              <a:rPr lang="en-US">
                <a:latin typeface="Arial"/>
                <a:ea typeface="Arial"/>
                <a:cs typeface="Arial"/>
                <a:sym typeface="Arial"/>
              </a:rPr>
              <a:t>$12,200.00–13,999.99		44%	</a:t>
            </a:r>
            <a:endParaRPr/>
          </a:p>
          <a:p>
            <a:pPr marL="457200" lvl="1" indent="0" algn="l" rtl="0">
              <a:spcBef>
                <a:spcPts val="180"/>
              </a:spcBef>
              <a:spcAft>
                <a:spcPts val="0"/>
              </a:spcAft>
              <a:buNone/>
            </a:pPr>
            <a:r>
              <a:rPr lang="en-US">
                <a:latin typeface="Arial"/>
                <a:ea typeface="Arial"/>
                <a:cs typeface="Arial"/>
                <a:sym typeface="Arial"/>
              </a:rPr>
              <a:t>$14,000.00 or greater		45%</a:t>
            </a:r>
            <a:endParaRPr/>
          </a:p>
          <a:p>
            <a:pPr marL="0" lvl="0" indent="0" algn="l" rtl="0">
              <a:spcBef>
                <a:spcPts val="0"/>
              </a:spcBef>
              <a:spcAft>
                <a:spcPts val="0"/>
              </a:spcAft>
              <a:buNone/>
            </a:pPr>
            <a:endParaRPr/>
          </a:p>
        </p:txBody>
      </p:sp>
      <p:sp>
        <p:nvSpPr>
          <p:cNvPr id="2841" name="Google Shape;2841;p1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186</a:t>
            </a:fld>
            <a:endParaRPr/>
          </a:p>
        </p:txBody>
      </p:sp>
    </p:spTree>
    <p:extLst>
      <p:ext uri="{BB962C8B-B14F-4D97-AF65-F5344CB8AC3E}">
        <p14:creationId xmlns:p14="http://schemas.microsoft.com/office/powerpoint/2010/main" val="3821651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0" name="Google Shape;2850;p1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Answer: b</a:t>
            </a:r>
            <a:endParaRPr/>
          </a:p>
          <a:p>
            <a:pPr marL="0" lvl="0" indent="0" algn="l" rtl="0">
              <a:spcBef>
                <a:spcPts val="0"/>
              </a:spcBef>
              <a:spcAft>
                <a:spcPts val="0"/>
              </a:spcAft>
              <a:buNone/>
            </a:pPr>
            <a:endParaRPr/>
          </a:p>
        </p:txBody>
      </p:sp>
      <p:sp>
        <p:nvSpPr>
          <p:cNvPr id="2851" name="Google Shape;2851;p1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187</a:t>
            </a:fld>
            <a:endParaRPr/>
          </a:p>
        </p:txBody>
      </p:sp>
    </p:spTree>
    <p:extLst>
      <p:ext uri="{BB962C8B-B14F-4D97-AF65-F5344CB8AC3E}">
        <p14:creationId xmlns:p14="http://schemas.microsoft.com/office/powerpoint/2010/main" val="207294966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8" name="Google Shape;2858;p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Remember the following:</a:t>
            </a:r>
            <a:endParaRPr/>
          </a:p>
          <a:p>
            <a:pPr marL="914400" lvl="2" indent="0" algn="l" rtl="0">
              <a:spcBef>
                <a:spcPts val="0"/>
              </a:spcBef>
              <a:spcAft>
                <a:spcPts val="0"/>
              </a:spcAft>
              <a:buNone/>
            </a:pPr>
            <a:r>
              <a:rPr lang="en-US">
                <a:latin typeface="Arial"/>
                <a:ea typeface="Arial"/>
                <a:cs typeface="Arial"/>
                <a:sym typeface="Arial"/>
              </a:rPr>
              <a:t>Conversion functions can convert character, date, and numeric values: </a:t>
            </a:r>
            <a:r>
              <a:rPr lang="en-US">
                <a:latin typeface="Courier New"/>
                <a:ea typeface="Courier New"/>
                <a:cs typeface="Courier New"/>
                <a:sym typeface="Courier New"/>
              </a:rPr>
              <a:t>TO_CHAR</a:t>
            </a:r>
            <a:r>
              <a:rPr lang="en-US">
                <a:latin typeface="Arial"/>
                <a:ea typeface="Arial"/>
                <a:cs typeface="Arial"/>
                <a:sym typeface="Arial"/>
              </a:rPr>
              <a:t>, </a:t>
            </a:r>
            <a:r>
              <a:rPr lang="en-US">
                <a:latin typeface="Courier New"/>
                <a:ea typeface="Courier New"/>
                <a:cs typeface="Courier New"/>
                <a:sym typeface="Courier New"/>
              </a:rPr>
              <a:t>TO_DATE</a:t>
            </a:r>
            <a:r>
              <a:rPr lang="en-US">
                <a:latin typeface="Arial"/>
                <a:ea typeface="Arial"/>
                <a:cs typeface="Arial"/>
                <a:sym typeface="Arial"/>
              </a:rPr>
              <a:t>, </a:t>
            </a:r>
            <a:r>
              <a:rPr lang="en-US">
                <a:latin typeface="Courier New"/>
                <a:ea typeface="Courier New"/>
                <a:cs typeface="Courier New"/>
                <a:sym typeface="Courier New"/>
              </a:rPr>
              <a:t>TO_NUMBER</a:t>
            </a:r>
            <a:endParaRPr>
              <a:latin typeface="Arial"/>
              <a:ea typeface="Arial"/>
              <a:cs typeface="Arial"/>
              <a:sym typeface="Arial"/>
            </a:endParaRPr>
          </a:p>
          <a:p>
            <a:pPr marL="914400" lvl="2" indent="0" algn="l" rtl="0">
              <a:spcBef>
                <a:spcPts val="0"/>
              </a:spcBef>
              <a:spcAft>
                <a:spcPts val="0"/>
              </a:spcAft>
              <a:buNone/>
            </a:pPr>
            <a:r>
              <a:rPr lang="en-US">
                <a:latin typeface="Arial"/>
                <a:ea typeface="Arial"/>
                <a:cs typeface="Arial"/>
                <a:sym typeface="Arial"/>
              </a:rPr>
              <a:t>There are several functions that pertain to nulls, including </a:t>
            </a:r>
            <a:r>
              <a:rPr lang="en-US">
                <a:latin typeface="Courier New"/>
                <a:ea typeface="Courier New"/>
                <a:cs typeface="Courier New"/>
                <a:sym typeface="Courier New"/>
              </a:rPr>
              <a:t>NVL</a:t>
            </a:r>
            <a:r>
              <a:rPr lang="en-US">
                <a:latin typeface="Arial"/>
                <a:ea typeface="Arial"/>
                <a:cs typeface="Arial"/>
                <a:sym typeface="Arial"/>
              </a:rPr>
              <a:t>, </a:t>
            </a:r>
            <a:r>
              <a:rPr lang="en-US">
                <a:latin typeface="Courier New"/>
                <a:ea typeface="Courier New"/>
                <a:cs typeface="Courier New"/>
                <a:sym typeface="Courier New"/>
              </a:rPr>
              <a:t>NVL2</a:t>
            </a:r>
            <a:r>
              <a:rPr lang="en-US">
                <a:latin typeface="Arial"/>
                <a:ea typeface="Arial"/>
                <a:cs typeface="Arial"/>
                <a:sym typeface="Arial"/>
              </a:rPr>
              <a:t>, </a:t>
            </a:r>
            <a:r>
              <a:rPr lang="en-US">
                <a:latin typeface="Courier New"/>
                <a:ea typeface="Courier New"/>
                <a:cs typeface="Courier New"/>
                <a:sym typeface="Courier New"/>
              </a:rPr>
              <a:t>NULLIF</a:t>
            </a:r>
            <a:r>
              <a:rPr lang="en-US">
                <a:latin typeface="Arial"/>
                <a:ea typeface="Arial"/>
                <a:cs typeface="Arial"/>
                <a:sym typeface="Arial"/>
              </a:rPr>
              <a:t>, and </a:t>
            </a:r>
            <a:r>
              <a:rPr lang="en-US">
                <a:latin typeface="Courier New"/>
                <a:ea typeface="Courier New"/>
                <a:cs typeface="Courier New"/>
                <a:sym typeface="Courier New"/>
              </a:rPr>
              <a:t>COALESCE</a:t>
            </a:r>
            <a:r>
              <a:rPr lang="en-US">
                <a:latin typeface="Arial"/>
                <a:ea typeface="Arial"/>
                <a:cs typeface="Arial"/>
                <a:sym typeface="Arial"/>
              </a:rPr>
              <a:t>.</a:t>
            </a:r>
            <a:endParaRPr/>
          </a:p>
          <a:p>
            <a:pPr marL="914400" lvl="2" indent="0" algn="l" rtl="0">
              <a:spcBef>
                <a:spcPts val="0"/>
              </a:spcBef>
              <a:spcAft>
                <a:spcPts val="0"/>
              </a:spcAft>
              <a:buNone/>
            </a:pPr>
            <a:r>
              <a:rPr lang="en-US">
                <a:latin typeface="Arial"/>
                <a:ea typeface="Arial"/>
                <a:cs typeface="Arial"/>
                <a:sym typeface="Arial"/>
              </a:rPr>
              <a:t>The </a:t>
            </a:r>
            <a:r>
              <a:rPr lang="en-US">
                <a:latin typeface="Courier New"/>
                <a:ea typeface="Courier New"/>
                <a:cs typeface="Courier New"/>
                <a:sym typeface="Courier New"/>
              </a:rPr>
              <a:t>IF-THEN-ELSE</a:t>
            </a:r>
            <a:r>
              <a:rPr lang="en-US">
                <a:latin typeface="Arial"/>
                <a:ea typeface="Arial"/>
                <a:cs typeface="Arial"/>
                <a:sym typeface="Arial"/>
              </a:rPr>
              <a:t> logic can be applied within a SQL statement by using the </a:t>
            </a:r>
            <a:r>
              <a:rPr lang="en-US">
                <a:latin typeface="Courier New"/>
                <a:ea typeface="Courier New"/>
                <a:cs typeface="Courier New"/>
                <a:sym typeface="Courier New"/>
              </a:rPr>
              <a:t>CASE</a:t>
            </a:r>
            <a:r>
              <a:rPr lang="en-US">
                <a:latin typeface="Arial"/>
                <a:ea typeface="Arial"/>
                <a:cs typeface="Arial"/>
                <a:sym typeface="Arial"/>
              </a:rPr>
              <a:t> expression, searched </a:t>
            </a:r>
            <a:r>
              <a:rPr lang="en-US">
                <a:latin typeface="Courier New"/>
                <a:ea typeface="Courier New"/>
                <a:cs typeface="Courier New"/>
                <a:sym typeface="Courier New"/>
              </a:rPr>
              <a:t>CASE</a:t>
            </a:r>
            <a:r>
              <a:rPr lang="en-US">
                <a:latin typeface="Arial"/>
                <a:ea typeface="Arial"/>
                <a:cs typeface="Arial"/>
                <a:sym typeface="Arial"/>
              </a:rPr>
              <a:t>, or the </a:t>
            </a:r>
            <a:r>
              <a:rPr lang="en-US">
                <a:latin typeface="Courier New"/>
                <a:ea typeface="Courier New"/>
                <a:cs typeface="Courier New"/>
                <a:sym typeface="Courier New"/>
              </a:rPr>
              <a:t>DECODE</a:t>
            </a:r>
            <a:r>
              <a:rPr lang="en-US">
                <a:latin typeface="Arial"/>
                <a:ea typeface="Arial"/>
                <a:cs typeface="Arial"/>
                <a:sym typeface="Arial"/>
              </a:rPr>
              <a:t> function.</a:t>
            </a:r>
            <a:endParaRPr/>
          </a:p>
          <a:p>
            <a:pPr marL="0" lvl="0" indent="0" algn="l" rtl="0">
              <a:spcBef>
                <a:spcPts val="0"/>
              </a:spcBef>
              <a:spcAft>
                <a:spcPts val="0"/>
              </a:spcAft>
              <a:buNone/>
            </a:pPr>
            <a:endParaRPr/>
          </a:p>
        </p:txBody>
      </p:sp>
      <p:sp>
        <p:nvSpPr>
          <p:cNvPr id="2859" name="Google Shape;2859;p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188</a:t>
            </a:fld>
            <a:endParaRPr/>
          </a:p>
        </p:txBody>
      </p:sp>
    </p:spTree>
    <p:extLst>
      <p:ext uri="{BB962C8B-B14F-4D97-AF65-F5344CB8AC3E}">
        <p14:creationId xmlns:p14="http://schemas.microsoft.com/office/powerpoint/2010/main" val="143774714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8" name="Google Shape;2868;p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This practice provides a variety of exercises using the </a:t>
            </a:r>
            <a:r>
              <a:rPr lang="en-US">
                <a:latin typeface="Courier New"/>
                <a:ea typeface="Courier New"/>
                <a:cs typeface="Courier New"/>
                <a:sym typeface="Courier New"/>
              </a:rPr>
              <a:t>TO_CHAR</a:t>
            </a:r>
            <a:r>
              <a:rPr lang="en-US">
                <a:latin typeface="Arial"/>
                <a:ea typeface="Arial"/>
                <a:cs typeface="Arial"/>
                <a:sym typeface="Arial"/>
              </a:rPr>
              <a:t> and </a:t>
            </a:r>
            <a:r>
              <a:rPr lang="en-US">
                <a:latin typeface="Courier New"/>
                <a:ea typeface="Courier New"/>
                <a:cs typeface="Courier New"/>
                <a:sym typeface="Courier New"/>
              </a:rPr>
              <a:t>TO_DATE</a:t>
            </a:r>
            <a:r>
              <a:rPr lang="en-US">
                <a:latin typeface="Arial"/>
                <a:ea typeface="Arial"/>
                <a:cs typeface="Arial"/>
                <a:sym typeface="Arial"/>
              </a:rPr>
              <a:t> functions, and conditional expressions such as </a:t>
            </a:r>
            <a:r>
              <a:rPr lang="en-US">
                <a:latin typeface="Courier New"/>
                <a:ea typeface="Courier New"/>
                <a:cs typeface="Courier New"/>
                <a:sym typeface="Courier New"/>
              </a:rPr>
              <a:t>CASE</a:t>
            </a:r>
            <a:r>
              <a:rPr lang="en-US">
                <a:latin typeface="Arial"/>
                <a:ea typeface="Arial"/>
                <a:cs typeface="Arial"/>
                <a:sym typeface="Arial"/>
              </a:rPr>
              <a:t>,</a:t>
            </a:r>
            <a:r>
              <a:rPr lang="en-US">
                <a:latin typeface="Courier New"/>
                <a:ea typeface="Courier New"/>
                <a:cs typeface="Courier New"/>
                <a:sym typeface="Courier New"/>
              </a:rPr>
              <a:t> </a:t>
            </a:r>
            <a:r>
              <a:rPr lang="en-US">
                <a:latin typeface="Arial"/>
                <a:ea typeface="Arial"/>
                <a:cs typeface="Arial"/>
                <a:sym typeface="Arial"/>
              </a:rPr>
              <a:t>searched</a:t>
            </a:r>
            <a:r>
              <a:rPr lang="en-US">
                <a:latin typeface="Courier New"/>
                <a:ea typeface="Courier New"/>
                <a:cs typeface="Courier New"/>
                <a:sym typeface="Courier New"/>
              </a:rPr>
              <a:t> CASE</a:t>
            </a:r>
            <a:r>
              <a:rPr lang="en-US">
                <a:latin typeface="Arial"/>
                <a:ea typeface="Arial"/>
                <a:cs typeface="Arial"/>
                <a:sym typeface="Arial"/>
              </a:rPr>
              <a:t>, and </a:t>
            </a:r>
            <a:r>
              <a:rPr lang="en-US">
                <a:latin typeface="Courier New"/>
                <a:ea typeface="Courier New"/>
                <a:cs typeface="Courier New"/>
                <a:sym typeface="Courier New"/>
              </a:rPr>
              <a:t>DECODE</a:t>
            </a:r>
            <a:r>
              <a:rPr lang="en-US">
                <a:latin typeface="Arial"/>
                <a:ea typeface="Arial"/>
                <a:cs typeface="Arial"/>
                <a:sym typeface="Arial"/>
              </a:rPr>
              <a:t>.</a:t>
            </a:r>
            <a:endParaRPr/>
          </a:p>
          <a:p>
            <a:pPr marL="457200" lvl="1" indent="0" algn="l" rtl="0">
              <a:spcBef>
                <a:spcPts val="0"/>
              </a:spcBef>
              <a:spcAft>
                <a:spcPts val="0"/>
              </a:spcAft>
              <a:buNone/>
            </a:pPr>
            <a:r>
              <a:rPr lang="en-US">
                <a:latin typeface="Arial"/>
                <a:ea typeface="Arial"/>
                <a:cs typeface="Arial"/>
                <a:sym typeface="Arial"/>
              </a:rPr>
              <a:t>Remember that for nested functions, the results are evaluated from the innermost function to the outermost function.</a:t>
            </a:r>
            <a:endParaRPr/>
          </a:p>
          <a:p>
            <a:pPr marL="0" lvl="0" indent="0" algn="l" rtl="0">
              <a:spcBef>
                <a:spcPts val="0"/>
              </a:spcBef>
              <a:spcAft>
                <a:spcPts val="0"/>
              </a:spcAft>
              <a:buNone/>
            </a:pPr>
            <a:endParaRPr/>
          </a:p>
        </p:txBody>
      </p:sp>
      <p:sp>
        <p:nvSpPr>
          <p:cNvPr id="2869" name="Google Shape;2869;p1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189</a:t>
            </a:fld>
            <a:endParaRPr/>
          </a:p>
        </p:txBody>
      </p:sp>
    </p:spTree>
    <p:extLst>
      <p:ext uri="{BB962C8B-B14F-4D97-AF65-F5344CB8AC3E}">
        <p14:creationId xmlns:p14="http://schemas.microsoft.com/office/powerpoint/2010/main" val="73028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Entity relationship model is widely used because in an effective system, data is divided into discrete categories or entities.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An </a:t>
            </a:r>
            <a:r>
              <a:rPr lang="en-US" b="1" dirty="0">
                <a:latin typeface="Arial"/>
                <a:ea typeface="Arial"/>
                <a:cs typeface="Arial"/>
                <a:sym typeface="Arial"/>
              </a:rPr>
              <a:t>entity relationship (ER) </a:t>
            </a:r>
            <a:r>
              <a:rPr lang="en-US" dirty="0">
                <a:latin typeface="Arial"/>
                <a:ea typeface="Arial"/>
                <a:cs typeface="Arial"/>
                <a:sym typeface="Arial"/>
              </a:rPr>
              <a:t>model is an illustration of the various entities in a business and the relationships among them. You can derive an ER model from business specifications or narratives and build it during the analysis phase of the system development life cycle. ER models separate the information required by a business from the activities performed within the business. Although businesses can change their activities, the type of information tends to remain constant. Therefore, the data structures also tend to be constant.</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Benefits of ER Modeling</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You can:</a:t>
            </a:r>
            <a:endParaRPr dirty="0"/>
          </a:p>
          <a:p>
            <a:pPr marL="609493" lvl="2" indent="-304745" algn="l" rtl="0">
              <a:spcBef>
                <a:spcPts val="275"/>
              </a:spcBef>
              <a:spcAft>
                <a:spcPts val="0"/>
              </a:spcAft>
              <a:buClr>
                <a:srgbClr val="000000"/>
              </a:buClr>
              <a:buSzPts val="1100"/>
              <a:buFont typeface="Arial"/>
              <a:buChar char="•"/>
            </a:pPr>
            <a:r>
              <a:rPr lang="en-US" dirty="0">
                <a:latin typeface="Arial"/>
                <a:ea typeface="Arial"/>
                <a:cs typeface="Arial"/>
                <a:sym typeface="Arial"/>
              </a:rPr>
              <a:t>Document information for the organization in a clear, precise format</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Provide a clear picture of the scope of the information requirement</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Provide an easily understood pictorial map for database design</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Offer an effective framework for integrating multiple applications</a:t>
            </a:r>
            <a:endParaRPr dirty="0"/>
          </a:p>
          <a:p>
            <a:pPr marL="0" lvl="0" indent="0" algn="l" rtl="0">
              <a:spcBef>
                <a:spcPts val="0"/>
              </a:spcBef>
              <a:spcAft>
                <a:spcPts val="0"/>
              </a:spcAft>
              <a:buNone/>
            </a:pPr>
            <a:endParaRPr dirty="0"/>
          </a:p>
        </p:txBody>
      </p:sp>
      <p:sp>
        <p:nvSpPr>
          <p:cNvPr id="415" name="Google Shape;41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6543937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p1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8" name="Google Shape;2878;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3524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4" name="Google Shape;2884;p1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2, you will learn about SQL statements to query and display data from multiple tables using Joins. You will also learn to use subqueries when the condition is unknown, use group functions to aggregate data, and use set operators.</a:t>
            </a:r>
            <a:endParaRPr/>
          </a:p>
          <a:p>
            <a:pPr marL="0" lvl="0" indent="0" algn="l" rtl="0">
              <a:spcBef>
                <a:spcPts val="0"/>
              </a:spcBef>
              <a:spcAft>
                <a:spcPts val="0"/>
              </a:spcAft>
              <a:buNone/>
            </a:pPr>
            <a:endParaRPr/>
          </a:p>
        </p:txBody>
      </p:sp>
      <p:sp>
        <p:nvSpPr>
          <p:cNvPr id="2885" name="Google Shape;2885;p1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191</a:t>
            </a:fld>
            <a:endParaRPr/>
          </a:p>
        </p:txBody>
      </p:sp>
    </p:spTree>
    <p:extLst>
      <p:ext uri="{BB962C8B-B14F-4D97-AF65-F5344CB8AC3E}">
        <p14:creationId xmlns:p14="http://schemas.microsoft.com/office/powerpoint/2010/main" val="104865809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1" name="Google Shape;2921;p1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In this lesson, you will further learn about functions. The lesson focuses on obtaining summary information (such as averages) for groups of rows. You will discuss how to group rows in a table into smaller sets and how to specify search criteria for groups of rows.</a:t>
            </a:r>
            <a:endParaRPr/>
          </a:p>
          <a:p>
            <a:pPr marL="0" lvl="0" indent="0" algn="l" rtl="0">
              <a:spcBef>
                <a:spcPts val="0"/>
              </a:spcBef>
              <a:spcAft>
                <a:spcPts val="0"/>
              </a:spcAft>
              <a:buNone/>
            </a:pPr>
            <a:endParaRPr/>
          </a:p>
        </p:txBody>
      </p:sp>
      <p:sp>
        <p:nvSpPr>
          <p:cNvPr id="2922" name="Google Shape;2922;p1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192</a:t>
            </a:fld>
            <a:endParaRPr/>
          </a:p>
        </p:txBody>
      </p:sp>
    </p:spTree>
    <p:extLst>
      <p:ext uri="{BB962C8B-B14F-4D97-AF65-F5344CB8AC3E}">
        <p14:creationId xmlns:p14="http://schemas.microsoft.com/office/powerpoint/2010/main" val="3982781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1" name="Google Shape;2931;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86875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0" name="Google Shape;2940;p1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Unlike single-row functions, group functions operate on sets of rows to give one result per group. These sets may comprise the entire table or groups of rows in the table.</a:t>
            </a:r>
            <a:endParaRPr/>
          </a:p>
          <a:p>
            <a:pPr marL="0" lvl="0" indent="0" algn="l" rtl="0">
              <a:spcBef>
                <a:spcPts val="0"/>
              </a:spcBef>
              <a:spcAft>
                <a:spcPts val="0"/>
              </a:spcAft>
              <a:buNone/>
            </a:pPr>
            <a:endParaRPr/>
          </a:p>
        </p:txBody>
      </p:sp>
      <p:sp>
        <p:nvSpPr>
          <p:cNvPr id="2941" name="Google Shape;2941;p1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194</a:t>
            </a:fld>
            <a:endParaRPr/>
          </a:p>
        </p:txBody>
      </p:sp>
    </p:spTree>
    <p:extLst>
      <p:ext uri="{BB962C8B-B14F-4D97-AF65-F5344CB8AC3E}">
        <p14:creationId xmlns:p14="http://schemas.microsoft.com/office/powerpoint/2010/main" val="50185429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2" name="Google Shape;2962;p2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Each of the functions accepts an argument. The following table identifies the options that you can use in the syntax:</a:t>
            </a:r>
            <a:endParaRPr/>
          </a:p>
          <a:p>
            <a:pPr marL="0" lvl="0" indent="0" algn="l" rtl="0">
              <a:spcBef>
                <a:spcPts val="0"/>
              </a:spcBef>
              <a:spcAft>
                <a:spcPts val="0"/>
              </a:spcAft>
              <a:buNone/>
            </a:pPr>
            <a:endParaRPr/>
          </a:p>
        </p:txBody>
      </p:sp>
      <p:sp>
        <p:nvSpPr>
          <p:cNvPr id="2963" name="Google Shape;2963;p2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195</a:t>
            </a:fld>
            <a:endParaRPr/>
          </a:p>
        </p:txBody>
      </p:sp>
    </p:spTree>
    <p:extLst>
      <p:ext uri="{BB962C8B-B14F-4D97-AF65-F5344CB8AC3E}">
        <p14:creationId xmlns:p14="http://schemas.microsoft.com/office/powerpoint/2010/main" val="149688791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9"/>
        <p:cNvGrpSpPr/>
        <p:nvPr/>
      </p:nvGrpSpPr>
      <p:grpSpPr>
        <a:xfrm>
          <a:off x="0" y="0"/>
          <a:ext cx="0" cy="0"/>
          <a:chOff x="0" y="0"/>
          <a:chExt cx="0" cy="0"/>
        </a:xfrm>
      </p:grpSpPr>
      <p:sp>
        <p:nvSpPr>
          <p:cNvPr id="2980" name="Google Shape;2980;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1" name="Google Shape;2981;p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The group function is placed after the </a:t>
            </a:r>
            <a:r>
              <a:rPr lang="en-US">
                <a:latin typeface="Courier New"/>
                <a:ea typeface="Courier New"/>
                <a:cs typeface="Courier New"/>
                <a:sym typeface="Courier New"/>
              </a:rPr>
              <a:t>SELECT</a:t>
            </a:r>
            <a:r>
              <a:rPr lang="en-US">
                <a:latin typeface="Arial"/>
                <a:ea typeface="Arial"/>
                <a:cs typeface="Arial"/>
                <a:sym typeface="Arial"/>
              </a:rPr>
              <a:t> keyword. You may have multiple group functions separated by commas. </a:t>
            </a:r>
            <a:endParaRPr/>
          </a:p>
          <a:p>
            <a:pPr marL="457200" lvl="1" indent="0" algn="l" rtl="0">
              <a:spcBef>
                <a:spcPts val="0"/>
              </a:spcBef>
              <a:spcAft>
                <a:spcPts val="0"/>
              </a:spcAft>
              <a:buNone/>
            </a:pPr>
            <a:r>
              <a:rPr lang="en-US">
                <a:latin typeface="Arial"/>
                <a:ea typeface="Arial"/>
                <a:cs typeface="Arial"/>
                <a:sym typeface="Arial"/>
              </a:rPr>
              <a:t>Syntax:</a:t>
            </a:r>
            <a:endParaRPr/>
          </a:p>
          <a:p>
            <a:pPr marL="1828800" lvl="4" indent="0" algn="l" rtl="0">
              <a:spcBef>
                <a:spcPts val="0"/>
              </a:spcBef>
              <a:spcAft>
                <a:spcPts val="0"/>
              </a:spcAft>
              <a:buNone/>
            </a:pPr>
            <a:r>
              <a:rPr lang="en-US" i="1"/>
              <a:t>group_function</a:t>
            </a:r>
            <a:r>
              <a:rPr lang="en-US"/>
              <a:t>([DISTINCT|</a:t>
            </a:r>
            <a:r>
              <a:rPr lang="en-US" u="sng"/>
              <a:t>ALL</a:t>
            </a:r>
            <a:r>
              <a:rPr lang="en-US"/>
              <a:t>]</a:t>
            </a:r>
            <a:r>
              <a:rPr lang="en-US" i="1"/>
              <a:t>expr</a:t>
            </a:r>
            <a:r>
              <a:rPr lang="en-US"/>
              <a:t>)</a:t>
            </a:r>
            <a:endParaRPr/>
          </a:p>
          <a:p>
            <a:pPr marL="457200" lvl="1" indent="0" algn="l" rtl="0">
              <a:spcBef>
                <a:spcPts val="0"/>
              </a:spcBef>
              <a:spcAft>
                <a:spcPts val="0"/>
              </a:spcAft>
              <a:buNone/>
            </a:pPr>
            <a:r>
              <a:rPr lang="en-US">
                <a:latin typeface="Arial"/>
                <a:ea typeface="Arial"/>
                <a:cs typeface="Arial"/>
                <a:sym typeface="Arial"/>
              </a:rPr>
              <a:t>Let us look at a few guidelines for using the group functions:</a:t>
            </a:r>
            <a:endParaRPr/>
          </a:p>
          <a:p>
            <a:pPr marL="914400" lvl="2" indent="0" algn="l" rtl="0">
              <a:spcBef>
                <a:spcPts val="0"/>
              </a:spcBef>
              <a:spcAft>
                <a:spcPts val="0"/>
              </a:spcAft>
              <a:buNone/>
            </a:pPr>
            <a:r>
              <a:rPr lang="en-US">
                <a:latin typeface="Courier New"/>
                <a:ea typeface="Courier New"/>
                <a:cs typeface="Courier New"/>
                <a:sym typeface="Courier New"/>
              </a:rPr>
              <a:t>DISTINCT</a:t>
            </a:r>
            <a:r>
              <a:rPr lang="en-US">
                <a:latin typeface="Arial"/>
                <a:ea typeface="Arial"/>
                <a:cs typeface="Arial"/>
                <a:sym typeface="Arial"/>
              </a:rPr>
              <a:t> makes the function consider only nonduplicate values; </a:t>
            </a:r>
            <a:r>
              <a:rPr lang="en-US">
                <a:latin typeface="Courier New"/>
                <a:ea typeface="Courier New"/>
                <a:cs typeface="Courier New"/>
                <a:sym typeface="Courier New"/>
              </a:rPr>
              <a:t>ALL</a:t>
            </a:r>
            <a:r>
              <a:rPr lang="en-US">
                <a:latin typeface="Arial"/>
                <a:ea typeface="Arial"/>
                <a:cs typeface="Arial"/>
                <a:sym typeface="Arial"/>
              </a:rPr>
              <a:t> makes it consider every value, including duplicates. The default is </a:t>
            </a:r>
            <a:r>
              <a:rPr lang="en-US">
                <a:latin typeface="Courier New"/>
                <a:ea typeface="Courier New"/>
                <a:cs typeface="Courier New"/>
                <a:sym typeface="Courier New"/>
              </a:rPr>
              <a:t>ALL</a:t>
            </a:r>
            <a:r>
              <a:rPr lang="en-US">
                <a:latin typeface="Arial"/>
                <a:ea typeface="Arial"/>
                <a:cs typeface="Arial"/>
                <a:sym typeface="Arial"/>
              </a:rPr>
              <a:t> and, therefore, does not need to be specified.</a:t>
            </a:r>
            <a:endParaRPr/>
          </a:p>
          <a:p>
            <a:pPr marL="914400" lvl="2" indent="0" algn="l" rtl="0">
              <a:spcBef>
                <a:spcPts val="0"/>
              </a:spcBef>
              <a:spcAft>
                <a:spcPts val="0"/>
              </a:spcAft>
              <a:buNone/>
            </a:pPr>
            <a:r>
              <a:rPr lang="en-US">
                <a:latin typeface="Arial"/>
                <a:ea typeface="Arial"/>
                <a:cs typeface="Arial"/>
                <a:sym typeface="Arial"/>
              </a:rPr>
              <a:t>The data types for the functions with an </a:t>
            </a:r>
            <a:r>
              <a:rPr lang="en-US">
                <a:latin typeface="Courier New"/>
                <a:ea typeface="Courier New"/>
                <a:cs typeface="Courier New"/>
                <a:sym typeface="Courier New"/>
              </a:rPr>
              <a:t>expr</a:t>
            </a:r>
            <a:r>
              <a:rPr lang="en-US">
                <a:latin typeface="Arial"/>
                <a:ea typeface="Arial"/>
                <a:cs typeface="Arial"/>
                <a:sym typeface="Arial"/>
              </a:rPr>
              <a:t> argument may be </a:t>
            </a:r>
            <a:r>
              <a:rPr lang="en-US">
                <a:latin typeface="Courier New"/>
                <a:ea typeface="Courier New"/>
                <a:cs typeface="Courier New"/>
                <a:sym typeface="Courier New"/>
              </a:rPr>
              <a:t>CHAR</a:t>
            </a:r>
            <a:r>
              <a:rPr lang="en-US">
                <a:latin typeface="Arial"/>
                <a:ea typeface="Arial"/>
                <a:cs typeface="Arial"/>
                <a:sym typeface="Arial"/>
              </a:rPr>
              <a:t>, </a:t>
            </a:r>
            <a:r>
              <a:rPr lang="en-US">
                <a:latin typeface="Courier New"/>
                <a:ea typeface="Courier New"/>
                <a:cs typeface="Courier New"/>
                <a:sym typeface="Courier New"/>
              </a:rPr>
              <a:t>VARCHAR2</a:t>
            </a:r>
            <a:r>
              <a:rPr lang="en-US">
                <a:latin typeface="Arial"/>
                <a:ea typeface="Arial"/>
                <a:cs typeface="Arial"/>
                <a:sym typeface="Arial"/>
              </a:rPr>
              <a:t>, </a:t>
            </a:r>
            <a:r>
              <a:rPr lang="en-US">
                <a:latin typeface="Courier New"/>
                <a:ea typeface="Courier New"/>
                <a:cs typeface="Courier New"/>
                <a:sym typeface="Courier New"/>
              </a:rPr>
              <a:t>NUMBER</a:t>
            </a:r>
            <a:r>
              <a:rPr lang="en-US">
                <a:latin typeface="Arial"/>
                <a:ea typeface="Arial"/>
                <a:cs typeface="Arial"/>
                <a:sym typeface="Arial"/>
              </a:rPr>
              <a:t>, or </a:t>
            </a:r>
            <a:r>
              <a:rPr lang="en-US">
                <a:latin typeface="Courier New"/>
                <a:ea typeface="Courier New"/>
                <a:cs typeface="Courier New"/>
                <a:sym typeface="Courier New"/>
              </a:rPr>
              <a:t>DATE</a:t>
            </a:r>
            <a:r>
              <a:rPr lang="en-US">
                <a:latin typeface="Arial"/>
                <a:ea typeface="Arial"/>
                <a:cs typeface="Arial"/>
                <a:sym typeface="Arial"/>
              </a:rPr>
              <a:t>. </a:t>
            </a:r>
            <a:endParaRPr/>
          </a:p>
          <a:p>
            <a:pPr marL="914400" lvl="2" indent="0" algn="l" rtl="0">
              <a:spcBef>
                <a:spcPts val="0"/>
              </a:spcBef>
              <a:spcAft>
                <a:spcPts val="0"/>
              </a:spcAft>
              <a:buNone/>
            </a:pPr>
            <a:r>
              <a:rPr lang="en-US">
                <a:latin typeface="Arial"/>
                <a:ea typeface="Arial"/>
                <a:cs typeface="Arial"/>
                <a:sym typeface="Arial"/>
              </a:rPr>
              <a:t>All group functions ignore null values. To substitute a value for null values, use the </a:t>
            </a:r>
            <a:r>
              <a:rPr lang="en-US">
                <a:latin typeface="Courier New"/>
                <a:ea typeface="Courier New"/>
                <a:cs typeface="Courier New"/>
                <a:sym typeface="Courier New"/>
              </a:rPr>
              <a:t>NVL</a:t>
            </a:r>
            <a:r>
              <a:rPr lang="en-US">
                <a:latin typeface="Arial"/>
                <a:ea typeface="Arial"/>
                <a:cs typeface="Arial"/>
                <a:sym typeface="Arial"/>
              </a:rPr>
              <a:t>, </a:t>
            </a:r>
            <a:r>
              <a:rPr lang="en-US">
                <a:latin typeface="Courier New"/>
                <a:ea typeface="Courier New"/>
                <a:cs typeface="Courier New"/>
                <a:sym typeface="Courier New"/>
              </a:rPr>
              <a:t>NVL2</a:t>
            </a:r>
            <a:r>
              <a:rPr lang="en-US">
                <a:latin typeface="Arial"/>
                <a:ea typeface="Arial"/>
                <a:cs typeface="Arial"/>
                <a:sym typeface="Arial"/>
              </a:rPr>
              <a:t>, </a:t>
            </a:r>
            <a:r>
              <a:rPr lang="en-US">
                <a:latin typeface="Courier New"/>
                <a:ea typeface="Courier New"/>
                <a:cs typeface="Courier New"/>
                <a:sym typeface="Courier New"/>
              </a:rPr>
              <a:t>COALESCE</a:t>
            </a:r>
            <a:r>
              <a:rPr lang="en-US">
                <a:latin typeface="Arial"/>
                <a:ea typeface="Arial"/>
                <a:cs typeface="Arial"/>
                <a:sym typeface="Arial"/>
              </a:rPr>
              <a:t>, </a:t>
            </a:r>
            <a:r>
              <a:rPr lang="en-US">
                <a:latin typeface="Courier New"/>
                <a:ea typeface="Courier New"/>
                <a:cs typeface="Courier New"/>
                <a:sym typeface="Courier New"/>
              </a:rPr>
              <a:t>CASE</a:t>
            </a:r>
            <a:r>
              <a:rPr lang="en-US">
                <a:latin typeface="Arial"/>
                <a:ea typeface="Arial"/>
                <a:cs typeface="Arial"/>
                <a:sym typeface="Arial"/>
              </a:rPr>
              <a:t>, or </a:t>
            </a:r>
            <a:r>
              <a:rPr lang="en-US">
                <a:latin typeface="Courier New"/>
                <a:ea typeface="Courier New"/>
                <a:cs typeface="Courier New"/>
                <a:sym typeface="Courier New"/>
              </a:rPr>
              <a:t>DECODE</a:t>
            </a:r>
            <a:r>
              <a:rPr lang="en-US">
                <a:latin typeface="Arial"/>
                <a:ea typeface="Arial"/>
                <a:cs typeface="Arial"/>
                <a:sym typeface="Arial"/>
              </a:rPr>
              <a:t> functions.</a:t>
            </a:r>
            <a:endParaRPr/>
          </a:p>
          <a:p>
            <a:pPr marL="0" lvl="0" indent="0" algn="l" rtl="0">
              <a:spcBef>
                <a:spcPts val="0"/>
              </a:spcBef>
              <a:spcAft>
                <a:spcPts val="0"/>
              </a:spcAft>
              <a:buNone/>
            </a:pPr>
            <a:endParaRPr/>
          </a:p>
        </p:txBody>
      </p:sp>
      <p:sp>
        <p:nvSpPr>
          <p:cNvPr id="2982" name="Google Shape;2982;p2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196</a:t>
            </a:fld>
            <a:endParaRPr/>
          </a:p>
        </p:txBody>
      </p:sp>
    </p:spTree>
    <p:extLst>
      <p:ext uri="{BB962C8B-B14F-4D97-AF65-F5344CB8AC3E}">
        <p14:creationId xmlns:p14="http://schemas.microsoft.com/office/powerpoint/2010/main" val="10666829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0" name="Google Shape;3000;p2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You can use the </a:t>
            </a:r>
            <a:r>
              <a:rPr lang="en-US">
                <a:solidFill>
                  <a:schemeClr val="dk1"/>
                </a:solidFill>
                <a:latin typeface="Courier New"/>
                <a:ea typeface="Courier New"/>
                <a:cs typeface="Courier New"/>
                <a:sym typeface="Courier New"/>
              </a:rPr>
              <a:t>AVG</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SUM</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MIN</a:t>
            </a:r>
            <a:r>
              <a:rPr lang="en-US">
                <a:solidFill>
                  <a:schemeClr val="dk1"/>
                </a:solidFill>
                <a:latin typeface="Arial"/>
                <a:ea typeface="Arial"/>
                <a:cs typeface="Arial"/>
                <a:sym typeface="Arial"/>
              </a:rPr>
              <a:t>, and </a:t>
            </a:r>
            <a:r>
              <a:rPr lang="en-US">
                <a:solidFill>
                  <a:schemeClr val="dk1"/>
                </a:solidFill>
                <a:latin typeface="Courier New"/>
                <a:ea typeface="Courier New"/>
                <a:cs typeface="Courier New"/>
                <a:sym typeface="Courier New"/>
              </a:rPr>
              <a:t>MAX</a:t>
            </a:r>
            <a:r>
              <a:rPr lang="en-US">
                <a:solidFill>
                  <a:schemeClr val="dk1"/>
                </a:solidFill>
                <a:latin typeface="Arial"/>
                <a:ea typeface="Arial"/>
                <a:cs typeface="Arial"/>
                <a:sym typeface="Arial"/>
              </a:rPr>
              <a:t> functions against the columns that can store numeric data. The example in the slide displays the average, highest, lowest, and sum of monthly salaries for all sales representatives.</a:t>
            </a:r>
            <a:endParaRPr/>
          </a:p>
          <a:p>
            <a:pPr marL="0" lvl="0" indent="0" algn="l" rtl="0">
              <a:spcBef>
                <a:spcPts val="0"/>
              </a:spcBef>
              <a:spcAft>
                <a:spcPts val="0"/>
              </a:spcAft>
              <a:buNone/>
            </a:pPr>
            <a:endParaRPr/>
          </a:p>
        </p:txBody>
      </p:sp>
      <p:sp>
        <p:nvSpPr>
          <p:cNvPr id="3001" name="Google Shape;3001;p2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197</a:t>
            </a:fld>
            <a:endParaRPr/>
          </a:p>
        </p:txBody>
      </p:sp>
    </p:spTree>
    <p:extLst>
      <p:ext uri="{BB962C8B-B14F-4D97-AF65-F5344CB8AC3E}">
        <p14:creationId xmlns:p14="http://schemas.microsoft.com/office/powerpoint/2010/main" val="5464353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9"/>
        <p:cNvGrpSpPr/>
        <p:nvPr/>
      </p:nvGrpSpPr>
      <p:grpSpPr>
        <a:xfrm>
          <a:off x="0" y="0"/>
          <a:ext cx="0" cy="0"/>
          <a:chOff x="0" y="0"/>
          <a:chExt cx="0" cy="0"/>
        </a:xfrm>
      </p:grpSpPr>
      <p:sp>
        <p:nvSpPr>
          <p:cNvPr id="3010" name="Google Shape;3010;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1" name="Google Shape;3011;p2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You can use the </a:t>
            </a:r>
            <a:r>
              <a:rPr lang="en-US">
                <a:latin typeface="Courier New"/>
                <a:ea typeface="Courier New"/>
                <a:cs typeface="Courier New"/>
                <a:sym typeface="Courier New"/>
              </a:rPr>
              <a:t>MAX</a:t>
            </a:r>
            <a:r>
              <a:rPr lang="en-US">
                <a:latin typeface="Arial"/>
                <a:ea typeface="Arial"/>
                <a:cs typeface="Arial"/>
                <a:sym typeface="Arial"/>
              </a:rPr>
              <a:t> and </a:t>
            </a:r>
            <a:r>
              <a:rPr lang="en-US">
                <a:latin typeface="Courier New"/>
                <a:ea typeface="Courier New"/>
                <a:cs typeface="Courier New"/>
                <a:sym typeface="Courier New"/>
              </a:rPr>
              <a:t>MIN</a:t>
            </a:r>
            <a:r>
              <a:rPr lang="en-US">
                <a:latin typeface="Arial"/>
                <a:ea typeface="Arial"/>
                <a:cs typeface="Arial"/>
                <a:sym typeface="Arial"/>
              </a:rPr>
              <a:t> functions for numeric, character, and date data types. The example in the slide displays the most junior and most senior employees. </a:t>
            </a:r>
            <a:endParaRPr/>
          </a:p>
          <a:p>
            <a:pPr marL="457200" lvl="1" indent="0" algn="l" rtl="0">
              <a:spcBef>
                <a:spcPts val="0"/>
              </a:spcBef>
              <a:spcAft>
                <a:spcPts val="0"/>
              </a:spcAft>
              <a:buNone/>
            </a:pPr>
            <a:r>
              <a:rPr lang="en-US">
                <a:latin typeface="Arial"/>
                <a:ea typeface="Arial"/>
                <a:cs typeface="Arial"/>
                <a:sym typeface="Arial"/>
              </a:rPr>
              <a:t>The following example displays the employee last name that is first and the employee last name that is last in an alphabetic list of all employees:</a:t>
            </a:r>
            <a:endParaRPr/>
          </a:p>
          <a:p>
            <a:pPr marL="571500" lvl="4" indent="0" algn="l" rtl="0">
              <a:spcBef>
                <a:spcPts val="0"/>
              </a:spcBef>
              <a:spcAft>
                <a:spcPts val="0"/>
              </a:spcAft>
              <a:buNone/>
            </a:pPr>
            <a:r>
              <a:rPr lang="en-US"/>
              <a:t>SELECT MIN(last_name), MAX(last_name)</a:t>
            </a:r>
            <a:endParaRPr/>
          </a:p>
          <a:p>
            <a:pPr marL="571500" lvl="4" indent="0" algn="l" rtl="0">
              <a:spcBef>
                <a:spcPts val="0"/>
              </a:spcBef>
              <a:spcAft>
                <a:spcPts val="0"/>
              </a:spcAft>
              <a:buNone/>
            </a:pPr>
            <a:r>
              <a:rPr lang="en-US"/>
              <a:t>FROM   employees;</a:t>
            </a:r>
            <a:endParaRPr>
              <a:latin typeface="Arial"/>
              <a:ea typeface="Arial"/>
              <a:cs typeface="Arial"/>
              <a:sym typeface="Arial"/>
            </a:endParaRPr>
          </a:p>
          <a:p>
            <a:pPr marL="457200" lvl="1" indent="0" algn="l" rtl="0">
              <a:spcBef>
                <a:spcPts val="0"/>
              </a:spcBef>
              <a:spcAft>
                <a:spcPts val="0"/>
              </a:spcAft>
              <a:buNone/>
            </a:pPr>
            <a:r>
              <a:rPr lang="en-US" b="1">
                <a:latin typeface="Arial"/>
                <a:ea typeface="Arial"/>
                <a:cs typeface="Arial"/>
                <a:sym typeface="Arial"/>
              </a:rPr>
              <a:t>Note:</a:t>
            </a:r>
            <a:r>
              <a:rPr lang="en-US">
                <a:latin typeface="Arial"/>
                <a:ea typeface="Arial"/>
                <a:cs typeface="Arial"/>
                <a:sym typeface="Arial"/>
              </a:rPr>
              <a:t> The </a:t>
            </a:r>
            <a:r>
              <a:rPr lang="en-US">
                <a:latin typeface="Courier New"/>
                <a:ea typeface="Courier New"/>
                <a:cs typeface="Courier New"/>
                <a:sym typeface="Courier New"/>
              </a:rPr>
              <a:t>AVG</a:t>
            </a:r>
            <a:r>
              <a:rPr lang="en-US">
                <a:latin typeface="Arial"/>
                <a:ea typeface="Arial"/>
                <a:cs typeface="Arial"/>
                <a:sym typeface="Arial"/>
              </a:rPr>
              <a:t>, </a:t>
            </a:r>
            <a:r>
              <a:rPr lang="en-US">
                <a:latin typeface="Courier New"/>
                <a:ea typeface="Courier New"/>
                <a:cs typeface="Courier New"/>
                <a:sym typeface="Courier New"/>
              </a:rPr>
              <a:t>SUM</a:t>
            </a:r>
            <a:r>
              <a:rPr lang="en-US">
                <a:latin typeface="Arial"/>
                <a:ea typeface="Arial"/>
                <a:cs typeface="Arial"/>
                <a:sym typeface="Arial"/>
              </a:rPr>
              <a:t>, </a:t>
            </a:r>
            <a:r>
              <a:rPr lang="en-US">
                <a:latin typeface="Courier New"/>
                <a:ea typeface="Courier New"/>
                <a:cs typeface="Courier New"/>
                <a:sym typeface="Courier New"/>
              </a:rPr>
              <a:t>VARIANCE</a:t>
            </a:r>
            <a:r>
              <a:rPr lang="en-US">
                <a:latin typeface="Arial"/>
                <a:ea typeface="Arial"/>
                <a:cs typeface="Arial"/>
                <a:sym typeface="Arial"/>
              </a:rPr>
              <a:t>, and </a:t>
            </a:r>
            <a:r>
              <a:rPr lang="en-US">
                <a:latin typeface="Courier New"/>
                <a:ea typeface="Courier New"/>
                <a:cs typeface="Courier New"/>
                <a:sym typeface="Courier New"/>
              </a:rPr>
              <a:t>STDDEV</a:t>
            </a:r>
            <a:r>
              <a:rPr lang="en-US">
                <a:latin typeface="Arial"/>
                <a:ea typeface="Arial"/>
                <a:cs typeface="Arial"/>
                <a:sym typeface="Arial"/>
              </a:rPr>
              <a:t> functions can be used only with numeric data types. </a:t>
            </a:r>
            <a:r>
              <a:rPr lang="en-US">
                <a:latin typeface="Courier New"/>
                <a:ea typeface="Courier New"/>
                <a:cs typeface="Courier New"/>
                <a:sym typeface="Courier New"/>
              </a:rPr>
              <a:t>MAX</a:t>
            </a:r>
            <a:r>
              <a:rPr lang="en-US">
                <a:latin typeface="Arial"/>
                <a:ea typeface="Arial"/>
                <a:cs typeface="Arial"/>
                <a:sym typeface="Arial"/>
              </a:rPr>
              <a:t> and </a:t>
            </a:r>
            <a:r>
              <a:rPr lang="en-US">
                <a:latin typeface="Courier New"/>
                <a:ea typeface="Courier New"/>
                <a:cs typeface="Courier New"/>
                <a:sym typeface="Courier New"/>
              </a:rPr>
              <a:t>MIN</a:t>
            </a:r>
            <a:r>
              <a:rPr lang="en-US">
                <a:latin typeface="Arial"/>
                <a:ea typeface="Arial"/>
                <a:cs typeface="Arial"/>
                <a:sym typeface="Arial"/>
              </a:rPr>
              <a:t> cannot be used with </a:t>
            </a:r>
            <a:r>
              <a:rPr lang="en-US">
                <a:latin typeface="Courier New"/>
                <a:ea typeface="Courier New"/>
                <a:cs typeface="Courier New"/>
                <a:sym typeface="Courier New"/>
              </a:rPr>
              <a:t>LOB</a:t>
            </a:r>
            <a:r>
              <a:rPr lang="en-US">
                <a:latin typeface="Arial"/>
                <a:ea typeface="Arial"/>
                <a:cs typeface="Arial"/>
                <a:sym typeface="Arial"/>
              </a:rPr>
              <a:t> or </a:t>
            </a:r>
            <a:r>
              <a:rPr lang="en-US">
                <a:latin typeface="Courier New"/>
                <a:ea typeface="Courier New"/>
                <a:cs typeface="Courier New"/>
                <a:sym typeface="Courier New"/>
              </a:rPr>
              <a:t>LONG</a:t>
            </a:r>
            <a:r>
              <a:rPr lang="en-US">
                <a:latin typeface="Arial"/>
                <a:ea typeface="Arial"/>
                <a:cs typeface="Arial"/>
                <a:sym typeface="Arial"/>
              </a:rPr>
              <a:t> data types.</a:t>
            </a:r>
            <a:endParaRPr/>
          </a:p>
          <a:p>
            <a:pPr marL="0" lvl="0" indent="0" algn="l" rtl="0">
              <a:spcBef>
                <a:spcPts val="0"/>
              </a:spcBef>
              <a:spcAft>
                <a:spcPts val="0"/>
              </a:spcAft>
              <a:buNone/>
            </a:pPr>
            <a:endParaRPr/>
          </a:p>
        </p:txBody>
      </p:sp>
      <p:sp>
        <p:nvSpPr>
          <p:cNvPr id="3012" name="Google Shape;3012;p2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198</a:t>
            </a:fld>
            <a:endParaRPr/>
          </a:p>
        </p:txBody>
      </p:sp>
    </p:spTree>
    <p:extLst>
      <p:ext uri="{BB962C8B-B14F-4D97-AF65-F5344CB8AC3E}">
        <p14:creationId xmlns:p14="http://schemas.microsoft.com/office/powerpoint/2010/main" val="129833186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3"/>
        <p:cNvGrpSpPr/>
        <p:nvPr/>
      </p:nvGrpSpPr>
      <p:grpSpPr>
        <a:xfrm>
          <a:off x="0" y="0"/>
          <a:ext cx="0" cy="0"/>
          <a:chOff x="0" y="0"/>
          <a:chExt cx="0" cy="0"/>
        </a:xfrm>
      </p:grpSpPr>
      <p:sp>
        <p:nvSpPr>
          <p:cNvPr id="3024" name="Google Shape;3024;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5" name="Google Shape;3025;p2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You can use the </a:t>
            </a:r>
            <a:r>
              <a:rPr lang="en-US">
                <a:solidFill>
                  <a:schemeClr val="dk1"/>
                </a:solidFill>
                <a:latin typeface="Courier New"/>
                <a:ea typeface="Courier New"/>
                <a:cs typeface="Courier New"/>
                <a:sym typeface="Courier New"/>
              </a:rPr>
              <a:t>COUNT</a:t>
            </a:r>
            <a:r>
              <a:rPr lang="en-US">
                <a:solidFill>
                  <a:schemeClr val="dk1"/>
                </a:solidFill>
                <a:latin typeface="Arial"/>
                <a:ea typeface="Arial"/>
                <a:cs typeface="Arial"/>
                <a:sym typeface="Arial"/>
              </a:rPr>
              <a:t> function in the following three formats:</a:t>
            </a:r>
            <a:endParaRPr/>
          </a:p>
          <a:p>
            <a:pPr marL="914400" lvl="2" indent="-76200" algn="l" rtl="0">
              <a:spcBef>
                <a:spcPts val="0"/>
              </a:spcBef>
              <a:spcAft>
                <a:spcPts val="0"/>
              </a:spcAft>
              <a:buClr>
                <a:schemeClr val="dk1"/>
              </a:buClr>
              <a:buSzPts val="1200"/>
              <a:buFont typeface="Courier New"/>
              <a:buChar char="•"/>
            </a:pPr>
            <a:r>
              <a:rPr lang="en-US">
                <a:solidFill>
                  <a:schemeClr val="dk1"/>
                </a:solidFill>
                <a:latin typeface="Courier New"/>
                <a:ea typeface="Courier New"/>
                <a:cs typeface="Courier New"/>
                <a:sym typeface="Courier New"/>
              </a:rPr>
              <a:t>COUNT(*) </a:t>
            </a:r>
            <a:endParaRPr/>
          </a:p>
          <a:p>
            <a:pPr marL="914400" lvl="2" indent="-76200" algn="l" rtl="0">
              <a:spcBef>
                <a:spcPts val="0"/>
              </a:spcBef>
              <a:spcAft>
                <a:spcPts val="0"/>
              </a:spcAft>
              <a:buClr>
                <a:schemeClr val="dk1"/>
              </a:buClr>
              <a:buSzPts val="1200"/>
              <a:buFont typeface="Courier New"/>
              <a:buChar char="•"/>
            </a:pPr>
            <a:r>
              <a:rPr lang="en-US">
                <a:solidFill>
                  <a:schemeClr val="dk1"/>
                </a:solidFill>
                <a:latin typeface="Courier New"/>
                <a:ea typeface="Courier New"/>
                <a:cs typeface="Courier New"/>
                <a:sym typeface="Courier New"/>
              </a:rPr>
              <a:t>COUNT(</a:t>
            </a:r>
            <a:r>
              <a:rPr lang="en-US" i="1">
                <a:solidFill>
                  <a:schemeClr val="dk1"/>
                </a:solidFill>
                <a:latin typeface="Courier New"/>
                <a:ea typeface="Courier New"/>
                <a:cs typeface="Courier New"/>
                <a:sym typeface="Courier New"/>
              </a:rPr>
              <a:t>expr</a:t>
            </a:r>
            <a:r>
              <a:rPr lang="en-US">
                <a:solidFill>
                  <a:schemeClr val="dk1"/>
                </a:solidFill>
                <a:latin typeface="Courier New"/>
                <a:ea typeface="Courier New"/>
                <a:cs typeface="Courier New"/>
                <a:sym typeface="Courier New"/>
              </a:rPr>
              <a:t>)</a:t>
            </a:r>
            <a:endParaRPr/>
          </a:p>
          <a:p>
            <a:pPr marL="914400" lvl="2" indent="-76200" algn="l" rtl="0">
              <a:spcBef>
                <a:spcPts val="0"/>
              </a:spcBef>
              <a:spcAft>
                <a:spcPts val="0"/>
              </a:spcAft>
              <a:buClr>
                <a:schemeClr val="dk1"/>
              </a:buClr>
              <a:buSzPts val="1200"/>
              <a:buFont typeface="Courier New"/>
              <a:buChar char="•"/>
            </a:pPr>
            <a:r>
              <a:rPr lang="en-US">
                <a:solidFill>
                  <a:schemeClr val="dk1"/>
                </a:solidFill>
                <a:latin typeface="Courier New"/>
                <a:ea typeface="Courier New"/>
                <a:cs typeface="Courier New"/>
                <a:sym typeface="Courier New"/>
              </a:rPr>
              <a:t>COUNT(DISTINCT</a:t>
            </a:r>
            <a:r>
              <a:rPr lang="en-US">
                <a:solidFill>
                  <a:schemeClr val="dk1"/>
                </a:solidFill>
                <a:latin typeface="Arial"/>
                <a:ea typeface="Arial"/>
                <a:cs typeface="Arial"/>
                <a:sym typeface="Arial"/>
              </a:rPr>
              <a:t> </a:t>
            </a:r>
            <a:r>
              <a:rPr lang="en-US" i="1">
                <a:solidFill>
                  <a:schemeClr val="dk1"/>
                </a:solidFill>
                <a:latin typeface="Courier New"/>
                <a:ea typeface="Courier New"/>
                <a:cs typeface="Courier New"/>
                <a:sym typeface="Courier New"/>
              </a:rPr>
              <a:t>expr</a:t>
            </a:r>
            <a:r>
              <a:rPr lang="en-US">
                <a:solidFill>
                  <a:schemeClr val="dk1"/>
                </a:solidFill>
                <a:latin typeface="Courier New"/>
                <a:ea typeface="Courier New"/>
                <a:cs typeface="Courier New"/>
                <a:sym typeface="Courier New"/>
              </a:rPr>
              <a:t>)</a:t>
            </a:r>
            <a:endParaRPr/>
          </a:p>
          <a:p>
            <a:pPr marL="457200" lvl="1" indent="0" algn="l" rtl="0">
              <a:spcBef>
                <a:spcPts val="0"/>
              </a:spcBef>
              <a:spcAft>
                <a:spcPts val="0"/>
              </a:spcAft>
              <a:buNone/>
            </a:pPr>
            <a:r>
              <a:rPr lang="en-US">
                <a:solidFill>
                  <a:schemeClr val="dk1"/>
                </a:solidFill>
                <a:latin typeface="Courier New"/>
                <a:ea typeface="Courier New"/>
                <a:cs typeface="Courier New"/>
                <a:sym typeface="Courier New"/>
              </a:rPr>
              <a:t>COUNT(*)</a:t>
            </a:r>
            <a:r>
              <a:rPr lang="en-US">
                <a:solidFill>
                  <a:schemeClr val="dk1"/>
                </a:solidFill>
                <a:latin typeface="Arial"/>
                <a:ea typeface="Arial"/>
                <a:cs typeface="Arial"/>
                <a:sym typeface="Arial"/>
              </a:rPr>
              <a:t> returns the number of rows in a table that satisfy the criteria of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including duplicate rows and rows containing null values in any of the columns. If a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is included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a:t>
            </a:r>
            <a:r>
              <a:rPr lang="en-US">
                <a:solidFill>
                  <a:schemeClr val="dk1"/>
                </a:solidFill>
                <a:latin typeface="Courier New"/>
                <a:ea typeface="Courier New"/>
                <a:cs typeface="Courier New"/>
                <a:sym typeface="Courier New"/>
              </a:rPr>
              <a:t>COUNT(*)</a:t>
            </a:r>
            <a:r>
              <a:rPr lang="en-US">
                <a:solidFill>
                  <a:schemeClr val="dk1"/>
                </a:solidFill>
                <a:latin typeface="Arial"/>
                <a:ea typeface="Arial"/>
                <a:cs typeface="Arial"/>
                <a:sym typeface="Arial"/>
              </a:rPr>
              <a:t> returns the number of rows that satisfy the condition in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a:t>
            </a:r>
            <a:endParaRPr/>
          </a:p>
          <a:p>
            <a:pPr marL="457200" lvl="1" indent="0" algn="l" rtl="0">
              <a:spcBef>
                <a:spcPts val="0"/>
              </a:spcBef>
              <a:spcAft>
                <a:spcPts val="0"/>
              </a:spcAft>
              <a:buNone/>
            </a:pPr>
            <a:r>
              <a:rPr lang="en-US">
                <a:solidFill>
                  <a:schemeClr val="dk1"/>
                </a:solidFill>
                <a:latin typeface="Arial"/>
                <a:ea typeface="Arial"/>
                <a:cs typeface="Arial"/>
                <a:sym typeface="Arial"/>
              </a:rPr>
              <a:t>In contrast, </a:t>
            </a:r>
            <a:r>
              <a:rPr lang="en-US">
                <a:solidFill>
                  <a:schemeClr val="dk1"/>
                </a:solidFill>
                <a:latin typeface="Courier New"/>
                <a:ea typeface="Courier New"/>
                <a:cs typeface="Courier New"/>
                <a:sym typeface="Courier New"/>
              </a:rPr>
              <a:t>COUNT(</a:t>
            </a:r>
            <a:r>
              <a:rPr lang="en-US" i="1">
                <a:solidFill>
                  <a:schemeClr val="dk1"/>
                </a:solidFill>
                <a:latin typeface="Courier New"/>
                <a:ea typeface="Courier New"/>
                <a:cs typeface="Courier New"/>
                <a:sym typeface="Courier New"/>
              </a:rPr>
              <a:t>expr)</a:t>
            </a:r>
            <a:r>
              <a:rPr lang="en-US" i="1">
                <a:solidFill>
                  <a:schemeClr val="dk1"/>
                </a:solidFill>
                <a:latin typeface="Arial"/>
                <a:ea typeface="Arial"/>
                <a:cs typeface="Arial"/>
                <a:sym typeface="Arial"/>
              </a:rPr>
              <a:t> </a:t>
            </a:r>
            <a:r>
              <a:rPr lang="en-US">
                <a:solidFill>
                  <a:schemeClr val="dk1"/>
                </a:solidFill>
                <a:latin typeface="Arial"/>
                <a:ea typeface="Arial"/>
                <a:cs typeface="Arial"/>
                <a:sym typeface="Arial"/>
              </a:rPr>
              <a:t>returns the number of non-null values that are in the column identified by </a:t>
            </a:r>
            <a:r>
              <a:rPr lang="en-US" i="1">
                <a:solidFill>
                  <a:schemeClr val="dk1"/>
                </a:solidFill>
                <a:latin typeface="Courier New"/>
                <a:ea typeface="Courier New"/>
                <a:cs typeface="Courier New"/>
                <a:sym typeface="Courier New"/>
              </a:rPr>
              <a:t>expr</a:t>
            </a:r>
            <a:r>
              <a:rPr lang="en-US">
                <a:solidFill>
                  <a:schemeClr val="dk1"/>
                </a:solidFill>
                <a:latin typeface="Arial"/>
                <a:ea typeface="Arial"/>
                <a:cs typeface="Arial"/>
                <a:sym typeface="Arial"/>
              </a:rPr>
              <a:t>. </a:t>
            </a:r>
            <a:endParaRPr/>
          </a:p>
          <a:p>
            <a:pPr marL="457200" lvl="1" indent="0" algn="l" rtl="0">
              <a:spcBef>
                <a:spcPts val="0"/>
              </a:spcBef>
              <a:spcAft>
                <a:spcPts val="0"/>
              </a:spcAft>
              <a:buNone/>
            </a:pPr>
            <a:r>
              <a:rPr lang="en-US">
                <a:solidFill>
                  <a:schemeClr val="dk1"/>
                </a:solidFill>
                <a:latin typeface="Courier New"/>
                <a:ea typeface="Courier New"/>
                <a:cs typeface="Courier New"/>
                <a:sym typeface="Courier New"/>
              </a:rPr>
              <a:t>COUNT(DISTINCT</a:t>
            </a:r>
            <a:r>
              <a:rPr lang="en-US">
                <a:solidFill>
                  <a:schemeClr val="dk1"/>
                </a:solidFill>
                <a:latin typeface="Arial"/>
                <a:ea typeface="Arial"/>
                <a:cs typeface="Arial"/>
                <a:sym typeface="Arial"/>
              </a:rPr>
              <a:t> </a:t>
            </a:r>
            <a:r>
              <a:rPr lang="en-US" i="1">
                <a:solidFill>
                  <a:schemeClr val="dk1"/>
                </a:solidFill>
                <a:latin typeface="Courier New"/>
                <a:ea typeface="Courier New"/>
                <a:cs typeface="Courier New"/>
                <a:sym typeface="Courier New"/>
              </a:rPr>
              <a:t>expr</a:t>
            </a:r>
            <a:r>
              <a:rPr lang="en-US">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 returns the number of unique, non-null values that are in the column identified by </a:t>
            </a:r>
            <a:r>
              <a:rPr lang="en-US" i="1">
                <a:solidFill>
                  <a:schemeClr val="dk1"/>
                </a:solidFill>
                <a:latin typeface="Courier New"/>
                <a:ea typeface="Courier New"/>
                <a:cs typeface="Courier New"/>
                <a:sym typeface="Courier New"/>
              </a:rPr>
              <a:t>expr</a:t>
            </a:r>
            <a:r>
              <a:rPr lang="en-US">
                <a:solidFill>
                  <a:schemeClr val="dk1"/>
                </a:solidFill>
                <a:latin typeface="Arial"/>
                <a:ea typeface="Arial"/>
                <a:cs typeface="Arial"/>
                <a:sym typeface="Arial"/>
              </a:rPr>
              <a:t>.</a:t>
            </a:r>
            <a:endParaRPr/>
          </a:p>
          <a:p>
            <a:pPr marL="457200" lvl="1" indent="0" algn="l" rtl="0">
              <a:spcBef>
                <a:spcPts val="0"/>
              </a:spcBef>
              <a:spcAft>
                <a:spcPts val="0"/>
              </a:spcAft>
              <a:buNone/>
            </a:pPr>
            <a:r>
              <a:rPr lang="en-US" b="1">
                <a:solidFill>
                  <a:schemeClr val="dk1"/>
                </a:solidFill>
                <a:latin typeface="Arial"/>
                <a:ea typeface="Arial"/>
                <a:cs typeface="Arial"/>
                <a:sym typeface="Arial"/>
              </a:rPr>
              <a:t>Examples</a:t>
            </a:r>
            <a:endParaRPr/>
          </a:p>
          <a:p>
            <a:pPr marL="914400" lvl="2" indent="0" algn="l" rtl="0">
              <a:spcBef>
                <a:spcPts val="0"/>
              </a:spcBef>
              <a:spcAft>
                <a:spcPts val="0"/>
              </a:spcAft>
              <a:buClr>
                <a:schemeClr val="dk1"/>
              </a:buClr>
              <a:buSzPts val="1200"/>
              <a:buFont typeface="Times New Roman"/>
              <a:buNone/>
            </a:pPr>
            <a:r>
              <a:rPr lang="en-US">
                <a:solidFill>
                  <a:schemeClr val="dk1"/>
                </a:solidFill>
                <a:latin typeface="Arial"/>
                <a:ea typeface="Arial"/>
                <a:cs typeface="Arial"/>
                <a:sym typeface="Arial"/>
              </a:rPr>
              <a:t>1.	The first example in the slide displays the number of employees in department 50.</a:t>
            </a:r>
            <a:endParaRPr/>
          </a:p>
          <a:p>
            <a:pPr marL="914400" lvl="2" indent="0" algn="l" rtl="0">
              <a:spcBef>
                <a:spcPts val="0"/>
              </a:spcBef>
              <a:spcAft>
                <a:spcPts val="0"/>
              </a:spcAft>
              <a:buClr>
                <a:schemeClr val="dk1"/>
              </a:buClr>
              <a:buSzPts val="1200"/>
              <a:buFont typeface="Times New Roman"/>
              <a:buNone/>
            </a:pPr>
            <a:r>
              <a:rPr lang="en-US">
                <a:solidFill>
                  <a:schemeClr val="dk1"/>
                </a:solidFill>
                <a:latin typeface="Arial"/>
                <a:ea typeface="Arial"/>
                <a:cs typeface="Arial"/>
                <a:sym typeface="Arial"/>
              </a:rPr>
              <a:t>2.	The second example in the slide displays the number of employees in department 50 who can earn a commission.</a:t>
            </a:r>
            <a:endParaRPr/>
          </a:p>
          <a:p>
            <a:pPr marL="0" lvl="0" indent="0" algn="l" rtl="0">
              <a:spcBef>
                <a:spcPts val="0"/>
              </a:spcBef>
              <a:spcAft>
                <a:spcPts val="0"/>
              </a:spcAft>
              <a:buNone/>
            </a:pPr>
            <a:endParaRPr/>
          </a:p>
        </p:txBody>
      </p:sp>
      <p:sp>
        <p:nvSpPr>
          <p:cNvPr id="3026" name="Google Shape;3026;p2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199</a:t>
            </a:fld>
            <a:endParaRPr/>
          </a:p>
        </p:txBody>
      </p:sp>
    </p:spTree>
    <p:extLst>
      <p:ext uri="{BB962C8B-B14F-4D97-AF65-F5344CB8AC3E}">
        <p14:creationId xmlns:p14="http://schemas.microsoft.com/office/powerpoint/2010/main" val="48225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In this lesson, you gain an understanding of RDBMS. You are also introduced to Oracle SQL Developer and SQL*Plus as development environments used for executing SQL statements, and for formatting and reporting purposes.</a:t>
            </a:r>
            <a:endParaRPr dirty="0"/>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6877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b="1" dirty="0">
                <a:latin typeface="Arial"/>
                <a:ea typeface="Arial"/>
                <a:cs typeface="Arial"/>
                <a:sym typeface="Arial"/>
              </a:rPr>
              <a:t>Entities</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To represent an entity in a model, use the following conventions:</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Singular, unique entity name</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Entity name in uppercase</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Soft box</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Optional synonym names in uppercase within parentheses: ( )</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Attributes</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To represent an attribute in a model, use the following conventions:</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Singular name in lowercase</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Asterisk (*) tag for mandatory attributes (that is, values that </a:t>
            </a:r>
            <a:r>
              <a:rPr lang="en-US" i="1" dirty="0">
                <a:latin typeface="Arial"/>
                <a:ea typeface="Arial"/>
                <a:cs typeface="Arial"/>
                <a:sym typeface="Arial"/>
              </a:rPr>
              <a:t>must</a:t>
            </a:r>
            <a:r>
              <a:rPr lang="en-US" dirty="0">
                <a:latin typeface="Arial"/>
                <a:ea typeface="Arial"/>
                <a:cs typeface="Arial"/>
                <a:sym typeface="Arial"/>
              </a:rPr>
              <a:t> be known)</a:t>
            </a:r>
            <a:endParaRPr dirty="0"/>
          </a:p>
          <a:p>
            <a:pPr marL="609493" lvl="2" indent="-304745" algn="l" rtl="0">
              <a:spcBef>
                <a:spcPts val="400"/>
              </a:spcBef>
              <a:spcAft>
                <a:spcPts val="0"/>
              </a:spcAft>
              <a:buClr>
                <a:srgbClr val="000000"/>
              </a:buClr>
              <a:buSzPts val="1100"/>
              <a:buFont typeface="Arial"/>
              <a:buChar char="•"/>
            </a:pPr>
            <a:r>
              <a:rPr lang="en-US" dirty="0">
                <a:latin typeface="Arial"/>
                <a:ea typeface="Arial"/>
                <a:cs typeface="Arial"/>
                <a:sym typeface="Arial"/>
              </a:rPr>
              <a:t>Letter “o” tag for optional attributes (that is, values that </a:t>
            </a:r>
            <a:r>
              <a:rPr lang="en-US" i="1" dirty="0">
                <a:latin typeface="Arial"/>
                <a:ea typeface="Arial"/>
                <a:cs typeface="Arial"/>
                <a:sym typeface="Arial"/>
              </a:rPr>
              <a:t>may</a:t>
            </a:r>
            <a:r>
              <a:rPr lang="en-US" dirty="0">
                <a:latin typeface="Arial"/>
                <a:ea typeface="Arial"/>
                <a:cs typeface="Arial"/>
                <a:sym typeface="Arial"/>
              </a:rPr>
              <a:t> be known)</a:t>
            </a:r>
            <a:endParaRPr dirty="0"/>
          </a:p>
        </p:txBody>
      </p:sp>
      <p:sp>
        <p:nvSpPr>
          <p:cNvPr id="430" name="Google Shape;43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278811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0" name="Google Shape;3040;p2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Use the </a:t>
            </a:r>
            <a:r>
              <a:rPr lang="en-US">
                <a:solidFill>
                  <a:schemeClr val="dk1"/>
                </a:solidFill>
                <a:latin typeface="Courier New"/>
                <a:ea typeface="Courier New"/>
                <a:cs typeface="Courier New"/>
                <a:sym typeface="Courier New"/>
              </a:rPr>
              <a:t>DISTINCT</a:t>
            </a:r>
            <a:r>
              <a:rPr lang="en-US">
                <a:solidFill>
                  <a:schemeClr val="dk1"/>
                </a:solidFill>
                <a:latin typeface="Arial"/>
                <a:ea typeface="Arial"/>
                <a:cs typeface="Arial"/>
                <a:sym typeface="Arial"/>
              </a:rPr>
              <a:t> keyword to suppress the counting of any duplicate values in a column.</a:t>
            </a:r>
            <a:endParaRPr/>
          </a:p>
          <a:p>
            <a:pPr marL="457200" lvl="1" indent="0" algn="l" rtl="0">
              <a:spcBef>
                <a:spcPts val="0"/>
              </a:spcBef>
              <a:spcAft>
                <a:spcPts val="0"/>
              </a:spcAft>
              <a:buNone/>
            </a:pPr>
            <a:r>
              <a:rPr lang="en-US">
                <a:solidFill>
                  <a:schemeClr val="dk1"/>
                </a:solidFill>
                <a:latin typeface="Arial"/>
                <a:ea typeface="Arial"/>
                <a:cs typeface="Arial"/>
                <a:sym typeface="Arial"/>
              </a:rPr>
              <a:t>The example in the slide displays the number of distinct department values that are in the </a:t>
            </a:r>
            <a:r>
              <a:rPr lang="en-US">
                <a:solidFill>
                  <a:schemeClr val="dk1"/>
                </a:solidFill>
                <a:latin typeface="Courier New"/>
                <a:ea typeface="Courier New"/>
                <a:cs typeface="Courier New"/>
                <a:sym typeface="Courier New"/>
              </a:rPr>
              <a:t>EMPLOYEES</a:t>
            </a:r>
            <a:r>
              <a:rPr lang="en-US">
                <a:solidFill>
                  <a:schemeClr val="dk1"/>
                </a:solidFill>
                <a:latin typeface="Arial"/>
                <a:ea typeface="Arial"/>
                <a:cs typeface="Arial"/>
                <a:sym typeface="Arial"/>
              </a:rPr>
              <a:t> table.</a:t>
            </a:r>
            <a:endParaRPr/>
          </a:p>
          <a:p>
            <a:pPr marL="0" lvl="0" indent="0" algn="l" rtl="0">
              <a:spcBef>
                <a:spcPts val="0"/>
              </a:spcBef>
              <a:spcAft>
                <a:spcPts val="0"/>
              </a:spcAft>
              <a:buNone/>
            </a:pPr>
            <a:endParaRPr/>
          </a:p>
        </p:txBody>
      </p:sp>
      <p:sp>
        <p:nvSpPr>
          <p:cNvPr id="3041" name="Google Shape;3041;p2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200</a:t>
            </a:fld>
            <a:endParaRPr/>
          </a:p>
        </p:txBody>
      </p:sp>
    </p:spTree>
    <p:extLst>
      <p:ext uri="{BB962C8B-B14F-4D97-AF65-F5344CB8AC3E}">
        <p14:creationId xmlns:p14="http://schemas.microsoft.com/office/powerpoint/2010/main" val="5835588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0" name="Google Shape;3050;p2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All group functions ignore null values in the column. </a:t>
            </a:r>
            <a:endParaRPr/>
          </a:p>
          <a:p>
            <a:pPr marL="457200" lvl="1" indent="0" algn="l" rtl="0">
              <a:spcBef>
                <a:spcPts val="0"/>
              </a:spcBef>
              <a:spcAft>
                <a:spcPts val="0"/>
              </a:spcAft>
              <a:buNone/>
            </a:pPr>
            <a:r>
              <a:rPr lang="en-US">
                <a:solidFill>
                  <a:schemeClr val="dk1"/>
                </a:solidFill>
                <a:latin typeface="Arial"/>
                <a:ea typeface="Arial"/>
                <a:cs typeface="Arial"/>
                <a:sym typeface="Arial"/>
              </a:rPr>
              <a:t>However, the </a:t>
            </a:r>
            <a:r>
              <a:rPr lang="en-US">
                <a:solidFill>
                  <a:schemeClr val="dk1"/>
                </a:solidFill>
                <a:latin typeface="Courier New"/>
                <a:ea typeface="Courier New"/>
                <a:cs typeface="Courier New"/>
                <a:sym typeface="Courier New"/>
              </a:rPr>
              <a:t>NVL</a:t>
            </a:r>
            <a:r>
              <a:rPr lang="en-US">
                <a:solidFill>
                  <a:schemeClr val="dk1"/>
                </a:solidFill>
                <a:latin typeface="Arial"/>
                <a:ea typeface="Arial"/>
                <a:cs typeface="Arial"/>
                <a:sym typeface="Arial"/>
              </a:rPr>
              <a:t> function forces group functions to include null values. </a:t>
            </a:r>
            <a:endParaRPr/>
          </a:p>
          <a:p>
            <a:pPr marL="457200" lvl="1" indent="0" algn="l" rtl="0">
              <a:spcBef>
                <a:spcPts val="0"/>
              </a:spcBef>
              <a:spcAft>
                <a:spcPts val="0"/>
              </a:spcAft>
              <a:buNone/>
            </a:pPr>
            <a:r>
              <a:rPr lang="en-US" b="1">
                <a:solidFill>
                  <a:schemeClr val="dk1"/>
                </a:solidFill>
                <a:latin typeface="Arial"/>
                <a:ea typeface="Arial"/>
                <a:cs typeface="Arial"/>
                <a:sym typeface="Arial"/>
              </a:rPr>
              <a:t>Examples</a:t>
            </a:r>
            <a:endParaRPr/>
          </a:p>
          <a:p>
            <a:pPr marL="914400" lvl="2" indent="0" algn="l" rtl="0">
              <a:spcBef>
                <a:spcPts val="0"/>
              </a:spcBef>
              <a:spcAft>
                <a:spcPts val="0"/>
              </a:spcAft>
              <a:buClr>
                <a:schemeClr val="dk1"/>
              </a:buClr>
              <a:buSzPts val="1200"/>
              <a:buFont typeface="Times New Roman"/>
              <a:buNone/>
            </a:pPr>
            <a:r>
              <a:rPr lang="en-US">
                <a:solidFill>
                  <a:schemeClr val="dk1"/>
                </a:solidFill>
                <a:latin typeface="Arial"/>
                <a:ea typeface="Arial"/>
                <a:cs typeface="Arial"/>
                <a:sym typeface="Arial"/>
              </a:rPr>
              <a:t>1.	The average is calculated based on </a:t>
            </a:r>
            <a:r>
              <a:rPr lang="en-US" i="1">
                <a:solidFill>
                  <a:schemeClr val="dk1"/>
                </a:solidFill>
                <a:latin typeface="Arial"/>
                <a:ea typeface="Arial"/>
                <a:cs typeface="Arial"/>
                <a:sym typeface="Arial"/>
              </a:rPr>
              <a:t>only</a:t>
            </a:r>
            <a:r>
              <a:rPr lang="en-US">
                <a:solidFill>
                  <a:schemeClr val="dk1"/>
                </a:solidFill>
                <a:latin typeface="Arial"/>
                <a:ea typeface="Arial"/>
                <a:cs typeface="Arial"/>
                <a:sym typeface="Arial"/>
              </a:rPr>
              <a:t> those rows in the table in which a valid value is stored in the </a:t>
            </a:r>
            <a:r>
              <a:rPr lang="en-US">
                <a:solidFill>
                  <a:schemeClr val="dk1"/>
                </a:solidFill>
                <a:latin typeface="Courier New"/>
                <a:ea typeface="Courier New"/>
                <a:cs typeface="Courier New"/>
                <a:sym typeface="Courier New"/>
              </a:rPr>
              <a:t>COMMISSION_PCT</a:t>
            </a:r>
            <a:r>
              <a:rPr lang="en-US">
                <a:solidFill>
                  <a:schemeClr val="dk1"/>
                </a:solidFill>
                <a:latin typeface="Arial"/>
                <a:ea typeface="Arial"/>
                <a:cs typeface="Arial"/>
                <a:sym typeface="Arial"/>
              </a:rPr>
              <a:t> column. The average is calculated as the total commission that is paid to all employees divided by the number of employees receiving a commission (four).</a:t>
            </a:r>
            <a:endParaRPr/>
          </a:p>
          <a:p>
            <a:pPr marL="914400" lvl="2"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2.	The average is calculated based on </a:t>
            </a:r>
            <a:r>
              <a:rPr lang="en-US" i="1">
                <a:solidFill>
                  <a:schemeClr val="dk1"/>
                </a:solidFill>
                <a:latin typeface="Arial"/>
                <a:ea typeface="Arial"/>
                <a:cs typeface="Arial"/>
                <a:sym typeface="Arial"/>
              </a:rPr>
              <a:t>all</a:t>
            </a:r>
            <a:r>
              <a:rPr lang="en-US">
                <a:solidFill>
                  <a:schemeClr val="dk1"/>
                </a:solidFill>
                <a:latin typeface="Arial"/>
                <a:ea typeface="Arial"/>
                <a:cs typeface="Arial"/>
                <a:sym typeface="Arial"/>
              </a:rPr>
              <a:t> rows in the table, regardless of whether null values are stored in the </a:t>
            </a:r>
            <a:r>
              <a:rPr lang="en-US">
                <a:solidFill>
                  <a:schemeClr val="dk1"/>
                </a:solidFill>
                <a:latin typeface="Courier New"/>
                <a:ea typeface="Courier New"/>
                <a:cs typeface="Courier New"/>
                <a:sym typeface="Courier New"/>
              </a:rPr>
              <a:t>COMMISSION_PCT</a:t>
            </a:r>
            <a:r>
              <a:rPr lang="en-US">
                <a:solidFill>
                  <a:schemeClr val="dk1"/>
                </a:solidFill>
                <a:latin typeface="Arial"/>
                <a:ea typeface="Arial"/>
                <a:cs typeface="Arial"/>
                <a:sym typeface="Arial"/>
              </a:rPr>
              <a:t> column. The average is calculated as the total commission that is paid to all employees divided by the total number of employees in the company (20).</a:t>
            </a:r>
            <a:endParaRPr/>
          </a:p>
          <a:p>
            <a:pPr marL="0" lvl="0" indent="0" algn="l" rtl="0">
              <a:spcBef>
                <a:spcPts val="0"/>
              </a:spcBef>
              <a:spcAft>
                <a:spcPts val="0"/>
              </a:spcAft>
              <a:buNone/>
            </a:pPr>
            <a:endParaRPr/>
          </a:p>
        </p:txBody>
      </p:sp>
      <p:sp>
        <p:nvSpPr>
          <p:cNvPr id="3051" name="Google Shape;3051;p2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201</a:t>
            </a:fld>
            <a:endParaRPr/>
          </a:p>
        </p:txBody>
      </p:sp>
    </p:spTree>
    <p:extLst>
      <p:ext uri="{BB962C8B-B14F-4D97-AF65-F5344CB8AC3E}">
        <p14:creationId xmlns:p14="http://schemas.microsoft.com/office/powerpoint/2010/main" val="31564164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p2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5" name="Google Shape;3065;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51942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p2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1" name="Google Shape;3071;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63006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0" name="Google Shape;3080;p2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Until this point in the discussion, you have observed that all group functions have treated the table as one large group of information. At times, however, you need to divide the table of information into smaller groups. This can be done by using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a:t>
            </a:r>
            <a:endParaRPr/>
          </a:p>
          <a:p>
            <a:pPr marL="0" lvl="0" indent="0" algn="l" rtl="0">
              <a:spcBef>
                <a:spcPts val="0"/>
              </a:spcBef>
              <a:spcAft>
                <a:spcPts val="0"/>
              </a:spcAft>
              <a:buNone/>
            </a:pPr>
            <a:endParaRPr/>
          </a:p>
        </p:txBody>
      </p:sp>
      <p:sp>
        <p:nvSpPr>
          <p:cNvPr id="3081" name="Google Shape;3081;p2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204</a:t>
            </a:fld>
            <a:endParaRPr/>
          </a:p>
        </p:txBody>
      </p:sp>
    </p:spTree>
    <p:extLst>
      <p:ext uri="{BB962C8B-B14F-4D97-AF65-F5344CB8AC3E}">
        <p14:creationId xmlns:p14="http://schemas.microsoft.com/office/powerpoint/2010/main" val="186486470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5" name="Google Shape;3105;p2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You can use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to divide the rows in a table into groups. You can then use the group functions to return summary information for each group.</a:t>
            </a:r>
            <a:endParaRPr/>
          </a:p>
          <a:p>
            <a:pPr marL="457200" lvl="1" indent="0" algn="l" rtl="0">
              <a:spcBef>
                <a:spcPts val="0"/>
              </a:spcBef>
              <a:spcAft>
                <a:spcPts val="0"/>
              </a:spcAft>
              <a:buNone/>
            </a:pPr>
            <a:r>
              <a:rPr lang="en-US">
                <a:latin typeface="Arial"/>
                <a:ea typeface="Arial"/>
                <a:cs typeface="Arial"/>
                <a:sym typeface="Arial"/>
              </a:rPr>
              <a:t>In the syntax:</a:t>
            </a:r>
            <a:endParaRPr/>
          </a:p>
          <a:p>
            <a:pPr marL="914400" lvl="2" indent="0" algn="l" rtl="0">
              <a:spcBef>
                <a:spcPts val="0"/>
              </a:spcBef>
              <a:spcAft>
                <a:spcPts val="0"/>
              </a:spcAft>
              <a:buClr>
                <a:schemeClr val="dk1"/>
              </a:buClr>
              <a:buSzPts val="1200"/>
              <a:buFont typeface="Times New Roman"/>
              <a:buNone/>
            </a:pPr>
            <a:r>
              <a:rPr lang="en-US" i="1">
                <a:latin typeface="Courier New"/>
                <a:ea typeface="Courier New"/>
                <a:cs typeface="Courier New"/>
                <a:sym typeface="Courier New"/>
              </a:rPr>
              <a:t>	group_by_expression</a:t>
            </a:r>
            <a:r>
              <a:rPr lang="en-US">
                <a:latin typeface="Arial"/>
                <a:ea typeface="Arial"/>
                <a:cs typeface="Arial"/>
                <a:sym typeface="Arial"/>
              </a:rPr>
              <a:t> 	Specifies the columns whose values determine the basis 				for grouping rows</a:t>
            </a:r>
            <a:endParaRPr/>
          </a:p>
          <a:p>
            <a:pPr marL="914400" lvl="2" indent="0" algn="l" rtl="0">
              <a:spcBef>
                <a:spcPts val="0"/>
              </a:spcBef>
              <a:spcAft>
                <a:spcPts val="0"/>
              </a:spcAft>
              <a:buClr>
                <a:schemeClr val="dk1"/>
              </a:buClr>
              <a:buSzPts val="1200"/>
              <a:buFont typeface="Times New Roman"/>
              <a:buNone/>
            </a:pPr>
            <a:endParaRPr>
              <a:latin typeface="Arial"/>
              <a:ea typeface="Arial"/>
              <a:cs typeface="Arial"/>
              <a:sym typeface="Arial"/>
            </a:endParaRPr>
          </a:p>
          <a:p>
            <a:pPr marL="457200" lvl="1" indent="0" algn="l" rtl="0">
              <a:spcBef>
                <a:spcPts val="0"/>
              </a:spcBef>
              <a:spcAft>
                <a:spcPts val="0"/>
              </a:spcAft>
              <a:buNone/>
            </a:pPr>
            <a:r>
              <a:rPr lang="en-US" b="1">
                <a:latin typeface="Arial"/>
                <a:ea typeface="Arial"/>
                <a:cs typeface="Arial"/>
                <a:sym typeface="Arial"/>
              </a:rPr>
              <a:t>Let us look at some guidelines for using the </a:t>
            </a:r>
            <a:r>
              <a:rPr lang="en-US" b="1">
                <a:latin typeface="Courier New"/>
                <a:ea typeface="Courier New"/>
                <a:cs typeface="Courier New"/>
                <a:sym typeface="Courier New"/>
              </a:rPr>
              <a:t>GROUP BY</a:t>
            </a:r>
            <a:r>
              <a:rPr lang="en-US" b="1">
                <a:latin typeface="Arial"/>
                <a:ea typeface="Arial"/>
                <a:cs typeface="Arial"/>
                <a:sym typeface="Arial"/>
              </a:rPr>
              <a:t> clause:</a:t>
            </a:r>
            <a:endParaRPr/>
          </a:p>
          <a:p>
            <a:pPr marL="914400" lvl="2" indent="0" algn="l" rtl="0">
              <a:spcBef>
                <a:spcPts val="0"/>
              </a:spcBef>
              <a:spcAft>
                <a:spcPts val="0"/>
              </a:spcAft>
              <a:buNone/>
            </a:pPr>
            <a:r>
              <a:rPr lang="en-US">
                <a:latin typeface="Arial"/>
                <a:ea typeface="Arial"/>
                <a:cs typeface="Arial"/>
                <a:sym typeface="Arial"/>
              </a:rPr>
              <a:t>If you include a group function in a </a:t>
            </a:r>
            <a:r>
              <a:rPr lang="en-US">
                <a:latin typeface="Courier New"/>
                <a:ea typeface="Courier New"/>
                <a:cs typeface="Courier New"/>
                <a:sym typeface="Courier New"/>
              </a:rPr>
              <a:t>SELECT</a:t>
            </a:r>
            <a:r>
              <a:rPr lang="en-US">
                <a:latin typeface="Arial"/>
                <a:ea typeface="Arial"/>
                <a:cs typeface="Arial"/>
                <a:sym typeface="Arial"/>
              </a:rPr>
              <a:t> clause, you cannot select an individual column as well, </a:t>
            </a:r>
            <a:r>
              <a:rPr lang="en-US" i="1">
                <a:latin typeface="Arial"/>
                <a:ea typeface="Arial"/>
                <a:cs typeface="Arial"/>
                <a:sym typeface="Arial"/>
              </a:rPr>
              <a:t>unless</a:t>
            </a:r>
            <a:r>
              <a:rPr lang="en-US">
                <a:latin typeface="Arial"/>
                <a:ea typeface="Arial"/>
                <a:cs typeface="Arial"/>
                <a:sym typeface="Arial"/>
              </a:rPr>
              <a:t> the individual column appears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You receive an error message if you fail to include the column list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914400" lvl="2" indent="0" algn="l" rtl="0">
              <a:spcBef>
                <a:spcPts val="0"/>
              </a:spcBef>
              <a:spcAft>
                <a:spcPts val="0"/>
              </a:spcAft>
              <a:buNone/>
            </a:pPr>
            <a:r>
              <a:rPr lang="en-US">
                <a:latin typeface="Arial"/>
                <a:ea typeface="Arial"/>
                <a:cs typeface="Arial"/>
                <a:sym typeface="Arial"/>
              </a:rPr>
              <a:t>Using a </a:t>
            </a:r>
            <a:r>
              <a:rPr lang="en-US">
                <a:latin typeface="Courier New"/>
                <a:ea typeface="Courier New"/>
                <a:cs typeface="Courier New"/>
                <a:sym typeface="Courier New"/>
              </a:rPr>
              <a:t>WHERE</a:t>
            </a:r>
            <a:r>
              <a:rPr lang="en-US">
                <a:latin typeface="Arial"/>
                <a:ea typeface="Arial"/>
                <a:cs typeface="Arial"/>
                <a:sym typeface="Arial"/>
              </a:rPr>
              <a:t> clause, you can exclude rows before dividing them into groups.</a:t>
            </a:r>
            <a:endParaRPr/>
          </a:p>
          <a:p>
            <a:pPr marL="914400" lvl="2" indent="0" algn="l" rtl="0">
              <a:spcBef>
                <a:spcPts val="0"/>
              </a:spcBef>
              <a:spcAft>
                <a:spcPts val="0"/>
              </a:spcAft>
              <a:buNone/>
            </a:pPr>
            <a:r>
              <a:rPr lang="en-US">
                <a:latin typeface="Arial"/>
                <a:ea typeface="Arial"/>
                <a:cs typeface="Arial"/>
                <a:sym typeface="Arial"/>
              </a:rPr>
              <a:t>You can substitute </a:t>
            </a:r>
            <a:r>
              <a:rPr lang="en-US">
                <a:latin typeface="Courier New"/>
                <a:ea typeface="Courier New"/>
                <a:cs typeface="Courier New"/>
                <a:sym typeface="Courier New"/>
              </a:rPr>
              <a:t>column</a:t>
            </a:r>
            <a:r>
              <a:rPr lang="en-US">
                <a:latin typeface="Arial"/>
                <a:ea typeface="Arial"/>
                <a:cs typeface="Arial"/>
                <a:sym typeface="Arial"/>
              </a:rPr>
              <a:t> with an expression in the </a:t>
            </a:r>
            <a:r>
              <a:rPr lang="en-US">
                <a:latin typeface="Courier New"/>
                <a:ea typeface="Courier New"/>
                <a:cs typeface="Courier New"/>
                <a:sym typeface="Courier New"/>
              </a:rPr>
              <a:t>SELECT</a:t>
            </a:r>
            <a:r>
              <a:rPr lang="en-US">
                <a:latin typeface="Arial"/>
                <a:ea typeface="Arial"/>
                <a:cs typeface="Arial"/>
                <a:sym typeface="Arial"/>
              </a:rPr>
              <a:t> statement.</a:t>
            </a:r>
            <a:endParaRPr/>
          </a:p>
          <a:p>
            <a:pPr marL="914400" lvl="2" indent="0" algn="l" rtl="0">
              <a:spcBef>
                <a:spcPts val="0"/>
              </a:spcBef>
              <a:spcAft>
                <a:spcPts val="0"/>
              </a:spcAft>
              <a:buNone/>
            </a:pPr>
            <a:r>
              <a:rPr lang="en-US">
                <a:latin typeface="Arial"/>
                <a:ea typeface="Arial"/>
                <a:cs typeface="Arial"/>
                <a:sym typeface="Arial"/>
              </a:rPr>
              <a:t>You must include the </a:t>
            </a:r>
            <a:r>
              <a:rPr lang="en-US">
                <a:latin typeface="Courier New"/>
                <a:ea typeface="Courier New"/>
                <a:cs typeface="Courier New"/>
                <a:sym typeface="Courier New"/>
              </a:rPr>
              <a:t>columns</a:t>
            </a:r>
            <a:r>
              <a:rPr lang="en-US">
                <a:latin typeface="Arial"/>
                <a:ea typeface="Arial"/>
                <a:cs typeface="Arial"/>
                <a:sym typeface="Arial"/>
              </a:rPr>
              <a:t>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914400" lvl="2" indent="0" algn="l" rtl="0">
              <a:spcBef>
                <a:spcPts val="0"/>
              </a:spcBef>
              <a:spcAft>
                <a:spcPts val="0"/>
              </a:spcAft>
              <a:buNone/>
            </a:pPr>
            <a:r>
              <a:rPr lang="en-US">
                <a:latin typeface="Arial"/>
                <a:ea typeface="Arial"/>
                <a:cs typeface="Arial"/>
                <a:sym typeface="Arial"/>
              </a:rPr>
              <a:t>You cannot use a column alias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0" lvl="0" indent="0" algn="l" rtl="0">
              <a:spcBef>
                <a:spcPts val="0"/>
              </a:spcBef>
              <a:spcAft>
                <a:spcPts val="0"/>
              </a:spcAft>
              <a:buNone/>
            </a:pPr>
            <a:endParaRPr/>
          </a:p>
        </p:txBody>
      </p:sp>
      <p:sp>
        <p:nvSpPr>
          <p:cNvPr id="3106" name="Google Shape;3106;p2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205</a:t>
            </a:fld>
            <a:endParaRPr/>
          </a:p>
        </p:txBody>
      </p:sp>
    </p:spTree>
    <p:extLst>
      <p:ext uri="{BB962C8B-B14F-4D97-AF65-F5344CB8AC3E}">
        <p14:creationId xmlns:p14="http://schemas.microsoft.com/office/powerpoint/2010/main" val="25723535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9" name="Google Shape;3119;p2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When using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ensure that all columns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list that are not group functions are included in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The example in the slide displays the department number and the average salary for each department. Here is how this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containing a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is evaluated:</a:t>
            </a:r>
            <a:endParaRPr/>
          </a:p>
          <a:p>
            <a:pPr marL="914400" lvl="2"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clause specifies the columns to be retrieved as follows:</a:t>
            </a:r>
            <a:endParaRPr/>
          </a:p>
          <a:p>
            <a:pPr marL="1371600" lvl="3" indent="-285750" algn="l" rtl="0">
              <a:spcBef>
                <a:spcPts val="0"/>
              </a:spcBef>
              <a:spcAft>
                <a:spcPts val="0"/>
              </a:spcAft>
              <a:buNone/>
            </a:pPr>
            <a:r>
              <a:rPr lang="en-US">
                <a:solidFill>
                  <a:schemeClr val="dk1"/>
                </a:solidFill>
                <a:latin typeface="Arial"/>
                <a:ea typeface="Arial"/>
                <a:cs typeface="Arial"/>
                <a:sym typeface="Arial"/>
              </a:rPr>
              <a:t>Department number column in the </a:t>
            </a:r>
            <a:r>
              <a:rPr lang="en-US">
                <a:solidFill>
                  <a:schemeClr val="dk1"/>
                </a:solidFill>
                <a:latin typeface="Courier New"/>
                <a:ea typeface="Courier New"/>
                <a:cs typeface="Courier New"/>
                <a:sym typeface="Courier New"/>
              </a:rPr>
              <a:t>EMPLOYEES</a:t>
            </a:r>
            <a:r>
              <a:rPr lang="en-US">
                <a:solidFill>
                  <a:schemeClr val="dk1"/>
                </a:solidFill>
                <a:latin typeface="Arial"/>
                <a:ea typeface="Arial"/>
                <a:cs typeface="Arial"/>
                <a:sym typeface="Arial"/>
              </a:rPr>
              <a:t> table</a:t>
            </a:r>
            <a:endParaRPr/>
          </a:p>
          <a:p>
            <a:pPr marL="1371600" lvl="3" indent="-285750" algn="l" rtl="0">
              <a:spcBef>
                <a:spcPts val="0"/>
              </a:spcBef>
              <a:spcAft>
                <a:spcPts val="0"/>
              </a:spcAft>
              <a:buNone/>
            </a:pPr>
            <a:r>
              <a:rPr lang="en-US">
                <a:solidFill>
                  <a:schemeClr val="dk1"/>
                </a:solidFill>
                <a:latin typeface="Arial"/>
                <a:ea typeface="Arial"/>
                <a:cs typeface="Arial"/>
                <a:sym typeface="Arial"/>
              </a:rPr>
              <a:t>The average of all salaries in the group that you specified in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a:t>
            </a:r>
            <a:endParaRPr/>
          </a:p>
          <a:p>
            <a:pPr marL="914400" lvl="2"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FROM</a:t>
            </a:r>
            <a:r>
              <a:rPr lang="en-US">
                <a:solidFill>
                  <a:schemeClr val="dk1"/>
                </a:solidFill>
                <a:latin typeface="Arial"/>
                <a:ea typeface="Arial"/>
                <a:cs typeface="Arial"/>
                <a:sym typeface="Arial"/>
              </a:rPr>
              <a:t> clause specifies the tables that the database must access: the </a:t>
            </a:r>
            <a:r>
              <a:rPr lang="en-US">
                <a:solidFill>
                  <a:schemeClr val="dk1"/>
                </a:solidFill>
                <a:latin typeface="Courier New"/>
                <a:ea typeface="Courier New"/>
                <a:cs typeface="Courier New"/>
                <a:sym typeface="Courier New"/>
              </a:rPr>
              <a:t>EMPLOYEES</a:t>
            </a:r>
            <a:r>
              <a:rPr lang="en-US">
                <a:solidFill>
                  <a:schemeClr val="dk1"/>
                </a:solidFill>
                <a:latin typeface="Arial"/>
                <a:ea typeface="Arial"/>
                <a:cs typeface="Arial"/>
                <a:sym typeface="Arial"/>
              </a:rPr>
              <a:t> table.</a:t>
            </a:r>
            <a:endParaRPr/>
          </a:p>
          <a:p>
            <a:pPr marL="914400" lvl="2"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specifies the rows to be retrieved. Because there is no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all rows are retrieved by default.</a:t>
            </a:r>
            <a:endParaRPr/>
          </a:p>
          <a:p>
            <a:pPr marL="914400" lvl="2"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specifies how the rows should be grouped. The rows are grouped by department number, so the </a:t>
            </a:r>
            <a:r>
              <a:rPr lang="en-US">
                <a:solidFill>
                  <a:schemeClr val="dk1"/>
                </a:solidFill>
                <a:latin typeface="Courier New"/>
                <a:ea typeface="Courier New"/>
                <a:cs typeface="Courier New"/>
                <a:sym typeface="Courier New"/>
              </a:rPr>
              <a:t>AVG</a:t>
            </a:r>
            <a:r>
              <a:rPr lang="en-US">
                <a:solidFill>
                  <a:schemeClr val="dk1"/>
                </a:solidFill>
                <a:latin typeface="Arial"/>
                <a:ea typeface="Arial"/>
                <a:cs typeface="Arial"/>
                <a:sym typeface="Arial"/>
              </a:rPr>
              <a:t> function that is applied to the salary column calculates the average salary for each department.</a:t>
            </a:r>
            <a:endParaRPr b="1">
              <a:solidFill>
                <a:schemeClr val="dk1"/>
              </a:solidFill>
              <a:latin typeface="Arial"/>
              <a:ea typeface="Arial"/>
              <a:cs typeface="Arial"/>
              <a:sym typeface="Arial"/>
            </a:endParaRPr>
          </a:p>
          <a:p>
            <a:pPr marL="457200" lvl="1" indent="0" algn="l" rtl="0">
              <a:spcBef>
                <a:spcPts val="0"/>
              </a:spcBef>
              <a:spcAft>
                <a:spcPts val="0"/>
              </a:spcAft>
              <a:buNone/>
            </a:pPr>
            <a:r>
              <a:rPr lang="en-US" b="1">
                <a:solidFill>
                  <a:schemeClr val="dk1"/>
                </a:solidFill>
                <a:latin typeface="Arial"/>
                <a:ea typeface="Arial"/>
                <a:cs typeface="Arial"/>
                <a:sym typeface="Arial"/>
              </a:rPr>
              <a:t>Note:</a:t>
            </a:r>
            <a:r>
              <a:rPr lang="en-US">
                <a:solidFill>
                  <a:schemeClr val="dk1"/>
                </a:solidFill>
                <a:latin typeface="Arial"/>
                <a:ea typeface="Arial"/>
                <a:cs typeface="Arial"/>
                <a:sym typeface="Arial"/>
              </a:rPr>
              <a:t> To order the query results in ascending or descending order, include the </a:t>
            </a:r>
            <a:r>
              <a:rPr lang="en-US">
                <a:solidFill>
                  <a:schemeClr val="dk1"/>
                </a:solidFill>
                <a:latin typeface="Courier New"/>
                <a:ea typeface="Courier New"/>
                <a:cs typeface="Courier New"/>
                <a:sym typeface="Courier New"/>
              </a:rPr>
              <a:t>ORDER BY</a:t>
            </a:r>
            <a:r>
              <a:rPr lang="en-US">
                <a:solidFill>
                  <a:schemeClr val="dk1"/>
                </a:solidFill>
                <a:latin typeface="Arial"/>
                <a:ea typeface="Arial"/>
                <a:cs typeface="Arial"/>
                <a:sym typeface="Arial"/>
              </a:rPr>
              <a:t> clause in the query.</a:t>
            </a:r>
            <a:endParaRPr/>
          </a:p>
          <a:p>
            <a:pPr marL="0" lvl="0" indent="0" algn="l" rtl="0">
              <a:spcBef>
                <a:spcPts val="0"/>
              </a:spcBef>
              <a:spcAft>
                <a:spcPts val="0"/>
              </a:spcAft>
              <a:buNone/>
            </a:pPr>
            <a:endParaRPr/>
          </a:p>
        </p:txBody>
      </p:sp>
      <p:sp>
        <p:nvSpPr>
          <p:cNvPr id="3120" name="Google Shape;3120;p2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206</a:t>
            </a:fld>
            <a:endParaRPr/>
          </a:p>
        </p:txBody>
      </p:sp>
    </p:spTree>
    <p:extLst>
      <p:ext uri="{BB962C8B-B14F-4D97-AF65-F5344CB8AC3E}">
        <p14:creationId xmlns:p14="http://schemas.microsoft.com/office/powerpoint/2010/main" val="47004688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9"/>
        <p:cNvGrpSpPr/>
        <p:nvPr/>
      </p:nvGrpSpPr>
      <p:grpSpPr>
        <a:xfrm>
          <a:off x="0" y="0"/>
          <a:ext cx="0" cy="0"/>
          <a:chOff x="0" y="0"/>
          <a:chExt cx="0" cy="0"/>
        </a:xfrm>
      </p:grpSpPr>
      <p:sp>
        <p:nvSpPr>
          <p:cNvPr id="3130" name="Google Shape;3130;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1" name="Google Shape;3131;p2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You do not have to include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column in the </a:t>
            </a:r>
            <a:r>
              <a:rPr lang="en-US">
                <a:latin typeface="Courier New"/>
                <a:ea typeface="Courier New"/>
                <a:cs typeface="Courier New"/>
                <a:sym typeface="Courier New"/>
              </a:rPr>
              <a:t>SELECT</a:t>
            </a:r>
            <a:r>
              <a:rPr lang="en-US">
                <a:latin typeface="Arial"/>
                <a:ea typeface="Arial"/>
                <a:cs typeface="Arial"/>
                <a:sym typeface="Arial"/>
              </a:rPr>
              <a:t> clause. For example, the </a:t>
            </a:r>
            <a:r>
              <a:rPr lang="en-US">
                <a:latin typeface="Courier New"/>
                <a:ea typeface="Courier New"/>
                <a:cs typeface="Courier New"/>
                <a:sym typeface="Courier New"/>
              </a:rPr>
              <a:t>SELECT</a:t>
            </a:r>
            <a:r>
              <a:rPr lang="en-US">
                <a:latin typeface="Arial"/>
                <a:ea typeface="Arial"/>
                <a:cs typeface="Arial"/>
                <a:sym typeface="Arial"/>
              </a:rPr>
              <a:t> statement in the slide displays the average salaries for each department without displaying the respective department numbers. Without the department numbers, however, the results do not look meaningful.</a:t>
            </a:r>
            <a:endParaRPr/>
          </a:p>
          <a:p>
            <a:pPr marL="457200" lvl="1" indent="0" algn="l" rtl="0">
              <a:spcBef>
                <a:spcPts val="0"/>
              </a:spcBef>
              <a:spcAft>
                <a:spcPts val="0"/>
              </a:spcAft>
              <a:buNone/>
            </a:pPr>
            <a:r>
              <a:rPr lang="en-US">
                <a:latin typeface="Arial"/>
                <a:ea typeface="Arial"/>
                <a:cs typeface="Arial"/>
                <a:sym typeface="Arial"/>
              </a:rPr>
              <a:t>You can also use the group function in the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857250" lvl="4" indent="0" algn="l" rtl="0">
              <a:spcBef>
                <a:spcPts val="0"/>
              </a:spcBef>
              <a:spcAft>
                <a:spcPts val="0"/>
              </a:spcAft>
              <a:buNone/>
            </a:pPr>
            <a:r>
              <a:rPr lang="en-US"/>
              <a:t> SELECT   department_id, AVG(salary)</a:t>
            </a:r>
            <a:endParaRPr/>
          </a:p>
          <a:p>
            <a:pPr marL="857250" lvl="4" indent="0" algn="l" rtl="0">
              <a:spcBef>
                <a:spcPts val="0"/>
              </a:spcBef>
              <a:spcAft>
                <a:spcPts val="0"/>
              </a:spcAft>
              <a:buNone/>
            </a:pPr>
            <a:r>
              <a:rPr lang="en-US"/>
              <a:t> FROM     employees</a:t>
            </a:r>
            <a:endParaRPr/>
          </a:p>
          <a:p>
            <a:pPr marL="857250" lvl="4" indent="0" algn="l" rtl="0">
              <a:spcBef>
                <a:spcPts val="0"/>
              </a:spcBef>
              <a:spcAft>
                <a:spcPts val="0"/>
              </a:spcAft>
              <a:buNone/>
            </a:pPr>
            <a:r>
              <a:rPr lang="en-US"/>
              <a:t> GROUP BY department_id</a:t>
            </a:r>
            <a:endParaRPr/>
          </a:p>
          <a:p>
            <a:pPr marL="857250" lvl="4" indent="0" algn="l" rtl="0">
              <a:spcBef>
                <a:spcPts val="0"/>
              </a:spcBef>
              <a:spcAft>
                <a:spcPts val="0"/>
              </a:spcAft>
              <a:buNone/>
            </a:pPr>
            <a:r>
              <a:rPr lang="en-US"/>
              <a:t> ORDER BY AVG(salary);</a:t>
            </a:r>
            <a:endParaRPr/>
          </a:p>
          <a:p>
            <a:pPr marL="0" lvl="0" indent="0" algn="l" rtl="0">
              <a:spcBef>
                <a:spcPts val="0"/>
              </a:spcBef>
              <a:spcAft>
                <a:spcPts val="0"/>
              </a:spcAft>
              <a:buNone/>
            </a:pPr>
            <a:endParaRPr/>
          </a:p>
        </p:txBody>
      </p:sp>
      <p:sp>
        <p:nvSpPr>
          <p:cNvPr id="3132" name="Google Shape;3132;p2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extLst>
      <p:ext uri="{BB962C8B-B14F-4D97-AF65-F5344CB8AC3E}">
        <p14:creationId xmlns:p14="http://schemas.microsoft.com/office/powerpoint/2010/main" val="163307530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p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2" name="Google Shape;3142;p2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Sometimes, you need to see results for groups within groups. The slide shows a report that displays the total salary that is paid to each job title in each department.</a:t>
            </a:r>
            <a:endParaRPr/>
          </a:p>
          <a:p>
            <a:pPr marL="457200" lvl="1" indent="0" algn="l" rtl="0">
              <a:spcBef>
                <a:spcPts val="0"/>
              </a:spcBef>
              <a:spcAft>
                <a:spcPts val="0"/>
              </a:spcAft>
              <a:buNone/>
            </a:pPr>
            <a:r>
              <a:rPr lang="en-US">
                <a:latin typeface="Arial"/>
                <a:ea typeface="Arial"/>
                <a:cs typeface="Arial"/>
                <a:sym typeface="Arial"/>
              </a:rPr>
              <a:t>The </a:t>
            </a:r>
            <a:r>
              <a:rPr lang="en-US">
                <a:latin typeface="Courier New"/>
                <a:ea typeface="Courier New"/>
                <a:cs typeface="Courier New"/>
                <a:sym typeface="Courier New"/>
              </a:rPr>
              <a:t>EMPLOYEES</a:t>
            </a:r>
            <a:r>
              <a:rPr lang="en-US">
                <a:latin typeface="Arial"/>
                <a:ea typeface="Arial"/>
                <a:cs typeface="Arial"/>
                <a:sym typeface="Arial"/>
              </a:rPr>
              <a:t> table is grouped first by the department number, and then by the job title within that grouping. For example, the four stock clerks in department 50 are grouped together, and a single result (total salary) is produced for all stock clerks in the group.</a:t>
            </a:r>
            <a:endParaRPr/>
          </a:p>
          <a:p>
            <a:pPr marL="457200" lvl="1" indent="0" algn="l" rtl="0">
              <a:spcBef>
                <a:spcPts val="0"/>
              </a:spcBef>
              <a:spcAft>
                <a:spcPts val="0"/>
              </a:spcAft>
              <a:buNone/>
            </a:pPr>
            <a:r>
              <a:rPr lang="en-US">
                <a:latin typeface="Arial"/>
                <a:ea typeface="Arial"/>
                <a:cs typeface="Arial"/>
                <a:sym typeface="Arial"/>
              </a:rPr>
              <a:t>The following </a:t>
            </a:r>
            <a:r>
              <a:rPr lang="en-US">
                <a:latin typeface="Courier New"/>
                <a:ea typeface="Courier New"/>
                <a:cs typeface="Courier New"/>
                <a:sym typeface="Courier New"/>
              </a:rPr>
              <a:t>SELECT</a:t>
            </a:r>
            <a:r>
              <a:rPr lang="en-US">
                <a:latin typeface="Arial"/>
                <a:ea typeface="Arial"/>
                <a:cs typeface="Arial"/>
                <a:sym typeface="Arial"/>
              </a:rPr>
              <a:t> statement returns the result shown in the slide:</a:t>
            </a:r>
            <a:endParaRPr sz="200">
              <a:latin typeface="Arial"/>
              <a:ea typeface="Arial"/>
              <a:cs typeface="Arial"/>
              <a:sym typeface="Arial"/>
            </a:endParaRPr>
          </a:p>
          <a:p>
            <a:pPr marL="857250" lvl="4" indent="0" algn="l" rtl="0">
              <a:spcBef>
                <a:spcPts val="300"/>
              </a:spcBef>
              <a:spcAft>
                <a:spcPts val="0"/>
              </a:spcAft>
              <a:buNone/>
            </a:pPr>
            <a:r>
              <a:rPr lang="en-US"/>
              <a:t>SELECT   department_id, job_id, sum(salary)</a:t>
            </a:r>
            <a:endParaRPr/>
          </a:p>
          <a:p>
            <a:pPr marL="857250" lvl="4" indent="0" algn="l" rtl="0">
              <a:spcBef>
                <a:spcPts val="0"/>
              </a:spcBef>
              <a:spcAft>
                <a:spcPts val="0"/>
              </a:spcAft>
              <a:buNone/>
            </a:pPr>
            <a:r>
              <a:rPr lang="en-US"/>
              <a:t>FROM     employees</a:t>
            </a:r>
            <a:endParaRPr/>
          </a:p>
          <a:p>
            <a:pPr marL="857250" lvl="4" indent="0" algn="l" rtl="0">
              <a:spcBef>
                <a:spcPts val="0"/>
              </a:spcBef>
              <a:spcAft>
                <a:spcPts val="0"/>
              </a:spcAft>
              <a:buNone/>
            </a:pPr>
            <a:r>
              <a:rPr lang="en-US"/>
              <a:t>GROUP BY department_id, job_id</a:t>
            </a:r>
            <a:endParaRPr/>
          </a:p>
          <a:p>
            <a:pPr marL="857250" lvl="4" indent="0" algn="l" rtl="0">
              <a:spcBef>
                <a:spcPts val="0"/>
              </a:spcBef>
              <a:spcAft>
                <a:spcPts val="0"/>
              </a:spcAft>
              <a:buNone/>
            </a:pPr>
            <a:r>
              <a:rPr lang="en-US"/>
              <a:t>ORDER BY job_id;</a:t>
            </a:r>
            <a:endParaRPr/>
          </a:p>
          <a:p>
            <a:pPr marL="0" lvl="0" indent="0" algn="l" rtl="0">
              <a:spcBef>
                <a:spcPts val="0"/>
              </a:spcBef>
              <a:spcAft>
                <a:spcPts val="0"/>
              </a:spcAft>
              <a:buNone/>
            </a:pPr>
            <a:endParaRPr/>
          </a:p>
        </p:txBody>
      </p:sp>
      <p:sp>
        <p:nvSpPr>
          <p:cNvPr id="3143" name="Google Shape;3143;p2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208</a:t>
            </a:fld>
            <a:endParaRPr/>
          </a:p>
        </p:txBody>
      </p:sp>
    </p:spTree>
    <p:extLst>
      <p:ext uri="{BB962C8B-B14F-4D97-AF65-F5344CB8AC3E}">
        <p14:creationId xmlns:p14="http://schemas.microsoft.com/office/powerpoint/2010/main" val="10809160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6" name="Google Shape;3156;p2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t>You can return summary results for groups and subgroups by listing multiple </a:t>
            </a:r>
            <a:r>
              <a:rPr lang="en-US">
                <a:latin typeface="Courier New"/>
                <a:ea typeface="Courier New"/>
                <a:cs typeface="Courier New"/>
                <a:sym typeface="Courier New"/>
              </a:rPr>
              <a:t>GROUP BY</a:t>
            </a:r>
            <a:r>
              <a:rPr lang="en-US"/>
              <a:t> columns. The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 groups rows but does not guarantee the order of the result set. To order the groupings, use the </a:t>
            </a:r>
            <a:r>
              <a:rPr lang="en-US">
                <a:latin typeface="Courier New"/>
                <a:ea typeface="Courier New"/>
                <a:cs typeface="Courier New"/>
                <a:sym typeface="Courier New"/>
              </a:rPr>
              <a:t>ORDER</a:t>
            </a:r>
            <a:r>
              <a:rPr lang="en-US"/>
              <a:t> </a:t>
            </a:r>
            <a:r>
              <a:rPr lang="en-US">
                <a:latin typeface="Courier New"/>
                <a:ea typeface="Courier New"/>
                <a:cs typeface="Courier New"/>
                <a:sym typeface="Courier New"/>
              </a:rPr>
              <a:t>BY</a:t>
            </a:r>
            <a:r>
              <a:rPr lang="en-US"/>
              <a:t> clause.</a:t>
            </a:r>
            <a:endParaRPr/>
          </a:p>
          <a:p>
            <a:pPr marL="457200" lvl="1" indent="0" algn="l" rtl="0">
              <a:spcBef>
                <a:spcPts val="0"/>
              </a:spcBef>
              <a:spcAft>
                <a:spcPts val="0"/>
              </a:spcAft>
              <a:buNone/>
            </a:pPr>
            <a:r>
              <a:rPr lang="en-US"/>
              <a:t>In the example in the slide, the </a:t>
            </a:r>
            <a:r>
              <a:rPr lang="en-US">
                <a:latin typeface="Courier New"/>
                <a:ea typeface="Courier New"/>
                <a:cs typeface="Courier New"/>
                <a:sym typeface="Courier New"/>
              </a:rPr>
              <a:t>SELECT</a:t>
            </a:r>
            <a:r>
              <a:rPr lang="en-US"/>
              <a:t> statement that contains a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 is evaluated as follows:</a:t>
            </a:r>
            <a:endParaRPr/>
          </a:p>
          <a:p>
            <a:pPr marL="914400" lvl="2" indent="0" algn="l" rtl="0">
              <a:spcBef>
                <a:spcPts val="0"/>
              </a:spcBef>
              <a:spcAft>
                <a:spcPts val="0"/>
              </a:spcAft>
              <a:buNone/>
            </a:pPr>
            <a:r>
              <a:rPr lang="en-US"/>
              <a:t>The </a:t>
            </a:r>
            <a:r>
              <a:rPr lang="en-US">
                <a:latin typeface="Courier New"/>
                <a:ea typeface="Courier New"/>
                <a:cs typeface="Courier New"/>
                <a:sym typeface="Courier New"/>
              </a:rPr>
              <a:t>SELECT</a:t>
            </a:r>
            <a:r>
              <a:rPr lang="en-US"/>
              <a:t> clause specifies the columns to be retrieved:</a:t>
            </a:r>
            <a:endParaRPr/>
          </a:p>
          <a:p>
            <a:pPr marL="1371600" lvl="3" indent="0" algn="l" rtl="0">
              <a:spcBef>
                <a:spcPts val="0"/>
              </a:spcBef>
              <a:spcAft>
                <a:spcPts val="0"/>
              </a:spcAft>
              <a:buNone/>
            </a:pPr>
            <a:r>
              <a:rPr lang="en-US">
                <a:latin typeface="Courier New"/>
                <a:ea typeface="Courier New"/>
                <a:cs typeface="Courier New"/>
                <a:sym typeface="Courier New"/>
              </a:rPr>
              <a:t>DEPARTMENT_ID</a:t>
            </a:r>
            <a:r>
              <a:rPr lang="en-US"/>
              <a:t> in the </a:t>
            </a:r>
            <a:r>
              <a:rPr lang="en-US">
                <a:latin typeface="Courier New"/>
                <a:ea typeface="Courier New"/>
                <a:cs typeface="Courier New"/>
                <a:sym typeface="Courier New"/>
              </a:rPr>
              <a:t>EMPLOYEES</a:t>
            </a:r>
            <a:r>
              <a:rPr lang="en-US"/>
              <a:t> table</a:t>
            </a:r>
            <a:endParaRPr/>
          </a:p>
          <a:p>
            <a:pPr marL="1371600" lvl="3" indent="0" algn="l" rtl="0">
              <a:spcBef>
                <a:spcPts val="0"/>
              </a:spcBef>
              <a:spcAft>
                <a:spcPts val="0"/>
              </a:spcAft>
              <a:buNone/>
            </a:pPr>
            <a:r>
              <a:rPr lang="en-US">
                <a:latin typeface="Courier New"/>
                <a:ea typeface="Courier New"/>
                <a:cs typeface="Courier New"/>
                <a:sym typeface="Courier New"/>
              </a:rPr>
              <a:t>JOB_ID</a:t>
            </a:r>
            <a:r>
              <a:rPr lang="en-US"/>
              <a:t> in the </a:t>
            </a:r>
            <a:r>
              <a:rPr lang="en-US">
                <a:latin typeface="Courier New"/>
                <a:ea typeface="Courier New"/>
                <a:cs typeface="Courier New"/>
                <a:sym typeface="Courier New"/>
              </a:rPr>
              <a:t>EMPLOYEES</a:t>
            </a:r>
            <a:r>
              <a:rPr lang="en-US"/>
              <a:t> table</a:t>
            </a:r>
            <a:endParaRPr/>
          </a:p>
          <a:p>
            <a:pPr marL="1371600" lvl="3" indent="0" algn="l" rtl="0">
              <a:spcBef>
                <a:spcPts val="0"/>
              </a:spcBef>
              <a:spcAft>
                <a:spcPts val="0"/>
              </a:spcAft>
              <a:buNone/>
            </a:pPr>
            <a:r>
              <a:rPr lang="en-US"/>
              <a:t>The sum of all salaries in the group that you specified in the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a:t>
            </a:r>
            <a:endParaRPr/>
          </a:p>
          <a:p>
            <a:pPr marL="914400" lvl="2" indent="0" algn="l" rtl="0">
              <a:spcBef>
                <a:spcPts val="0"/>
              </a:spcBef>
              <a:spcAft>
                <a:spcPts val="0"/>
              </a:spcAft>
              <a:buNone/>
            </a:pPr>
            <a:r>
              <a:rPr lang="en-US"/>
              <a:t>The </a:t>
            </a:r>
            <a:r>
              <a:rPr lang="en-US">
                <a:latin typeface="Courier New"/>
                <a:ea typeface="Courier New"/>
                <a:cs typeface="Courier New"/>
                <a:sym typeface="Courier New"/>
              </a:rPr>
              <a:t>FROM</a:t>
            </a:r>
            <a:r>
              <a:rPr lang="en-US"/>
              <a:t> clause specifies the tables that the database must access: the </a:t>
            </a:r>
            <a:r>
              <a:rPr lang="en-US">
                <a:latin typeface="Courier New"/>
                <a:ea typeface="Courier New"/>
                <a:cs typeface="Courier New"/>
                <a:sym typeface="Courier New"/>
              </a:rPr>
              <a:t>EMPLOYEES</a:t>
            </a:r>
            <a:r>
              <a:rPr lang="en-US"/>
              <a:t> table.</a:t>
            </a:r>
            <a:endParaRPr/>
          </a:p>
          <a:p>
            <a:pPr marL="914400" lvl="2" indent="0" algn="l" rtl="0">
              <a:spcBef>
                <a:spcPts val="0"/>
              </a:spcBef>
              <a:spcAft>
                <a:spcPts val="0"/>
              </a:spcAft>
              <a:buNone/>
            </a:pPr>
            <a:r>
              <a:rPr lang="en-US"/>
              <a:t>The </a:t>
            </a:r>
            <a:r>
              <a:rPr lang="en-US">
                <a:latin typeface="Courier New"/>
                <a:ea typeface="Courier New"/>
                <a:cs typeface="Courier New"/>
                <a:sym typeface="Courier New"/>
              </a:rPr>
              <a:t>WHERE</a:t>
            </a:r>
            <a:r>
              <a:rPr lang="en-US"/>
              <a:t> clause reduces the result set to those rows where </a:t>
            </a:r>
            <a:r>
              <a:rPr lang="en-US">
                <a:latin typeface="Courier New"/>
                <a:ea typeface="Courier New"/>
                <a:cs typeface="Courier New"/>
                <a:sym typeface="Courier New"/>
              </a:rPr>
              <a:t>DEPARTMENT_ID</a:t>
            </a:r>
            <a:r>
              <a:rPr lang="en-US"/>
              <a:t> is greater than 40.</a:t>
            </a:r>
            <a:endParaRPr/>
          </a:p>
          <a:p>
            <a:pPr marL="914400" lvl="2" indent="0" algn="l" rtl="0">
              <a:spcBef>
                <a:spcPts val="0"/>
              </a:spcBef>
              <a:spcAft>
                <a:spcPts val="0"/>
              </a:spcAft>
              <a:buNone/>
            </a:pPr>
            <a:r>
              <a:rPr lang="en-US"/>
              <a:t>The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 specifies how you must group the resulting rows:</a:t>
            </a:r>
            <a:endParaRPr/>
          </a:p>
          <a:p>
            <a:pPr marL="1371600" lvl="3" indent="0" algn="l" rtl="0">
              <a:spcBef>
                <a:spcPts val="0"/>
              </a:spcBef>
              <a:spcAft>
                <a:spcPts val="0"/>
              </a:spcAft>
              <a:buNone/>
            </a:pPr>
            <a:r>
              <a:rPr lang="en-US"/>
              <a:t>First, the rows are grouped by the </a:t>
            </a:r>
            <a:r>
              <a:rPr lang="en-US">
                <a:latin typeface="Courier New"/>
                <a:ea typeface="Courier New"/>
                <a:cs typeface="Courier New"/>
                <a:sym typeface="Courier New"/>
              </a:rPr>
              <a:t>DEPARTMENT_ID</a:t>
            </a:r>
            <a:r>
              <a:rPr lang="en-US"/>
              <a:t>.</a:t>
            </a:r>
            <a:endParaRPr/>
          </a:p>
          <a:p>
            <a:pPr marL="1371600" lvl="3" indent="0" algn="l" rtl="0">
              <a:spcBef>
                <a:spcPts val="0"/>
              </a:spcBef>
              <a:spcAft>
                <a:spcPts val="0"/>
              </a:spcAft>
              <a:buNone/>
            </a:pPr>
            <a:r>
              <a:rPr lang="en-US"/>
              <a:t>Second, the rows are grouped by </a:t>
            </a:r>
            <a:r>
              <a:rPr lang="en-US">
                <a:latin typeface="Courier New"/>
                <a:ea typeface="Courier New"/>
                <a:cs typeface="Courier New"/>
                <a:sym typeface="Courier New"/>
              </a:rPr>
              <a:t>JOB</a:t>
            </a:r>
            <a:r>
              <a:rPr lang="en-US"/>
              <a:t> </a:t>
            </a:r>
            <a:r>
              <a:rPr lang="en-US">
                <a:latin typeface="Courier New"/>
                <a:ea typeface="Courier New"/>
                <a:cs typeface="Courier New"/>
                <a:sym typeface="Courier New"/>
              </a:rPr>
              <a:t>ID</a:t>
            </a:r>
            <a:r>
              <a:rPr lang="en-US"/>
              <a:t> in the </a:t>
            </a:r>
            <a:r>
              <a:rPr lang="en-US">
                <a:latin typeface="Courier New"/>
                <a:ea typeface="Courier New"/>
                <a:cs typeface="Courier New"/>
                <a:sym typeface="Courier New"/>
              </a:rPr>
              <a:t>DEPARTMENT_ID</a:t>
            </a:r>
            <a:r>
              <a:rPr lang="en-US"/>
              <a:t> groups.</a:t>
            </a:r>
            <a:endParaRPr/>
          </a:p>
          <a:p>
            <a:pPr marL="914400" lvl="2" indent="0" algn="l" rtl="0">
              <a:spcBef>
                <a:spcPts val="0"/>
              </a:spcBef>
              <a:spcAft>
                <a:spcPts val="0"/>
              </a:spcAft>
              <a:buNone/>
            </a:pPr>
            <a:r>
              <a:rPr lang="en-US"/>
              <a:t>The </a:t>
            </a:r>
            <a:r>
              <a:rPr lang="en-US">
                <a:latin typeface="Courier New"/>
                <a:ea typeface="Courier New"/>
                <a:cs typeface="Courier New"/>
                <a:sym typeface="Courier New"/>
              </a:rPr>
              <a:t>ORDER</a:t>
            </a:r>
            <a:r>
              <a:rPr lang="en-US"/>
              <a:t> </a:t>
            </a:r>
            <a:r>
              <a:rPr lang="en-US">
                <a:latin typeface="Courier New"/>
                <a:ea typeface="Courier New"/>
                <a:cs typeface="Courier New"/>
                <a:sym typeface="Courier New"/>
              </a:rPr>
              <a:t>BY</a:t>
            </a:r>
            <a:r>
              <a:rPr lang="en-US"/>
              <a:t> clause sorts the results by </a:t>
            </a:r>
            <a:r>
              <a:rPr lang="en-US">
                <a:latin typeface="Courier New"/>
                <a:ea typeface="Courier New"/>
                <a:cs typeface="Courier New"/>
                <a:sym typeface="Courier New"/>
              </a:rPr>
              <a:t>DEPARTMENT_ID</a:t>
            </a:r>
            <a:r>
              <a:rPr lang="en-US"/>
              <a:t>.</a:t>
            </a:r>
            <a:endParaRPr/>
          </a:p>
          <a:p>
            <a:pPr marL="457200" lvl="1" indent="0" algn="l" rtl="0">
              <a:spcBef>
                <a:spcPts val="0"/>
              </a:spcBef>
              <a:spcAft>
                <a:spcPts val="0"/>
              </a:spcAft>
              <a:buNone/>
            </a:pPr>
            <a:r>
              <a:rPr lang="en-US" b="1"/>
              <a:t>Note: </a:t>
            </a:r>
            <a:r>
              <a:rPr lang="en-US"/>
              <a:t>The </a:t>
            </a:r>
            <a:r>
              <a:rPr lang="en-US">
                <a:latin typeface="Courier New"/>
                <a:ea typeface="Courier New"/>
                <a:cs typeface="Courier New"/>
                <a:sym typeface="Courier New"/>
              </a:rPr>
              <a:t>SUM</a:t>
            </a:r>
            <a:r>
              <a:rPr lang="en-US"/>
              <a:t> function is applied to the salary column for all job </a:t>
            </a:r>
            <a:r>
              <a:rPr lang="en-US">
                <a:latin typeface="Courier New"/>
                <a:ea typeface="Courier New"/>
                <a:cs typeface="Courier New"/>
                <a:sym typeface="Courier New"/>
              </a:rPr>
              <a:t>IDs</a:t>
            </a:r>
            <a:r>
              <a:rPr lang="en-US"/>
              <a:t> in the result set in each </a:t>
            </a:r>
            <a:r>
              <a:rPr lang="en-US">
                <a:latin typeface="Courier New"/>
                <a:ea typeface="Courier New"/>
                <a:cs typeface="Courier New"/>
                <a:sym typeface="Courier New"/>
              </a:rPr>
              <a:t>DEPARTMENT_ID</a:t>
            </a:r>
            <a:r>
              <a:rPr lang="en-US"/>
              <a:t> group. Also, note that the </a:t>
            </a:r>
            <a:r>
              <a:rPr lang="en-US">
                <a:latin typeface="Courier New"/>
                <a:ea typeface="Courier New"/>
                <a:cs typeface="Courier New"/>
                <a:sym typeface="Courier New"/>
              </a:rPr>
              <a:t>SA_REP</a:t>
            </a:r>
            <a:r>
              <a:rPr lang="en-US"/>
              <a:t> row is not returned. The </a:t>
            </a:r>
            <a:r>
              <a:rPr lang="en-US">
                <a:latin typeface="Courier New"/>
                <a:ea typeface="Courier New"/>
                <a:cs typeface="Courier New"/>
                <a:sym typeface="Courier New"/>
              </a:rPr>
              <a:t>DEPARTMENT_ID</a:t>
            </a:r>
            <a:r>
              <a:rPr lang="en-US"/>
              <a:t> for this row is </a:t>
            </a:r>
            <a:r>
              <a:rPr lang="en-US">
                <a:latin typeface="Courier New"/>
                <a:ea typeface="Courier New"/>
                <a:cs typeface="Courier New"/>
                <a:sym typeface="Courier New"/>
              </a:rPr>
              <a:t>NULL</a:t>
            </a:r>
            <a:r>
              <a:rPr lang="en-US"/>
              <a:t> and, therefore, does not meet the </a:t>
            </a:r>
            <a:r>
              <a:rPr lang="en-US">
                <a:latin typeface="Courier New"/>
                <a:ea typeface="Courier New"/>
                <a:cs typeface="Courier New"/>
                <a:sym typeface="Courier New"/>
              </a:rPr>
              <a:t>WHERE</a:t>
            </a:r>
            <a:r>
              <a:rPr lang="en-US"/>
              <a:t> condition.</a:t>
            </a:r>
            <a:endParaRPr/>
          </a:p>
          <a:p>
            <a:pPr marL="0" lvl="0" indent="0" algn="l" rtl="0">
              <a:spcBef>
                <a:spcPts val="0"/>
              </a:spcBef>
              <a:spcAft>
                <a:spcPts val="0"/>
              </a:spcAft>
              <a:buNone/>
            </a:pPr>
            <a:endParaRPr/>
          </a:p>
        </p:txBody>
      </p:sp>
      <p:sp>
        <p:nvSpPr>
          <p:cNvPr id="3157" name="Google Shape;3157;p2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209</a:t>
            </a:fld>
            <a:endParaRPr/>
          </a:p>
        </p:txBody>
      </p:sp>
    </p:spTree>
    <p:extLst>
      <p:ext uri="{BB962C8B-B14F-4D97-AF65-F5344CB8AC3E}">
        <p14:creationId xmlns:p14="http://schemas.microsoft.com/office/powerpoint/2010/main" val="2071839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Each table contains data that describes exactly one entity. For example,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table contains information about employees. Categories of data are listed across the top of each table, and individual records are listed below. Each table can have one </a:t>
            </a:r>
            <a:r>
              <a:rPr lang="en-US" b="1" dirty="0">
                <a:solidFill>
                  <a:schemeClr val="dk1"/>
                </a:solidFill>
                <a:latin typeface="Arial"/>
                <a:ea typeface="Arial"/>
                <a:cs typeface="Arial"/>
                <a:sym typeface="Arial"/>
              </a:rPr>
              <a:t>primary</a:t>
            </a:r>
            <a:r>
              <a:rPr lang="en-US" dirty="0">
                <a:solidFill>
                  <a:schemeClr val="dk1"/>
                </a:solidFill>
                <a:latin typeface="Arial"/>
                <a:ea typeface="Arial"/>
                <a:cs typeface="Arial"/>
                <a:sym typeface="Arial"/>
              </a:rPr>
              <a:t> </a:t>
            </a:r>
            <a:r>
              <a:rPr lang="en-US" b="1" dirty="0">
                <a:solidFill>
                  <a:schemeClr val="dk1"/>
                </a:solidFill>
                <a:latin typeface="Arial"/>
                <a:ea typeface="Arial"/>
                <a:cs typeface="Arial"/>
                <a:sym typeface="Arial"/>
              </a:rPr>
              <a:t>key</a:t>
            </a:r>
            <a:r>
              <a:rPr lang="en-US" dirty="0">
                <a:solidFill>
                  <a:schemeClr val="dk1"/>
                </a:solidFill>
                <a:latin typeface="Arial"/>
                <a:ea typeface="Arial"/>
                <a:cs typeface="Arial"/>
                <a:sym typeface="Arial"/>
              </a:rPr>
              <a:t>, which in effect names the row and ensures no duplicate rows exist. </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Because data about different entities is stored in different tables, you may need to combine two or more tables to answer a particular question. For example, you may want to know the location of the department where an employee works. </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In this scenario, you need information from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table (which contains data about employees) and the </a:t>
            </a:r>
            <a:r>
              <a:rPr lang="en-US" dirty="0">
                <a:solidFill>
                  <a:schemeClr val="dk1"/>
                </a:solidFill>
                <a:latin typeface="Courier New"/>
                <a:ea typeface="Courier New"/>
                <a:cs typeface="Courier New"/>
                <a:sym typeface="Courier New"/>
              </a:rPr>
              <a:t>DEPARTMENTS</a:t>
            </a:r>
            <a:r>
              <a:rPr lang="en-US" dirty="0">
                <a:solidFill>
                  <a:schemeClr val="dk1"/>
                </a:solidFill>
                <a:latin typeface="Arial"/>
                <a:ea typeface="Arial"/>
                <a:cs typeface="Arial"/>
                <a:sym typeface="Arial"/>
              </a:rPr>
              <a:t> table (which contains information about departments). With an RDBMS, you can relate the data in one table to the data in another table by using </a:t>
            </a:r>
            <a:r>
              <a:rPr lang="en-US" b="1" dirty="0">
                <a:solidFill>
                  <a:schemeClr val="dk1"/>
                </a:solidFill>
                <a:latin typeface="Arial"/>
                <a:ea typeface="Arial"/>
                <a:cs typeface="Arial"/>
                <a:sym typeface="Arial"/>
              </a:rPr>
              <a:t>foreign keys</a:t>
            </a:r>
            <a:r>
              <a:rPr lang="en-US" dirty="0">
                <a:solidFill>
                  <a:schemeClr val="dk1"/>
                </a:solidFill>
                <a:latin typeface="Arial"/>
                <a:ea typeface="Arial"/>
                <a:cs typeface="Arial"/>
                <a:sym typeface="Arial"/>
              </a:rPr>
              <a:t>. A </a:t>
            </a:r>
            <a:r>
              <a:rPr lang="en-US" b="1" dirty="0">
                <a:solidFill>
                  <a:schemeClr val="dk1"/>
                </a:solidFill>
                <a:latin typeface="Arial"/>
                <a:ea typeface="Arial"/>
                <a:cs typeface="Arial"/>
                <a:sym typeface="Arial"/>
              </a:rPr>
              <a:t>foreign key </a:t>
            </a:r>
            <a:r>
              <a:rPr lang="en-US" dirty="0">
                <a:solidFill>
                  <a:schemeClr val="dk1"/>
                </a:solidFill>
                <a:latin typeface="Arial"/>
                <a:ea typeface="Arial"/>
                <a:cs typeface="Arial"/>
                <a:sym typeface="Arial"/>
              </a:rPr>
              <a:t>is a column (or a set of columns) that refers to a primary key in the same table or another table.</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You can use the ability to relate data in one table to the data in another table to organize information in separate, manageable units. Employee data can be kept logically distinct from the department data by storing them in separate tables.</a:t>
            </a:r>
            <a:endParaRPr dirty="0"/>
          </a:p>
        </p:txBody>
      </p:sp>
      <p:sp>
        <p:nvSpPr>
          <p:cNvPr id="454" name="Google Shape;45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5516412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p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0" name="Google Shape;3170;p2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1. Whenever you use a mixture of individual items (</a:t>
            </a:r>
            <a:r>
              <a:rPr lang="en-US">
                <a:latin typeface="Courier New"/>
                <a:ea typeface="Courier New"/>
                <a:cs typeface="Courier New"/>
                <a:sym typeface="Courier New"/>
              </a:rPr>
              <a:t>DEPARTMENT_ID</a:t>
            </a:r>
            <a:r>
              <a:rPr lang="en-US">
                <a:latin typeface="Arial"/>
                <a:ea typeface="Arial"/>
                <a:cs typeface="Arial"/>
                <a:sym typeface="Arial"/>
              </a:rPr>
              <a:t>) and group functions (</a:t>
            </a:r>
            <a:r>
              <a:rPr lang="en-US">
                <a:latin typeface="Courier New"/>
                <a:ea typeface="Courier New"/>
                <a:cs typeface="Courier New"/>
                <a:sym typeface="Courier New"/>
              </a:rPr>
              <a:t>COUNT</a:t>
            </a:r>
            <a:r>
              <a:rPr lang="en-US">
                <a:latin typeface="Arial"/>
                <a:ea typeface="Arial"/>
                <a:cs typeface="Arial"/>
                <a:sym typeface="Arial"/>
              </a:rPr>
              <a:t>) in the same </a:t>
            </a:r>
            <a:r>
              <a:rPr lang="en-US">
                <a:latin typeface="Courier New"/>
                <a:ea typeface="Courier New"/>
                <a:cs typeface="Courier New"/>
                <a:sym typeface="Courier New"/>
              </a:rPr>
              <a:t>SELECT</a:t>
            </a:r>
            <a:r>
              <a:rPr lang="en-US">
                <a:latin typeface="Arial"/>
                <a:ea typeface="Arial"/>
                <a:cs typeface="Arial"/>
                <a:sym typeface="Arial"/>
              </a:rPr>
              <a:t> statement, you must include a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that specifies the individual items (in this case, </a:t>
            </a:r>
            <a:r>
              <a:rPr lang="en-US">
                <a:latin typeface="Courier New"/>
                <a:ea typeface="Courier New"/>
                <a:cs typeface="Courier New"/>
                <a:sym typeface="Courier New"/>
              </a:rPr>
              <a:t>DEPARTMENT_ID</a:t>
            </a:r>
            <a:r>
              <a:rPr lang="en-US">
                <a:latin typeface="Arial"/>
                <a:ea typeface="Arial"/>
                <a:cs typeface="Arial"/>
                <a:sym typeface="Arial"/>
              </a:rPr>
              <a:t>). If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is missing, the error message “not a single-group group function” appears and an asterisk (*) points to the offending column. You can correct the error in the first example in the slide by adding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sz="200">
              <a:latin typeface="Arial"/>
              <a:ea typeface="Arial"/>
              <a:cs typeface="Arial"/>
              <a:sym typeface="Arial"/>
            </a:endParaRPr>
          </a:p>
          <a:p>
            <a:pPr marL="857250" lvl="4" indent="0" algn="l" rtl="0">
              <a:spcBef>
                <a:spcPts val="300"/>
              </a:spcBef>
              <a:spcAft>
                <a:spcPts val="0"/>
              </a:spcAft>
              <a:buNone/>
            </a:pPr>
            <a:r>
              <a:rPr lang="en-US"/>
              <a:t>SELECT   department_id, count(last_name)</a:t>
            </a:r>
            <a:endParaRPr/>
          </a:p>
          <a:p>
            <a:pPr marL="857250" lvl="4" indent="0" algn="l" rtl="0">
              <a:spcBef>
                <a:spcPts val="0"/>
              </a:spcBef>
              <a:spcAft>
                <a:spcPts val="0"/>
              </a:spcAft>
              <a:buNone/>
            </a:pPr>
            <a:r>
              <a:rPr lang="en-US"/>
              <a:t>FROM     employees</a:t>
            </a:r>
            <a:endParaRPr/>
          </a:p>
          <a:p>
            <a:pPr marL="857250" lvl="4" indent="0" algn="l" rtl="0">
              <a:spcBef>
                <a:spcPts val="0"/>
              </a:spcBef>
              <a:spcAft>
                <a:spcPts val="0"/>
              </a:spcAft>
              <a:buNone/>
            </a:pPr>
            <a:r>
              <a:rPr lang="en-US"/>
              <a:t>GROUP BY department_id;</a:t>
            </a:r>
            <a:endParaRPr>
              <a:latin typeface="Arial"/>
              <a:ea typeface="Arial"/>
              <a:cs typeface="Arial"/>
              <a:sym typeface="Arial"/>
            </a:endParaRPr>
          </a:p>
          <a:p>
            <a:pPr marL="457200" lvl="1" indent="0" algn="l" rtl="0">
              <a:spcBef>
                <a:spcPts val="0"/>
              </a:spcBef>
              <a:spcAft>
                <a:spcPts val="0"/>
              </a:spcAft>
              <a:buNone/>
            </a:pPr>
            <a:r>
              <a:rPr lang="en-US">
                <a:latin typeface="Arial"/>
                <a:ea typeface="Arial"/>
                <a:cs typeface="Arial"/>
                <a:sym typeface="Arial"/>
              </a:rPr>
              <a:t>2. Any column or expression in the </a:t>
            </a:r>
            <a:r>
              <a:rPr lang="en-US">
                <a:latin typeface="Courier New"/>
                <a:ea typeface="Courier New"/>
                <a:cs typeface="Courier New"/>
                <a:sym typeface="Courier New"/>
              </a:rPr>
              <a:t>SELECT</a:t>
            </a:r>
            <a:r>
              <a:rPr lang="en-US">
                <a:latin typeface="Arial"/>
                <a:ea typeface="Arial"/>
                <a:cs typeface="Arial"/>
                <a:sym typeface="Arial"/>
              </a:rPr>
              <a:t> list that is not an aggregate function must be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In the second example in the slide, </a:t>
            </a:r>
            <a:r>
              <a:rPr lang="en-US">
                <a:latin typeface="Courier New"/>
                <a:ea typeface="Courier New"/>
                <a:cs typeface="Courier New"/>
                <a:sym typeface="Courier New"/>
              </a:rPr>
              <a:t>JOB_ID</a:t>
            </a:r>
            <a:r>
              <a:rPr lang="en-US">
                <a:latin typeface="Arial"/>
                <a:ea typeface="Arial"/>
                <a:cs typeface="Arial"/>
                <a:sym typeface="Arial"/>
              </a:rPr>
              <a:t> is neither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nor is it being used by a group function, so there is a “not a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expression” error. You can correct the error in the second slide example by adding </a:t>
            </a:r>
            <a:r>
              <a:rPr lang="en-US">
                <a:latin typeface="Courier New"/>
                <a:ea typeface="Courier New"/>
                <a:cs typeface="Courier New"/>
                <a:sym typeface="Courier New"/>
              </a:rPr>
              <a:t>JOB_ID</a:t>
            </a:r>
            <a:r>
              <a:rPr lang="en-US">
                <a:latin typeface="Arial"/>
                <a:ea typeface="Arial"/>
                <a:cs typeface="Arial"/>
                <a:sym typeface="Arial"/>
              </a:rPr>
              <a:t>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857250" lvl="4" indent="0" algn="l" rtl="0">
              <a:spcBef>
                <a:spcPts val="300"/>
              </a:spcBef>
              <a:spcAft>
                <a:spcPts val="0"/>
              </a:spcAft>
              <a:buNone/>
            </a:pPr>
            <a:r>
              <a:rPr lang="en-US"/>
              <a:t>SELECT department_id, job_id, COUNT(last_name)</a:t>
            </a:r>
            <a:endParaRPr/>
          </a:p>
          <a:p>
            <a:pPr marL="857250" lvl="4" indent="0" algn="l" rtl="0">
              <a:spcBef>
                <a:spcPts val="0"/>
              </a:spcBef>
              <a:spcAft>
                <a:spcPts val="0"/>
              </a:spcAft>
              <a:buNone/>
            </a:pPr>
            <a:r>
              <a:rPr lang="en-US"/>
              <a:t>FROM   employees</a:t>
            </a:r>
            <a:endParaRPr/>
          </a:p>
          <a:p>
            <a:pPr marL="857250" lvl="4" indent="0" algn="l" rtl="0">
              <a:spcBef>
                <a:spcPts val="0"/>
              </a:spcBef>
              <a:spcAft>
                <a:spcPts val="0"/>
              </a:spcAft>
              <a:buNone/>
            </a:pPr>
            <a:r>
              <a:rPr lang="en-US"/>
              <a:t>GROUP BY department_id, job_id;</a:t>
            </a:r>
            <a:endParaRPr/>
          </a:p>
          <a:p>
            <a:pPr marL="0" lvl="0" indent="0" algn="l" rtl="0">
              <a:spcBef>
                <a:spcPts val="0"/>
              </a:spcBef>
              <a:spcAft>
                <a:spcPts val="0"/>
              </a:spcAft>
              <a:buNone/>
            </a:pPr>
            <a:endParaRPr/>
          </a:p>
        </p:txBody>
      </p:sp>
      <p:sp>
        <p:nvSpPr>
          <p:cNvPr id="3171" name="Google Shape;3171;p2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210</a:t>
            </a:fld>
            <a:endParaRPr/>
          </a:p>
        </p:txBody>
      </p:sp>
    </p:spTree>
    <p:extLst>
      <p:ext uri="{BB962C8B-B14F-4D97-AF65-F5344CB8AC3E}">
        <p14:creationId xmlns:p14="http://schemas.microsoft.com/office/powerpoint/2010/main" val="21063719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0" name="Google Shape;3190;p2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You cannot use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to restrict groups.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in the example in the slide results in an error because it uses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to restrict the display of the average salaries of those departments that have an average salary greater than $8,000.</a:t>
            </a:r>
            <a:endParaRPr/>
          </a:p>
          <a:p>
            <a:pPr marL="457200" lvl="1" indent="0" algn="l" rtl="0">
              <a:spcBef>
                <a:spcPts val="360"/>
              </a:spcBef>
              <a:spcAft>
                <a:spcPts val="0"/>
              </a:spcAft>
              <a:buClr>
                <a:schemeClr val="dk1"/>
              </a:buClr>
              <a:buSzPts val="1200"/>
              <a:buFont typeface="Arial"/>
              <a:buNone/>
            </a:pPr>
            <a:r>
              <a:rPr lang="en-US">
                <a:solidFill>
                  <a:schemeClr val="dk1"/>
                </a:solidFill>
                <a:latin typeface="Arial"/>
                <a:ea typeface="Arial"/>
                <a:cs typeface="Arial"/>
                <a:sym typeface="Arial"/>
              </a:rPr>
              <a:t>However, you can correct the error in the example by using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 to restrict groups:</a:t>
            </a:r>
            <a:endParaRPr>
              <a:solidFill>
                <a:schemeClr val="dk1"/>
              </a:solidFill>
              <a:latin typeface="Courier New"/>
              <a:ea typeface="Courier New"/>
              <a:cs typeface="Courier New"/>
              <a:sym typeface="Courier New"/>
            </a:endParaRPr>
          </a:p>
          <a:p>
            <a:pPr marL="857250" lvl="4" indent="0" algn="l" rtl="0">
              <a:spcBef>
                <a:spcPts val="0"/>
              </a:spcBef>
              <a:spcAft>
                <a:spcPts val="0"/>
              </a:spcAft>
              <a:buClr>
                <a:schemeClr val="dk1"/>
              </a:buClr>
              <a:buSzPts val="1200"/>
              <a:buFont typeface="Calibri"/>
              <a:buNone/>
            </a:pPr>
            <a:r>
              <a:rPr lang="en-US">
                <a:solidFill>
                  <a:schemeClr val="dk1"/>
                </a:solidFill>
              </a:rPr>
              <a:t>SELECT   department_id, AVG(salary)</a:t>
            </a:r>
            <a:endParaRPr/>
          </a:p>
          <a:p>
            <a:pPr marL="857250" lvl="4" indent="0" algn="l" rtl="0">
              <a:spcBef>
                <a:spcPts val="0"/>
              </a:spcBef>
              <a:spcAft>
                <a:spcPts val="0"/>
              </a:spcAft>
              <a:buClr>
                <a:schemeClr val="dk1"/>
              </a:buClr>
              <a:buSzPts val="1200"/>
              <a:buFont typeface="Calibri"/>
              <a:buNone/>
            </a:pPr>
            <a:r>
              <a:rPr lang="en-US">
                <a:solidFill>
                  <a:schemeClr val="dk1"/>
                </a:solidFill>
              </a:rPr>
              <a:t>FROM     employees</a:t>
            </a:r>
            <a:endParaRPr/>
          </a:p>
          <a:p>
            <a:pPr marL="857250" lvl="4" indent="0" algn="l" rtl="0">
              <a:spcBef>
                <a:spcPts val="0"/>
              </a:spcBef>
              <a:spcAft>
                <a:spcPts val="0"/>
              </a:spcAft>
              <a:buClr>
                <a:schemeClr val="dk1"/>
              </a:buClr>
              <a:buSzPts val="1200"/>
              <a:buFont typeface="Calibri"/>
              <a:buNone/>
            </a:pPr>
            <a:r>
              <a:rPr lang="en-US">
                <a:solidFill>
                  <a:schemeClr val="dk1"/>
                </a:solidFill>
              </a:rPr>
              <a:t>GROUP BY department_id</a:t>
            </a:r>
            <a:endParaRPr>
              <a:solidFill>
                <a:schemeClr val="dk1"/>
              </a:solidFill>
            </a:endParaRPr>
          </a:p>
          <a:p>
            <a:pPr marL="857250" lvl="4" indent="0" algn="l" rtl="0">
              <a:spcBef>
                <a:spcPts val="0"/>
              </a:spcBef>
              <a:spcAft>
                <a:spcPts val="0"/>
              </a:spcAft>
              <a:buClr>
                <a:schemeClr val="dk1"/>
              </a:buClr>
              <a:buSzPts val="1200"/>
              <a:buFont typeface="Calibri"/>
              <a:buNone/>
            </a:pPr>
            <a:r>
              <a:rPr lang="en-US">
                <a:solidFill>
                  <a:schemeClr val="dk1"/>
                </a:solidFill>
              </a:rPr>
              <a:t>HAVING   AVG(salary) &gt; 8000;</a:t>
            </a:r>
            <a:endParaRPr/>
          </a:p>
          <a:p>
            <a:pPr marL="0" lvl="0" indent="0" algn="l" rtl="0">
              <a:spcBef>
                <a:spcPts val="0"/>
              </a:spcBef>
              <a:spcAft>
                <a:spcPts val="0"/>
              </a:spcAft>
              <a:buNone/>
            </a:pPr>
            <a:endParaRPr/>
          </a:p>
        </p:txBody>
      </p:sp>
      <p:sp>
        <p:nvSpPr>
          <p:cNvPr id="3191" name="Google Shape;3191;p2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211</a:t>
            </a:fld>
            <a:endParaRPr/>
          </a:p>
        </p:txBody>
      </p:sp>
    </p:spTree>
    <p:extLst>
      <p:ext uri="{BB962C8B-B14F-4D97-AF65-F5344CB8AC3E}">
        <p14:creationId xmlns:p14="http://schemas.microsoft.com/office/powerpoint/2010/main" val="52522436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p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2" name="Google Shape;3202;p2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You use the </a:t>
            </a:r>
            <a:r>
              <a:rPr lang="en-US">
                <a:latin typeface="Courier New"/>
                <a:ea typeface="Courier New"/>
                <a:cs typeface="Courier New"/>
                <a:sym typeface="Courier New"/>
              </a:rPr>
              <a:t>HAVING</a:t>
            </a:r>
            <a:r>
              <a:rPr lang="en-US">
                <a:latin typeface="Arial"/>
                <a:ea typeface="Arial"/>
                <a:cs typeface="Arial"/>
                <a:sym typeface="Arial"/>
              </a:rPr>
              <a:t> clause to restrict groups in the same way that you use the </a:t>
            </a:r>
            <a:r>
              <a:rPr lang="en-US">
                <a:latin typeface="Courier New"/>
                <a:ea typeface="Courier New"/>
                <a:cs typeface="Courier New"/>
                <a:sym typeface="Courier New"/>
              </a:rPr>
              <a:t>WHERE</a:t>
            </a:r>
            <a:r>
              <a:rPr lang="en-US">
                <a:latin typeface="Arial"/>
                <a:ea typeface="Arial"/>
                <a:cs typeface="Arial"/>
                <a:sym typeface="Arial"/>
              </a:rPr>
              <a:t> clause to restrict the rows that you select. To find the maximum salary in each of the departments that have a maximum salary greater than $10,000, you need to do the following:</a:t>
            </a:r>
            <a:endParaRPr/>
          </a:p>
          <a:p>
            <a:pPr marL="914400" lvl="2" indent="0" algn="l" rtl="0">
              <a:spcBef>
                <a:spcPts val="0"/>
              </a:spcBef>
              <a:spcAft>
                <a:spcPts val="0"/>
              </a:spcAft>
              <a:buClr>
                <a:schemeClr val="dk1"/>
              </a:buClr>
              <a:buSzPts val="1200"/>
              <a:buFont typeface="Times New Roman"/>
              <a:buNone/>
            </a:pPr>
            <a:r>
              <a:rPr lang="en-US">
                <a:latin typeface="Arial"/>
                <a:ea typeface="Arial"/>
                <a:cs typeface="Arial"/>
                <a:sym typeface="Arial"/>
              </a:rPr>
              <a:t>1.	Find the maximum salary for each department by grouping by department number.</a:t>
            </a:r>
            <a:endParaRPr/>
          </a:p>
          <a:p>
            <a:pPr marL="914400" lvl="2" indent="0" algn="l" rtl="0">
              <a:spcBef>
                <a:spcPts val="0"/>
              </a:spcBef>
              <a:spcAft>
                <a:spcPts val="0"/>
              </a:spcAft>
              <a:buClr>
                <a:schemeClr val="dk1"/>
              </a:buClr>
              <a:buSzPts val="1200"/>
              <a:buFont typeface="Times New Roman"/>
              <a:buNone/>
            </a:pPr>
            <a:r>
              <a:rPr lang="en-US">
                <a:latin typeface="Arial"/>
                <a:ea typeface="Arial"/>
                <a:cs typeface="Arial"/>
                <a:sym typeface="Arial"/>
              </a:rPr>
              <a:t>2.	Restrict the groups to the departments with a maximum salary greater than $10,000.</a:t>
            </a:r>
            <a:endParaRPr/>
          </a:p>
          <a:p>
            <a:pPr marL="0" lvl="0" indent="0" algn="l" rtl="0">
              <a:spcBef>
                <a:spcPts val="0"/>
              </a:spcBef>
              <a:spcAft>
                <a:spcPts val="0"/>
              </a:spcAft>
              <a:buNone/>
            </a:pPr>
            <a:endParaRPr/>
          </a:p>
        </p:txBody>
      </p:sp>
      <p:sp>
        <p:nvSpPr>
          <p:cNvPr id="3203" name="Google Shape;3203;p2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212</a:t>
            </a:fld>
            <a:endParaRPr/>
          </a:p>
        </p:txBody>
      </p:sp>
    </p:spTree>
    <p:extLst>
      <p:ext uri="{BB962C8B-B14F-4D97-AF65-F5344CB8AC3E}">
        <p14:creationId xmlns:p14="http://schemas.microsoft.com/office/powerpoint/2010/main" val="128809657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p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2" name="Google Shape;3222;p2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You use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 to specify the groups that are to be displayed, thus further restricting the groups on the basis of aggregate information.</a:t>
            </a:r>
            <a:endParaRPr/>
          </a:p>
          <a:p>
            <a:pPr marL="457200" lvl="1" indent="0" algn="l" rtl="0">
              <a:spcBef>
                <a:spcPts val="0"/>
              </a:spcBef>
              <a:spcAft>
                <a:spcPts val="0"/>
              </a:spcAft>
              <a:buNone/>
            </a:pPr>
            <a:r>
              <a:rPr lang="en-US">
                <a:solidFill>
                  <a:schemeClr val="dk1"/>
                </a:solidFill>
                <a:latin typeface="Arial"/>
                <a:ea typeface="Arial"/>
                <a:cs typeface="Arial"/>
                <a:sym typeface="Arial"/>
              </a:rPr>
              <a:t>The Oracle server performs the following steps when you use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a:t>
            </a:r>
            <a:endParaRPr/>
          </a:p>
          <a:p>
            <a:pPr marL="914400" lvl="2" indent="0" algn="l" rtl="0">
              <a:spcBef>
                <a:spcPts val="0"/>
              </a:spcBef>
              <a:spcAft>
                <a:spcPts val="0"/>
              </a:spcAft>
              <a:buClr>
                <a:schemeClr val="dk1"/>
              </a:buClr>
              <a:buSzPts val="1200"/>
              <a:buFont typeface="Times New Roman"/>
              <a:buNone/>
            </a:pPr>
            <a:r>
              <a:rPr lang="en-US">
                <a:solidFill>
                  <a:schemeClr val="dk1"/>
                </a:solidFill>
                <a:latin typeface="Arial"/>
                <a:ea typeface="Arial"/>
                <a:cs typeface="Arial"/>
                <a:sym typeface="Arial"/>
              </a:rPr>
              <a:t>1.	Rows are grouped.</a:t>
            </a:r>
            <a:endParaRPr/>
          </a:p>
          <a:p>
            <a:pPr marL="914400" lvl="2" indent="0" algn="l" rtl="0">
              <a:spcBef>
                <a:spcPts val="0"/>
              </a:spcBef>
              <a:spcAft>
                <a:spcPts val="0"/>
              </a:spcAft>
              <a:buClr>
                <a:schemeClr val="dk1"/>
              </a:buClr>
              <a:buSzPts val="1200"/>
              <a:buFont typeface="Times New Roman"/>
              <a:buNone/>
            </a:pPr>
            <a:r>
              <a:rPr lang="en-US">
                <a:solidFill>
                  <a:schemeClr val="dk1"/>
                </a:solidFill>
                <a:latin typeface="Arial"/>
                <a:ea typeface="Arial"/>
                <a:cs typeface="Arial"/>
                <a:sym typeface="Arial"/>
              </a:rPr>
              <a:t>2.	The group function is applied to the group.</a:t>
            </a:r>
            <a:endParaRPr/>
          </a:p>
          <a:p>
            <a:pPr marL="914400" lvl="2" indent="0" algn="l" rtl="0">
              <a:spcBef>
                <a:spcPts val="0"/>
              </a:spcBef>
              <a:spcAft>
                <a:spcPts val="0"/>
              </a:spcAft>
              <a:buClr>
                <a:schemeClr val="dk1"/>
              </a:buClr>
              <a:buSzPts val="1200"/>
              <a:buFont typeface="Times New Roman"/>
              <a:buNone/>
            </a:pPr>
            <a:r>
              <a:rPr lang="en-US">
                <a:solidFill>
                  <a:schemeClr val="dk1"/>
                </a:solidFill>
                <a:latin typeface="Arial"/>
                <a:ea typeface="Arial"/>
                <a:cs typeface="Arial"/>
                <a:sym typeface="Arial"/>
              </a:rPr>
              <a:t>3.	The groups that match the criteria in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 are displayed.</a:t>
            </a:r>
            <a:endParaRPr/>
          </a:p>
          <a:p>
            <a:pPr marL="457200" lvl="1" indent="0" algn="l" rtl="0">
              <a:spcBef>
                <a:spcPts val="0"/>
              </a:spcBef>
              <a:spcAft>
                <a:spcPts val="0"/>
              </a:spcAft>
              <a:buNone/>
            </a:pPr>
            <a:r>
              <a:rPr lang="en-US">
                <a:solidFill>
                  <a:schemeClr val="dk1"/>
                </a:solidFill>
                <a:latin typeface="Arial"/>
                <a:ea typeface="Arial"/>
                <a:cs typeface="Arial"/>
                <a:sym typeface="Arial"/>
              </a:rPr>
              <a:t>In the syntax, </a:t>
            </a:r>
            <a:r>
              <a:rPr lang="en-US" i="1">
                <a:solidFill>
                  <a:schemeClr val="dk1"/>
                </a:solidFill>
                <a:latin typeface="Courier New"/>
                <a:ea typeface="Courier New"/>
                <a:cs typeface="Courier New"/>
                <a:sym typeface="Courier New"/>
              </a:rPr>
              <a:t>group</a:t>
            </a:r>
            <a:r>
              <a:rPr lang="en-US" i="1">
                <a:solidFill>
                  <a:schemeClr val="dk1"/>
                </a:solidFill>
                <a:latin typeface="Arial"/>
                <a:ea typeface="Arial"/>
                <a:cs typeface="Arial"/>
                <a:sym typeface="Arial"/>
              </a:rPr>
              <a:t>_</a:t>
            </a:r>
            <a:r>
              <a:rPr lang="en-US" i="1">
                <a:solidFill>
                  <a:schemeClr val="dk1"/>
                </a:solidFill>
                <a:latin typeface="Courier New"/>
                <a:ea typeface="Courier New"/>
                <a:cs typeface="Courier New"/>
                <a:sym typeface="Courier New"/>
              </a:rPr>
              <a:t>condition</a:t>
            </a:r>
            <a:r>
              <a:rPr lang="en-US" i="1">
                <a:solidFill>
                  <a:schemeClr val="dk1"/>
                </a:solidFill>
                <a:latin typeface="Arial"/>
                <a:ea typeface="Arial"/>
                <a:cs typeface="Arial"/>
                <a:sym typeface="Arial"/>
              </a:rPr>
              <a:t> </a:t>
            </a:r>
            <a:r>
              <a:rPr lang="en-US">
                <a:solidFill>
                  <a:schemeClr val="dk1"/>
                </a:solidFill>
                <a:latin typeface="Arial"/>
                <a:ea typeface="Arial"/>
                <a:cs typeface="Arial"/>
                <a:sym typeface="Arial"/>
              </a:rPr>
              <a:t>restricts the groups of rows returned to those groups for which the specified condition is true.</a:t>
            </a:r>
            <a:endParaRPr/>
          </a:p>
          <a:p>
            <a:pPr marL="457200" lvl="1" indent="0" algn="l" rtl="0">
              <a:spcBef>
                <a:spcPts val="0"/>
              </a:spcBef>
              <a:spcAft>
                <a:spcPts val="0"/>
              </a:spcAft>
              <a:buNone/>
            </a:pPr>
            <a:r>
              <a:rPr lang="en-US">
                <a:solidFill>
                  <a:schemeClr val="dk1"/>
                </a:solidFill>
                <a:latin typeface="Arial"/>
                <a:ea typeface="Arial"/>
                <a:cs typeface="Arial"/>
                <a:sym typeface="Arial"/>
              </a:rPr>
              <a:t>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 can precede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but it is recommended that you place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first because it is more logical. Groups are formed and group functions are calculated before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 is applied to the groups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list.</a:t>
            </a:r>
            <a:endParaRPr/>
          </a:p>
          <a:p>
            <a:pPr marL="457200" lvl="1" indent="0" algn="l" rtl="0">
              <a:spcBef>
                <a:spcPts val="0"/>
              </a:spcBef>
              <a:spcAft>
                <a:spcPts val="0"/>
              </a:spcAft>
              <a:buNone/>
            </a:pPr>
            <a:r>
              <a:rPr lang="en-US" b="1">
                <a:solidFill>
                  <a:schemeClr val="dk1"/>
                </a:solidFill>
                <a:latin typeface="Arial"/>
                <a:ea typeface="Arial"/>
                <a:cs typeface="Arial"/>
                <a:sym typeface="Arial"/>
              </a:rPr>
              <a:t>Note:</a:t>
            </a:r>
            <a:r>
              <a:rPr lang="en-US">
                <a:solidFill>
                  <a:schemeClr val="dk1"/>
                </a:solidFill>
                <a:latin typeface="Arial"/>
                <a:ea typeface="Arial"/>
                <a:cs typeface="Arial"/>
                <a:sym typeface="Arial"/>
              </a:rPr>
              <a:t>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restricts rows, whereas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 restricts groups.</a:t>
            </a:r>
            <a:endParaRPr/>
          </a:p>
          <a:p>
            <a:pPr marL="0" lvl="0" indent="0" algn="l" rtl="0">
              <a:spcBef>
                <a:spcPts val="0"/>
              </a:spcBef>
              <a:spcAft>
                <a:spcPts val="0"/>
              </a:spcAft>
              <a:buNone/>
            </a:pPr>
            <a:endParaRPr/>
          </a:p>
        </p:txBody>
      </p:sp>
      <p:sp>
        <p:nvSpPr>
          <p:cNvPr id="3223" name="Google Shape;3223;p2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213</a:t>
            </a:fld>
            <a:endParaRPr/>
          </a:p>
        </p:txBody>
      </p:sp>
    </p:spTree>
    <p:extLst>
      <p:ext uri="{BB962C8B-B14F-4D97-AF65-F5344CB8AC3E}">
        <p14:creationId xmlns:p14="http://schemas.microsoft.com/office/powerpoint/2010/main" val="2565410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p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2" name="Google Shape;3232;p2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solidFill>
                  <a:schemeClr val="dk1"/>
                </a:solidFill>
                <a:latin typeface="Arial"/>
                <a:ea typeface="Arial"/>
                <a:cs typeface="Arial"/>
                <a:sym typeface="Arial"/>
              </a:rPr>
              <a:t>The example in the slide displays the department numbers and maximum salaries for departments with a maximum salary greater than $10,000. </a:t>
            </a:r>
            <a:endParaRPr/>
          </a:p>
          <a:p>
            <a:pPr marL="457200" lvl="1" indent="0" algn="l" rtl="0">
              <a:spcBef>
                <a:spcPts val="0"/>
              </a:spcBef>
              <a:spcAft>
                <a:spcPts val="0"/>
              </a:spcAft>
              <a:buNone/>
            </a:pPr>
            <a:r>
              <a:rPr lang="en-US">
                <a:solidFill>
                  <a:schemeClr val="dk1"/>
                </a:solidFill>
                <a:latin typeface="Arial"/>
                <a:ea typeface="Arial"/>
                <a:cs typeface="Arial"/>
                <a:sym typeface="Arial"/>
              </a:rPr>
              <a:t>You can use the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without using a group function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list. If you restrict rows based on the result of a group function, you must have a </a:t>
            </a:r>
            <a:r>
              <a:rPr lang="en-US">
                <a:solidFill>
                  <a:schemeClr val="dk1"/>
                </a:solidFill>
                <a:latin typeface="Courier New"/>
                <a:ea typeface="Courier New"/>
                <a:cs typeface="Courier New"/>
                <a:sym typeface="Courier New"/>
              </a:rPr>
              <a:t>GROUP</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as well as the </a:t>
            </a:r>
            <a:r>
              <a:rPr lang="en-US">
                <a:solidFill>
                  <a:schemeClr val="dk1"/>
                </a:solidFill>
                <a:latin typeface="Courier New"/>
                <a:ea typeface="Courier New"/>
                <a:cs typeface="Courier New"/>
                <a:sym typeface="Courier New"/>
              </a:rPr>
              <a:t>HAVING</a:t>
            </a:r>
            <a:r>
              <a:rPr lang="en-US">
                <a:solidFill>
                  <a:schemeClr val="dk1"/>
                </a:solidFill>
                <a:latin typeface="Arial"/>
                <a:ea typeface="Arial"/>
                <a:cs typeface="Arial"/>
                <a:sym typeface="Arial"/>
              </a:rPr>
              <a:t> clause.</a:t>
            </a:r>
            <a:endParaRPr/>
          </a:p>
          <a:p>
            <a:pPr marL="457200" lvl="1" indent="0" algn="l" rtl="0">
              <a:spcBef>
                <a:spcPts val="0"/>
              </a:spcBef>
              <a:spcAft>
                <a:spcPts val="0"/>
              </a:spcAft>
              <a:buNone/>
            </a:pPr>
            <a:r>
              <a:rPr lang="en-US">
                <a:solidFill>
                  <a:schemeClr val="dk1"/>
                </a:solidFill>
                <a:latin typeface="Arial"/>
                <a:ea typeface="Arial"/>
                <a:cs typeface="Arial"/>
                <a:sym typeface="Arial"/>
              </a:rPr>
              <a:t>The following example displays the department numbers and average salaries for departments with a maximum salary greater than $10,000:</a:t>
            </a:r>
            <a:endParaRPr sz="500">
              <a:solidFill>
                <a:schemeClr val="dk1"/>
              </a:solidFill>
              <a:latin typeface="Arial"/>
              <a:ea typeface="Arial"/>
              <a:cs typeface="Arial"/>
              <a:sym typeface="Arial"/>
            </a:endParaRPr>
          </a:p>
          <a:p>
            <a:pPr marL="857250" lvl="4" indent="0" algn="l" rtl="0">
              <a:spcBef>
                <a:spcPts val="300"/>
              </a:spcBef>
              <a:spcAft>
                <a:spcPts val="0"/>
              </a:spcAft>
              <a:buNone/>
            </a:pPr>
            <a:r>
              <a:rPr lang="en-US">
                <a:solidFill>
                  <a:schemeClr val="dk1"/>
                </a:solidFill>
              </a:rPr>
              <a:t>SELECT   department_id, AVG(salary)</a:t>
            </a:r>
            <a:endParaRPr/>
          </a:p>
          <a:p>
            <a:pPr marL="857250" lvl="4" indent="0" algn="l" rtl="0">
              <a:spcBef>
                <a:spcPts val="0"/>
              </a:spcBef>
              <a:spcAft>
                <a:spcPts val="0"/>
              </a:spcAft>
              <a:buNone/>
            </a:pPr>
            <a:r>
              <a:rPr lang="en-US">
                <a:solidFill>
                  <a:schemeClr val="dk1"/>
                </a:solidFill>
              </a:rPr>
              <a:t>FROM     employees</a:t>
            </a:r>
            <a:endParaRPr/>
          </a:p>
          <a:p>
            <a:pPr marL="857250" lvl="4" indent="0" algn="l" rtl="0">
              <a:spcBef>
                <a:spcPts val="0"/>
              </a:spcBef>
              <a:spcAft>
                <a:spcPts val="0"/>
              </a:spcAft>
              <a:buNone/>
            </a:pPr>
            <a:r>
              <a:rPr lang="en-US">
                <a:solidFill>
                  <a:schemeClr val="dk1"/>
                </a:solidFill>
              </a:rPr>
              <a:t>GROUP BY department_id</a:t>
            </a:r>
            <a:endParaRPr>
              <a:solidFill>
                <a:schemeClr val="dk1"/>
              </a:solidFill>
            </a:endParaRPr>
          </a:p>
          <a:p>
            <a:pPr marL="857250" lvl="4" indent="0" algn="l" rtl="0">
              <a:spcBef>
                <a:spcPts val="0"/>
              </a:spcBef>
              <a:spcAft>
                <a:spcPts val="0"/>
              </a:spcAft>
              <a:buNone/>
            </a:pPr>
            <a:r>
              <a:rPr lang="en-US">
                <a:solidFill>
                  <a:schemeClr val="dk1"/>
                </a:solidFill>
              </a:rPr>
              <a:t>HAVING   max(salary)&gt;10000;</a:t>
            </a:r>
            <a:endParaRPr/>
          </a:p>
          <a:p>
            <a:pPr marL="0" lvl="0" indent="0" algn="l" rtl="0">
              <a:spcBef>
                <a:spcPts val="0"/>
              </a:spcBef>
              <a:spcAft>
                <a:spcPts val="0"/>
              </a:spcAft>
              <a:buNone/>
            </a:pPr>
            <a:endParaRPr/>
          </a:p>
        </p:txBody>
      </p:sp>
      <p:sp>
        <p:nvSpPr>
          <p:cNvPr id="3233" name="Google Shape;3233;p2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214</a:t>
            </a:fld>
            <a:endParaRPr/>
          </a:p>
        </p:txBody>
      </p:sp>
    </p:spTree>
    <p:extLst>
      <p:ext uri="{BB962C8B-B14F-4D97-AF65-F5344CB8AC3E}">
        <p14:creationId xmlns:p14="http://schemas.microsoft.com/office/powerpoint/2010/main" val="168556294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p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3" name="Google Shape;3243;p2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The example in the slide displays the </a:t>
            </a:r>
            <a:r>
              <a:rPr lang="en-US">
                <a:latin typeface="Courier New"/>
                <a:ea typeface="Courier New"/>
                <a:cs typeface="Courier New"/>
                <a:sym typeface="Courier New"/>
              </a:rPr>
              <a:t>JOB_ID</a:t>
            </a:r>
            <a:r>
              <a:rPr lang="en-US">
                <a:latin typeface="Arial"/>
                <a:ea typeface="Arial"/>
                <a:cs typeface="Arial"/>
                <a:sym typeface="Arial"/>
              </a:rPr>
              <a:t> and total monthly salary for each job that has a total payroll exceeding $13,000. The example excludes sales representatives and sorts the list by the total monthly salary.</a:t>
            </a:r>
            <a:endParaRPr/>
          </a:p>
          <a:p>
            <a:pPr marL="0" lvl="0" indent="0" algn="l" rtl="0">
              <a:spcBef>
                <a:spcPts val="0"/>
              </a:spcBef>
              <a:spcAft>
                <a:spcPts val="0"/>
              </a:spcAft>
              <a:buNone/>
            </a:pPr>
            <a:endParaRPr/>
          </a:p>
        </p:txBody>
      </p:sp>
      <p:sp>
        <p:nvSpPr>
          <p:cNvPr id="3244" name="Google Shape;3244;p2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215</a:t>
            </a:fld>
            <a:endParaRPr/>
          </a:p>
        </p:txBody>
      </p:sp>
    </p:spTree>
    <p:extLst>
      <p:ext uri="{BB962C8B-B14F-4D97-AF65-F5344CB8AC3E}">
        <p14:creationId xmlns:p14="http://schemas.microsoft.com/office/powerpoint/2010/main" val="179961223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2"/>
        <p:cNvGrpSpPr/>
        <p:nvPr/>
      </p:nvGrpSpPr>
      <p:grpSpPr>
        <a:xfrm>
          <a:off x="0" y="0"/>
          <a:ext cx="0" cy="0"/>
          <a:chOff x="0" y="0"/>
          <a:chExt cx="0" cy="0"/>
        </a:xfrm>
      </p:grpSpPr>
      <p:sp>
        <p:nvSpPr>
          <p:cNvPr id="3253" name="Google Shape;3253;p2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4" name="Google Shape;3254;p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206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1"/>
        <p:cNvGrpSpPr/>
        <p:nvPr/>
      </p:nvGrpSpPr>
      <p:grpSpPr>
        <a:xfrm>
          <a:off x="0" y="0"/>
          <a:ext cx="0" cy="0"/>
          <a:chOff x="0" y="0"/>
          <a:chExt cx="0" cy="0"/>
        </a:xfrm>
      </p:grpSpPr>
      <p:sp>
        <p:nvSpPr>
          <p:cNvPr id="3262" name="Google Shape;3262;p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3" name="Google Shape;3263;p2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a:latin typeface="Arial"/>
                <a:ea typeface="Arial"/>
                <a:cs typeface="Arial"/>
                <a:sym typeface="Arial"/>
              </a:rPr>
              <a:t>Group functions can be nested to a depth of two functions. The example in the slide calculates the average salary for each </a:t>
            </a:r>
            <a:r>
              <a:rPr lang="en-US">
                <a:latin typeface="Courier New"/>
                <a:ea typeface="Courier New"/>
                <a:cs typeface="Courier New"/>
                <a:sym typeface="Courier New"/>
              </a:rPr>
              <a:t>DEPARTMENT_ID</a:t>
            </a:r>
            <a:r>
              <a:rPr lang="en-US">
                <a:latin typeface="Arial"/>
                <a:ea typeface="Arial"/>
                <a:cs typeface="Arial"/>
                <a:sym typeface="Arial"/>
              </a:rPr>
              <a:t> and then displays the maximum average salary.</a:t>
            </a:r>
            <a:r>
              <a:rPr lang="en-US">
                <a:latin typeface="Arimo"/>
                <a:ea typeface="Arimo"/>
                <a:cs typeface="Arimo"/>
                <a:sym typeface="Arimo"/>
              </a:rPr>
              <a:t> </a:t>
            </a:r>
            <a:endParaRPr/>
          </a:p>
          <a:p>
            <a:pPr marL="457200" lvl="1" indent="0" algn="l" rtl="0">
              <a:spcBef>
                <a:spcPts val="0"/>
              </a:spcBef>
              <a:spcAft>
                <a:spcPts val="0"/>
              </a:spcAft>
              <a:buNone/>
            </a:pPr>
            <a:r>
              <a:rPr lang="en-US">
                <a:latin typeface="Arial"/>
                <a:ea typeface="Arial"/>
                <a:cs typeface="Arial"/>
                <a:sym typeface="Arial"/>
              </a:rPr>
              <a:t>Note that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is mandatory when nesting group functions.</a:t>
            </a:r>
            <a:endParaRPr/>
          </a:p>
          <a:p>
            <a:pPr marL="0" lvl="0" indent="0" algn="l" rtl="0">
              <a:spcBef>
                <a:spcPts val="0"/>
              </a:spcBef>
              <a:spcAft>
                <a:spcPts val="0"/>
              </a:spcAft>
              <a:buNone/>
            </a:pPr>
            <a:endParaRPr/>
          </a:p>
        </p:txBody>
      </p:sp>
      <p:sp>
        <p:nvSpPr>
          <p:cNvPr id="3264" name="Google Shape;3264;p2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217</a:t>
            </a:fld>
            <a:endParaRPr/>
          </a:p>
        </p:txBody>
      </p:sp>
    </p:spTree>
    <p:extLst>
      <p:ext uri="{BB962C8B-B14F-4D97-AF65-F5344CB8AC3E}">
        <p14:creationId xmlns:p14="http://schemas.microsoft.com/office/powerpoint/2010/main" val="81846775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p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7" name="Google Shape;3277;p2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Answer: a, c</a:t>
            </a:r>
            <a:endParaRPr dirty="0"/>
          </a:p>
          <a:p>
            <a:pPr marL="0" lvl="0" indent="0" algn="l" rtl="0">
              <a:spcBef>
                <a:spcPts val="0"/>
              </a:spcBef>
              <a:spcAft>
                <a:spcPts val="0"/>
              </a:spcAft>
              <a:buNone/>
            </a:pPr>
            <a:endParaRPr dirty="0"/>
          </a:p>
        </p:txBody>
      </p:sp>
      <p:sp>
        <p:nvSpPr>
          <p:cNvPr id="3278" name="Google Shape;3278;p2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218</a:t>
            </a:fld>
            <a:endParaRPr/>
          </a:p>
        </p:txBody>
      </p:sp>
    </p:spTree>
    <p:extLst>
      <p:ext uri="{BB962C8B-B14F-4D97-AF65-F5344CB8AC3E}">
        <p14:creationId xmlns:p14="http://schemas.microsoft.com/office/powerpoint/2010/main" val="13547992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p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5" name="Google Shape;3285;p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None/>
            </a:pPr>
            <a:r>
              <a:rPr lang="en-US" dirty="0">
                <a:latin typeface="Arial"/>
                <a:ea typeface="Arial"/>
                <a:cs typeface="Arial"/>
                <a:sym typeface="Arial"/>
              </a:rPr>
              <a:t>There are several group functions available in SQL, such as </a:t>
            </a:r>
            <a:r>
              <a:rPr lang="en-US" dirty="0">
                <a:latin typeface="Courier New"/>
                <a:ea typeface="Courier New"/>
                <a:cs typeface="Courier New"/>
                <a:sym typeface="Courier New"/>
              </a:rPr>
              <a:t>AVG</a:t>
            </a:r>
            <a:r>
              <a:rPr lang="en-US" dirty="0">
                <a:latin typeface="Arial"/>
                <a:ea typeface="Arial"/>
                <a:cs typeface="Arial"/>
                <a:sym typeface="Arial"/>
              </a:rPr>
              <a:t>, </a:t>
            </a:r>
            <a:r>
              <a:rPr lang="en-US" dirty="0">
                <a:latin typeface="Courier New"/>
                <a:ea typeface="Courier New"/>
                <a:cs typeface="Courier New"/>
                <a:sym typeface="Courier New"/>
              </a:rPr>
              <a:t>COUNT</a:t>
            </a:r>
            <a:r>
              <a:rPr lang="en-US" dirty="0">
                <a:latin typeface="Arial"/>
                <a:ea typeface="Arial"/>
                <a:cs typeface="Arial"/>
                <a:sym typeface="Arial"/>
              </a:rPr>
              <a:t>, </a:t>
            </a:r>
            <a:r>
              <a:rPr lang="en-US" dirty="0">
                <a:latin typeface="Courier New"/>
                <a:ea typeface="Courier New"/>
                <a:cs typeface="Courier New"/>
                <a:sym typeface="Courier New"/>
              </a:rPr>
              <a:t>MAX</a:t>
            </a:r>
            <a:r>
              <a:rPr lang="en-US" dirty="0">
                <a:latin typeface="Arial"/>
                <a:ea typeface="Arial"/>
                <a:cs typeface="Arial"/>
                <a:sym typeface="Arial"/>
              </a:rPr>
              <a:t>, </a:t>
            </a:r>
            <a:r>
              <a:rPr lang="en-US" dirty="0">
                <a:latin typeface="Courier New"/>
                <a:ea typeface="Courier New"/>
                <a:cs typeface="Courier New"/>
                <a:sym typeface="Courier New"/>
              </a:rPr>
              <a:t>MIN</a:t>
            </a:r>
            <a:r>
              <a:rPr lang="en-US" dirty="0">
                <a:latin typeface="Arial"/>
                <a:ea typeface="Arial"/>
                <a:cs typeface="Arial"/>
                <a:sym typeface="Arial"/>
              </a:rPr>
              <a:t>, </a:t>
            </a:r>
            <a:r>
              <a:rPr lang="en-US" dirty="0">
                <a:latin typeface="Courier New"/>
                <a:ea typeface="Courier New"/>
                <a:cs typeface="Courier New"/>
                <a:sym typeface="Courier New"/>
              </a:rPr>
              <a:t>SUM</a:t>
            </a:r>
            <a:r>
              <a:rPr lang="en-US" dirty="0">
                <a:latin typeface="Arial"/>
                <a:ea typeface="Arial"/>
                <a:cs typeface="Arial"/>
                <a:sym typeface="Arial"/>
              </a:rPr>
              <a:t>, </a:t>
            </a:r>
            <a:r>
              <a:rPr lang="en-US" dirty="0">
                <a:latin typeface="Courier New"/>
                <a:ea typeface="Courier New"/>
                <a:cs typeface="Courier New"/>
                <a:sym typeface="Courier New"/>
              </a:rPr>
              <a:t>LISTAGG</a:t>
            </a:r>
            <a:r>
              <a:rPr lang="en-US" dirty="0">
                <a:latin typeface="Arial"/>
                <a:ea typeface="Arial"/>
                <a:cs typeface="Arial"/>
                <a:sym typeface="Arial"/>
              </a:rPr>
              <a:t>, </a:t>
            </a:r>
            <a:r>
              <a:rPr lang="en-US" dirty="0">
                <a:latin typeface="Courier New"/>
                <a:ea typeface="Courier New"/>
                <a:cs typeface="Courier New"/>
                <a:sym typeface="Courier New"/>
              </a:rPr>
              <a:t>STDDEV</a:t>
            </a:r>
            <a:r>
              <a:rPr lang="en-US" dirty="0">
                <a:latin typeface="Arial"/>
                <a:ea typeface="Arial"/>
                <a:cs typeface="Arial"/>
                <a:sym typeface="Arial"/>
              </a:rPr>
              <a:t>, and </a:t>
            </a:r>
            <a:r>
              <a:rPr lang="en-US" dirty="0">
                <a:latin typeface="Courier New"/>
                <a:ea typeface="Courier New"/>
                <a:cs typeface="Courier New"/>
                <a:sym typeface="Courier New"/>
              </a:rPr>
              <a:t>VARIANCE</a:t>
            </a:r>
            <a:r>
              <a:rPr lang="en-US" dirty="0">
                <a:latin typeface="Arial"/>
                <a:ea typeface="Arial"/>
                <a:cs typeface="Arial"/>
                <a:sym typeface="Arial"/>
              </a:rPr>
              <a:t>.</a:t>
            </a:r>
            <a:endParaRPr dirty="0"/>
          </a:p>
          <a:p>
            <a:pPr marL="457200" lvl="1" indent="0" algn="l" rtl="0">
              <a:spcBef>
                <a:spcPts val="0"/>
              </a:spcBef>
              <a:spcAft>
                <a:spcPts val="0"/>
              </a:spcAft>
              <a:buNone/>
            </a:pPr>
            <a:r>
              <a:rPr lang="en-US" dirty="0">
                <a:latin typeface="Arial"/>
                <a:ea typeface="Arial"/>
                <a:cs typeface="Arial"/>
                <a:sym typeface="Arial"/>
              </a:rPr>
              <a:t>You can create subgroups by using the </a:t>
            </a:r>
            <a:r>
              <a:rPr lang="en-US" dirty="0">
                <a:latin typeface="Courier New"/>
                <a:ea typeface="Courier New"/>
                <a:cs typeface="Courier New"/>
                <a:sym typeface="Courier New"/>
              </a:rPr>
              <a:t>GROUP</a:t>
            </a:r>
            <a:r>
              <a:rPr lang="en-US" dirty="0">
                <a:latin typeface="Arial"/>
                <a:ea typeface="Arial"/>
                <a:cs typeface="Arial"/>
                <a:sym typeface="Arial"/>
              </a:rPr>
              <a:t> </a:t>
            </a:r>
            <a:r>
              <a:rPr lang="en-US" dirty="0">
                <a:latin typeface="Courier New"/>
                <a:ea typeface="Courier New"/>
                <a:cs typeface="Courier New"/>
                <a:sym typeface="Courier New"/>
              </a:rPr>
              <a:t>BY</a:t>
            </a:r>
            <a:r>
              <a:rPr lang="en-US" dirty="0">
                <a:latin typeface="Arial"/>
                <a:ea typeface="Arial"/>
                <a:cs typeface="Arial"/>
                <a:sym typeface="Arial"/>
              </a:rPr>
              <a:t> clause. Further, groups can be restricted using the </a:t>
            </a:r>
            <a:r>
              <a:rPr lang="en-US" dirty="0">
                <a:latin typeface="Courier New"/>
                <a:ea typeface="Courier New"/>
                <a:cs typeface="Courier New"/>
                <a:sym typeface="Courier New"/>
              </a:rPr>
              <a:t>HAVING</a:t>
            </a:r>
            <a:r>
              <a:rPr lang="en-US" dirty="0">
                <a:latin typeface="Arial"/>
                <a:ea typeface="Arial"/>
                <a:cs typeface="Arial"/>
                <a:sym typeface="Arial"/>
              </a:rPr>
              <a:t> clause.</a:t>
            </a:r>
            <a:endParaRPr dirty="0"/>
          </a:p>
          <a:p>
            <a:pPr marL="457200" lvl="1" indent="0" algn="l" rtl="0">
              <a:spcBef>
                <a:spcPts val="0"/>
              </a:spcBef>
              <a:spcAft>
                <a:spcPts val="0"/>
              </a:spcAft>
              <a:buNone/>
            </a:pPr>
            <a:r>
              <a:rPr lang="en-US" dirty="0">
                <a:latin typeface="Arial"/>
                <a:ea typeface="Arial"/>
                <a:cs typeface="Arial"/>
                <a:sym typeface="Arial"/>
              </a:rPr>
              <a:t>Place the </a:t>
            </a:r>
            <a:r>
              <a:rPr lang="en-US" dirty="0">
                <a:latin typeface="Courier New"/>
                <a:ea typeface="Courier New"/>
                <a:cs typeface="Courier New"/>
                <a:sym typeface="Courier New"/>
              </a:rPr>
              <a:t>HAVING</a:t>
            </a:r>
            <a:r>
              <a:rPr lang="en-US" dirty="0">
                <a:latin typeface="Arial"/>
                <a:ea typeface="Arial"/>
                <a:cs typeface="Arial"/>
                <a:sym typeface="Arial"/>
              </a:rPr>
              <a:t> and </a:t>
            </a:r>
            <a:r>
              <a:rPr lang="en-US" dirty="0">
                <a:latin typeface="Courier New"/>
                <a:ea typeface="Courier New"/>
                <a:cs typeface="Courier New"/>
                <a:sym typeface="Courier New"/>
              </a:rPr>
              <a:t>GROUP</a:t>
            </a:r>
            <a:r>
              <a:rPr lang="en-US" dirty="0">
                <a:latin typeface="Arial"/>
                <a:ea typeface="Arial"/>
                <a:cs typeface="Arial"/>
                <a:sym typeface="Arial"/>
              </a:rPr>
              <a:t> </a:t>
            </a:r>
            <a:r>
              <a:rPr lang="en-US" dirty="0">
                <a:latin typeface="Courier New"/>
                <a:ea typeface="Courier New"/>
                <a:cs typeface="Courier New"/>
                <a:sym typeface="Courier New"/>
              </a:rPr>
              <a:t>BY</a:t>
            </a:r>
            <a:r>
              <a:rPr lang="en-US" dirty="0">
                <a:latin typeface="Arial"/>
                <a:ea typeface="Arial"/>
                <a:cs typeface="Arial"/>
                <a:sym typeface="Arial"/>
              </a:rPr>
              <a:t> clauses after the </a:t>
            </a:r>
            <a:r>
              <a:rPr lang="en-US" dirty="0">
                <a:latin typeface="Courier New"/>
                <a:ea typeface="Courier New"/>
                <a:cs typeface="Courier New"/>
                <a:sym typeface="Courier New"/>
              </a:rPr>
              <a:t>WHERE</a:t>
            </a:r>
            <a:r>
              <a:rPr lang="en-US" dirty="0">
                <a:latin typeface="Arial"/>
                <a:ea typeface="Arial"/>
                <a:cs typeface="Arial"/>
                <a:sym typeface="Arial"/>
              </a:rPr>
              <a:t> clause in a statement. You can have either the </a:t>
            </a:r>
            <a:r>
              <a:rPr lang="en-US" dirty="0">
                <a:latin typeface="Courier New"/>
                <a:ea typeface="Courier New"/>
                <a:cs typeface="Courier New"/>
                <a:sym typeface="Courier New"/>
              </a:rPr>
              <a:t>GROUP BY</a:t>
            </a:r>
            <a:r>
              <a:rPr lang="en-US" dirty="0">
                <a:latin typeface="Arial"/>
                <a:ea typeface="Arial"/>
                <a:cs typeface="Arial"/>
                <a:sym typeface="Arial"/>
              </a:rPr>
              <a:t> clause or the </a:t>
            </a:r>
            <a:r>
              <a:rPr lang="en-US" dirty="0">
                <a:latin typeface="Courier New"/>
                <a:ea typeface="Courier New"/>
                <a:cs typeface="Courier New"/>
                <a:sym typeface="Courier New"/>
              </a:rPr>
              <a:t>HAVING</a:t>
            </a:r>
            <a:r>
              <a:rPr lang="en-US" dirty="0">
                <a:latin typeface="Arial"/>
                <a:ea typeface="Arial"/>
                <a:cs typeface="Arial"/>
                <a:sym typeface="Arial"/>
              </a:rPr>
              <a:t> clause first, as long as they follow the </a:t>
            </a:r>
            <a:r>
              <a:rPr lang="en-US" dirty="0">
                <a:latin typeface="Courier New"/>
                <a:ea typeface="Courier New"/>
                <a:cs typeface="Courier New"/>
                <a:sym typeface="Courier New"/>
              </a:rPr>
              <a:t>WHERE</a:t>
            </a:r>
            <a:r>
              <a:rPr lang="en-US" dirty="0">
                <a:latin typeface="Arial"/>
                <a:ea typeface="Arial"/>
                <a:cs typeface="Arial"/>
                <a:sym typeface="Arial"/>
              </a:rPr>
              <a:t> clause. Place the </a:t>
            </a:r>
            <a:r>
              <a:rPr lang="en-US" dirty="0">
                <a:latin typeface="Courier New"/>
                <a:ea typeface="Courier New"/>
                <a:cs typeface="Courier New"/>
                <a:sym typeface="Courier New"/>
              </a:rPr>
              <a:t>ORDER BY</a:t>
            </a:r>
            <a:r>
              <a:rPr lang="en-US" dirty="0">
                <a:latin typeface="Arial"/>
                <a:ea typeface="Arial"/>
                <a:cs typeface="Arial"/>
                <a:sym typeface="Arial"/>
              </a:rPr>
              <a:t> clause at the end.</a:t>
            </a:r>
            <a:endParaRPr dirty="0"/>
          </a:p>
          <a:p>
            <a:pPr marL="457200" lvl="1" indent="0" algn="l" rtl="0">
              <a:spcBef>
                <a:spcPts val="0"/>
              </a:spcBef>
              <a:spcAft>
                <a:spcPts val="0"/>
              </a:spcAft>
              <a:buNone/>
            </a:pPr>
            <a:r>
              <a:rPr lang="en-US" dirty="0">
                <a:latin typeface="Arial"/>
                <a:ea typeface="Arial"/>
                <a:cs typeface="Arial"/>
                <a:sym typeface="Arial"/>
              </a:rPr>
              <a:t>The Oracle server evaluates the clauses in the following order:</a:t>
            </a:r>
            <a:endParaRPr dirty="0"/>
          </a:p>
          <a:p>
            <a:pPr marL="914400" lvl="2" indent="0" algn="l" rtl="0">
              <a:spcBef>
                <a:spcPts val="0"/>
              </a:spcBef>
              <a:spcAft>
                <a:spcPts val="0"/>
              </a:spcAft>
              <a:buClr>
                <a:schemeClr val="dk1"/>
              </a:buClr>
              <a:buSzPts val="1200"/>
              <a:buFont typeface="Times New Roman"/>
              <a:buNone/>
            </a:pPr>
            <a:r>
              <a:rPr lang="en-US" dirty="0">
                <a:latin typeface="Arial"/>
                <a:ea typeface="Arial"/>
                <a:cs typeface="Arial"/>
                <a:sym typeface="Arial"/>
              </a:rPr>
              <a:t>1.	If the statement contains a </a:t>
            </a:r>
            <a:r>
              <a:rPr lang="en-US" dirty="0">
                <a:latin typeface="Courier New"/>
                <a:ea typeface="Courier New"/>
                <a:cs typeface="Courier New"/>
                <a:sym typeface="Courier New"/>
              </a:rPr>
              <a:t>WHERE</a:t>
            </a:r>
            <a:r>
              <a:rPr lang="en-US" dirty="0">
                <a:latin typeface="Arial"/>
                <a:ea typeface="Arial"/>
                <a:cs typeface="Arial"/>
                <a:sym typeface="Arial"/>
              </a:rPr>
              <a:t> clause, the server establishes the candidate rows.</a:t>
            </a:r>
            <a:endParaRPr dirty="0"/>
          </a:p>
          <a:p>
            <a:pPr marL="914400" lvl="2" indent="0" algn="l" rtl="0">
              <a:spcBef>
                <a:spcPts val="0"/>
              </a:spcBef>
              <a:spcAft>
                <a:spcPts val="0"/>
              </a:spcAft>
              <a:buClr>
                <a:schemeClr val="dk1"/>
              </a:buClr>
              <a:buSzPts val="1200"/>
              <a:buFont typeface="Times New Roman"/>
              <a:buNone/>
            </a:pPr>
            <a:r>
              <a:rPr lang="en-US" dirty="0">
                <a:latin typeface="Arial"/>
                <a:ea typeface="Arial"/>
                <a:cs typeface="Arial"/>
                <a:sym typeface="Arial"/>
              </a:rPr>
              <a:t>2.	The server identifies the groups that are specified in the </a:t>
            </a:r>
            <a:r>
              <a:rPr lang="en-US" dirty="0">
                <a:latin typeface="Courier New"/>
                <a:ea typeface="Courier New"/>
                <a:cs typeface="Courier New"/>
                <a:sym typeface="Courier New"/>
              </a:rPr>
              <a:t>GROUP</a:t>
            </a:r>
            <a:r>
              <a:rPr lang="en-US" dirty="0">
                <a:latin typeface="Arial"/>
                <a:ea typeface="Arial"/>
                <a:cs typeface="Arial"/>
                <a:sym typeface="Arial"/>
              </a:rPr>
              <a:t> </a:t>
            </a:r>
            <a:r>
              <a:rPr lang="en-US" dirty="0">
                <a:latin typeface="Courier New"/>
                <a:ea typeface="Courier New"/>
                <a:cs typeface="Courier New"/>
                <a:sym typeface="Courier New"/>
              </a:rPr>
              <a:t>BY</a:t>
            </a:r>
            <a:r>
              <a:rPr lang="en-US" dirty="0">
                <a:latin typeface="Arial"/>
                <a:ea typeface="Arial"/>
                <a:cs typeface="Arial"/>
                <a:sym typeface="Arial"/>
              </a:rPr>
              <a:t> clause.</a:t>
            </a:r>
            <a:endParaRPr dirty="0"/>
          </a:p>
          <a:p>
            <a:pPr marL="914400" lvl="2" indent="0" algn="l" rtl="0">
              <a:spcBef>
                <a:spcPts val="0"/>
              </a:spcBef>
              <a:spcAft>
                <a:spcPts val="0"/>
              </a:spcAft>
              <a:buClr>
                <a:schemeClr val="dk1"/>
              </a:buClr>
              <a:buSzPts val="1200"/>
              <a:buFont typeface="Times New Roman"/>
              <a:buNone/>
            </a:pPr>
            <a:r>
              <a:rPr lang="en-US" dirty="0">
                <a:latin typeface="Arial"/>
                <a:ea typeface="Arial"/>
                <a:cs typeface="Arial"/>
                <a:sym typeface="Arial"/>
              </a:rPr>
              <a:t>3.	The </a:t>
            </a:r>
            <a:r>
              <a:rPr lang="en-US" dirty="0">
                <a:latin typeface="Courier New"/>
                <a:ea typeface="Courier New"/>
                <a:cs typeface="Courier New"/>
                <a:sym typeface="Courier New"/>
              </a:rPr>
              <a:t>HAVING</a:t>
            </a:r>
            <a:r>
              <a:rPr lang="en-US" dirty="0">
                <a:latin typeface="Arial"/>
                <a:ea typeface="Arial"/>
                <a:cs typeface="Arial"/>
                <a:sym typeface="Arial"/>
              </a:rPr>
              <a:t> clause further restricts result groups that do not meet the group criteria in the </a:t>
            </a:r>
            <a:r>
              <a:rPr lang="en-US" dirty="0">
                <a:latin typeface="Courier New"/>
                <a:ea typeface="Courier New"/>
                <a:cs typeface="Courier New"/>
                <a:sym typeface="Courier New"/>
              </a:rPr>
              <a:t>HAVING</a:t>
            </a:r>
            <a:r>
              <a:rPr lang="en-US" dirty="0">
                <a:latin typeface="Arial"/>
                <a:ea typeface="Arial"/>
                <a:cs typeface="Arial"/>
                <a:sym typeface="Arial"/>
              </a:rPr>
              <a:t> clause.</a:t>
            </a:r>
            <a:endParaRPr dirty="0"/>
          </a:p>
          <a:p>
            <a:pPr marL="457200" lvl="1" indent="0" algn="l" rtl="0">
              <a:spcBef>
                <a:spcPts val="0"/>
              </a:spcBef>
              <a:spcAft>
                <a:spcPts val="0"/>
              </a:spcAft>
              <a:buNone/>
            </a:pPr>
            <a:r>
              <a:rPr lang="en-US" b="1" dirty="0">
                <a:latin typeface="Arial"/>
                <a:ea typeface="Arial"/>
                <a:cs typeface="Arial"/>
                <a:sym typeface="Arial"/>
              </a:rPr>
              <a:t>Note:</a:t>
            </a:r>
            <a:r>
              <a:rPr lang="en-US" dirty="0">
                <a:latin typeface="Arial"/>
                <a:ea typeface="Arial"/>
                <a:cs typeface="Arial"/>
                <a:sym typeface="Arial"/>
              </a:rPr>
              <a:t> For a complete list of group functions, see </a:t>
            </a:r>
            <a:r>
              <a:rPr lang="en-US" i="1" dirty="0">
                <a:latin typeface="Arial"/>
                <a:ea typeface="Arial"/>
                <a:cs typeface="Arial"/>
                <a:sym typeface="Arial"/>
              </a:rPr>
              <a:t>Oracle Database SQL Language Reference </a:t>
            </a:r>
            <a:r>
              <a:rPr lang="en-US" dirty="0">
                <a:latin typeface="Arial"/>
                <a:ea typeface="Arial"/>
                <a:cs typeface="Arial"/>
                <a:sym typeface="Arial"/>
              </a:rPr>
              <a:t>for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database.</a:t>
            </a:r>
            <a:endParaRPr dirty="0"/>
          </a:p>
          <a:p>
            <a:pPr marL="0" lvl="0" indent="0" algn="l" rtl="0">
              <a:spcBef>
                <a:spcPts val="0"/>
              </a:spcBef>
              <a:spcAft>
                <a:spcPts val="0"/>
              </a:spcAft>
              <a:buNone/>
            </a:pPr>
            <a:endParaRPr dirty="0"/>
          </a:p>
        </p:txBody>
      </p:sp>
      <p:sp>
        <p:nvSpPr>
          <p:cNvPr id="3286" name="Google Shape;3286;p2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219</a:t>
            </a:fld>
            <a:endParaRPr/>
          </a:p>
        </p:txBody>
      </p:sp>
    </p:spTree>
    <p:extLst>
      <p:ext uri="{BB962C8B-B14F-4D97-AF65-F5344CB8AC3E}">
        <p14:creationId xmlns:p14="http://schemas.microsoft.com/office/powerpoint/2010/main" val="1440057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A relational database can contain one or many tables. A </a:t>
            </a:r>
            <a:r>
              <a:rPr lang="en-US" i="1" dirty="0">
                <a:solidFill>
                  <a:schemeClr val="dk1"/>
                </a:solidFill>
                <a:latin typeface="Arial"/>
                <a:ea typeface="Arial"/>
                <a:cs typeface="Arial"/>
                <a:sym typeface="Arial"/>
              </a:rPr>
              <a:t>table</a:t>
            </a:r>
            <a:r>
              <a:rPr lang="en-US" dirty="0">
                <a:solidFill>
                  <a:schemeClr val="dk1"/>
                </a:solidFill>
                <a:latin typeface="Arial"/>
                <a:ea typeface="Arial"/>
                <a:cs typeface="Arial"/>
                <a:sym typeface="Arial"/>
              </a:rPr>
              <a:t> is the basic storage structure of an RDBMS. A table holds all the data necessary about something in the real world, such as employees, invoices, or customers.</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The slide shows the contents of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a:t>
            </a:r>
            <a:r>
              <a:rPr lang="en-US" i="1" dirty="0">
                <a:solidFill>
                  <a:schemeClr val="dk1"/>
                </a:solidFill>
                <a:latin typeface="Arial"/>
                <a:ea typeface="Arial"/>
                <a:cs typeface="Arial"/>
                <a:sym typeface="Arial"/>
              </a:rPr>
              <a:t>table </a:t>
            </a:r>
            <a:r>
              <a:rPr lang="en-US" dirty="0">
                <a:solidFill>
                  <a:schemeClr val="dk1"/>
                </a:solidFill>
                <a:latin typeface="Arial"/>
                <a:ea typeface="Arial"/>
                <a:cs typeface="Arial"/>
                <a:sym typeface="Arial"/>
              </a:rPr>
              <a:t>or </a:t>
            </a:r>
            <a:r>
              <a:rPr lang="en-US" i="1" dirty="0">
                <a:solidFill>
                  <a:schemeClr val="dk1"/>
                </a:solidFill>
                <a:latin typeface="Arial"/>
                <a:ea typeface="Arial"/>
                <a:cs typeface="Arial"/>
                <a:sym typeface="Arial"/>
              </a:rPr>
              <a:t>relation</a:t>
            </a:r>
            <a:r>
              <a:rPr lang="en-US" dirty="0">
                <a:solidFill>
                  <a:schemeClr val="dk1"/>
                </a:solidFill>
                <a:latin typeface="Arial"/>
                <a:ea typeface="Arial"/>
                <a:cs typeface="Arial"/>
                <a:sym typeface="Arial"/>
              </a:rPr>
              <a:t>. The numbers indicate the following:</a:t>
            </a:r>
            <a:endParaRPr dirty="0"/>
          </a:p>
          <a:p>
            <a:pPr marL="609493" lvl="2" indent="-304745" algn="l" rtl="0">
              <a:spcBef>
                <a:spcPts val="400"/>
              </a:spcBef>
              <a:spcAft>
                <a:spcPts val="0"/>
              </a:spcAft>
              <a:buClr>
                <a:schemeClr val="dk1"/>
              </a:buClr>
              <a:buSzPts val="1100"/>
              <a:buFont typeface="Times New Roman"/>
              <a:buNone/>
            </a:pPr>
            <a:r>
              <a:rPr lang="en-US" dirty="0">
                <a:solidFill>
                  <a:schemeClr val="dk1"/>
                </a:solidFill>
                <a:latin typeface="Arial"/>
                <a:ea typeface="Arial"/>
                <a:cs typeface="Arial"/>
                <a:sym typeface="Arial"/>
              </a:rPr>
              <a:t>1.	A single </a:t>
            </a:r>
            <a:r>
              <a:rPr lang="en-US" i="1" dirty="0">
                <a:solidFill>
                  <a:schemeClr val="dk1"/>
                </a:solidFill>
                <a:latin typeface="Arial"/>
                <a:ea typeface="Arial"/>
                <a:cs typeface="Arial"/>
                <a:sym typeface="Arial"/>
              </a:rPr>
              <a:t>row</a:t>
            </a:r>
            <a:r>
              <a:rPr lang="en-US" dirty="0">
                <a:solidFill>
                  <a:schemeClr val="dk1"/>
                </a:solidFill>
                <a:latin typeface="Arial"/>
                <a:ea typeface="Arial"/>
                <a:cs typeface="Arial"/>
                <a:sym typeface="Arial"/>
              </a:rPr>
              <a:t> (or </a:t>
            </a:r>
            <a:r>
              <a:rPr lang="en-US" i="1" dirty="0">
                <a:solidFill>
                  <a:schemeClr val="dk1"/>
                </a:solidFill>
                <a:latin typeface="Arial"/>
                <a:ea typeface="Arial"/>
                <a:cs typeface="Arial"/>
                <a:sym typeface="Arial"/>
              </a:rPr>
              <a:t>tuple</a:t>
            </a:r>
            <a:r>
              <a:rPr lang="en-US" dirty="0">
                <a:solidFill>
                  <a:schemeClr val="dk1"/>
                </a:solidFill>
                <a:latin typeface="Arial"/>
                <a:ea typeface="Arial"/>
                <a:cs typeface="Arial"/>
                <a:sym typeface="Arial"/>
              </a:rPr>
              <a:t>)</a:t>
            </a:r>
            <a:r>
              <a:rPr lang="en-US" i="1"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representing all the data required for a particular employee. Each row in a table should be identified by a primary key, which permits no duplicate rows. The order of rows is insignificant; specify the row order when the data is retrieved.</a:t>
            </a:r>
            <a:endParaRPr dirty="0"/>
          </a:p>
          <a:p>
            <a:pPr marL="609493" lvl="2" indent="-304745" algn="l" rtl="0">
              <a:spcBef>
                <a:spcPts val="400"/>
              </a:spcBef>
              <a:spcAft>
                <a:spcPts val="0"/>
              </a:spcAft>
              <a:buClr>
                <a:schemeClr val="dk1"/>
              </a:buClr>
              <a:buSzPts val="1100"/>
              <a:buFont typeface="Times New Roman"/>
              <a:buNone/>
            </a:pPr>
            <a:r>
              <a:rPr lang="en-US" dirty="0">
                <a:solidFill>
                  <a:schemeClr val="dk1"/>
                </a:solidFill>
                <a:latin typeface="Arial"/>
                <a:ea typeface="Arial"/>
                <a:cs typeface="Arial"/>
                <a:sym typeface="Arial"/>
              </a:rPr>
              <a:t>2.	A </a:t>
            </a:r>
            <a:r>
              <a:rPr lang="en-US" i="1" dirty="0">
                <a:solidFill>
                  <a:schemeClr val="dk1"/>
                </a:solidFill>
                <a:latin typeface="Arial"/>
                <a:ea typeface="Arial"/>
                <a:cs typeface="Arial"/>
                <a:sym typeface="Arial"/>
              </a:rPr>
              <a:t>column</a:t>
            </a:r>
            <a:r>
              <a:rPr lang="en-US" dirty="0">
                <a:solidFill>
                  <a:schemeClr val="dk1"/>
                </a:solidFill>
                <a:latin typeface="Arial"/>
                <a:ea typeface="Arial"/>
                <a:cs typeface="Arial"/>
                <a:sym typeface="Arial"/>
              </a:rPr>
              <a:t> or</a:t>
            </a:r>
            <a:r>
              <a:rPr lang="en-US" i="1"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attribute</a:t>
            </a:r>
            <a:r>
              <a:rPr lang="en-US" i="1"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containing the employee number. The employee number identifies a </a:t>
            </a:r>
            <a:r>
              <a:rPr lang="en-US" i="1" dirty="0">
                <a:solidFill>
                  <a:schemeClr val="dk1"/>
                </a:solidFill>
                <a:latin typeface="Arial"/>
                <a:ea typeface="Arial"/>
                <a:cs typeface="Arial"/>
                <a:sym typeface="Arial"/>
              </a:rPr>
              <a:t>unique</a:t>
            </a:r>
            <a:r>
              <a:rPr lang="en-US" dirty="0">
                <a:solidFill>
                  <a:schemeClr val="dk1"/>
                </a:solidFill>
                <a:latin typeface="Arial"/>
                <a:ea typeface="Arial"/>
                <a:cs typeface="Arial"/>
                <a:sym typeface="Arial"/>
              </a:rPr>
              <a:t> employee in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table. In this example, the employee number column is designated as the </a:t>
            </a:r>
            <a:r>
              <a:rPr lang="en-US" i="1" dirty="0">
                <a:solidFill>
                  <a:schemeClr val="dk1"/>
                </a:solidFill>
                <a:latin typeface="Arial"/>
                <a:ea typeface="Arial"/>
                <a:cs typeface="Arial"/>
                <a:sym typeface="Arial"/>
              </a:rPr>
              <a:t>primary key</a:t>
            </a:r>
            <a:r>
              <a:rPr lang="en-US" dirty="0">
                <a:solidFill>
                  <a:schemeClr val="dk1"/>
                </a:solidFill>
                <a:latin typeface="Arial"/>
                <a:ea typeface="Arial"/>
                <a:cs typeface="Arial"/>
                <a:sym typeface="Arial"/>
              </a:rPr>
              <a:t>. A primary key must contain a value and the value must be unique.</a:t>
            </a:r>
            <a:endParaRPr dirty="0"/>
          </a:p>
          <a:p>
            <a:pPr marL="609493" lvl="2" indent="-304745" algn="l" rtl="0">
              <a:spcBef>
                <a:spcPts val="400"/>
              </a:spcBef>
              <a:spcAft>
                <a:spcPts val="0"/>
              </a:spcAft>
              <a:buClr>
                <a:schemeClr val="dk1"/>
              </a:buClr>
              <a:buSzPts val="1100"/>
              <a:buFont typeface="Times New Roman"/>
              <a:buNone/>
            </a:pPr>
            <a:r>
              <a:rPr lang="en-US" dirty="0">
                <a:solidFill>
                  <a:schemeClr val="dk1"/>
                </a:solidFill>
                <a:latin typeface="Arial"/>
                <a:ea typeface="Arial"/>
                <a:cs typeface="Arial"/>
                <a:sym typeface="Arial"/>
              </a:rPr>
              <a:t>3.	A column that is not a key value. A column represents one kind of data in a table; in this example, the data is the salaries of all the employees. Column order is insignificant when storing data; specify the column order when the data is retrieved.</a:t>
            </a:r>
            <a:endParaRPr dirty="0"/>
          </a:p>
        </p:txBody>
      </p:sp>
      <p:sp>
        <p:nvSpPr>
          <p:cNvPr id="476" name="Google Shape;47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86730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Google Shape;3296;p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7" name="Google Shape;3297;p2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this practice, you learn to use group functions and select groups of data. </a:t>
            </a:r>
            <a:endParaRPr/>
          </a:p>
          <a:p>
            <a:pPr marL="0" lvl="0" indent="0" algn="l" rtl="0">
              <a:spcBef>
                <a:spcPts val="0"/>
              </a:spcBef>
              <a:spcAft>
                <a:spcPts val="0"/>
              </a:spcAft>
              <a:buNone/>
            </a:pPr>
            <a:endParaRPr/>
          </a:p>
        </p:txBody>
      </p:sp>
      <p:sp>
        <p:nvSpPr>
          <p:cNvPr id="3298" name="Google Shape;3298;p2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220</a:t>
            </a:fld>
            <a:endParaRPr/>
          </a:p>
        </p:txBody>
      </p:sp>
    </p:spTree>
    <p:extLst>
      <p:ext uri="{BB962C8B-B14F-4D97-AF65-F5344CB8AC3E}">
        <p14:creationId xmlns:p14="http://schemas.microsoft.com/office/powerpoint/2010/main" val="89744857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454625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t>In Unit 2, you will learn to use: </a:t>
            </a:r>
          </a:p>
          <a:p>
            <a:pPr lvl="2"/>
            <a:r>
              <a:rPr lang="en-US" altLang="en-US" dirty="0"/>
              <a:t>SQL statements to query and display data from multiple tables using Joins</a:t>
            </a:r>
          </a:p>
          <a:p>
            <a:pPr lvl="2"/>
            <a:r>
              <a:rPr lang="en-US" altLang="en-US" dirty="0" err="1"/>
              <a:t>Subqueries</a:t>
            </a:r>
            <a:r>
              <a:rPr lang="en-US" altLang="en-US" dirty="0"/>
              <a:t> when the condition is unknown</a:t>
            </a:r>
          </a:p>
          <a:p>
            <a:pPr lvl="2"/>
            <a:r>
              <a:rPr lang="en-US" altLang="en-US" dirty="0"/>
              <a:t>Group functions to aggregate data</a:t>
            </a:r>
          </a:p>
          <a:p>
            <a:pPr lvl="2"/>
            <a:r>
              <a:rPr lang="en-US" altLang="en-US" dirty="0"/>
              <a:t>Set operators</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222</a:t>
            </a:fld>
            <a:endParaRPr lang="es-VE"/>
          </a:p>
        </p:txBody>
      </p:sp>
    </p:spTree>
    <p:extLst>
      <p:ext uri="{BB962C8B-B14F-4D97-AF65-F5344CB8AC3E}">
        <p14:creationId xmlns:p14="http://schemas.microsoft.com/office/powerpoint/2010/main" val="180773511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this lesson, you learn how to obtain data from more than one table. A </a:t>
            </a:r>
            <a:r>
              <a:rPr lang="en-US" altLang="en-US" i="1" dirty="0">
                <a:latin typeface="Arial" charset="0"/>
              </a:rPr>
              <a:t>join</a:t>
            </a:r>
            <a:r>
              <a:rPr lang="en-US" altLang="en-US" dirty="0">
                <a:latin typeface="Arial" charset="0"/>
              </a:rPr>
              <a:t> is used to view information from multiple tables. Therefore, you can </a:t>
            </a:r>
            <a:r>
              <a:rPr lang="en-US" altLang="en-US" i="1" dirty="0">
                <a:latin typeface="Arial" charset="0"/>
              </a:rPr>
              <a:t>join</a:t>
            </a:r>
            <a:r>
              <a:rPr lang="en-US" altLang="en-US" dirty="0">
                <a:latin typeface="Arial" charset="0"/>
              </a:rPr>
              <a:t> tables together to view information from more than one table.</a:t>
            </a:r>
          </a:p>
          <a:p>
            <a:pPr lvl="1" eaLnBrk="1" hangingPunct="1"/>
            <a:r>
              <a:rPr lang="en-US" altLang="en-US" b="1" dirty="0">
                <a:latin typeface="Arial" charset="0"/>
              </a:rPr>
              <a:t>Note:</a:t>
            </a:r>
            <a:r>
              <a:rPr lang="en-US" altLang="en-US" dirty="0">
                <a:latin typeface="Arial" charset="0"/>
              </a:rPr>
              <a:t> For information about joins, refer to the “SQL Queries and </a:t>
            </a:r>
            <a:r>
              <a:rPr lang="en-US" altLang="en-US" dirty="0" err="1">
                <a:latin typeface="Arial" charset="0"/>
              </a:rPr>
              <a:t>Subqueries</a:t>
            </a:r>
            <a:r>
              <a:rPr lang="en-US" altLang="en-US" dirty="0">
                <a:latin typeface="Arial" charset="0"/>
              </a:rPr>
              <a:t>: Joins” section in</a:t>
            </a:r>
            <a:br>
              <a:rPr lang="en-US" altLang="en-US" dirty="0">
                <a:latin typeface="Arial" charset="0"/>
              </a:rPr>
            </a:br>
            <a:r>
              <a:rPr lang="en-US" altLang="en-US" i="1" dirty="0">
                <a:latin typeface="Arial" charset="0"/>
              </a:rPr>
              <a:t>Oracle Database SQL Language Reference </a:t>
            </a:r>
            <a:r>
              <a:rPr lang="en-US" altLang="en-US" dirty="0">
                <a:latin typeface="Arial" charset="0"/>
              </a:rPr>
              <a:t>for </a:t>
            </a:r>
            <a:r>
              <a:rPr lang="en-US" altLang="en-US" dirty="0" smtClean="0">
                <a:latin typeface="Arial" charset="0"/>
              </a:rPr>
              <a:t>19c</a:t>
            </a:r>
            <a:r>
              <a:rPr lang="en-US" altLang="en-US" i="1" dirty="0" smtClean="0">
                <a:latin typeface="Arial" charset="0"/>
              </a:rPr>
              <a:t> </a:t>
            </a:r>
            <a:r>
              <a:rPr lang="en-US" altLang="en-US" dirty="0">
                <a:latin typeface="Arial" charset="0"/>
              </a:rPr>
              <a:t>database.</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223</a:t>
            </a:fld>
            <a:endParaRPr lang="es-VE"/>
          </a:p>
        </p:txBody>
      </p:sp>
    </p:spTree>
    <p:extLst>
      <p:ext uri="{BB962C8B-B14F-4D97-AF65-F5344CB8AC3E}">
        <p14:creationId xmlns:p14="http://schemas.microsoft.com/office/powerpoint/2010/main" val="344378168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02089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b="0" dirty="0"/>
              <a:t>Jody, an HR Manager located in Mexico, wants a report of all employees working in the organization, their respective job IDs, and job titles. You cannot get this report by querying a single table because the employee information is in one table and the job information in another table. </a:t>
            </a:r>
          </a:p>
          <a:p>
            <a:pPr lvl="1"/>
            <a:r>
              <a:rPr lang="en-US" b="0" dirty="0"/>
              <a:t>What is the solution for Jody’s query?</a:t>
            </a:r>
          </a:p>
          <a:p>
            <a:pPr lvl="1"/>
            <a:r>
              <a:rPr lang="en-US" b="0" dirty="0"/>
              <a:t>You will need to write a SQL statement to fetch the required information from two different tables. This SQL statement will fetch the employee IDs from the </a:t>
            </a:r>
            <a:r>
              <a:rPr lang="en-US" b="0" dirty="0">
                <a:latin typeface="Courier New" pitchFamily="49" charset="0"/>
                <a:cs typeface="Courier New" pitchFamily="49" charset="0"/>
              </a:rPr>
              <a:t>EMPLOYEE</a:t>
            </a:r>
            <a:r>
              <a:rPr lang="en-US" b="0" dirty="0"/>
              <a:t> table and </a:t>
            </a:r>
            <a:r>
              <a:rPr lang="en-US" b="0" dirty="0">
                <a:cs typeface="Arial" pitchFamily="34" charset="0"/>
              </a:rPr>
              <a:t>Job Title </a:t>
            </a:r>
            <a:r>
              <a:rPr lang="en-US" b="0" dirty="0"/>
              <a:t>from the </a:t>
            </a:r>
            <a:r>
              <a:rPr lang="en-US" b="0" dirty="0">
                <a:latin typeface="Courier New" pitchFamily="49" charset="0"/>
                <a:cs typeface="Courier New" pitchFamily="49" charset="0"/>
              </a:rPr>
              <a:t>JOBS</a:t>
            </a:r>
            <a:r>
              <a:rPr lang="en-US" b="0" dirty="0"/>
              <a:t> table by using </a:t>
            </a:r>
            <a:r>
              <a:rPr lang="en-US" b="0" dirty="0">
                <a:latin typeface="Courier New" pitchFamily="49" charset="0"/>
                <a:cs typeface="Courier New" pitchFamily="49" charset="0"/>
              </a:rPr>
              <a:t>JOB ID </a:t>
            </a:r>
            <a:r>
              <a:rPr lang="en-US" b="0" dirty="0"/>
              <a:t>as the common column. The result of the SQL Query is a single report consisting of the following columns: Employee ID, Job ID, and Job title.</a:t>
            </a:r>
          </a:p>
          <a:p>
            <a:pPr lvl="1"/>
            <a:r>
              <a:rPr lang="en-US" b="0" dirty="0"/>
              <a:t>The following slides explain in detail about Joins and how to use them.</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225</a:t>
            </a:fld>
            <a:endParaRPr lang="es-VE"/>
          </a:p>
        </p:txBody>
      </p:sp>
    </p:spTree>
    <p:extLst>
      <p:ext uri="{BB962C8B-B14F-4D97-AF65-F5344CB8AC3E}">
        <p14:creationId xmlns:p14="http://schemas.microsoft.com/office/powerpoint/2010/main" val="8591935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Sometimes you need to use </a:t>
            </a:r>
            <a:r>
              <a:rPr lang="en-US" altLang="en-US" dirty="0">
                <a:solidFill>
                  <a:schemeClr val="tx1"/>
                </a:solidFill>
                <a:latin typeface="Arial" charset="0"/>
              </a:rPr>
              <a:t>data from more than one table</a:t>
            </a:r>
            <a:r>
              <a:rPr lang="en-US" altLang="en-US" dirty="0">
                <a:latin typeface="Arial" charset="0"/>
              </a:rPr>
              <a:t>. In the example in the slide, the report displays data from two separate tables:</a:t>
            </a:r>
          </a:p>
          <a:p>
            <a:pPr lvl="2" eaLnBrk="1" hangingPunct="1"/>
            <a:r>
              <a:rPr lang="en-US" altLang="en-US" dirty="0">
                <a:latin typeface="Arial" charset="0"/>
              </a:rPr>
              <a:t>Employee </a:t>
            </a:r>
            <a:r>
              <a:rPr lang="en-US" altLang="en-US" dirty="0">
                <a:latin typeface="Courier New" pitchFamily="49" charset="0"/>
                <a:cs typeface="Courier New" pitchFamily="49" charset="0"/>
              </a:rPr>
              <a:t>ID</a:t>
            </a:r>
            <a:r>
              <a:rPr lang="en-US" altLang="en-US" dirty="0">
                <a:latin typeface="Arial" charset="0"/>
              </a:rPr>
              <a:t>s exist in the </a:t>
            </a:r>
            <a:r>
              <a:rPr lang="en-US" altLang="en-US" dirty="0">
                <a:latin typeface="Courier New" pitchFamily="49" charset="0"/>
              </a:rPr>
              <a:t>EMPLOYEES</a:t>
            </a:r>
            <a:r>
              <a:rPr lang="en-US" altLang="en-US" dirty="0">
                <a:latin typeface="Arial" charset="0"/>
              </a:rPr>
              <a:t> table.</a:t>
            </a:r>
          </a:p>
          <a:p>
            <a:pPr lvl="2" eaLnBrk="1" hangingPunct="1"/>
            <a:r>
              <a:rPr lang="en-US" altLang="en-US" dirty="0">
                <a:latin typeface="Arial" charset="0"/>
              </a:rPr>
              <a:t>Job </a:t>
            </a:r>
            <a:r>
              <a:rPr lang="en-US" altLang="en-US" dirty="0">
                <a:latin typeface="Courier New" pitchFamily="49" charset="0"/>
                <a:cs typeface="Courier New" pitchFamily="49" charset="0"/>
              </a:rPr>
              <a:t>ID</a:t>
            </a:r>
            <a:r>
              <a:rPr lang="en-US" altLang="en-US" dirty="0">
                <a:latin typeface="Arial" charset="0"/>
              </a:rPr>
              <a:t>s exist in both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JOBS</a:t>
            </a:r>
            <a:r>
              <a:rPr lang="en-US" altLang="en-US" dirty="0">
                <a:latin typeface="Arial" charset="0"/>
              </a:rPr>
              <a:t> tables.</a:t>
            </a:r>
          </a:p>
          <a:p>
            <a:pPr lvl="2" eaLnBrk="1" hangingPunct="1"/>
            <a:r>
              <a:rPr lang="en-US" altLang="en-US" dirty="0">
                <a:latin typeface="Arial" charset="0"/>
              </a:rPr>
              <a:t>Job titles exist in the </a:t>
            </a:r>
            <a:r>
              <a:rPr lang="en-US" altLang="en-US" dirty="0">
                <a:latin typeface="Courier New" pitchFamily="49" charset="0"/>
              </a:rPr>
              <a:t>JOBS</a:t>
            </a:r>
            <a:r>
              <a:rPr lang="en-US" altLang="en-US" dirty="0">
                <a:latin typeface="Arial" charset="0"/>
                <a:cs typeface="Arial" charset="0"/>
              </a:rPr>
              <a:t> </a:t>
            </a:r>
            <a:r>
              <a:rPr lang="en-US" altLang="en-US" dirty="0">
                <a:latin typeface="Arial" charset="0"/>
              </a:rPr>
              <a:t>table.</a:t>
            </a:r>
          </a:p>
          <a:p>
            <a:pPr lvl="1" eaLnBrk="1" hangingPunct="1"/>
            <a:r>
              <a:rPr lang="en-US" altLang="en-US" dirty="0">
                <a:latin typeface="Arial" charset="0"/>
              </a:rPr>
              <a:t>To produce the report, you need to link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JOBS</a:t>
            </a:r>
            <a:r>
              <a:rPr lang="en-US" altLang="en-US" dirty="0">
                <a:latin typeface="Arial" charset="0"/>
              </a:rPr>
              <a:t> tables, and access data from both of them.</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226</a:t>
            </a:fld>
            <a:endParaRPr lang="es-VE"/>
          </a:p>
        </p:txBody>
      </p:sp>
    </p:spTree>
    <p:extLst>
      <p:ext uri="{BB962C8B-B14F-4D97-AF65-F5344CB8AC3E}">
        <p14:creationId xmlns:p14="http://schemas.microsoft.com/office/powerpoint/2010/main" val="342984731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A join is a query that combines rows from two or more tables or views. To join tables, you can use a join syntax that is compliant with the </a:t>
            </a:r>
            <a:r>
              <a:rPr lang="en-US" altLang="en-US" dirty="0">
                <a:solidFill>
                  <a:schemeClr val="tx1"/>
                </a:solidFill>
                <a:latin typeface="Arial" charset="0"/>
              </a:rPr>
              <a:t>SQL:1999 standard.</a:t>
            </a:r>
            <a:r>
              <a:rPr lang="en-US" altLang="en-US" dirty="0">
                <a:latin typeface="Arial" charset="0"/>
              </a:rPr>
              <a:t>  </a:t>
            </a:r>
          </a:p>
          <a:p>
            <a:pPr lvl="1" eaLnBrk="1" hangingPunct="1"/>
            <a:r>
              <a:rPr lang="en-US" altLang="en-US" b="1" dirty="0">
                <a:latin typeface="Arial" charset="0"/>
              </a:rPr>
              <a:t>Note: </a:t>
            </a:r>
            <a:r>
              <a:rPr lang="en-US" altLang="en-US" dirty="0">
                <a:latin typeface="Arial" charset="0"/>
              </a:rPr>
              <a:t>Before the Oracle9</a:t>
            </a:r>
            <a:r>
              <a:rPr lang="en-US" altLang="en-US" i="1" dirty="0">
                <a:latin typeface="Arial" charset="0"/>
              </a:rPr>
              <a:t>i </a:t>
            </a:r>
            <a:r>
              <a:rPr lang="en-US" altLang="en-US" dirty="0">
                <a:latin typeface="Arial" charset="0"/>
              </a:rPr>
              <a:t>release, the Oracle join syntax was different from the American National Standards Institute (ANSI) standards. The SQL:1999</a:t>
            </a:r>
            <a:r>
              <a:rPr lang="en-US" altLang="en-US" dirty="0">
                <a:latin typeface="Arial" charset="0"/>
                <a:cs typeface="Times New Roman" pitchFamily="18" charset="0"/>
              </a:rPr>
              <a:t>–</a:t>
            </a:r>
            <a:r>
              <a:rPr lang="en-US" altLang="en-US" dirty="0">
                <a:latin typeface="Arial" charset="0"/>
              </a:rPr>
              <a:t>compliant join syntax does not offer any performance benefits over the Oracle-proprietary join syntax that existed in the earlier releases. </a:t>
            </a:r>
          </a:p>
          <a:p>
            <a:pPr lvl="1" eaLnBrk="1" hangingPunct="1"/>
            <a:r>
              <a:rPr lang="en-US" altLang="en-US" dirty="0">
                <a:latin typeface="Arial" charset="0"/>
              </a:rPr>
              <a:t>The following slide discusses the SQL:1999 join syntax.</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227</a:t>
            </a:fld>
            <a:endParaRPr lang="es-VE"/>
          </a:p>
        </p:txBody>
      </p:sp>
    </p:spTree>
    <p:extLst>
      <p:ext uri="{BB962C8B-B14F-4D97-AF65-F5344CB8AC3E}">
        <p14:creationId xmlns:p14="http://schemas.microsoft.com/office/powerpoint/2010/main" val="10467493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the syntax:</a:t>
            </a:r>
          </a:p>
          <a:p>
            <a:pPr lvl="2" eaLnBrk="1" hangingPunct="1"/>
            <a:r>
              <a:rPr lang="en-US" altLang="en-US" dirty="0">
                <a:latin typeface="Courier New" pitchFamily="49" charset="0"/>
              </a:rPr>
              <a:t>table1.column</a:t>
            </a:r>
            <a:r>
              <a:rPr lang="en-US" altLang="en-US" dirty="0">
                <a:latin typeface="Arial" charset="0"/>
              </a:rPr>
              <a:t> denotes the table and the column from which data is retrieved</a:t>
            </a:r>
          </a:p>
          <a:p>
            <a:pPr lvl="2" eaLnBrk="1" hangingPunct="1"/>
            <a:r>
              <a:rPr lang="en-US" altLang="en-US" dirty="0">
                <a:latin typeface="Courier New" pitchFamily="49" charset="0"/>
              </a:rPr>
              <a:t>NATURAL JOIN</a:t>
            </a:r>
            <a:r>
              <a:rPr lang="en-US" altLang="en-US" dirty="0">
                <a:latin typeface="Arial" charset="0"/>
              </a:rPr>
              <a:t> joins two tables based on the same column name</a:t>
            </a:r>
          </a:p>
          <a:p>
            <a:pPr lvl="2" eaLnBrk="1" hangingPunct="1"/>
            <a:r>
              <a:rPr lang="en-US" altLang="en-US" dirty="0">
                <a:latin typeface="Courier New" pitchFamily="49" charset="0"/>
              </a:rPr>
              <a:t>JOIN table2 USING </a:t>
            </a:r>
            <a:r>
              <a:rPr lang="en-US" altLang="en-US" dirty="0" err="1">
                <a:latin typeface="Courier New" pitchFamily="49" charset="0"/>
              </a:rPr>
              <a:t>column_name</a:t>
            </a:r>
            <a:r>
              <a:rPr lang="en-US" altLang="en-US" dirty="0">
                <a:latin typeface="Arial" charset="0"/>
              </a:rPr>
              <a:t> performs an equijoin based on the column name</a:t>
            </a:r>
          </a:p>
          <a:p>
            <a:pPr lvl="2" eaLnBrk="1" hangingPunct="1"/>
            <a:r>
              <a:rPr lang="en-US" altLang="en-US" dirty="0">
                <a:latin typeface="Courier New" pitchFamily="49" charset="0"/>
              </a:rPr>
              <a:t>JOIN table2 ON table1.column_name = table2.column_name performs</a:t>
            </a:r>
            <a:r>
              <a:rPr lang="en-US" altLang="en-US" dirty="0">
                <a:latin typeface="Arial" charset="0"/>
              </a:rPr>
              <a:t> an equijoin based on the condition in the </a:t>
            </a:r>
            <a:r>
              <a:rPr lang="en-US" altLang="en-US" dirty="0">
                <a:latin typeface="Courier New" pitchFamily="49" charset="0"/>
              </a:rPr>
              <a:t>ON</a:t>
            </a:r>
            <a:r>
              <a:rPr lang="en-US" altLang="en-US" dirty="0">
                <a:latin typeface="Arial" charset="0"/>
              </a:rPr>
              <a:t> clause</a:t>
            </a:r>
          </a:p>
          <a:p>
            <a:pPr lvl="2" eaLnBrk="1" hangingPunct="1"/>
            <a:r>
              <a:rPr lang="en-US" altLang="en-US" dirty="0">
                <a:latin typeface="Courier New" pitchFamily="49" charset="0"/>
              </a:rPr>
              <a:t>LEFT/RIGHT/FULL OUTER</a:t>
            </a:r>
            <a:r>
              <a:rPr lang="en-US" altLang="en-US" dirty="0">
                <a:latin typeface="Arial" charset="0"/>
              </a:rPr>
              <a:t> is used to perform </a:t>
            </a:r>
            <a:r>
              <a:rPr lang="en-US" altLang="en-US" dirty="0">
                <a:latin typeface="Courier New" pitchFamily="49" charset="0"/>
              </a:rPr>
              <a:t>OUTER</a:t>
            </a:r>
            <a:r>
              <a:rPr lang="en-US" altLang="en-US" dirty="0">
                <a:latin typeface="Arial" charset="0"/>
              </a:rPr>
              <a:t> joins</a:t>
            </a:r>
          </a:p>
          <a:p>
            <a:pPr lvl="2" eaLnBrk="1" hangingPunct="1"/>
            <a:r>
              <a:rPr lang="en-US" altLang="en-US" dirty="0">
                <a:latin typeface="Courier New" pitchFamily="49" charset="0"/>
              </a:rPr>
              <a:t>CROSS JOIN</a:t>
            </a:r>
            <a:r>
              <a:rPr lang="en-US" altLang="en-US" dirty="0">
                <a:latin typeface="Arial" charset="0"/>
              </a:rPr>
              <a:t> returns a Cartesian product from the two tables</a:t>
            </a:r>
          </a:p>
          <a:p>
            <a:pPr lvl="1" eaLnBrk="1" hangingPunct="1"/>
            <a:r>
              <a:rPr lang="en-US" altLang="en-US" dirty="0">
                <a:latin typeface="Arial" charset="0"/>
              </a:rPr>
              <a:t>For more information, see the section titled “</a:t>
            </a:r>
            <a:r>
              <a:rPr lang="en-US" altLang="en-US" dirty="0">
                <a:latin typeface="Courier New" pitchFamily="49" charset="0"/>
              </a:rPr>
              <a:t>SELECT</a:t>
            </a:r>
            <a:r>
              <a:rPr lang="en-US" altLang="en-US" dirty="0">
                <a:latin typeface="Arial" charset="0"/>
              </a:rPr>
              <a:t>” in </a:t>
            </a:r>
            <a:r>
              <a:rPr lang="en-US" altLang="en-US" i="1" dirty="0">
                <a:latin typeface="Arial" charset="0"/>
              </a:rPr>
              <a:t>Oracle Database SQL Language Reference </a:t>
            </a:r>
            <a:r>
              <a:rPr lang="en-US" altLang="en-US" dirty="0">
                <a:latin typeface="Arial" charset="0"/>
              </a:rPr>
              <a:t>for </a:t>
            </a:r>
            <a:r>
              <a:rPr lang="en-US" altLang="en-US" dirty="0" smtClean="0">
                <a:latin typeface="Arial" charset="0"/>
              </a:rPr>
              <a:t>19c </a:t>
            </a:r>
            <a:r>
              <a:rPr lang="en-US" altLang="en-US" dirty="0">
                <a:latin typeface="Arial" charset="0"/>
              </a:rPr>
              <a:t>database.</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228</a:t>
            </a:fld>
            <a:endParaRPr lang="es-VE"/>
          </a:p>
        </p:txBody>
      </p:sp>
    </p:spTree>
    <p:extLst>
      <p:ext uri="{BB962C8B-B14F-4D97-AF65-F5344CB8AC3E}">
        <p14:creationId xmlns:p14="http://schemas.microsoft.com/office/powerpoint/2010/main" val="68549897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745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5" name="Google Shape;49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23804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You can join tables automatically based on the columns in the two tables that have matching data types and names. You do this by using the </a:t>
            </a:r>
            <a:r>
              <a:rPr lang="en-US" altLang="en-US" dirty="0">
                <a:solidFill>
                  <a:schemeClr val="tx1"/>
                </a:solidFill>
                <a:latin typeface="Courier New" pitchFamily="49" charset="0"/>
              </a:rPr>
              <a:t>NATURAL</a:t>
            </a:r>
            <a:r>
              <a:rPr lang="en-US" altLang="en-US" dirty="0">
                <a:latin typeface="Arial" charset="0"/>
              </a:rPr>
              <a:t> </a:t>
            </a:r>
            <a:r>
              <a:rPr lang="en-US" altLang="en-US" dirty="0">
                <a:solidFill>
                  <a:schemeClr val="tx1"/>
                </a:solidFill>
                <a:latin typeface="Courier New" pitchFamily="49" charset="0"/>
              </a:rPr>
              <a:t>JOIN</a:t>
            </a:r>
            <a:r>
              <a:rPr lang="en-US" altLang="en-US" dirty="0">
                <a:solidFill>
                  <a:schemeClr val="tx1"/>
                </a:solidFill>
                <a:latin typeface="Arial" charset="0"/>
              </a:rPr>
              <a:t> </a:t>
            </a:r>
            <a:r>
              <a:rPr lang="en-US" sz="1100" kern="1200" dirty="0">
                <a:solidFill>
                  <a:srgbClr val="000000"/>
                </a:solidFill>
                <a:latin typeface="Arial" pitchFamily="34" charset="0"/>
                <a:ea typeface="+mn-ea"/>
                <a:cs typeface="+mn-cs"/>
              </a:rPr>
              <a:t>clause</a:t>
            </a:r>
            <a:r>
              <a:rPr lang="en-US" altLang="en-US" dirty="0">
                <a:solidFill>
                  <a:schemeClr val="tx1"/>
                </a:solidFill>
                <a:latin typeface="Arial" charset="0"/>
              </a:rPr>
              <a:t>.</a:t>
            </a:r>
          </a:p>
          <a:p>
            <a:pPr lvl="1" eaLnBrk="1" hangingPunct="1"/>
            <a:r>
              <a:rPr lang="en-US" altLang="en-US" b="1" dirty="0">
                <a:latin typeface="Arial" charset="0"/>
              </a:rPr>
              <a:t>Note:</a:t>
            </a:r>
            <a:r>
              <a:rPr lang="en-US" altLang="en-US" dirty="0">
                <a:latin typeface="Arial" charset="0"/>
              </a:rPr>
              <a:t> The join can happen on only those columns that have the same names and data types in both tables. If the columns have the same name but different data types, the </a:t>
            </a:r>
            <a:r>
              <a:rPr lang="en-US" altLang="en-US" dirty="0">
                <a:latin typeface="Courier New" pitchFamily="49" charset="0"/>
              </a:rPr>
              <a:t>NATURAL</a:t>
            </a:r>
            <a:r>
              <a:rPr lang="en-US" altLang="en-US" dirty="0">
                <a:latin typeface="Arial" charset="0"/>
              </a:rPr>
              <a:t> </a:t>
            </a:r>
            <a:r>
              <a:rPr lang="en-US" altLang="en-US" dirty="0">
                <a:latin typeface="Courier New" pitchFamily="49" charset="0"/>
              </a:rPr>
              <a:t>JOIN</a:t>
            </a:r>
            <a:r>
              <a:rPr lang="en-US" altLang="en-US" dirty="0">
                <a:latin typeface="Arial" charset="0"/>
              </a:rPr>
              <a:t> </a:t>
            </a:r>
            <a:r>
              <a:rPr lang="en-US" sz="1100" kern="1200" dirty="0">
                <a:solidFill>
                  <a:srgbClr val="000000"/>
                </a:solidFill>
                <a:latin typeface="Arial" pitchFamily="34" charset="0"/>
                <a:ea typeface="+mn-ea"/>
                <a:cs typeface="+mn-cs"/>
              </a:rPr>
              <a:t>clause </a:t>
            </a:r>
            <a:r>
              <a:rPr lang="en-US" altLang="en-US" dirty="0">
                <a:latin typeface="Arial" charset="0"/>
              </a:rPr>
              <a:t>causes an error.</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230</a:t>
            </a:fld>
            <a:endParaRPr lang="es-VE"/>
          </a:p>
        </p:txBody>
      </p:sp>
    </p:spTree>
    <p:extLst>
      <p:ext uri="{BB962C8B-B14F-4D97-AF65-F5344CB8AC3E}">
        <p14:creationId xmlns:p14="http://schemas.microsoft.com/office/powerpoint/2010/main" val="426974394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In the example in the slide, observe that the </a:t>
            </a:r>
            <a:r>
              <a:rPr lang="en-US" altLang="en-US" dirty="0">
                <a:latin typeface="Courier New" pitchFamily="49" charset="0"/>
                <a:cs typeface="Courier New" pitchFamily="49" charset="0"/>
              </a:rPr>
              <a:t>JOBS</a:t>
            </a:r>
            <a:r>
              <a:rPr lang="en-US" altLang="en-US" dirty="0">
                <a:latin typeface="Arial" charset="0"/>
              </a:rPr>
              <a:t> table is joined to the </a:t>
            </a:r>
            <a:r>
              <a:rPr lang="en-US" altLang="en-US" dirty="0">
                <a:latin typeface="Courier New" pitchFamily="49" charset="0"/>
                <a:cs typeface="Courier New" pitchFamily="49" charset="0"/>
              </a:rPr>
              <a:t>EMPLOYEES</a:t>
            </a:r>
            <a:r>
              <a:rPr lang="en-US" altLang="en-US" dirty="0">
                <a:latin typeface="Arial" charset="0"/>
              </a:rPr>
              <a:t> table by the </a:t>
            </a:r>
            <a:r>
              <a:rPr lang="en-US" altLang="en-US" dirty="0">
                <a:latin typeface="Courier New" pitchFamily="49" charset="0"/>
                <a:cs typeface="Courier New" pitchFamily="49" charset="0"/>
              </a:rPr>
              <a:t>JOB_ID</a:t>
            </a:r>
            <a:r>
              <a:rPr lang="en-US" altLang="en-US" dirty="0">
                <a:latin typeface="Arial" charset="0"/>
              </a:rPr>
              <a:t> column, which is the only column of the same name in both tables. If other common columns were present, the join would have used them all.</a:t>
            </a:r>
          </a:p>
          <a:p>
            <a:pPr lvl="1"/>
            <a:r>
              <a:rPr lang="en-US" altLang="en-US" b="1" dirty="0">
                <a:latin typeface="Arial" charset="0"/>
              </a:rPr>
              <a:t>Natural Joins with a </a:t>
            </a:r>
            <a:r>
              <a:rPr lang="en-US" altLang="en-US" b="1" dirty="0">
                <a:latin typeface="Courier New" pitchFamily="49" charset="0"/>
                <a:cs typeface="Courier New" pitchFamily="49" charset="0"/>
              </a:rPr>
              <a:t>WHERE</a:t>
            </a:r>
            <a:r>
              <a:rPr lang="en-US" altLang="en-US" b="1" dirty="0">
                <a:latin typeface="Arial" charset="0"/>
              </a:rPr>
              <a:t> Clause</a:t>
            </a:r>
          </a:p>
          <a:p>
            <a:pPr lvl="1"/>
            <a:r>
              <a:rPr lang="en-US" altLang="en-US" dirty="0">
                <a:latin typeface="Arial" charset="0"/>
              </a:rPr>
              <a:t>Additional restrictions on a natural join are implemented by using a </a:t>
            </a:r>
            <a:r>
              <a:rPr lang="en-US" altLang="en-US" dirty="0">
                <a:latin typeface="Courier New" pitchFamily="49" charset="0"/>
                <a:cs typeface="Courier New" pitchFamily="49" charset="0"/>
              </a:rPr>
              <a:t>WHERE</a:t>
            </a:r>
            <a:r>
              <a:rPr lang="en-US" altLang="en-US" dirty="0">
                <a:latin typeface="Arial" charset="0"/>
              </a:rPr>
              <a:t> clause. The following example limits the rows of output to those with a </a:t>
            </a:r>
            <a:r>
              <a:rPr lang="en-US" altLang="en-US" dirty="0">
                <a:latin typeface="Courier New" pitchFamily="49" charset="0"/>
                <a:cs typeface="Courier New" pitchFamily="49" charset="0"/>
              </a:rPr>
              <a:t>DEPARTMENT_ID</a:t>
            </a:r>
            <a:r>
              <a:rPr lang="en-US" altLang="en-US" dirty="0">
                <a:latin typeface="Arial" charset="0"/>
              </a:rPr>
              <a:t> equal to 20 or 50:</a:t>
            </a:r>
          </a:p>
          <a:p>
            <a:pPr lvl="4"/>
            <a:r>
              <a:rPr lang="en-US" altLang="en-US" dirty="0"/>
              <a:t>   SELECT  </a:t>
            </a:r>
            <a:r>
              <a:rPr lang="en-US" altLang="en-US" dirty="0" err="1"/>
              <a:t>department_id</a:t>
            </a:r>
            <a:r>
              <a:rPr lang="en-US" altLang="en-US" dirty="0"/>
              <a:t>, </a:t>
            </a:r>
            <a:r>
              <a:rPr lang="en-US" altLang="en-US" dirty="0" err="1"/>
              <a:t>department_name</a:t>
            </a:r>
            <a:r>
              <a:rPr lang="en-US" altLang="en-US" dirty="0"/>
              <a:t>,</a:t>
            </a:r>
          </a:p>
          <a:p>
            <a:pPr lvl="4"/>
            <a:r>
              <a:rPr lang="en-US" altLang="en-US" dirty="0"/>
              <a:t>           </a:t>
            </a:r>
            <a:r>
              <a:rPr lang="en-US" altLang="en-US" dirty="0" err="1"/>
              <a:t>location_id</a:t>
            </a:r>
            <a:r>
              <a:rPr lang="en-US" altLang="en-US" dirty="0"/>
              <a:t>, city</a:t>
            </a:r>
          </a:p>
          <a:p>
            <a:pPr lvl="4"/>
            <a:r>
              <a:rPr lang="en-US" altLang="en-US" dirty="0"/>
              <a:t>   FROM    departments</a:t>
            </a:r>
          </a:p>
          <a:p>
            <a:pPr lvl="4"/>
            <a:r>
              <a:rPr lang="en-US" altLang="en-US" dirty="0"/>
              <a:t>   NATURAL JOIN locations</a:t>
            </a:r>
          </a:p>
          <a:p>
            <a:pPr lvl="4"/>
            <a:r>
              <a:rPr lang="en-US" altLang="en-US" dirty="0"/>
              <a:t>   WHERE   </a:t>
            </a:r>
            <a:r>
              <a:rPr lang="en-US" altLang="en-US" dirty="0" err="1"/>
              <a:t>department_id</a:t>
            </a:r>
            <a:r>
              <a:rPr lang="en-US" altLang="en-US" dirty="0"/>
              <a:t> IN (20, 50);</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231</a:t>
            </a:fld>
            <a:endParaRPr lang="es-VE"/>
          </a:p>
        </p:txBody>
      </p:sp>
    </p:spTree>
    <p:extLst>
      <p:ext uri="{BB962C8B-B14F-4D97-AF65-F5344CB8AC3E}">
        <p14:creationId xmlns:p14="http://schemas.microsoft.com/office/powerpoint/2010/main" val="80403487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Natural joins</a:t>
            </a:r>
            <a:r>
              <a:rPr lang="en-US" altLang="en-US" dirty="0">
                <a:latin typeface="Arial" charset="0"/>
              </a:rPr>
              <a:t> use all columns with matching names and data types to join the tables. You can use the </a:t>
            </a:r>
            <a:r>
              <a:rPr lang="en-US" altLang="en-US" dirty="0">
                <a:solidFill>
                  <a:schemeClr val="tx1"/>
                </a:solidFill>
                <a:latin typeface="Courier New" pitchFamily="49" charset="0"/>
              </a:rPr>
              <a:t>USING</a:t>
            </a:r>
            <a:r>
              <a:rPr lang="en-US" altLang="en-US" dirty="0">
                <a:solidFill>
                  <a:schemeClr val="tx1"/>
                </a:solidFill>
                <a:latin typeface="Arial" charset="0"/>
              </a:rPr>
              <a:t> clause</a:t>
            </a:r>
            <a:r>
              <a:rPr lang="en-US" altLang="en-US" dirty="0">
                <a:latin typeface="Arial" charset="0"/>
              </a:rPr>
              <a:t> to specify only those columns that should be used for an equijoin.</a:t>
            </a:r>
          </a:p>
          <a:p>
            <a:pPr lvl="1" eaLnBrk="1" hangingPunct="1"/>
            <a:r>
              <a:rPr lang="en-US" altLang="en-US" dirty="0">
                <a:latin typeface="Arial" charset="0"/>
              </a:rPr>
              <a:t>An equijoin is a join containing an equality operator. A natural join is a type of equijoin. </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232</a:t>
            </a:fld>
            <a:endParaRPr lang="es-VE"/>
          </a:p>
        </p:txBody>
      </p:sp>
    </p:spTree>
    <p:extLst>
      <p:ext uri="{BB962C8B-B14F-4D97-AF65-F5344CB8AC3E}">
        <p14:creationId xmlns:p14="http://schemas.microsoft.com/office/powerpoint/2010/main" val="1694013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To determine an employee’s department name, you compare the value in the </a:t>
            </a:r>
            <a:r>
              <a:rPr lang="en-US" altLang="en-US" dirty="0">
                <a:solidFill>
                  <a:schemeClr val="tx1"/>
                </a:solidFill>
                <a:latin typeface="Courier New" pitchFamily="49" charset="0"/>
              </a:rPr>
              <a:t>DEPARTMENT_ID</a:t>
            </a:r>
            <a:r>
              <a:rPr lang="en-US" altLang="en-US" dirty="0">
                <a:solidFill>
                  <a:schemeClr val="tx1"/>
                </a:solidFill>
                <a:latin typeface="Arial" charset="0"/>
              </a:rPr>
              <a:t> column in the </a:t>
            </a:r>
            <a:r>
              <a:rPr lang="en-US" altLang="en-US" dirty="0">
                <a:solidFill>
                  <a:schemeClr val="tx1"/>
                </a:solidFill>
                <a:latin typeface="Courier New" pitchFamily="49" charset="0"/>
              </a:rPr>
              <a:t>EMPLOYEES</a:t>
            </a:r>
            <a:r>
              <a:rPr lang="en-US" altLang="en-US" dirty="0">
                <a:solidFill>
                  <a:schemeClr val="tx1"/>
                </a:solidFill>
                <a:latin typeface="Arial" charset="0"/>
              </a:rPr>
              <a:t> table with the </a:t>
            </a:r>
            <a:r>
              <a:rPr lang="en-US" altLang="en-US" dirty="0">
                <a:solidFill>
                  <a:schemeClr val="tx1"/>
                </a:solidFill>
                <a:latin typeface="Courier New" pitchFamily="49" charset="0"/>
              </a:rPr>
              <a:t>DEPARTMENT_ID</a:t>
            </a:r>
            <a:r>
              <a:rPr lang="en-US" altLang="en-US" dirty="0">
                <a:solidFill>
                  <a:schemeClr val="tx1"/>
                </a:solidFill>
                <a:latin typeface="Arial" charset="0"/>
              </a:rPr>
              <a:t> values in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a:t>
            </a:r>
          </a:p>
          <a:p>
            <a:pPr lvl="1" eaLnBrk="1" hangingPunct="1"/>
            <a:r>
              <a:rPr lang="en-US" altLang="en-US" dirty="0">
                <a:solidFill>
                  <a:schemeClr val="tx1"/>
                </a:solidFill>
                <a:latin typeface="Arial" charset="0"/>
              </a:rPr>
              <a:t>The relationship between the </a:t>
            </a:r>
            <a:r>
              <a:rPr lang="en-US" altLang="en-US" dirty="0">
                <a:solidFill>
                  <a:schemeClr val="tx1"/>
                </a:solidFill>
                <a:latin typeface="Courier New" pitchFamily="49" charset="0"/>
              </a:rPr>
              <a:t>EMPLOYEES</a:t>
            </a:r>
            <a:r>
              <a:rPr lang="en-US" altLang="en-US" dirty="0">
                <a:solidFill>
                  <a:schemeClr val="tx1"/>
                </a:solidFill>
                <a:latin typeface="Arial" charset="0"/>
              </a:rPr>
              <a:t> and </a:t>
            </a:r>
            <a:r>
              <a:rPr lang="en-US" altLang="en-US" dirty="0">
                <a:solidFill>
                  <a:schemeClr val="tx1"/>
                </a:solidFill>
                <a:latin typeface="Courier New" pitchFamily="49" charset="0"/>
              </a:rPr>
              <a:t>DEPARTMENTS</a:t>
            </a:r>
            <a:r>
              <a:rPr lang="en-US" altLang="en-US" dirty="0">
                <a:solidFill>
                  <a:schemeClr val="tx1"/>
                </a:solidFill>
                <a:latin typeface="Arial" charset="0"/>
              </a:rPr>
              <a:t> tables is an </a:t>
            </a:r>
            <a:r>
              <a:rPr lang="en-US" altLang="en-US" i="1" dirty="0">
                <a:solidFill>
                  <a:schemeClr val="tx1"/>
                </a:solidFill>
                <a:latin typeface="Arial" charset="0"/>
              </a:rPr>
              <a:t>equijoin</a:t>
            </a:r>
            <a:r>
              <a:rPr lang="en-US" altLang="en-US" dirty="0">
                <a:latin typeface="Arial" charset="0"/>
              </a:rPr>
              <a:t>;</a:t>
            </a:r>
            <a:r>
              <a:rPr lang="en-US" altLang="en-US" i="1" dirty="0">
                <a:solidFill>
                  <a:schemeClr val="tx1"/>
                </a:solidFill>
                <a:latin typeface="Arial" charset="0"/>
              </a:rPr>
              <a:t> </a:t>
            </a:r>
            <a:r>
              <a:rPr lang="en-US" altLang="en-US" dirty="0">
                <a:solidFill>
                  <a:schemeClr val="tx1"/>
                </a:solidFill>
                <a:latin typeface="Arial" charset="0"/>
              </a:rPr>
              <a:t>that is, values in the </a:t>
            </a:r>
            <a:r>
              <a:rPr lang="en-US" altLang="en-US" dirty="0">
                <a:solidFill>
                  <a:schemeClr val="tx1"/>
                </a:solidFill>
                <a:latin typeface="Courier New" pitchFamily="49" charset="0"/>
              </a:rPr>
              <a:t>DEPARTMENT_ID</a:t>
            </a:r>
            <a:r>
              <a:rPr lang="en-US" altLang="en-US" dirty="0">
                <a:solidFill>
                  <a:schemeClr val="tx1"/>
                </a:solidFill>
                <a:latin typeface="Arial" charset="0"/>
              </a:rPr>
              <a:t> column in both the tables must be equal. Frequently, this type of join involves primary and foreign key complements.</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233</a:t>
            </a:fld>
            <a:endParaRPr lang="es-VE"/>
          </a:p>
        </p:txBody>
      </p:sp>
    </p:spTree>
    <p:extLst>
      <p:ext uri="{BB962C8B-B14F-4D97-AF65-F5344CB8AC3E}">
        <p14:creationId xmlns:p14="http://schemas.microsoft.com/office/powerpoint/2010/main" val="234526590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the example in the slide, the </a:t>
            </a:r>
            <a:r>
              <a:rPr lang="en-US" altLang="en-US" dirty="0">
                <a:latin typeface="Courier New" pitchFamily="49" charset="0"/>
              </a:rPr>
              <a:t>DEPARTMENT_ID</a:t>
            </a:r>
            <a:r>
              <a:rPr lang="en-US" altLang="en-US" dirty="0">
                <a:latin typeface="Arial" charset="0"/>
              </a:rPr>
              <a:t> columns in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DEPARTMENTS</a:t>
            </a:r>
            <a:r>
              <a:rPr lang="en-US" altLang="en-US" dirty="0">
                <a:latin typeface="Arial" charset="0"/>
              </a:rPr>
              <a:t> tables are joined and thus the </a:t>
            </a:r>
            <a:r>
              <a:rPr lang="en-US" altLang="en-US" dirty="0">
                <a:latin typeface="Courier New" pitchFamily="49" charset="0"/>
              </a:rPr>
              <a:t>LOCATION_ID</a:t>
            </a:r>
            <a:r>
              <a:rPr lang="en-US" altLang="en-US" dirty="0">
                <a:latin typeface="Arial" charset="0"/>
              </a:rPr>
              <a:t> of the department where an employee works is shown.</a:t>
            </a:r>
          </a:p>
          <a:p>
            <a:pPr lvl="1" eaLnBrk="1" hangingPunct="1"/>
            <a:r>
              <a:rPr lang="en-US" altLang="en-US" dirty="0">
                <a:latin typeface="Arial" charset="0"/>
              </a:rPr>
              <a:t>Note that the </a:t>
            </a:r>
            <a:r>
              <a:rPr lang="en-US" altLang="en-US" dirty="0">
                <a:latin typeface="Courier New" pitchFamily="49" charset="0"/>
                <a:cs typeface="Courier New" pitchFamily="49" charset="0"/>
              </a:rPr>
              <a:t>EMPLOYEE_ID </a:t>
            </a:r>
            <a:r>
              <a:rPr lang="en-US" altLang="en-US" dirty="0">
                <a:latin typeface="Arial" charset="0"/>
              </a:rPr>
              <a:t>and </a:t>
            </a:r>
            <a:r>
              <a:rPr lang="en-US" altLang="en-US" dirty="0">
                <a:latin typeface="Courier New" pitchFamily="49" charset="0"/>
                <a:cs typeface="Courier New" pitchFamily="49" charset="0"/>
              </a:rPr>
              <a:t>LAST_NAME </a:t>
            </a:r>
            <a:r>
              <a:rPr lang="en-US" altLang="en-US" dirty="0">
                <a:latin typeface="Arial" charset="0"/>
              </a:rPr>
              <a:t>columns belong to the </a:t>
            </a:r>
            <a:r>
              <a:rPr lang="en-US" altLang="en-US" dirty="0">
                <a:latin typeface="Courier New" pitchFamily="49" charset="0"/>
                <a:cs typeface="Courier New" pitchFamily="49" charset="0"/>
              </a:rPr>
              <a:t>EMPLOYEE</a:t>
            </a:r>
            <a:r>
              <a:rPr lang="en-US" altLang="en-US" dirty="0">
                <a:latin typeface="Arial" charset="0"/>
              </a:rPr>
              <a:t> table, whereas </a:t>
            </a:r>
            <a:r>
              <a:rPr lang="en-US" altLang="en-US" dirty="0">
                <a:latin typeface="Courier New" pitchFamily="49" charset="0"/>
                <a:cs typeface="Courier New" pitchFamily="49" charset="0"/>
              </a:rPr>
              <a:t>LOCATION_ID</a:t>
            </a:r>
            <a:r>
              <a:rPr lang="en-US" altLang="en-US" dirty="0">
                <a:latin typeface="Arial" charset="0"/>
              </a:rPr>
              <a:t> belongs to the </a:t>
            </a:r>
            <a:r>
              <a:rPr lang="en-US" altLang="en-US" dirty="0">
                <a:latin typeface="Courier New" pitchFamily="49" charset="0"/>
                <a:cs typeface="Courier New" pitchFamily="49" charset="0"/>
              </a:rPr>
              <a:t>DEPARTMENTS</a:t>
            </a:r>
            <a:r>
              <a:rPr lang="en-US" altLang="en-US" dirty="0">
                <a:latin typeface="Arial" charset="0"/>
              </a:rPr>
              <a:t> table and the </a:t>
            </a:r>
            <a:r>
              <a:rPr lang="en-US" altLang="en-US" dirty="0">
                <a:latin typeface="Courier New" pitchFamily="49" charset="0"/>
                <a:cs typeface="Courier New" pitchFamily="49" charset="0"/>
              </a:rPr>
              <a:t>DEPARTMENT_ID</a:t>
            </a:r>
            <a:r>
              <a:rPr lang="en-US" altLang="en-US" dirty="0">
                <a:latin typeface="Arial" charset="0"/>
              </a:rPr>
              <a:t> column belongs to both these tables.</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234</a:t>
            </a:fld>
            <a:endParaRPr lang="es-VE"/>
          </a:p>
        </p:txBody>
      </p:sp>
    </p:spTree>
    <p:extLst>
      <p:ext uri="{BB962C8B-B14F-4D97-AF65-F5344CB8AC3E}">
        <p14:creationId xmlns:p14="http://schemas.microsoft.com/office/powerpoint/2010/main" val="376238455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When joining two or more tables, you need to qualify the names of the columns with the table name to avoid ambiguity. Without </a:t>
            </a:r>
            <a:r>
              <a:rPr lang="en-US" altLang="en-US" dirty="0">
                <a:solidFill>
                  <a:schemeClr val="tx1"/>
                </a:solidFill>
                <a:latin typeface="Arial" charset="0"/>
              </a:rPr>
              <a:t>table prefixes</a:t>
            </a:r>
            <a:r>
              <a:rPr lang="en-US" altLang="en-US" dirty="0">
                <a:latin typeface="Arial" charset="0"/>
              </a:rPr>
              <a:t>, the </a:t>
            </a:r>
            <a:r>
              <a:rPr lang="en-US" altLang="en-US" dirty="0">
                <a:latin typeface="Courier New" pitchFamily="49" charset="0"/>
              </a:rPr>
              <a:t>DEPARTMENT_ID</a:t>
            </a:r>
            <a:r>
              <a:rPr lang="en-US" altLang="en-US" dirty="0">
                <a:latin typeface="Arial" charset="0"/>
              </a:rPr>
              <a:t> column in the </a:t>
            </a:r>
            <a:r>
              <a:rPr lang="en-US" altLang="en-US" dirty="0">
                <a:latin typeface="Courier New" pitchFamily="49" charset="0"/>
              </a:rPr>
              <a:t>SELECT</a:t>
            </a:r>
            <a:r>
              <a:rPr lang="en-US" altLang="en-US" dirty="0">
                <a:latin typeface="Arial" charset="0"/>
              </a:rPr>
              <a:t> list could be from either the </a:t>
            </a:r>
            <a:r>
              <a:rPr lang="en-US" altLang="en-US" dirty="0">
                <a:latin typeface="Courier New" pitchFamily="49" charset="0"/>
              </a:rPr>
              <a:t>DEPARTMENTS</a:t>
            </a:r>
            <a:r>
              <a:rPr lang="en-US" altLang="en-US" dirty="0">
                <a:latin typeface="Arial" charset="0"/>
              </a:rPr>
              <a:t> table or the </a:t>
            </a:r>
            <a:r>
              <a:rPr lang="en-US" altLang="en-US" dirty="0">
                <a:latin typeface="Courier New" pitchFamily="49" charset="0"/>
              </a:rPr>
              <a:t>EMPLOYEES</a:t>
            </a:r>
            <a:r>
              <a:rPr lang="en-US" altLang="en-US" dirty="0">
                <a:latin typeface="Arial" charset="0"/>
              </a:rPr>
              <a:t> table. It is necessary to add the table prefix to execute your query. If there are no common column names between the two tables, there is no need to qualify the columns. Basically, using the table prefix </a:t>
            </a:r>
            <a:r>
              <a:rPr lang="en-US" altLang="en-US" dirty="0">
                <a:solidFill>
                  <a:schemeClr val="tx1"/>
                </a:solidFill>
                <a:latin typeface="Arial" charset="0"/>
              </a:rPr>
              <a:t>increases the speed of parsing of the statement</a:t>
            </a:r>
            <a:r>
              <a:rPr lang="en-US" altLang="en-US" dirty="0">
                <a:latin typeface="Arial" charset="0"/>
              </a:rPr>
              <a:t>, because you tell the Oracle server exactly where to find the columns. </a:t>
            </a:r>
          </a:p>
          <a:p>
            <a:pPr lvl="1" eaLnBrk="1" hangingPunct="1">
              <a:lnSpc>
                <a:spcPct val="95000"/>
              </a:lnSpc>
            </a:pPr>
            <a:r>
              <a:rPr lang="en-US" altLang="en-US" dirty="0">
                <a:latin typeface="Arial" charset="0"/>
              </a:rPr>
              <a:t>However, qualifying column names with table names can be time consuming, particularly if the table names are lengthy. Instead, you can use </a:t>
            </a:r>
            <a:r>
              <a:rPr lang="en-US" altLang="en-US" i="1" dirty="0">
                <a:latin typeface="Arial" charset="0"/>
              </a:rPr>
              <a:t>table aliases</a:t>
            </a:r>
            <a:r>
              <a:rPr lang="en-US" altLang="en-US" dirty="0">
                <a:latin typeface="Arial" charset="0"/>
              </a:rPr>
              <a:t>. Just as a column alias gives a column another name, a table alias gives a table another name. Table aliases help to keep SQL code smaller; therefore, use less memory.</a:t>
            </a:r>
          </a:p>
          <a:p>
            <a:pPr lvl="1" eaLnBrk="1" hangingPunct="1">
              <a:lnSpc>
                <a:spcPct val="95000"/>
              </a:lnSpc>
            </a:pPr>
            <a:r>
              <a:rPr lang="en-US" altLang="en-US" dirty="0">
                <a:latin typeface="Arial" charset="0"/>
              </a:rPr>
              <a:t>The table name is specified in full, followed by a space, and then the table alias. For example, the </a:t>
            </a:r>
            <a:r>
              <a:rPr lang="en-US" altLang="en-US" dirty="0">
                <a:latin typeface="Courier New" pitchFamily="49" charset="0"/>
              </a:rPr>
              <a:t>EMPLOYEES</a:t>
            </a:r>
            <a:r>
              <a:rPr lang="en-US" altLang="en-US" dirty="0">
                <a:latin typeface="Arial" charset="0"/>
              </a:rPr>
              <a:t> table can be given an alias of </a:t>
            </a:r>
            <a:r>
              <a:rPr lang="en-US" altLang="en-US" dirty="0">
                <a:latin typeface="Courier New" pitchFamily="49" charset="0"/>
              </a:rPr>
              <a:t>e</a:t>
            </a:r>
            <a:r>
              <a:rPr lang="en-US" altLang="en-US" dirty="0">
                <a:latin typeface="Arial" charset="0"/>
              </a:rPr>
              <a:t>, and the </a:t>
            </a:r>
            <a:r>
              <a:rPr lang="en-US" altLang="en-US" dirty="0">
                <a:latin typeface="Courier New" pitchFamily="49" charset="0"/>
              </a:rPr>
              <a:t>DEPARTMENTS</a:t>
            </a:r>
            <a:r>
              <a:rPr lang="en-US" altLang="en-US" dirty="0">
                <a:latin typeface="Arial" charset="0"/>
              </a:rPr>
              <a:t> table an alias of </a:t>
            </a:r>
            <a:r>
              <a:rPr lang="en-US" altLang="en-US" dirty="0">
                <a:latin typeface="Courier New" pitchFamily="49" charset="0"/>
              </a:rPr>
              <a:t>d</a:t>
            </a:r>
            <a:r>
              <a:rPr lang="en-US" altLang="en-US" dirty="0">
                <a:latin typeface="Arial" charset="0"/>
              </a:rPr>
              <a:t>.</a:t>
            </a:r>
          </a:p>
          <a:p>
            <a:pPr lvl="1" eaLnBrk="1" hangingPunct="1">
              <a:lnSpc>
                <a:spcPct val="95000"/>
              </a:lnSpc>
            </a:pPr>
            <a:r>
              <a:rPr lang="en-US" altLang="en-US" b="1" dirty="0">
                <a:latin typeface="Arial" charset="0"/>
              </a:rPr>
              <a:t>Guidelines</a:t>
            </a:r>
          </a:p>
          <a:p>
            <a:pPr lvl="2" eaLnBrk="1" hangingPunct="1">
              <a:lnSpc>
                <a:spcPct val="95000"/>
              </a:lnSpc>
              <a:spcBef>
                <a:spcPts val="100"/>
              </a:spcBef>
            </a:pPr>
            <a:r>
              <a:rPr lang="en-US" altLang="en-US" dirty="0">
                <a:latin typeface="Arial" charset="0"/>
              </a:rPr>
              <a:t>Table aliases can be up to 30 characters in length, but shorter aliases are better than longer ones.</a:t>
            </a:r>
          </a:p>
          <a:p>
            <a:pPr lvl="2" eaLnBrk="1" hangingPunct="1">
              <a:lnSpc>
                <a:spcPct val="95000"/>
              </a:lnSpc>
              <a:spcBef>
                <a:spcPts val="100"/>
              </a:spcBef>
            </a:pPr>
            <a:r>
              <a:rPr lang="en-US" altLang="en-US" dirty="0">
                <a:latin typeface="Arial" charset="0"/>
              </a:rPr>
              <a:t>If a table alias is used for a particular table name in the </a:t>
            </a:r>
            <a:r>
              <a:rPr lang="en-US" altLang="en-US" dirty="0">
                <a:latin typeface="Courier New" pitchFamily="49" charset="0"/>
              </a:rPr>
              <a:t>FROM</a:t>
            </a:r>
            <a:r>
              <a:rPr lang="en-US" altLang="en-US" dirty="0">
                <a:latin typeface="Arial" charset="0"/>
              </a:rPr>
              <a:t> clause, that table alias must be substituted for the table name throughout the </a:t>
            </a:r>
            <a:r>
              <a:rPr lang="en-US" altLang="en-US" dirty="0">
                <a:latin typeface="Courier New" pitchFamily="49" charset="0"/>
              </a:rPr>
              <a:t>SELECT</a:t>
            </a:r>
            <a:r>
              <a:rPr lang="en-US" altLang="en-US" dirty="0">
                <a:latin typeface="Arial" charset="0"/>
              </a:rPr>
              <a:t> statement.</a:t>
            </a:r>
          </a:p>
          <a:p>
            <a:pPr lvl="2" eaLnBrk="1" hangingPunct="1">
              <a:lnSpc>
                <a:spcPct val="95000"/>
              </a:lnSpc>
              <a:spcBef>
                <a:spcPts val="100"/>
              </a:spcBef>
            </a:pPr>
            <a:r>
              <a:rPr lang="en-US" altLang="en-US" dirty="0">
                <a:latin typeface="Arial" charset="0"/>
              </a:rPr>
              <a:t>Table aliases should be meaningful.</a:t>
            </a:r>
          </a:p>
          <a:p>
            <a:pPr lvl="2" eaLnBrk="1" hangingPunct="1">
              <a:lnSpc>
                <a:spcPct val="95000"/>
              </a:lnSpc>
              <a:spcBef>
                <a:spcPts val="100"/>
              </a:spcBef>
            </a:pPr>
            <a:r>
              <a:rPr lang="en-US" altLang="en-US" dirty="0">
                <a:latin typeface="Arial" charset="0"/>
              </a:rPr>
              <a:t>The table alias is valid for only the current </a:t>
            </a:r>
            <a:r>
              <a:rPr lang="en-US" altLang="en-US" dirty="0">
                <a:latin typeface="Courier New" pitchFamily="49" charset="0"/>
              </a:rPr>
              <a:t>SELECT</a:t>
            </a:r>
            <a:r>
              <a:rPr lang="en-US" altLang="en-US" dirty="0">
                <a:latin typeface="Arial" charset="0"/>
              </a:rPr>
              <a:t> statement.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235</a:t>
            </a:fld>
            <a:endParaRPr lang="es-VE"/>
          </a:p>
        </p:txBody>
      </p:sp>
    </p:spTree>
    <p:extLst>
      <p:ext uri="{BB962C8B-B14F-4D97-AF65-F5344CB8AC3E}">
        <p14:creationId xmlns:p14="http://schemas.microsoft.com/office/powerpoint/2010/main" val="395136805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defRPr/>
            </a:pPr>
            <a:r>
              <a:rPr lang="en-US" dirty="0">
                <a:latin typeface="Arial" charset="0"/>
              </a:rPr>
              <a:t>When joining with the </a:t>
            </a:r>
            <a:r>
              <a:rPr lang="en-US" dirty="0">
                <a:latin typeface="Courier New" pitchFamily="49" charset="0"/>
              </a:rPr>
              <a:t>USING</a:t>
            </a:r>
            <a:r>
              <a:rPr lang="en-US" dirty="0">
                <a:latin typeface="Arial" charset="0"/>
              </a:rPr>
              <a:t> clause, you cannot qualify a column that is used in the </a:t>
            </a:r>
            <a:r>
              <a:rPr lang="en-US" dirty="0">
                <a:latin typeface="Courier New" pitchFamily="49" charset="0"/>
              </a:rPr>
              <a:t>USING</a:t>
            </a:r>
            <a:r>
              <a:rPr lang="en-US" dirty="0">
                <a:latin typeface="Arial" charset="0"/>
              </a:rPr>
              <a:t> clause itself. Furthermore, if that column is used anywhere in the SQL statement, you cannot alias it. For example, in the query mentioned in the slide, you should not alias the </a:t>
            </a:r>
            <a:r>
              <a:rPr lang="en-US" dirty="0" err="1">
                <a:latin typeface="Courier New" pitchFamily="49" charset="0"/>
              </a:rPr>
              <a:t>location_id</a:t>
            </a:r>
            <a:r>
              <a:rPr lang="en-US" dirty="0">
                <a:latin typeface="Arial" charset="0"/>
              </a:rPr>
              <a:t> column in the </a:t>
            </a:r>
            <a:r>
              <a:rPr lang="en-US" dirty="0">
                <a:latin typeface="Courier New" pitchFamily="49" charset="0"/>
              </a:rPr>
              <a:t>WHERE</a:t>
            </a:r>
            <a:r>
              <a:rPr lang="en-US" dirty="0">
                <a:latin typeface="Arial" charset="0"/>
              </a:rPr>
              <a:t> clause because the column is used in the </a:t>
            </a:r>
            <a:r>
              <a:rPr lang="en-US" dirty="0">
                <a:latin typeface="Courier New" pitchFamily="49" charset="0"/>
              </a:rPr>
              <a:t>USING</a:t>
            </a:r>
            <a:r>
              <a:rPr lang="en-US" dirty="0">
                <a:latin typeface="Arial" charset="0"/>
              </a:rPr>
              <a:t> clause.</a:t>
            </a:r>
          </a:p>
          <a:p>
            <a:pPr lvl="1" eaLnBrk="1" hangingPunct="1">
              <a:defRPr/>
            </a:pPr>
            <a:r>
              <a:rPr lang="en-US" dirty="0">
                <a:latin typeface="Arial" charset="0"/>
              </a:rPr>
              <a:t>The columns that are referenced in the </a:t>
            </a:r>
            <a:r>
              <a:rPr lang="en-US" dirty="0">
                <a:latin typeface="Courier New" pitchFamily="49" charset="0"/>
              </a:rPr>
              <a:t>USING</a:t>
            </a:r>
            <a:r>
              <a:rPr lang="en-US" dirty="0">
                <a:latin typeface="Arial" charset="0"/>
              </a:rPr>
              <a:t> clause should not have a qualifier (table name or alias) anywhere in the SQL statement. For example, the following statement is valid:</a:t>
            </a:r>
          </a:p>
          <a:p>
            <a:pPr marL="857250" lvl="4" indent="-171450" eaLnBrk="1" hangingPunct="1">
              <a:defRPr/>
            </a:pPr>
            <a:r>
              <a:rPr lang="en-US" dirty="0"/>
              <a:t>SELECT </a:t>
            </a:r>
            <a:r>
              <a:rPr lang="en-US" dirty="0" err="1"/>
              <a:t>l.city</a:t>
            </a:r>
            <a:r>
              <a:rPr lang="en-US" dirty="0"/>
              <a:t>, </a:t>
            </a:r>
            <a:r>
              <a:rPr lang="en-US" dirty="0" err="1"/>
              <a:t>d.department_name</a:t>
            </a:r>
            <a:endParaRPr lang="en-US" dirty="0"/>
          </a:p>
          <a:p>
            <a:pPr marL="857250" lvl="4" indent="-171450" eaLnBrk="1" hangingPunct="1">
              <a:defRPr/>
            </a:pPr>
            <a:r>
              <a:rPr lang="en-US" dirty="0"/>
              <a:t>FROM   locations l JOIN departments d USING (</a:t>
            </a:r>
            <a:r>
              <a:rPr lang="en-US" dirty="0" err="1"/>
              <a:t>location_id</a:t>
            </a:r>
            <a:r>
              <a:rPr lang="en-US" dirty="0"/>
              <a:t>)</a:t>
            </a:r>
          </a:p>
          <a:p>
            <a:pPr marL="857250" lvl="4" indent="-171450" eaLnBrk="1" hangingPunct="1">
              <a:defRPr/>
            </a:pPr>
            <a:r>
              <a:rPr lang="en-US" dirty="0"/>
              <a:t>WHERE  </a:t>
            </a:r>
            <a:r>
              <a:rPr lang="en-US" dirty="0" err="1"/>
              <a:t>location_id</a:t>
            </a:r>
            <a:r>
              <a:rPr lang="en-US" dirty="0"/>
              <a:t> = 1400;</a:t>
            </a:r>
          </a:p>
          <a:p>
            <a:pPr marL="171450" lvl="1" eaLnBrk="1" hangingPunct="1">
              <a:defRPr/>
            </a:pPr>
            <a:r>
              <a:rPr lang="en-US" dirty="0">
                <a:latin typeface="Arial" charset="0"/>
              </a:rPr>
              <a:t>The columns that are common in both the tables, but not used in the </a:t>
            </a:r>
            <a:r>
              <a:rPr lang="en-US" dirty="0">
                <a:latin typeface="Courier New" pitchFamily="49" charset="0"/>
              </a:rPr>
              <a:t>USING</a:t>
            </a:r>
            <a:r>
              <a:rPr lang="en-US" dirty="0">
                <a:latin typeface="Arial" charset="0"/>
              </a:rPr>
              <a:t> clause, must be     prefixed with a table alias; otherwise, you get the “column ambiguously defined” error.</a:t>
            </a:r>
          </a:p>
          <a:p>
            <a:pPr marL="171450" lvl="1" eaLnBrk="1" hangingPunct="1">
              <a:defRPr/>
            </a:pPr>
            <a:r>
              <a:rPr lang="en-US" dirty="0">
                <a:latin typeface="Arial" charset="0"/>
              </a:rPr>
              <a:t>In the following statement,</a:t>
            </a:r>
            <a:r>
              <a:rPr lang="en-US" dirty="0">
                <a:cs typeface="Arial" pitchFamily="34" charset="0"/>
              </a:rPr>
              <a:t> </a:t>
            </a:r>
            <a:r>
              <a:rPr lang="en-US" dirty="0" err="1">
                <a:latin typeface="Courier New" pitchFamily="49" charset="0"/>
              </a:rPr>
              <a:t>manager_id</a:t>
            </a:r>
            <a:r>
              <a:rPr lang="en-US" dirty="0">
                <a:latin typeface="Arial" charset="0"/>
              </a:rPr>
              <a:t> is present in both the </a:t>
            </a:r>
            <a:r>
              <a:rPr lang="en-US" dirty="0">
                <a:latin typeface="Courier New" pitchFamily="49" charset="0"/>
              </a:rPr>
              <a:t>employees</a:t>
            </a:r>
            <a:r>
              <a:rPr lang="en-US" dirty="0">
                <a:latin typeface="Arial" charset="0"/>
              </a:rPr>
              <a:t> and </a:t>
            </a:r>
            <a:r>
              <a:rPr lang="en-US" dirty="0">
                <a:latin typeface="Courier New" pitchFamily="49" charset="0"/>
              </a:rPr>
              <a:t>departments</a:t>
            </a:r>
            <a:r>
              <a:rPr lang="en-US" dirty="0">
                <a:latin typeface="Arial" charset="0"/>
              </a:rPr>
              <a:t> table; if </a:t>
            </a:r>
            <a:r>
              <a:rPr lang="en-US" dirty="0" err="1">
                <a:latin typeface="Courier New" pitchFamily="49" charset="0"/>
              </a:rPr>
              <a:t>manager_id</a:t>
            </a:r>
            <a:r>
              <a:rPr lang="en-US" dirty="0">
                <a:latin typeface="Arial" charset="0"/>
              </a:rPr>
              <a:t> is not prefixed with a table alias, it gives a “column ambiguously defined” error.</a:t>
            </a:r>
          </a:p>
          <a:p>
            <a:pPr marL="171450" lvl="1" eaLnBrk="1" hangingPunct="1">
              <a:defRPr/>
            </a:pPr>
            <a:r>
              <a:rPr lang="en-US" dirty="0">
                <a:latin typeface="Arial" charset="0"/>
              </a:rPr>
              <a:t>The following statement is valid:</a:t>
            </a:r>
          </a:p>
          <a:p>
            <a:pPr marL="857250" lvl="4" indent="-171450" eaLnBrk="1" hangingPunct="1">
              <a:defRPr/>
            </a:pPr>
            <a:r>
              <a:rPr lang="en-US" dirty="0"/>
              <a:t>SELECT </a:t>
            </a:r>
            <a:r>
              <a:rPr lang="en-US" dirty="0" err="1"/>
              <a:t>first_name</a:t>
            </a:r>
            <a:r>
              <a:rPr lang="en-US" dirty="0"/>
              <a:t>, </a:t>
            </a:r>
            <a:r>
              <a:rPr lang="en-US" dirty="0" err="1"/>
              <a:t>d.department_name</a:t>
            </a:r>
            <a:r>
              <a:rPr lang="en-US" dirty="0"/>
              <a:t>, </a:t>
            </a:r>
            <a:r>
              <a:rPr lang="en-US" dirty="0" err="1"/>
              <a:t>d.manager_id</a:t>
            </a:r>
            <a:endParaRPr lang="en-US" dirty="0"/>
          </a:p>
          <a:p>
            <a:pPr marL="857250" lvl="4" indent="-171450" eaLnBrk="1" hangingPunct="1">
              <a:defRPr/>
            </a:pPr>
            <a:r>
              <a:rPr lang="en-US" dirty="0"/>
              <a:t>FROM   employees e JOIN departments d USING (</a:t>
            </a:r>
            <a:r>
              <a:rPr lang="en-US" dirty="0" err="1"/>
              <a:t>department_id</a:t>
            </a:r>
            <a:r>
              <a:rPr lang="en-US" dirty="0"/>
              <a:t>)</a:t>
            </a:r>
          </a:p>
          <a:p>
            <a:pPr marL="857250" lvl="4" indent="-171450" eaLnBrk="1" hangingPunct="1">
              <a:defRPr/>
            </a:pPr>
            <a:r>
              <a:rPr lang="en-US" dirty="0"/>
              <a:t>WHERE  </a:t>
            </a:r>
            <a:r>
              <a:rPr lang="en-US" dirty="0" err="1"/>
              <a:t>department_id</a:t>
            </a:r>
            <a:r>
              <a:rPr lang="en-US" dirty="0"/>
              <a:t> = 50;</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236</a:t>
            </a:fld>
            <a:endParaRPr lang="es-VE"/>
          </a:p>
        </p:txBody>
      </p:sp>
    </p:spTree>
    <p:extLst>
      <p:ext uri="{BB962C8B-B14F-4D97-AF65-F5344CB8AC3E}">
        <p14:creationId xmlns:p14="http://schemas.microsoft.com/office/powerpoint/2010/main" val="351838307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Use the </a:t>
            </a:r>
            <a:r>
              <a:rPr lang="en-US" altLang="en-US" dirty="0">
                <a:solidFill>
                  <a:schemeClr val="tx1"/>
                </a:solidFill>
                <a:latin typeface="Courier New" pitchFamily="49" charset="0"/>
              </a:rPr>
              <a:t>ON</a:t>
            </a:r>
            <a:r>
              <a:rPr lang="en-US" altLang="en-US" dirty="0">
                <a:solidFill>
                  <a:schemeClr val="tx1"/>
                </a:solidFill>
                <a:latin typeface="Arial" charset="0"/>
              </a:rPr>
              <a:t> clause</a:t>
            </a:r>
            <a:r>
              <a:rPr lang="en-US" altLang="en-US" dirty="0">
                <a:latin typeface="Arial" charset="0"/>
              </a:rPr>
              <a:t> to specify a join condition. With this, you can specify join conditions separate from any search or filter conditions in the </a:t>
            </a:r>
            <a:r>
              <a:rPr lang="en-US" altLang="en-US" dirty="0">
                <a:latin typeface="Courier New" pitchFamily="49" charset="0"/>
              </a:rPr>
              <a:t>WHERE</a:t>
            </a:r>
            <a:r>
              <a:rPr lang="en-US" altLang="en-US" dirty="0">
                <a:latin typeface="Arial" charset="0"/>
              </a:rPr>
              <a:t> clause.</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237</a:t>
            </a:fld>
            <a:endParaRPr lang="es-VE"/>
          </a:p>
        </p:txBody>
      </p:sp>
    </p:spTree>
    <p:extLst>
      <p:ext uri="{BB962C8B-B14F-4D97-AF65-F5344CB8AC3E}">
        <p14:creationId xmlns:p14="http://schemas.microsoft.com/office/powerpoint/2010/main" val="385000603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this example, the </a:t>
            </a:r>
            <a:r>
              <a:rPr lang="en-US" altLang="en-US" dirty="0">
                <a:latin typeface="Courier New" pitchFamily="49" charset="0"/>
              </a:rPr>
              <a:t>DEPARTMENT_ID</a:t>
            </a:r>
            <a:r>
              <a:rPr lang="en-US" altLang="en-US" dirty="0">
                <a:latin typeface="Arial" charset="0"/>
              </a:rPr>
              <a:t> columns in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DEPARTMENTS</a:t>
            </a:r>
            <a:r>
              <a:rPr lang="en-US" altLang="en-US" dirty="0">
                <a:latin typeface="Arial" charset="0"/>
              </a:rPr>
              <a:t> table are joined using the </a:t>
            </a:r>
            <a:r>
              <a:rPr lang="en-US" altLang="en-US" dirty="0">
                <a:latin typeface="Courier New" pitchFamily="49" charset="0"/>
              </a:rPr>
              <a:t>ON</a:t>
            </a:r>
            <a:r>
              <a:rPr lang="en-US" altLang="en-US" dirty="0">
                <a:latin typeface="Arial" charset="0"/>
              </a:rPr>
              <a:t> clause. Wherever a department </a:t>
            </a:r>
            <a:r>
              <a:rPr lang="en-US" altLang="en-US" dirty="0">
                <a:latin typeface="Courier New" pitchFamily="49" charset="0"/>
                <a:cs typeface="Courier New" pitchFamily="49" charset="0"/>
              </a:rPr>
              <a:t>ID</a:t>
            </a:r>
            <a:r>
              <a:rPr lang="en-US" altLang="en-US" dirty="0">
                <a:latin typeface="Arial" charset="0"/>
              </a:rPr>
              <a:t> in the </a:t>
            </a:r>
            <a:r>
              <a:rPr lang="en-US" altLang="en-US" dirty="0">
                <a:latin typeface="Courier New" pitchFamily="49" charset="0"/>
              </a:rPr>
              <a:t>EMPLOYEES</a:t>
            </a:r>
            <a:r>
              <a:rPr lang="en-US" altLang="en-US" dirty="0">
                <a:latin typeface="Arial" charset="0"/>
              </a:rPr>
              <a:t> table equals a department </a:t>
            </a:r>
            <a:r>
              <a:rPr lang="en-US" altLang="en-US" dirty="0">
                <a:latin typeface="Courier New" pitchFamily="49" charset="0"/>
                <a:cs typeface="Courier New" pitchFamily="49" charset="0"/>
              </a:rPr>
              <a:t>ID</a:t>
            </a:r>
            <a:r>
              <a:rPr lang="en-US" altLang="en-US" dirty="0">
                <a:latin typeface="Arial" charset="0"/>
              </a:rPr>
              <a:t> in the </a:t>
            </a:r>
            <a:r>
              <a:rPr lang="en-US" altLang="en-US" dirty="0">
                <a:latin typeface="Courier New" pitchFamily="49" charset="0"/>
              </a:rPr>
              <a:t>DEPARTMENTS</a:t>
            </a:r>
            <a:r>
              <a:rPr lang="en-US" altLang="en-US" dirty="0">
                <a:latin typeface="Arial" charset="0"/>
              </a:rPr>
              <a:t> table, the row is returned. The table alias is necessary to qualify the matching </a:t>
            </a:r>
            <a:r>
              <a:rPr lang="en-US" altLang="en-US" dirty="0" err="1">
                <a:latin typeface="Courier New" pitchFamily="49" charset="0"/>
              </a:rPr>
              <a:t>column_names</a:t>
            </a:r>
            <a:r>
              <a:rPr lang="en-US" altLang="en-US" dirty="0">
                <a:latin typeface="Arial" charset="0"/>
              </a:rPr>
              <a:t>.</a:t>
            </a:r>
          </a:p>
          <a:p>
            <a:pPr lvl="1" eaLnBrk="1" hangingPunct="1"/>
            <a:r>
              <a:rPr lang="en-US" altLang="en-US" dirty="0">
                <a:latin typeface="Arial" charset="0"/>
              </a:rPr>
              <a:t>You can also use the </a:t>
            </a:r>
            <a:r>
              <a:rPr lang="en-US" altLang="en-US" dirty="0">
                <a:latin typeface="Courier New" pitchFamily="49" charset="0"/>
              </a:rPr>
              <a:t>ON</a:t>
            </a:r>
            <a:r>
              <a:rPr lang="en-US" altLang="en-US" dirty="0">
                <a:latin typeface="Arial" charset="0"/>
              </a:rPr>
              <a:t> clause to join columns that have different names. The parentheses around the joined columns, as in the example in the slide, </a:t>
            </a:r>
            <a:r>
              <a:rPr lang="en-US" altLang="en-US" dirty="0">
                <a:latin typeface="Courier New" pitchFamily="49" charset="0"/>
              </a:rPr>
              <a:t>(</a:t>
            </a:r>
            <a:r>
              <a:rPr lang="en-US" altLang="en-US" dirty="0" err="1">
                <a:latin typeface="Courier New" pitchFamily="49" charset="0"/>
              </a:rPr>
              <a:t>e.department_id</a:t>
            </a:r>
            <a:r>
              <a:rPr lang="en-US" altLang="en-US" dirty="0">
                <a:latin typeface="Courier New" pitchFamily="49" charset="0"/>
              </a:rPr>
              <a:t> = </a:t>
            </a:r>
            <a:r>
              <a:rPr lang="en-US" altLang="en-US" dirty="0" err="1">
                <a:latin typeface="Courier New" pitchFamily="49" charset="0"/>
              </a:rPr>
              <a:t>d.department_id</a:t>
            </a:r>
            <a:r>
              <a:rPr lang="en-US" altLang="en-US" dirty="0">
                <a:latin typeface="Courier New" pitchFamily="49" charset="0"/>
              </a:rPr>
              <a:t>)</a:t>
            </a:r>
            <a:r>
              <a:rPr lang="en-US" altLang="en-US" dirty="0">
                <a:latin typeface="Arial" charset="0"/>
              </a:rPr>
              <a:t> is optional. So, even </a:t>
            </a:r>
            <a:r>
              <a:rPr lang="en-US" altLang="en-US" dirty="0">
                <a:latin typeface="Courier New" pitchFamily="49" charset="0"/>
              </a:rPr>
              <a:t>ON</a:t>
            </a:r>
            <a:r>
              <a:rPr lang="en-US" altLang="en-US" dirty="0">
                <a:latin typeface="Arial" charset="0"/>
              </a:rPr>
              <a:t> </a:t>
            </a:r>
            <a:r>
              <a:rPr lang="en-US" altLang="en-US" dirty="0" err="1">
                <a:latin typeface="Courier New" pitchFamily="49" charset="0"/>
              </a:rPr>
              <a:t>e.department_id</a:t>
            </a:r>
            <a:r>
              <a:rPr lang="en-US" altLang="en-US" dirty="0">
                <a:latin typeface="Courier New" pitchFamily="49" charset="0"/>
              </a:rPr>
              <a:t> = </a:t>
            </a:r>
            <a:r>
              <a:rPr lang="en-US" altLang="en-US" dirty="0" err="1">
                <a:latin typeface="Courier New" pitchFamily="49" charset="0"/>
              </a:rPr>
              <a:t>d.department_id</a:t>
            </a:r>
            <a:r>
              <a:rPr lang="en-US" altLang="en-US" dirty="0">
                <a:latin typeface="Arial" charset="0"/>
              </a:rPr>
              <a:t> will work.</a:t>
            </a:r>
          </a:p>
          <a:p>
            <a:pPr lvl="1" eaLnBrk="1" hangingPunct="1"/>
            <a:r>
              <a:rPr lang="en-US" altLang="en-US" b="1" dirty="0">
                <a:latin typeface="Arial" charset="0"/>
              </a:rPr>
              <a:t>Note:</a:t>
            </a:r>
            <a:r>
              <a:rPr lang="en-US" altLang="en-US" dirty="0">
                <a:latin typeface="Arial" charset="0"/>
              </a:rPr>
              <a:t> When you use the Execute Statement icon to run the query, SQL Developer suffixes a ‘</a:t>
            </a:r>
            <a:r>
              <a:rPr lang="en-US" altLang="en-US" dirty="0">
                <a:latin typeface="Courier New" pitchFamily="49" charset="0"/>
                <a:cs typeface="Courier New" pitchFamily="49" charset="0"/>
              </a:rPr>
              <a:t>_1</a:t>
            </a:r>
            <a:r>
              <a:rPr lang="en-US" altLang="en-US" dirty="0">
                <a:latin typeface="Arial" charset="0"/>
              </a:rPr>
              <a:t>’ to differentiate between the two </a:t>
            </a:r>
            <a:r>
              <a:rPr lang="en-US" altLang="en-US" dirty="0" err="1">
                <a:latin typeface="Courier New" pitchFamily="49" charset="0"/>
              </a:rPr>
              <a:t>department_ids</a:t>
            </a:r>
            <a:r>
              <a:rPr lang="en-US" altLang="en-US" dirty="0">
                <a:latin typeface="Arial" charset="0"/>
              </a:rPr>
              <a:t>. </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238</a:t>
            </a:fld>
            <a:endParaRPr lang="es-VE"/>
          </a:p>
        </p:txBody>
      </p:sp>
    </p:spTree>
    <p:extLst>
      <p:ext uri="{BB962C8B-B14F-4D97-AF65-F5344CB8AC3E}">
        <p14:creationId xmlns:p14="http://schemas.microsoft.com/office/powerpoint/2010/main" val="124986433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A </a:t>
            </a:r>
            <a:r>
              <a:rPr lang="en-US" altLang="en-US" dirty="0">
                <a:solidFill>
                  <a:schemeClr val="tx1"/>
                </a:solidFill>
                <a:latin typeface="Arial" charset="0"/>
              </a:rPr>
              <a:t>three-way join</a:t>
            </a:r>
            <a:r>
              <a:rPr lang="en-US" altLang="en-US" dirty="0">
                <a:latin typeface="Arial" charset="0"/>
              </a:rPr>
              <a:t> is a join of three tables. Here, the first join to be performed is </a:t>
            </a:r>
            <a:r>
              <a:rPr lang="en-US" altLang="en-US" dirty="0">
                <a:latin typeface="Courier New" pitchFamily="49" charset="0"/>
              </a:rPr>
              <a:t>EMPLOYEES</a:t>
            </a:r>
            <a:r>
              <a:rPr lang="en-US" altLang="en-US" dirty="0">
                <a:latin typeface="Arial" charset="0"/>
              </a:rPr>
              <a:t> </a:t>
            </a:r>
            <a:r>
              <a:rPr lang="en-US" altLang="en-US" dirty="0">
                <a:latin typeface="Courier New" pitchFamily="49" charset="0"/>
              </a:rPr>
              <a:t>JOIN</a:t>
            </a:r>
            <a:r>
              <a:rPr lang="en-US" altLang="en-US" dirty="0">
                <a:latin typeface="Arial" charset="0"/>
              </a:rPr>
              <a:t> </a:t>
            </a:r>
            <a:r>
              <a:rPr lang="en-US" altLang="en-US" dirty="0">
                <a:latin typeface="Courier New" pitchFamily="49" charset="0"/>
              </a:rPr>
              <a:t>DEPARTMENTS</a:t>
            </a:r>
            <a:r>
              <a:rPr lang="en-US" altLang="en-US" dirty="0">
                <a:latin typeface="Arial" charset="0"/>
              </a:rPr>
              <a:t>. The first join condition can reference columns in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DEPARTMENTS</a:t>
            </a:r>
            <a:r>
              <a:rPr lang="en-US" altLang="en-US" dirty="0">
                <a:latin typeface="Arial" charset="0"/>
              </a:rPr>
              <a:t> but cannot reference columns in </a:t>
            </a:r>
            <a:r>
              <a:rPr lang="en-US" altLang="en-US" dirty="0">
                <a:latin typeface="Courier New" pitchFamily="49" charset="0"/>
              </a:rPr>
              <a:t>LOCATIONS</a:t>
            </a:r>
            <a:r>
              <a:rPr lang="en-US" altLang="en-US" dirty="0">
                <a:latin typeface="Arial" charset="0"/>
              </a:rPr>
              <a:t>. The second join condition can reference columns from all three tables.</a:t>
            </a:r>
          </a:p>
          <a:p>
            <a:pPr lvl="1" eaLnBrk="1" hangingPunct="1"/>
            <a:r>
              <a:rPr lang="en-US" altLang="en-US" b="1" dirty="0">
                <a:latin typeface="Arial" charset="0"/>
              </a:rPr>
              <a:t>Note:</a:t>
            </a:r>
            <a:r>
              <a:rPr lang="en-US" altLang="en-US" dirty="0">
                <a:latin typeface="Arial" charset="0"/>
              </a:rPr>
              <a:t> The code example in the slide can also be accomplished with the </a:t>
            </a:r>
            <a:r>
              <a:rPr lang="en-US" altLang="en-US" dirty="0">
                <a:latin typeface="Courier New" pitchFamily="49" charset="0"/>
              </a:rPr>
              <a:t>USING</a:t>
            </a:r>
            <a:r>
              <a:rPr lang="en-US" altLang="en-US" dirty="0">
                <a:latin typeface="Arial" charset="0"/>
              </a:rPr>
              <a:t> clause:</a:t>
            </a:r>
          </a:p>
          <a:p>
            <a:pPr marL="857250" lvl="4" eaLnBrk="1" hangingPunct="1">
              <a:spcBef>
                <a:spcPct val="25000"/>
              </a:spcBef>
            </a:pPr>
            <a:r>
              <a:rPr lang="en-US" altLang="en-US" dirty="0"/>
              <a:t>SELECT </a:t>
            </a:r>
            <a:r>
              <a:rPr lang="en-US" altLang="en-US" dirty="0" err="1"/>
              <a:t>e.employee_id</a:t>
            </a:r>
            <a:r>
              <a:rPr lang="en-US" altLang="en-US" dirty="0"/>
              <a:t>, </a:t>
            </a:r>
            <a:r>
              <a:rPr lang="en-US" altLang="en-US" dirty="0" err="1"/>
              <a:t>l.city</a:t>
            </a:r>
            <a:r>
              <a:rPr lang="en-US" altLang="en-US" dirty="0"/>
              <a:t>, </a:t>
            </a:r>
            <a:r>
              <a:rPr lang="en-US" altLang="en-US" dirty="0" err="1"/>
              <a:t>d.department_name</a:t>
            </a:r>
            <a:endParaRPr lang="en-US" altLang="en-US" dirty="0"/>
          </a:p>
          <a:p>
            <a:pPr marL="857250" lvl="4" eaLnBrk="1" hangingPunct="1"/>
            <a:r>
              <a:rPr lang="en-US" altLang="en-US" dirty="0"/>
              <a:t>FROM employees e</a:t>
            </a:r>
          </a:p>
          <a:p>
            <a:pPr marL="857250" lvl="4" eaLnBrk="1" hangingPunct="1"/>
            <a:r>
              <a:rPr lang="en-US" altLang="en-US" dirty="0"/>
              <a:t>JOIN departments d</a:t>
            </a:r>
          </a:p>
          <a:p>
            <a:pPr marL="857250" lvl="4" eaLnBrk="1" hangingPunct="1"/>
            <a:r>
              <a:rPr lang="en-US" altLang="en-US" dirty="0"/>
              <a:t>USING (</a:t>
            </a:r>
            <a:r>
              <a:rPr lang="en-US" altLang="en-US" dirty="0" err="1"/>
              <a:t>department_id</a:t>
            </a:r>
            <a:r>
              <a:rPr lang="en-US" altLang="en-US" dirty="0"/>
              <a:t>)</a:t>
            </a:r>
          </a:p>
          <a:p>
            <a:pPr marL="857250" lvl="4" eaLnBrk="1" hangingPunct="1"/>
            <a:r>
              <a:rPr lang="en-US" altLang="en-US" dirty="0"/>
              <a:t>JOIN locations l</a:t>
            </a:r>
          </a:p>
          <a:p>
            <a:pPr marL="857250" lvl="4" eaLnBrk="1" hangingPunct="1"/>
            <a:r>
              <a:rPr lang="en-US" altLang="en-US" dirty="0"/>
              <a:t>USING (</a:t>
            </a:r>
            <a:r>
              <a:rPr lang="en-US" altLang="en-US" dirty="0" err="1"/>
              <a:t>location_id</a:t>
            </a:r>
            <a:r>
              <a:rPr lang="en-US" altLang="en-US" dirty="0"/>
              <a: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239</a:t>
            </a:fld>
            <a:endParaRPr lang="es-VE"/>
          </a:p>
        </p:txBody>
      </p:sp>
    </p:spTree>
    <p:extLst>
      <p:ext uri="{BB962C8B-B14F-4D97-AF65-F5344CB8AC3E}">
        <p14:creationId xmlns:p14="http://schemas.microsoft.com/office/powerpoint/2010/main" val="2370034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This course uses data from the following tables:</a:t>
            </a:r>
            <a:endParaRPr dirty="0"/>
          </a:p>
          <a:p>
            <a:pPr marL="152373" lvl="1" indent="0" algn="l" rtl="0">
              <a:spcBef>
                <a:spcPts val="533"/>
              </a:spcBef>
              <a:spcAft>
                <a:spcPts val="0"/>
              </a:spcAft>
              <a:buClr>
                <a:schemeClr val="dk1"/>
              </a:buClr>
              <a:buSzPts val="1200"/>
              <a:buFont typeface="Calibri"/>
              <a:buNone/>
            </a:pPr>
            <a:r>
              <a:rPr lang="en-US" b="1" dirty="0"/>
              <a:t>Table Descriptions</a:t>
            </a:r>
            <a:endParaRPr dirty="0"/>
          </a:p>
          <a:p>
            <a:pPr marL="609493" lvl="2" indent="-304745" algn="l" rtl="0">
              <a:spcBef>
                <a:spcPts val="400"/>
              </a:spcBef>
              <a:spcAft>
                <a:spcPts val="0"/>
              </a:spcAft>
              <a:buClr>
                <a:srgbClr val="000000"/>
              </a:buClr>
              <a:buSzPts val="1100"/>
              <a:buFont typeface="Calibri"/>
              <a:buChar char="•"/>
            </a:pPr>
            <a:r>
              <a:rPr lang="en-US" dirty="0"/>
              <a:t>The </a:t>
            </a:r>
            <a:r>
              <a:rPr lang="en-US" dirty="0">
                <a:latin typeface="Courier New"/>
                <a:ea typeface="Courier New"/>
                <a:cs typeface="Courier New"/>
                <a:sym typeface="Courier New"/>
              </a:rPr>
              <a:t>EMPLOYEES</a:t>
            </a:r>
            <a:r>
              <a:rPr lang="en-US" dirty="0"/>
              <a:t> table contains information about all the employees, such as their first and last names, job </a:t>
            </a:r>
            <a:r>
              <a:rPr lang="en-US" dirty="0">
                <a:latin typeface="Courier New"/>
                <a:ea typeface="Courier New"/>
                <a:cs typeface="Courier New"/>
                <a:sym typeface="Courier New"/>
              </a:rPr>
              <a:t>IDs</a:t>
            </a:r>
            <a:r>
              <a:rPr lang="en-US" dirty="0"/>
              <a:t>, salaries, hire dates, department </a:t>
            </a:r>
            <a:r>
              <a:rPr lang="en-US" dirty="0">
                <a:latin typeface="Courier New"/>
                <a:ea typeface="Courier New"/>
                <a:cs typeface="Courier New"/>
                <a:sym typeface="Courier New"/>
              </a:rPr>
              <a:t>IDs</a:t>
            </a:r>
            <a:r>
              <a:rPr lang="en-US" dirty="0"/>
              <a:t>, and manager </a:t>
            </a:r>
            <a:r>
              <a:rPr lang="en-US" dirty="0">
                <a:latin typeface="Courier New"/>
                <a:ea typeface="Courier New"/>
                <a:cs typeface="Courier New"/>
                <a:sym typeface="Courier New"/>
              </a:rPr>
              <a:t>IDs</a:t>
            </a:r>
            <a:r>
              <a:rPr lang="en-US" dirty="0"/>
              <a:t>. This table is a child of the </a:t>
            </a:r>
            <a:r>
              <a:rPr lang="en-US" dirty="0">
                <a:latin typeface="Courier New"/>
                <a:ea typeface="Courier New"/>
                <a:cs typeface="Courier New"/>
                <a:sym typeface="Courier New"/>
              </a:rPr>
              <a:t>DEPARTMENTS</a:t>
            </a:r>
            <a:r>
              <a:rPr lang="en-US" dirty="0"/>
              <a:t> table.</a:t>
            </a:r>
            <a:endParaRPr dirty="0"/>
          </a:p>
          <a:p>
            <a:pPr marL="609493" lvl="2" indent="-304745" algn="l" rtl="0">
              <a:spcBef>
                <a:spcPts val="400"/>
              </a:spcBef>
              <a:spcAft>
                <a:spcPts val="0"/>
              </a:spcAft>
              <a:buClr>
                <a:srgbClr val="000000"/>
              </a:buClr>
              <a:buSzPts val="1100"/>
              <a:buFont typeface="Calibri"/>
              <a:buChar char="•"/>
            </a:pPr>
            <a:r>
              <a:rPr lang="en-US" dirty="0"/>
              <a:t>The </a:t>
            </a:r>
            <a:r>
              <a:rPr lang="en-US" dirty="0">
                <a:latin typeface="Courier New"/>
                <a:ea typeface="Courier New"/>
                <a:cs typeface="Courier New"/>
                <a:sym typeface="Courier New"/>
              </a:rPr>
              <a:t>DEPARTMENTS</a:t>
            </a:r>
            <a:r>
              <a:rPr lang="en-US" dirty="0"/>
              <a:t> table contains information such as the department </a:t>
            </a:r>
            <a:r>
              <a:rPr lang="en-US" dirty="0">
                <a:latin typeface="Courier New"/>
                <a:ea typeface="Courier New"/>
                <a:cs typeface="Courier New"/>
                <a:sym typeface="Courier New"/>
              </a:rPr>
              <a:t>ID</a:t>
            </a:r>
            <a:r>
              <a:rPr lang="en-US" dirty="0"/>
              <a:t>, department name, manager </a:t>
            </a:r>
            <a:r>
              <a:rPr lang="en-US" dirty="0">
                <a:latin typeface="Courier New"/>
                <a:ea typeface="Courier New"/>
                <a:cs typeface="Courier New"/>
                <a:sym typeface="Courier New"/>
              </a:rPr>
              <a:t>ID</a:t>
            </a:r>
            <a:r>
              <a:rPr lang="en-US" dirty="0"/>
              <a:t>, and location </a:t>
            </a:r>
            <a:r>
              <a:rPr lang="en-US" dirty="0">
                <a:latin typeface="Courier New"/>
                <a:ea typeface="Courier New"/>
                <a:cs typeface="Courier New"/>
                <a:sym typeface="Courier New"/>
              </a:rPr>
              <a:t>ID</a:t>
            </a:r>
            <a:r>
              <a:rPr lang="en-US" dirty="0"/>
              <a:t>. This table is the primary key table to the </a:t>
            </a:r>
            <a:r>
              <a:rPr lang="en-US" dirty="0">
                <a:latin typeface="Courier New"/>
                <a:ea typeface="Courier New"/>
                <a:cs typeface="Courier New"/>
                <a:sym typeface="Courier New"/>
              </a:rPr>
              <a:t>EMPLOYEES</a:t>
            </a:r>
            <a:r>
              <a:rPr lang="en-US" dirty="0"/>
              <a:t> table.</a:t>
            </a:r>
            <a:endParaRPr dirty="0"/>
          </a:p>
          <a:p>
            <a:pPr marL="609493" lvl="2" indent="-304745" algn="l" rtl="0">
              <a:spcBef>
                <a:spcPts val="400"/>
              </a:spcBef>
              <a:spcAft>
                <a:spcPts val="0"/>
              </a:spcAft>
              <a:buClr>
                <a:srgbClr val="000000"/>
              </a:buClr>
              <a:buSzPts val="1100"/>
              <a:buFont typeface="Calibri"/>
              <a:buChar char="•"/>
            </a:pPr>
            <a:r>
              <a:rPr lang="en-US" dirty="0"/>
              <a:t>The </a:t>
            </a:r>
            <a:r>
              <a:rPr lang="en-US" dirty="0">
                <a:latin typeface="Courier New"/>
                <a:ea typeface="Courier New"/>
                <a:cs typeface="Courier New"/>
                <a:sym typeface="Courier New"/>
              </a:rPr>
              <a:t>LOCATIONS</a:t>
            </a:r>
            <a:r>
              <a:rPr lang="en-US" dirty="0"/>
              <a:t> table contains department location information. It contains location </a:t>
            </a:r>
            <a:r>
              <a:rPr lang="en-US" dirty="0">
                <a:latin typeface="Courier New"/>
                <a:ea typeface="Courier New"/>
                <a:cs typeface="Courier New"/>
                <a:sym typeface="Courier New"/>
              </a:rPr>
              <a:t>ID</a:t>
            </a:r>
            <a:r>
              <a:rPr lang="en-US" dirty="0"/>
              <a:t>, street address, city, state province, postal code, and country </a:t>
            </a:r>
            <a:r>
              <a:rPr lang="en-US" dirty="0">
                <a:latin typeface="Courier New"/>
                <a:ea typeface="Courier New"/>
                <a:cs typeface="Courier New"/>
                <a:sym typeface="Courier New"/>
              </a:rPr>
              <a:t>ID</a:t>
            </a:r>
            <a:r>
              <a:rPr lang="en-US" dirty="0"/>
              <a:t> information. It is the primary key table to the </a:t>
            </a:r>
            <a:r>
              <a:rPr lang="en-US" dirty="0">
                <a:latin typeface="Courier New"/>
                <a:ea typeface="Courier New"/>
                <a:cs typeface="Courier New"/>
                <a:sym typeface="Courier New"/>
              </a:rPr>
              <a:t>DEPARTMENTS</a:t>
            </a:r>
            <a:r>
              <a:rPr lang="en-US" dirty="0"/>
              <a:t> table and is a child of the </a:t>
            </a:r>
            <a:r>
              <a:rPr lang="en-US" dirty="0">
                <a:latin typeface="Courier New"/>
                <a:ea typeface="Courier New"/>
                <a:cs typeface="Courier New"/>
                <a:sym typeface="Courier New"/>
              </a:rPr>
              <a:t>COUNTRIES</a:t>
            </a:r>
            <a:r>
              <a:rPr lang="en-US" dirty="0"/>
              <a:t> table.</a:t>
            </a:r>
            <a:endParaRPr dirty="0"/>
          </a:p>
          <a:p>
            <a:pPr marL="609493" lvl="2" indent="-304745" algn="l" rtl="0">
              <a:spcBef>
                <a:spcPts val="400"/>
              </a:spcBef>
              <a:spcAft>
                <a:spcPts val="0"/>
              </a:spcAft>
              <a:buClr>
                <a:srgbClr val="000000"/>
              </a:buClr>
              <a:buSzPts val="1100"/>
              <a:buFont typeface="Calibri"/>
              <a:buChar char="•"/>
            </a:pPr>
            <a:r>
              <a:rPr lang="en-US" dirty="0"/>
              <a:t>The </a:t>
            </a:r>
            <a:r>
              <a:rPr lang="en-US" dirty="0">
                <a:latin typeface="Courier New"/>
                <a:ea typeface="Courier New"/>
                <a:cs typeface="Courier New"/>
                <a:sym typeface="Courier New"/>
              </a:rPr>
              <a:t>COUNTRIES</a:t>
            </a:r>
            <a:r>
              <a:rPr lang="en-US" dirty="0"/>
              <a:t> table contains the country names, country </a:t>
            </a:r>
            <a:r>
              <a:rPr lang="en-US" dirty="0">
                <a:latin typeface="Courier New"/>
                <a:ea typeface="Courier New"/>
                <a:cs typeface="Courier New"/>
                <a:sym typeface="Courier New"/>
              </a:rPr>
              <a:t>IDs</a:t>
            </a:r>
            <a:r>
              <a:rPr lang="en-US" dirty="0"/>
              <a:t>, and region </a:t>
            </a:r>
            <a:r>
              <a:rPr lang="en-US" dirty="0">
                <a:latin typeface="Courier New"/>
                <a:ea typeface="Courier New"/>
                <a:cs typeface="Courier New"/>
                <a:sym typeface="Courier New"/>
              </a:rPr>
              <a:t>IDs</a:t>
            </a:r>
            <a:r>
              <a:rPr lang="en-US" dirty="0"/>
              <a:t>. It is a child of the </a:t>
            </a:r>
            <a:r>
              <a:rPr lang="en-US" dirty="0">
                <a:latin typeface="Courier New"/>
                <a:ea typeface="Courier New"/>
                <a:cs typeface="Courier New"/>
                <a:sym typeface="Courier New"/>
              </a:rPr>
              <a:t>REGIONS</a:t>
            </a:r>
            <a:r>
              <a:rPr lang="en-US" dirty="0"/>
              <a:t> table. This table is the primary key table to the </a:t>
            </a:r>
            <a:r>
              <a:rPr lang="en-US" dirty="0">
                <a:latin typeface="Courier New"/>
                <a:ea typeface="Courier New"/>
                <a:cs typeface="Courier New"/>
                <a:sym typeface="Courier New"/>
              </a:rPr>
              <a:t>LOCATIONS</a:t>
            </a:r>
            <a:r>
              <a:rPr lang="en-US" dirty="0"/>
              <a:t> table.</a:t>
            </a:r>
            <a:endParaRPr dirty="0"/>
          </a:p>
          <a:p>
            <a:pPr marL="609493" lvl="2" indent="-304745" algn="l" rtl="0">
              <a:spcBef>
                <a:spcPts val="400"/>
              </a:spcBef>
              <a:spcAft>
                <a:spcPts val="0"/>
              </a:spcAft>
              <a:buClr>
                <a:srgbClr val="000000"/>
              </a:buClr>
              <a:buSzPts val="1100"/>
              <a:buFont typeface="Calibri"/>
              <a:buChar char="•"/>
            </a:pPr>
            <a:r>
              <a:rPr lang="en-US" dirty="0"/>
              <a:t>The </a:t>
            </a:r>
            <a:r>
              <a:rPr lang="en-US" dirty="0">
                <a:latin typeface="Courier New"/>
                <a:ea typeface="Courier New"/>
                <a:cs typeface="Courier New"/>
                <a:sym typeface="Courier New"/>
              </a:rPr>
              <a:t>REGIONS</a:t>
            </a:r>
            <a:r>
              <a:rPr lang="en-US" dirty="0"/>
              <a:t> table contains region </a:t>
            </a:r>
            <a:r>
              <a:rPr lang="en-US" dirty="0">
                <a:latin typeface="Courier New"/>
                <a:ea typeface="Courier New"/>
                <a:cs typeface="Courier New"/>
                <a:sym typeface="Courier New"/>
              </a:rPr>
              <a:t>IDs</a:t>
            </a:r>
            <a:r>
              <a:rPr lang="en-US" dirty="0"/>
              <a:t> and region names of the various countries. It is a primary key table to the </a:t>
            </a:r>
            <a:r>
              <a:rPr lang="en-US" dirty="0">
                <a:latin typeface="Courier New"/>
                <a:ea typeface="Courier New"/>
                <a:cs typeface="Courier New"/>
                <a:sym typeface="Courier New"/>
              </a:rPr>
              <a:t>COUNTRIES</a:t>
            </a:r>
            <a:r>
              <a:rPr lang="en-US" dirty="0"/>
              <a:t> table.</a:t>
            </a:r>
            <a:endParaRPr dirty="0"/>
          </a:p>
          <a:p>
            <a:pPr marL="0" lvl="0" indent="0" algn="l" rtl="0">
              <a:spcBef>
                <a:spcPts val="0"/>
              </a:spcBef>
              <a:spcAft>
                <a:spcPts val="0"/>
              </a:spcAft>
              <a:buNone/>
            </a:pPr>
            <a:endParaRPr dirty="0"/>
          </a:p>
        </p:txBody>
      </p:sp>
      <p:sp>
        <p:nvSpPr>
          <p:cNvPr id="555" name="Google Shape;55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91908441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You can apply additional conditions to the join. </a:t>
            </a:r>
          </a:p>
          <a:p>
            <a:pPr lvl="1"/>
            <a:r>
              <a:rPr lang="en-US" altLang="en-US" dirty="0">
                <a:latin typeface="Arial" charset="0"/>
              </a:rPr>
              <a:t>The example shown performs a join on the </a:t>
            </a:r>
            <a:r>
              <a:rPr lang="en-US" altLang="en-US" dirty="0">
                <a:latin typeface="Courier New" pitchFamily="49" charset="0"/>
                <a:cs typeface="Courier New" pitchFamily="49" charset="0"/>
              </a:rPr>
              <a:t>EMPLOYEES</a:t>
            </a:r>
            <a:r>
              <a:rPr lang="en-US" altLang="en-US" dirty="0">
                <a:latin typeface="Arial" charset="0"/>
              </a:rPr>
              <a:t> and </a:t>
            </a:r>
            <a:r>
              <a:rPr lang="en-US" altLang="en-US" dirty="0">
                <a:latin typeface="Courier New" pitchFamily="49" charset="0"/>
                <a:cs typeface="Courier New" pitchFamily="49" charset="0"/>
              </a:rPr>
              <a:t>DEPARTMENTS</a:t>
            </a:r>
            <a:r>
              <a:rPr lang="en-US" altLang="en-US" dirty="0">
                <a:latin typeface="Arial" charset="0"/>
              </a:rPr>
              <a:t> tables and, in addition, displays only employees who have a manager </a:t>
            </a:r>
            <a:r>
              <a:rPr lang="en-US" altLang="en-US" dirty="0">
                <a:latin typeface="Courier New" pitchFamily="49" charset="0"/>
                <a:cs typeface="Courier New" pitchFamily="49" charset="0"/>
              </a:rPr>
              <a:t>ID</a:t>
            </a:r>
            <a:r>
              <a:rPr lang="en-US" altLang="en-US" dirty="0">
                <a:latin typeface="Arial" charset="0"/>
              </a:rPr>
              <a:t> of 149. To add additional conditions to the </a:t>
            </a:r>
            <a:r>
              <a:rPr lang="en-US" altLang="en-US" dirty="0">
                <a:latin typeface="Courier New" pitchFamily="49" charset="0"/>
                <a:cs typeface="Courier New" pitchFamily="49" charset="0"/>
              </a:rPr>
              <a:t>ON</a:t>
            </a:r>
            <a:r>
              <a:rPr lang="en-US" altLang="en-US" dirty="0">
                <a:latin typeface="Arial" charset="0"/>
              </a:rPr>
              <a:t> clause, you can add </a:t>
            </a:r>
            <a:r>
              <a:rPr lang="en-US" altLang="en-US" dirty="0">
                <a:latin typeface="Courier New" pitchFamily="49" charset="0"/>
                <a:cs typeface="Courier New" pitchFamily="49" charset="0"/>
              </a:rPr>
              <a:t>AND</a:t>
            </a:r>
            <a:r>
              <a:rPr lang="en-US" altLang="en-US" dirty="0">
                <a:latin typeface="Arial" charset="0"/>
              </a:rPr>
              <a:t> clauses. Alternatively, you can use a </a:t>
            </a:r>
            <a:r>
              <a:rPr lang="en-US" altLang="en-US" dirty="0">
                <a:latin typeface="Courier New" pitchFamily="49" charset="0"/>
                <a:cs typeface="Courier New" pitchFamily="49" charset="0"/>
              </a:rPr>
              <a:t>WHERE</a:t>
            </a:r>
            <a:r>
              <a:rPr lang="en-US" altLang="en-US" dirty="0">
                <a:latin typeface="Arial" charset="0"/>
              </a:rPr>
              <a:t> clause to apply additional conditions.</a:t>
            </a:r>
          </a:p>
          <a:p>
            <a:pPr lvl="1"/>
            <a:r>
              <a:rPr lang="en-US" altLang="en-US" dirty="0">
                <a:latin typeface="Arial" charset="0"/>
              </a:rPr>
              <a:t>Both the queries produce the same output.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240</a:t>
            </a:fld>
            <a:endParaRPr lang="es-VE"/>
          </a:p>
        </p:txBody>
      </p:sp>
    </p:spTree>
    <p:extLst>
      <p:ext uri="{BB962C8B-B14F-4D97-AF65-F5344CB8AC3E}">
        <p14:creationId xmlns:p14="http://schemas.microsoft.com/office/powerpoint/2010/main" val="133940373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526329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Sometimes you need to join a table to itself. To find the name of each employee’s manager, you need to join the </a:t>
            </a:r>
            <a:r>
              <a:rPr lang="en-US" altLang="en-US" dirty="0">
                <a:latin typeface="Courier New" pitchFamily="49" charset="0"/>
              </a:rPr>
              <a:t>EMPLOYEES</a:t>
            </a:r>
            <a:r>
              <a:rPr lang="en-US" altLang="en-US" dirty="0">
                <a:latin typeface="Arial" charset="0"/>
              </a:rPr>
              <a:t> table to itself, or perform a self-join. For example, to find the name of Ernst’s manager, you need to: </a:t>
            </a:r>
          </a:p>
          <a:p>
            <a:pPr lvl="2" eaLnBrk="1" hangingPunct="1"/>
            <a:r>
              <a:rPr lang="en-US" altLang="en-US" dirty="0">
                <a:latin typeface="Arial" charset="0"/>
              </a:rPr>
              <a:t>Find Ernst in the </a:t>
            </a:r>
            <a:r>
              <a:rPr lang="en-US" altLang="en-US" dirty="0">
                <a:latin typeface="Courier New" pitchFamily="49" charset="0"/>
              </a:rPr>
              <a:t>EMPLOYEES</a:t>
            </a:r>
            <a:r>
              <a:rPr lang="en-US" altLang="en-US" dirty="0">
                <a:latin typeface="Arial" charset="0"/>
              </a:rPr>
              <a:t> table by looking at the </a:t>
            </a:r>
            <a:r>
              <a:rPr lang="en-US" altLang="en-US" dirty="0">
                <a:latin typeface="Courier New" pitchFamily="49" charset="0"/>
              </a:rPr>
              <a:t>LAST_NAME</a:t>
            </a:r>
            <a:r>
              <a:rPr lang="en-US" altLang="en-US" dirty="0">
                <a:latin typeface="Arial" charset="0"/>
              </a:rPr>
              <a:t> column </a:t>
            </a:r>
          </a:p>
          <a:p>
            <a:pPr lvl="2" eaLnBrk="1" hangingPunct="1"/>
            <a:r>
              <a:rPr lang="en-US" altLang="en-US" dirty="0">
                <a:latin typeface="Arial" charset="0"/>
              </a:rPr>
              <a:t>Find the manager number for Ernst by looking at the </a:t>
            </a:r>
            <a:r>
              <a:rPr lang="en-US" altLang="en-US" dirty="0">
                <a:latin typeface="Courier New" pitchFamily="49" charset="0"/>
              </a:rPr>
              <a:t>MANAGER_ID</a:t>
            </a:r>
            <a:r>
              <a:rPr lang="en-US" altLang="en-US" dirty="0">
                <a:latin typeface="Arial" charset="0"/>
              </a:rPr>
              <a:t> column. Ernst’s manager number is 103. </a:t>
            </a:r>
          </a:p>
          <a:p>
            <a:pPr lvl="2" eaLnBrk="1" hangingPunct="1"/>
            <a:r>
              <a:rPr lang="en-US" altLang="en-US" dirty="0">
                <a:latin typeface="Arial" charset="0"/>
              </a:rPr>
              <a:t>Find the name of the manager with </a:t>
            </a:r>
            <a:r>
              <a:rPr lang="en-US" altLang="en-US" dirty="0">
                <a:latin typeface="Courier New" pitchFamily="49" charset="0"/>
              </a:rPr>
              <a:t>EMPLOYEE_ID</a:t>
            </a:r>
            <a:r>
              <a:rPr lang="en-US" altLang="en-US" dirty="0">
                <a:latin typeface="Arial" charset="0"/>
              </a:rPr>
              <a:t> 103 by looking at the </a:t>
            </a:r>
            <a:r>
              <a:rPr lang="en-US" altLang="en-US" dirty="0">
                <a:latin typeface="Courier New" pitchFamily="49" charset="0"/>
              </a:rPr>
              <a:t>LAST_NAME</a:t>
            </a:r>
            <a:r>
              <a:rPr lang="en-US" altLang="en-US" dirty="0">
                <a:latin typeface="Arial" charset="0"/>
              </a:rPr>
              <a:t> column. </a:t>
            </a:r>
            <a:r>
              <a:rPr lang="en-US" altLang="en-US" dirty="0" err="1">
                <a:latin typeface="Arial" charset="0"/>
              </a:rPr>
              <a:t>Hunold’s</a:t>
            </a:r>
            <a:r>
              <a:rPr lang="en-US" altLang="en-US" dirty="0">
                <a:latin typeface="Arial" charset="0"/>
              </a:rPr>
              <a:t> employee number is 103, so </a:t>
            </a:r>
            <a:r>
              <a:rPr lang="en-US" altLang="en-US" dirty="0" err="1">
                <a:latin typeface="Arial" charset="0"/>
              </a:rPr>
              <a:t>Hunold</a:t>
            </a:r>
            <a:r>
              <a:rPr lang="en-US" altLang="en-US" dirty="0">
                <a:latin typeface="Arial" charset="0"/>
              </a:rPr>
              <a:t> is Ernst’s manager. </a:t>
            </a:r>
          </a:p>
          <a:p>
            <a:pPr lvl="1" eaLnBrk="1" hangingPunct="1"/>
            <a:r>
              <a:rPr lang="en-US" altLang="en-US" dirty="0">
                <a:latin typeface="Arial" charset="0"/>
              </a:rPr>
              <a:t>In this process, you look in the table twice. The first time you look in the table to find Ernst in the </a:t>
            </a:r>
            <a:r>
              <a:rPr lang="en-US" altLang="en-US" dirty="0">
                <a:latin typeface="Courier New" pitchFamily="49" charset="0"/>
              </a:rPr>
              <a:t>LAST_NAME</a:t>
            </a:r>
            <a:r>
              <a:rPr lang="en-US" altLang="en-US" dirty="0">
                <a:latin typeface="Arial" charset="0"/>
              </a:rPr>
              <a:t> column and the </a:t>
            </a:r>
            <a:r>
              <a:rPr lang="en-US" altLang="en-US" dirty="0">
                <a:latin typeface="Courier New" pitchFamily="49" charset="0"/>
              </a:rPr>
              <a:t>MANAGER_ID</a:t>
            </a:r>
            <a:r>
              <a:rPr lang="en-US" altLang="en-US" dirty="0">
                <a:latin typeface="Arial" charset="0"/>
              </a:rPr>
              <a:t> value of 103. The second time you look in the </a:t>
            </a:r>
            <a:r>
              <a:rPr lang="en-US" altLang="en-US" dirty="0">
                <a:latin typeface="Courier New" pitchFamily="49" charset="0"/>
              </a:rPr>
              <a:t>EMPLOYEE_ID</a:t>
            </a:r>
            <a:r>
              <a:rPr lang="en-US" altLang="en-US" dirty="0">
                <a:latin typeface="Arial" charset="0"/>
              </a:rPr>
              <a:t> column to find 103 and the </a:t>
            </a:r>
            <a:r>
              <a:rPr lang="en-US" altLang="en-US" dirty="0">
                <a:latin typeface="Courier New" pitchFamily="49" charset="0"/>
              </a:rPr>
              <a:t>LAST_NAME</a:t>
            </a:r>
            <a:r>
              <a:rPr lang="en-US" altLang="en-US" dirty="0">
                <a:latin typeface="Arial" charset="0"/>
              </a:rPr>
              <a:t> column to find </a:t>
            </a:r>
            <a:r>
              <a:rPr lang="en-US" altLang="en-US" dirty="0" err="1">
                <a:latin typeface="Arial" charset="0"/>
              </a:rPr>
              <a:t>Hunold</a:t>
            </a:r>
            <a:r>
              <a:rPr lang="en-US" altLang="en-US" dirty="0">
                <a:latin typeface="Arial" charset="0"/>
              </a:rPr>
              <a: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242</a:t>
            </a:fld>
            <a:endParaRPr lang="es-VE"/>
          </a:p>
        </p:txBody>
      </p:sp>
    </p:spTree>
    <p:extLst>
      <p:ext uri="{BB962C8B-B14F-4D97-AF65-F5344CB8AC3E}">
        <p14:creationId xmlns:p14="http://schemas.microsoft.com/office/powerpoint/2010/main" val="146049386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 </a:t>
            </a:r>
            <a:r>
              <a:rPr lang="en-US" altLang="en-US" dirty="0">
                <a:solidFill>
                  <a:schemeClr val="tx1"/>
                </a:solidFill>
                <a:latin typeface="Courier New" pitchFamily="49" charset="0"/>
              </a:rPr>
              <a:t>ON</a:t>
            </a:r>
            <a:r>
              <a:rPr lang="en-US" altLang="en-US" dirty="0">
                <a:solidFill>
                  <a:schemeClr val="tx1"/>
                </a:solidFill>
                <a:latin typeface="Arial" charset="0"/>
              </a:rPr>
              <a:t> clause</a:t>
            </a:r>
            <a:r>
              <a:rPr lang="en-US" altLang="en-US" dirty="0">
                <a:latin typeface="Arial" charset="0"/>
              </a:rPr>
              <a:t> can also be used to join columns that have different names, within the same table or in a different table. </a:t>
            </a:r>
          </a:p>
          <a:p>
            <a:pPr lvl="1" eaLnBrk="1" hangingPunct="1"/>
            <a:r>
              <a:rPr lang="en-US" altLang="en-US" dirty="0">
                <a:latin typeface="Arial" charset="0"/>
              </a:rPr>
              <a:t>The example shown is a self-join of the </a:t>
            </a:r>
            <a:r>
              <a:rPr lang="en-US" altLang="en-US" dirty="0">
                <a:latin typeface="Courier New" pitchFamily="49" charset="0"/>
              </a:rPr>
              <a:t>EMPLOYEES</a:t>
            </a:r>
            <a:r>
              <a:rPr lang="en-US" altLang="en-US" dirty="0">
                <a:latin typeface="Arial" charset="0"/>
              </a:rPr>
              <a:t> table, based on the </a:t>
            </a:r>
            <a:r>
              <a:rPr lang="en-US" altLang="en-US" dirty="0">
                <a:latin typeface="Courier New" pitchFamily="49" charset="0"/>
              </a:rPr>
              <a:t>EMPLOYEE_ID</a:t>
            </a:r>
            <a:r>
              <a:rPr lang="en-US" altLang="en-US" dirty="0">
                <a:latin typeface="Arial" charset="0"/>
              </a:rPr>
              <a:t> and </a:t>
            </a:r>
            <a:r>
              <a:rPr lang="en-US" altLang="en-US" dirty="0">
                <a:latin typeface="Courier New" pitchFamily="49" charset="0"/>
              </a:rPr>
              <a:t>MANAGER_ID</a:t>
            </a:r>
            <a:r>
              <a:rPr lang="en-US" altLang="en-US" dirty="0">
                <a:latin typeface="Arial" charset="0"/>
              </a:rPr>
              <a:t> columns.</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243</a:t>
            </a:fld>
            <a:endParaRPr lang="es-VE"/>
          </a:p>
        </p:txBody>
      </p:sp>
    </p:spTree>
    <p:extLst>
      <p:ext uri="{BB962C8B-B14F-4D97-AF65-F5344CB8AC3E}">
        <p14:creationId xmlns:p14="http://schemas.microsoft.com/office/powerpoint/2010/main" val="234131999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39660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A </a:t>
            </a:r>
            <a:r>
              <a:rPr lang="en-US" altLang="en-US" dirty="0" err="1">
                <a:solidFill>
                  <a:schemeClr val="tx1"/>
                </a:solidFill>
                <a:latin typeface="Arial" charset="0"/>
              </a:rPr>
              <a:t>nonequijoin</a:t>
            </a:r>
            <a:r>
              <a:rPr lang="en-US" altLang="en-US" dirty="0">
                <a:latin typeface="Arial" charset="0"/>
              </a:rPr>
              <a:t> is a join condition containing something other than an equality operator.</a:t>
            </a:r>
          </a:p>
          <a:p>
            <a:pPr lvl="1" eaLnBrk="1" hangingPunct="1"/>
            <a:r>
              <a:rPr lang="en-US" altLang="en-US" dirty="0">
                <a:latin typeface="Arial" charset="0"/>
              </a:rPr>
              <a:t>The relationship between the </a:t>
            </a:r>
            <a:r>
              <a:rPr lang="en-US" altLang="en-US" dirty="0">
                <a:latin typeface="Courier New" pitchFamily="49" charset="0"/>
              </a:rPr>
              <a:t>EMPLOYEES</a:t>
            </a:r>
            <a:r>
              <a:rPr lang="en-US" altLang="en-US" dirty="0">
                <a:latin typeface="Arial" charset="0"/>
              </a:rPr>
              <a:t> table and the </a:t>
            </a:r>
            <a:r>
              <a:rPr lang="en-US" altLang="en-US" dirty="0">
                <a:latin typeface="Courier New" pitchFamily="49" charset="0"/>
              </a:rPr>
              <a:t>JOB_GRADES</a:t>
            </a:r>
            <a:r>
              <a:rPr lang="en-US" altLang="en-US" dirty="0">
                <a:latin typeface="Arial" charset="0"/>
              </a:rPr>
              <a:t> table is an example of a </a:t>
            </a:r>
            <a:r>
              <a:rPr lang="en-US" altLang="en-US" dirty="0" err="1">
                <a:latin typeface="Arial" charset="0"/>
              </a:rPr>
              <a:t>nonequijoin</a:t>
            </a:r>
            <a:r>
              <a:rPr lang="en-US" altLang="en-US" dirty="0">
                <a:latin typeface="Arial" charset="0"/>
              </a:rPr>
              <a:t>. The </a:t>
            </a:r>
            <a:r>
              <a:rPr lang="en-US" altLang="en-US" dirty="0">
                <a:latin typeface="Courier New" pitchFamily="49" charset="0"/>
              </a:rPr>
              <a:t>SALARY</a:t>
            </a:r>
            <a:r>
              <a:rPr lang="en-US" altLang="en-US" dirty="0">
                <a:latin typeface="Arial" charset="0"/>
              </a:rPr>
              <a:t> column in the </a:t>
            </a:r>
            <a:r>
              <a:rPr lang="en-US" altLang="en-US" dirty="0">
                <a:latin typeface="Courier New" pitchFamily="49" charset="0"/>
              </a:rPr>
              <a:t>EMPLOYEES</a:t>
            </a:r>
            <a:r>
              <a:rPr lang="en-US" altLang="en-US" dirty="0">
                <a:latin typeface="Arial" charset="0"/>
              </a:rPr>
              <a:t> table ranges between the values in the </a:t>
            </a:r>
            <a:r>
              <a:rPr lang="en-US" altLang="en-US" dirty="0">
                <a:latin typeface="Courier New" pitchFamily="49" charset="0"/>
              </a:rPr>
              <a:t>LOWEST_SAL</a:t>
            </a:r>
            <a:r>
              <a:rPr lang="en-US" altLang="en-US" dirty="0">
                <a:latin typeface="Arial" charset="0"/>
              </a:rPr>
              <a:t> and </a:t>
            </a:r>
            <a:r>
              <a:rPr lang="en-US" altLang="en-US" dirty="0">
                <a:latin typeface="Courier New" pitchFamily="49" charset="0"/>
              </a:rPr>
              <a:t>HIGHEST_SAL</a:t>
            </a:r>
            <a:r>
              <a:rPr lang="en-US" altLang="en-US" dirty="0">
                <a:latin typeface="Arial" charset="0"/>
              </a:rPr>
              <a:t> columns of the </a:t>
            </a:r>
            <a:r>
              <a:rPr lang="en-US" altLang="en-US" dirty="0">
                <a:latin typeface="Courier New" pitchFamily="49" charset="0"/>
              </a:rPr>
              <a:t>JOB_GRADES</a:t>
            </a:r>
            <a:r>
              <a:rPr lang="en-US" altLang="en-US" dirty="0">
                <a:latin typeface="Arial" charset="0"/>
              </a:rPr>
              <a:t> table. Therefore, each employee can be graded based on their salary. The relationship is obtained using an operator other than the equality (</a:t>
            </a:r>
            <a:r>
              <a:rPr lang="en-US" altLang="en-US" dirty="0">
                <a:latin typeface="Courier New" pitchFamily="49" charset="0"/>
              </a:rPr>
              <a:t>=</a:t>
            </a:r>
            <a:r>
              <a:rPr lang="en-US" altLang="en-US" dirty="0">
                <a:latin typeface="Arial" charset="0"/>
              </a:rPr>
              <a:t>) operator.</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245</a:t>
            </a:fld>
            <a:endParaRPr lang="es-VE"/>
          </a:p>
        </p:txBody>
      </p:sp>
    </p:spTree>
    <p:extLst>
      <p:ext uri="{BB962C8B-B14F-4D97-AF65-F5344CB8AC3E}">
        <p14:creationId xmlns:p14="http://schemas.microsoft.com/office/powerpoint/2010/main" val="207931714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 example in the slide creates a </a:t>
            </a:r>
            <a:r>
              <a:rPr lang="en-US" altLang="en-US" dirty="0" err="1">
                <a:latin typeface="Arial" charset="0"/>
              </a:rPr>
              <a:t>nonequijoin</a:t>
            </a:r>
            <a:r>
              <a:rPr lang="en-US" altLang="en-US" dirty="0">
                <a:latin typeface="Arial" charset="0"/>
              </a:rPr>
              <a:t> to evaluate an employee’s salary grade. The salary must be </a:t>
            </a:r>
            <a:r>
              <a:rPr lang="en-US" altLang="en-US" i="1" dirty="0">
                <a:latin typeface="Arial" charset="0"/>
              </a:rPr>
              <a:t>between</a:t>
            </a:r>
            <a:r>
              <a:rPr lang="en-US" altLang="en-US" dirty="0">
                <a:latin typeface="Arial" charset="0"/>
              </a:rPr>
              <a:t> any pair of the low and high salary ranges.</a:t>
            </a:r>
          </a:p>
          <a:p>
            <a:pPr lvl="1" eaLnBrk="1" hangingPunct="1"/>
            <a:r>
              <a:rPr lang="en-US" altLang="en-US" dirty="0">
                <a:latin typeface="Arial" charset="0"/>
              </a:rPr>
              <a:t>It is important to note that all employees appear exactly once when this query is executed. No employee is repeated in the list. There are two reasons for this:</a:t>
            </a:r>
          </a:p>
          <a:p>
            <a:pPr lvl="2" eaLnBrk="1" hangingPunct="1"/>
            <a:r>
              <a:rPr lang="en-US" altLang="en-US" dirty="0">
                <a:latin typeface="Arial" charset="0"/>
              </a:rPr>
              <a:t>None of the rows in the </a:t>
            </a:r>
            <a:r>
              <a:rPr lang="en-US" altLang="en-US" dirty="0">
                <a:latin typeface="Courier New" pitchFamily="49" charset="0"/>
              </a:rPr>
              <a:t>JOB_GRADES</a:t>
            </a:r>
            <a:r>
              <a:rPr lang="en-US" altLang="en-US" dirty="0">
                <a:latin typeface="Arial" charset="0"/>
              </a:rPr>
              <a:t> table contain grades that overlap. That is, the salary value for an employee can lie only between the low-salary and high-salary values of one of the rows in the salary grade table.</a:t>
            </a:r>
          </a:p>
          <a:p>
            <a:pPr lvl="2" eaLnBrk="1" hangingPunct="1"/>
            <a:r>
              <a:rPr lang="en-US" altLang="en-US" dirty="0">
                <a:latin typeface="Arial" charset="0"/>
              </a:rPr>
              <a:t>All of the employees’ salaries lie within the limits provided by the </a:t>
            </a:r>
            <a:r>
              <a:rPr lang="en-US" altLang="en-US" dirty="0">
                <a:latin typeface="Courier New" pitchFamily="49" charset="0"/>
              </a:rPr>
              <a:t>JOB_GRADES</a:t>
            </a:r>
            <a:r>
              <a:rPr lang="en-US" altLang="en-US" dirty="0">
                <a:latin typeface="Arial" charset="0"/>
              </a:rPr>
              <a:t> table. That is, no employee earns less than the lowest value contained in the </a:t>
            </a:r>
            <a:r>
              <a:rPr lang="en-US" altLang="en-US" dirty="0">
                <a:latin typeface="Courier New" pitchFamily="49" charset="0"/>
              </a:rPr>
              <a:t>LOWEST_SAL</a:t>
            </a:r>
            <a:r>
              <a:rPr lang="en-US" altLang="en-US" dirty="0">
                <a:latin typeface="Arial" charset="0"/>
              </a:rPr>
              <a:t> column or more than the highest value contained in the </a:t>
            </a:r>
            <a:r>
              <a:rPr lang="en-US" altLang="en-US" dirty="0">
                <a:latin typeface="Courier New" pitchFamily="49" charset="0"/>
              </a:rPr>
              <a:t>HIGHEST_SAL</a:t>
            </a:r>
            <a:r>
              <a:rPr lang="en-US" altLang="en-US" dirty="0">
                <a:latin typeface="Arial" charset="0"/>
              </a:rPr>
              <a:t> column.</a:t>
            </a:r>
            <a:endParaRPr lang="en-US" altLang="en-US" b="1" dirty="0">
              <a:latin typeface="Arial" charset="0"/>
            </a:endParaRPr>
          </a:p>
          <a:p>
            <a:pPr lvl="1" eaLnBrk="1" hangingPunct="1"/>
            <a:r>
              <a:rPr lang="en-US" altLang="en-US" b="1" dirty="0">
                <a:latin typeface="Arial" charset="0"/>
              </a:rPr>
              <a:t>Note:</a:t>
            </a:r>
            <a:r>
              <a:rPr lang="en-US" altLang="en-US" dirty="0">
                <a:latin typeface="Arial" charset="0"/>
              </a:rPr>
              <a:t> Other conditions (such as </a:t>
            </a:r>
            <a:r>
              <a:rPr lang="en-US" altLang="en-US" dirty="0">
                <a:latin typeface="Courier New" pitchFamily="49" charset="0"/>
              </a:rPr>
              <a:t>&lt;=</a:t>
            </a:r>
            <a:r>
              <a:rPr lang="en-US" altLang="en-US" dirty="0">
                <a:latin typeface="Arial" charset="0"/>
              </a:rPr>
              <a:t> and </a:t>
            </a:r>
            <a:r>
              <a:rPr lang="en-US" altLang="en-US" dirty="0">
                <a:latin typeface="Courier New" pitchFamily="49" charset="0"/>
              </a:rPr>
              <a:t>&gt;=)</a:t>
            </a:r>
            <a:r>
              <a:rPr lang="en-US" altLang="en-US" dirty="0">
                <a:latin typeface="Arial" charset="0"/>
              </a:rPr>
              <a:t> can be used, but </a:t>
            </a:r>
            <a:r>
              <a:rPr lang="en-US" altLang="en-US" dirty="0">
                <a:latin typeface="Courier New" pitchFamily="49" charset="0"/>
              </a:rPr>
              <a:t>BETWEEN</a:t>
            </a:r>
            <a:r>
              <a:rPr lang="en-US" altLang="en-US" dirty="0">
                <a:latin typeface="Arial" charset="0"/>
              </a:rPr>
              <a:t> is the simplest. Remember to specify the low value first and the high value last when using the </a:t>
            </a:r>
            <a:r>
              <a:rPr lang="en-US" altLang="en-US" dirty="0">
                <a:latin typeface="Courier New" pitchFamily="49" charset="0"/>
              </a:rPr>
              <a:t>BETWEEN</a:t>
            </a:r>
            <a:r>
              <a:rPr lang="en-US" altLang="en-US" dirty="0">
                <a:latin typeface="Arial" charset="0"/>
              </a:rPr>
              <a:t> condition. The Oracle server translates the </a:t>
            </a:r>
            <a:r>
              <a:rPr lang="en-US" altLang="en-US" dirty="0">
                <a:latin typeface="Courier New" pitchFamily="49" charset="0"/>
              </a:rPr>
              <a:t>BETWEEN</a:t>
            </a:r>
            <a:r>
              <a:rPr lang="en-US" altLang="en-US" dirty="0">
                <a:latin typeface="Arial" charset="0"/>
              </a:rPr>
              <a:t> condition to a pair of </a:t>
            </a:r>
            <a:r>
              <a:rPr lang="en-US" altLang="en-US" dirty="0">
                <a:latin typeface="Courier New" pitchFamily="49" charset="0"/>
              </a:rPr>
              <a:t>AND</a:t>
            </a:r>
            <a:r>
              <a:rPr lang="en-US" altLang="en-US" dirty="0">
                <a:latin typeface="Arial" charset="0"/>
              </a:rPr>
              <a:t> conditions. Therefore, using </a:t>
            </a:r>
            <a:r>
              <a:rPr lang="en-US" altLang="en-US" dirty="0">
                <a:latin typeface="Courier New" pitchFamily="49" charset="0"/>
              </a:rPr>
              <a:t>BETWEEN</a:t>
            </a:r>
            <a:r>
              <a:rPr lang="en-US" altLang="en-US" dirty="0">
                <a:latin typeface="Arial" charset="0"/>
              </a:rPr>
              <a:t> has no performance benefits, but should be used only for logical simplicity.</a:t>
            </a:r>
          </a:p>
          <a:p>
            <a:pPr lvl="1" eaLnBrk="1" hangingPunct="1"/>
            <a:r>
              <a:rPr lang="en-US" altLang="en-US" dirty="0">
                <a:latin typeface="Arial" charset="0"/>
              </a:rPr>
              <a:t>Table aliases have been specified in the example in the slide for performance reasons, not because of possible ambiguity.</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246</a:t>
            </a:fld>
            <a:endParaRPr lang="es-VE"/>
          </a:p>
        </p:txBody>
      </p:sp>
    </p:spTree>
    <p:extLst>
      <p:ext uri="{BB962C8B-B14F-4D97-AF65-F5344CB8AC3E}">
        <p14:creationId xmlns:p14="http://schemas.microsoft.com/office/powerpoint/2010/main" val="93242125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99233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If a row does not satisfy a join condition, the row does not appear in the query result.</a:t>
            </a:r>
          </a:p>
          <a:p>
            <a:pPr lvl="1" eaLnBrk="1" hangingPunct="1"/>
            <a:r>
              <a:rPr lang="en-US" altLang="en-US" dirty="0">
                <a:latin typeface="Arial" charset="0"/>
              </a:rPr>
              <a:t>In the example in the slide, a simple equijoin condition is used on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DEPARTMENTS</a:t>
            </a:r>
            <a:r>
              <a:rPr lang="en-US" altLang="en-US" dirty="0">
                <a:latin typeface="Arial" charset="0"/>
              </a:rPr>
              <a:t> tables to return the result on the right. The result set does not contain the following:</a:t>
            </a:r>
          </a:p>
          <a:p>
            <a:pPr lvl="2" eaLnBrk="1" hangingPunct="1"/>
            <a:r>
              <a:rPr lang="en-US" altLang="en-US" dirty="0">
                <a:latin typeface="Arial" charset="0"/>
              </a:rPr>
              <a:t>Department </a:t>
            </a:r>
            <a:r>
              <a:rPr lang="en-US" altLang="en-US" dirty="0">
                <a:latin typeface="Courier New" pitchFamily="49" charset="0"/>
                <a:cs typeface="Courier New" pitchFamily="49" charset="0"/>
              </a:rPr>
              <a:t>ID</a:t>
            </a:r>
            <a:r>
              <a:rPr lang="en-US" altLang="en-US" dirty="0">
                <a:latin typeface="Arial" charset="0"/>
              </a:rPr>
              <a:t> 190, because there are no employees with that department </a:t>
            </a:r>
            <a:r>
              <a:rPr lang="en-US" altLang="en-US" dirty="0">
                <a:latin typeface="Courier New" pitchFamily="49" charset="0"/>
                <a:cs typeface="Courier New" pitchFamily="49" charset="0"/>
              </a:rPr>
              <a:t>ID</a:t>
            </a:r>
            <a:r>
              <a:rPr lang="en-US" altLang="en-US" dirty="0">
                <a:latin typeface="Arial" charset="0"/>
              </a:rPr>
              <a:t> recorded in the </a:t>
            </a:r>
            <a:r>
              <a:rPr lang="en-US" altLang="en-US" dirty="0">
                <a:latin typeface="Courier New" pitchFamily="49" charset="0"/>
              </a:rPr>
              <a:t>EMPLOYEES</a:t>
            </a:r>
            <a:r>
              <a:rPr lang="en-US" altLang="en-US" dirty="0">
                <a:latin typeface="Arial" charset="0"/>
              </a:rPr>
              <a:t> table</a:t>
            </a:r>
          </a:p>
          <a:p>
            <a:pPr lvl="2" eaLnBrk="1" hangingPunct="1"/>
            <a:r>
              <a:rPr lang="en-US" altLang="en-US" dirty="0">
                <a:latin typeface="Arial" charset="0"/>
              </a:rPr>
              <a:t>The employee with the last name of Grant, because this employee has not been assigned a department </a:t>
            </a:r>
            <a:r>
              <a:rPr lang="en-US" altLang="en-US" dirty="0">
                <a:latin typeface="Courier New" pitchFamily="49" charset="0"/>
                <a:cs typeface="Courier New" pitchFamily="49" charset="0"/>
              </a:rPr>
              <a:t>ID</a:t>
            </a:r>
          </a:p>
          <a:p>
            <a:pPr lvl="1" eaLnBrk="1" hangingPunct="1"/>
            <a:r>
              <a:rPr lang="en-US" altLang="en-US" dirty="0">
                <a:latin typeface="Arial" charset="0"/>
              </a:rPr>
              <a:t>To return the department record that does not have any employees, or employees that do not have an assigned department, you can use an </a:t>
            </a:r>
            <a:r>
              <a:rPr lang="en-US" altLang="en-US" dirty="0">
                <a:latin typeface="Courier New" pitchFamily="49" charset="0"/>
              </a:rPr>
              <a:t>OUTER</a:t>
            </a:r>
            <a:r>
              <a:rPr lang="en-US" altLang="en-US" dirty="0">
                <a:latin typeface="Arial" charset="0"/>
              </a:rPr>
              <a:t> join.</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248</a:t>
            </a:fld>
            <a:endParaRPr lang="es-VE"/>
          </a:p>
        </p:txBody>
      </p:sp>
    </p:spTree>
    <p:extLst>
      <p:ext uri="{BB962C8B-B14F-4D97-AF65-F5344CB8AC3E}">
        <p14:creationId xmlns:p14="http://schemas.microsoft.com/office/powerpoint/2010/main" val="315878595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Joining tables with the </a:t>
            </a:r>
            <a:r>
              <a:rPr lang="en-US" altLang="en-US" dirty="0">
                <a:latin typeface="Courier New" pitchFamily="49" charset="0"/>
              </a:rPr>
              <a:t>NATURAL</a:t>
            </a:r>
            <a:r>
              <a:rPr lang="en-US" altLang="en-US" dirty="0">
                <a:latin typeface="Arial" charset="0"/>
              </a:rPr>
              <a:t> </a:t>
            </a:r>
            <a:r>
              <a:rPr lang="en-US" altLang="en-US" dirty="0">
                <a:latin typeface="Courier New" pitchFamily="49" charset="0"/>
              </a:rPr>
              <a:t>JOIN</a:t>
            </a:r>
            <a:r>
              <a:rPr lang="en-US" altLang="en-US" dirty="0">
                <a:latin typeface="Arial" charset="0"/>
              </a:rPr>
              <a:t>, </a:t>
            </a:r>
            <a:r>
              <a:rPr lang="en-US" altLang="en-US" dirty="0">
                <a:latin typeface="Courier New" pitchFamily="49" charset="0"/>
              </a:rPr>
              <a:t>USING</a:t>
            </a:r>
            <a:r>
              <a:rPr lang="en-US" altLang="en-US" dirty="0">
                <a:latin typeface="Arial" charset="0"/>
              </a:rPr>
              <a:t>, or </a:t>
            </a:r>
            <a:r>
              <a:rPr lang="en-US" altLang="en-US" dirty="0">
                <a:latin typeface="Courier New" pitchFamily="49" charset="0"/>
              </a:rPr>
              <a:t>ON</a:t>
            </a:r>
            <a:r>
              <a:rPr lang="en-US" altLang="en-US" dirty="0">
                <a:latin typeface="Arial" charset="0"/>
              </a:rPr>
              <a:t> clause results in an </a:t>
            </a:r>
            <a:r>
              <a:rPr lang="en-US" altLang="en-US" dirty="0">
                <a:latin typeface="Courier New" pitchFamily="49" charset="0"/>
              </a:rPr>
              <a:t>INNER</a:t>
            </a:r>
            <a:r>
              <a:rPr lang="en-US" altLang="en-US" dirty="0">
                <a:latin typeface="Arial" charset="0"/>
              </a:rPr>
              <a:t> join. Any unmatched rows are not displayed in the output. To return the unmatched rows, you can use an </a:t>
            </a:r>
            <a:r>
              <a:rPr lang="en-US" altLang="en-US" dirty="0">
                <a:latin typeface="Courier New" pitchFamily="49" charset="0"/>
              </a:rPr>
              <a:t>OUTER</a:t>
            </a:r>
            <a:r>
              <a:rPr lang="en-US" altLang="en-US" dirty="0">
                <a:latin typeface="Arial" charset="0"/>
              </a:rPr>
              <a:t> join. An </a:t>
            </a:r>
            <a:r>
              <a:rPr lang="en-US" altLang="en-US" dirty="0">
                <a:latin typeface="Courier New" pitchFamily="49" charset="0"/>
              </a:rPr>
              <a:t>OUTER</a:t>
            </a:r>
            <a:r>
              <a:rPr lang="en-US" altLang="en-US" dirty="0">
                <a:latin typeface="Arial" charset="0"/>
              </a:rPr>
              <a:t> join returns all rows that satisfy the join condition and also returns some or all of those rows from one table for which no rows from the other table satisfy the join condition. </a:t>
            </a:r>
          </a:p>
          <a:p>
            <a:pPr lvl="1" eaLnBrk="1" hangingPunct="1"/>
            <a:r>
              <a:rPr lang="en-US" altLang="en-US" dirty="0">
                <a:latin typeface="Arial" charset="0"/>
              </a:rPr>
              <a:t>There are three types of </a:t>
            </a:r>
            <a:r>
              <a:rPr lang="en-US" altLang="en-US" dirty="0">
                <a:latin typeface="Courier New" pitchFamily="49" charset="0"/>
              </a:rPr>
              <a:t>OUTER</a:t>
            </a:r>
            <a:r>
              <a:rPr lang="en-US" altLang="en-US" dirty="0">
                <a:latin typeface="Arial" charset="0"/>
              </a:rPr>
              <a:t> joins:</a:t>
            </a:r>
          </a:p>
          <a:p>
            <a:pPr lvl="2" eaLnBrk="1" hangingPunct="1">
              <a:buFont typeface="Courier New" pitchFamily="49" charset="0"/>
              <a:buChar char="•"/>
            </a:pPr>
            <a:r>
              <a:rPr lang="en-US" altLang="en-US" dirty="0">
                <a:latin typeface="Courier New" pitchFamily="49" charset="0"/>
              </a:rPr>
              <a:t>LEFT</a:t>
            </a:r>
            <a:r>
              <a:rPr lang="en-US" altLang="en-US" dirty="0">
                <a:latin typeface="Arial" charset="0"/>
              </a:rPr>
              <a:t> </a:t>
            </a:r>
            <a:r>
              <a:rPr lang="en-US" altLang="en-US" dirty="0">
                <a:latin typeface="Courier New" pitchFamily="49" charset="0"/>
              </a:rPr>
              <a:t>OUTER</a:t>
            </a:r>
          </a:p>
          <a:p>
            <a:pPr lvl="2" eaLnBrk="1" hangingPunct="1">
              <a:buFont typeface="Courier New" pitchFamily="49" charset="0"/>
              <a:buChar char="•"/>
            </a:pPr>
            <a:r>
              <a:rPr lang="en-US" altLang="en-US" dirty="0">
                <a:latin typeface="Courier New" pitchFamily="49" charset="0"/>
              </a:rPr>
              <a:t>RIGHT</a:t>
            </a:r>
            <a:r>
              <a:rPr lang="en-US" altLang="en-US" dirty="0">
                <a:latin typeface="Arial" charset="0"/>
              </a:rPr>
              <a:t> </a:t>
            </a:r>
            <a:r>
              <a:rPr lang="en-US" altLang="en-US" dirty="0">
                <a:latin typeface="Courier New" pitchFamily="49" charset="0"/>
              </a:rPr>
              <a:t>OUTER</a:t>
            </a:r>
          </a:p>
          <a:p>
            <a:pPr lvl="2" eaLnBrk="1" hangingPunct="1">
              <a:buFont typeface="Courier New" pitchFamily="49" charset="0"/>
              <a:buChar char="•"/>
            </a:pPr>
            <a:r>
              <a:rPr lang="en-US" altLang="en-US" dirty="0">
                <a:latin typeface="Courier New" pitchFamily="49" charset="0"/>
              </a:rPr>
              <a:t>FULL</a:t>
            </a:r>
            <a:r>
              <a:rPr lang="en-US" altLang="en-US" dirty="0">
                <a:latin typeface="Arial" charset="0"/>
              </a:rPr>
              <a:t> </a:t>
            </a:r>
            <a:r>
              <a:rPr lang="en-US" altLang="en-US" dirty="0">
                <a:latin typeface="Courier New" pitchFamily="49" charset="0"/>
              </a:rPr>
              <a:t>OUTER</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249</a:t>
            </a:fld>
            <a:endParaRPr lang="es-VE"/>
          </a:p>
        </p:txBody>
      </p:sp>
    </p:spTree>
    <p:extLst>
      <p:ext uri="{BB962C8B-B14F-4D97-AF65-F5344CB8AC3E}">
        <p14:creationId xmlns:p14="http://schemas.microsoft.com/office/powerpoint/2010/main" val="3009847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The following main tables are used in this course:</a:t>
            </a:r>
            <a:endParaRPr dirty="0"/>
          </a:p>
          <a:p>
            <a:pPr marL="571500" lvl="2" indent="-285750" algn="l" rtl="0">
              <a:spcBef>
                <a:spcPts val="400"/>
              </a:spcBef>
              <a:spcAft>
                <a:spcPts val="0"/>
              </a:spcAft>
              <a:buClr>
                <a:srgbClr val="000000"/>
              </a:buClr>
              <a:buSzPts val="1100"/>
              <a:buFont typeface="Courier New"/>
              <a:buChar char="•"/>
            </a:pPr>
            <a:r>
              <a:rPr lang="en-US" dirty="0">
                <a:latin typeface="Courier New"/>
                <a:ea typeface="Courier New"/>
                <a:cs typeface="Courier New"/>
                <a:sym typeface="Courier New"/>
              </a:rPr>
              <a:t>EMPLOYEES</a:t>
            </a:r>
            <a:r>
              <a:rPr lang="en-US" dirty="0">
                <a:latin typeface="Arial"/>
                <a:ea typeface="Arial"/>
                <a:cs typeface="Arial"/>
                <a:sym typeface="Arial"/>
              </a:rPr>
              <a:t> table: Gives details of all the employees</a:t>
            </a:r>
            <a:endParaRPr dirty="0"/>
          </a:p>
          <a:p>
            <a:pPr marL="571500" lvl="2" indent="-285750" algn="l" rtl="0">
              <a:spcBef>
                <a:spcPts val="400"/>
              </a:spcBef>
              <a:spcAft>
                <a:spcPts val="0"/>
              </a:spcAft>
              <a:buClr>
                <a:srgbClr val="000000"/>
              </a:buClr>
              <a:buSzPts val="1100"/>
              <a:buFont typeface="Courier New"/>
              <a:buChar char="•"/>
            </a:pPr>
            <a:r>
              <a:rPr lang="en-US" dirty="0">
                <a:latin typeface="Courier New"/>
                <a:ea typeface="Courier New"/>
                <a:cs typeface="Courier New"/>
                <a:sym typeface="Courier New"/>
              </a:rPr>
              <a:t>DEPARTMENTS</a:t>
            </a:r>
            <a:r>
              <a:rPr lang="en-US" dirty="0">
                <a:latin typeface="Arial"/>
                <a:ea typeface="Arial"/>
                <a:cs typeface="Arial"/>
                <a:sym typeface="Arial"/>
              </a:rPr>
              <a:t> table: Gives details of all the departments</a:t>
            </a:r>
            <a:endParaRPr dirty="0"/>
          </a:p>
          <a:p>
            <a:pPr marL="571500" lvl="2" indent="-285750" algn="l" rtl="0">
              <a:spcBef>
                <a:spcPts val="400"/>
              </a:spcBef>
              <a:spcAft>
                <a:spcPts val="0"/>
              </a:spcAft>
              <a:buClr>
                <a:srgbClr val="000000"/>
              </a:buClr>
              <a:buSzPts val="1100"/>
              <a:buFont typeface="Courier New"/>
              <a:buChar char="•"/>
            </a:pPr>
            <a:r>
              <a:rPr lang="en-US" dirty="0">
                <a:latin typeface="Courier New"/>
                <a:ea typeface="Courier New"/>
                <a:cs typeface="Courier New"/>
                <a:sym typeface="Courier New"/>
              </a:rPr>
              <a:t>JOBS</a:t>
            </a:r>
            <a:r>
              <a:rPr lang="en-US" dirty="0">
                <a:latin typeface="Arial"/>
                <a:ea typeface="Arial"/>
                <a:cs typeface="Arial"/>
                <a:sym typeface="Arial"/>
              </a:rPr>
              <a:t> table: Gives details of salaries for various </a:t>
            </a:r>
            <a:r>
              <a:rPr lang="en-US" dirty="0"/>
              <a:t>jobs</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Apart from these tables, you will also use the other tables listed in the previous slide such as the </a:t>
            </a:r>
            <a:r>
              <a:rPr lang="en-US" dirty="0">
                <a:latin typeface="Courier New"/>
                <a:ea typeface="Courier New"/>
                <a:cs typeface="Courier New"/>
                <a:sym typeface="Courier New"/>
              </a:rPr>
              <a:t>LOCATIONS</a:t>
            </a:r>
            <a:r>
              <a:rPr lang="en-US" dirty="0">
                <a:latin typeface="Arial"/>
                <a:ea typeface="Arial"/>
                <a:cs typeface="Arial"/>
                <a:sym typeface="Arial"/>
              </a:rPr>
              <a:t> and the </a:t>
            </a:r>
            <a:r>
              <a:rPr lang="en-US" dirty="0">
                <a:latin typeface="Courier New"/>
                <a:ea typeface="Courier New"/>
                <a:cs typeface="Courier New"/>
                <a:sym typeface="Courier New"/>
              </a:rPr>
              <a:t>JOB_HISTORY</a:t>
            </a:r>
            <a:r>
              <a:rPr lang="en-US" dirty="0">
                <a:latin typeface="Arial"/>
                <a:ea typeface="Arial"/>
                <a:cs typeface="Arial"/>
                <a:sym typeface="Arial"/>
              </a:rPr>
              <a:t> table.</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Note:</a:t>
            </a:r>
            <a:r>
              <a:rPr lang="en-US" dirty="0">
                <a:latin typeface="Arial"/>
                <a:ea typeface="Arial"/>
                <a:cs typeface="Arial"/>
                <a:sym typeface="Arial"/>
              </a:rPr>
              <a:t> The structure and data for all the tables are provided in Appendix A.</a:t>
            </a:r>
            <a:endParaRPr dirty="0"/>
          </a:p>
          <a:p>
            <a:pPr marL="0" lvl="0" indent="0" algn="l" rtl="0">
              <a:spcBef>
                <a:spcPts val="0"/>
              </a:spcBef>
              <a:spcAft>
                <a:spcPts val="0"/>
              </a:spcAft>
              <a:buNone/>
            </a:pPr>
            <a:endParaRPr dirty="0"/>
          </a:p>
        </p:txBody>
      </p:sp>
      <p:sp>
        <p:nvSpPr>
          <p:cNvPr id="678" name="Google Shape;67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0189003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This query retrieves all the rows in the </a:t>
            </a:r>
            <a:r>
              <a:rPr lang="en-US" altLang="en-US" dirty="0">
                <a:solidFill>
                  <a:schemeClr val="tx1"/>
                </a:solidFill>
                <a:latin typeface="Courier New" pitchFamily="49" charset="0"/>
              </a:rPr>
              <a:t>EMPLOYEES</a:t>
            </a:r>
            <a:r>
              <a:rPr lang="en-US" altLang="en-US" dirty="0">
                <a:solidFill>
                  <a:schemeClr val="tx1"/>
                </a:solidFill>
                <a:latin typeface="Arial" charset="0"/>
              </a:rPr>
              <a:t> table, which is the left table, even if there is no match in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a:t>
            </a:r>
          </a:p>
          <a:p>
            <a:pPr lvl="1" eaLnBrk="1" hangingPunct="1"/>
            <a:r>
              <a:rPr lang="en-US" altLang="en-US" dirty="0">
                <a:solidFill>
                  <a:schemeClr val="tx1"/>
                </a:solidFill>
                <a:latin typeface="Arial" charset="0"/>
              </a:rPr>
              <a:t>Basically, a </a:t>
            </a:r>
            <a:r>
              <a:rPr lang="en-US" altLang="en-US" dirty="0">
                <a:solidFill>
                  <a:schemeClr val="tx1"/>
                </a:solidFill>
                <a:latin typeface="Courier New"/>
              </a:rPr>
              <a:t>LEFT OUTER JOIN </a:t>
            </a:r>
            <a:r>
              <a:rPr lang="en-US" altLang="en-US" dirty="0">
                <a:solidFill>
                  <a:schemeClr val="tx1"/>
                </a:solidFill>
                <a:latin typeface="Arial" charset="0"/>
              </a:rPr>
              <a:t>will return all the rows that matches between the two tables on the given condition and also returns the unmatched rows of the left table, that is, the table mentioned first in the SQL statement.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250</a:t>
            </a:fld>
            <a:endParaRPr lang="es-VE"/>
          </a:p>
        </p:txBody>
      </p:sp>
    </p:spTree>
    <p:extLst>
      <p:ext uri="{BB962C8B-B14F-4D97-AF65-F5344CB8AC3E}">
        <p14:creationId xmlns:p14="http://schemas.microsoft.com/office/powerpoint/2010/main" val="276201708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This query retrieves all the rows in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which is the table at the right, even if there is no match in the </a:t>
            </a:r>
            <a:r>
              <a:rPr lang="en-US" altLang="en-US" dirty="0">
                <a:solidFill>
                  <a:schemeClr val="tx1"/>
                </a:solidFill>
                <a:latin typeface="Courier New" pitchFamily="49" charset="0"/>
              </a:rPr>
              <a:t>EMPLOYEES</a:t>
            </a:r>
            <a:r>
              <a:rPr lang="en-US" altLang="en-US" dirty="0">
                <a:solidFill>
                  <a:schemeClr val="tx1"/>
                </a:solidFill>
                <a:latin typeface="Arial" charset="0"/>
              </a:rPr>
              <a:t> table.</a:t>
            </a:r>
          </a:p>
          <a:p>
            <a:pPr lvl="1" eaLnBrk="1" hangingPunct="1"/>
            <a:r>
              <a:rPr lang="en-US" altLang="en-US" dirty="0">
                <a:solidFill>
                  <a:schemeClr val="tx1"/>
                </a:solidFill>
                <a:latin typeface="Arial" charset="0"/>
              </a:rPr>
              <a:t>Basically, a </a:t>
            </a:r>
            <a:r>
              <a:rPr lang="en-US" altLang="en-US" dirty="0">
                <a:solidFill>
                  <a:schemeClr val="tx1"/>
                </a:solidFill>
                <a:latin typeface="Courier New"/>
              </a:rPr>
              <a:t>RIGHT OUTER JOIN </a:t>
            </a:r>
            <a:r>
              <a:rPr lang="en-US" altLang="en-US" dirty="0">
                <a:solidFill>
                  <a:schemeClr val="tx1"/>
                </a:solidFill>
                <a:latin typeface="Arial" charset="0"/>
              </a:rPr>
              <a:t>will return all the rows that matches between the two tables on the given condition and also returns the unmatched rows of the right table, that is, the table mentioned second in the SQL statement.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251</a:t>
            </a:fld>
            <a:endParaRPr lang="es-VE"/>
          </a:p>
        </p:txBody>
      </p:sp>
    </p:spTree>
    <p:extLst>
      <p:ext uri="{BB962C8B-B14F-4D97-AF65-F5344CB8AC3E}">
        <p14:creationId xmlns:p14="http://schemas.microsoft.com/office/powerpoint/2010/main" val="18249705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This query retrieves all rows in the </a:t>
            </a:r>
            <a:r>
              <a:rPr lang="en-US" altLang="en-US" dirty="0">
                <a:solidFill>
                  <a:schemeClr val="tx1"/>
                </a:solidFill>
                <a:latin typeface="Courier New" pitchFamily="49" charset="0"/>
              </a:rPr>
              <a:t>EMPLOYEES</a:t>
            </a:r>
            <a:r>
              <a:rPr lang="en-US" altLang="en-US" dirty="0">
                <a:solidFill>
                  <a:schemeClr val="tx1"/>
                </a:solidFill>
                <a:latin typeface="Arial" charset="0"/>
              </a:rPr>
              <a:t> table, even if there is no match in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It also retrieves all rows in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even if there is no match in the </a:t>
            </a:r>
            <a:r>
              <a:rPr lang="en-US" altLang="en-US" dirty="0">
                <a:solidFill>
                  <a:schemeClr val="tx1"/>
                </a:solidFill>
                <a:latin typeface="Courier New" pitchFamily="49" charset="0"/>
              </a:rPr>
              <a:t>EMPLOYEES</a:t>
            </a:r>
            <a:r>
              <a:rPr lang="en-US" altLang="en-US" dirty="0">
                <a:solidFill>
                  <a:schemeClr val="tx1"/>
                </a:solidFill>
                <a:latin typeface="Arial" charset="0"/>
              </a:rPr>
              <a:t> table.</a:t>
            </a:r>
          </a:p>
          <a:p>
            <a:pPr lvl="1" eaLnBrk="1" hangingPunct="1"/>
            <a:r>
              <a:rPr lang="en-US" altLang="en-US" dirty="0">
                <a:solidFill>
                  <a:schemeClr val="tx1"/>
                </a:solidFill>
                <a:latin typeface="Arial" charset="0"/>
              </a:rPr>
              <a:t>Basically, a </a:t>
            </a:r>
            <a:r>
              <a:rPr lang="en-US" altLang="en-US" dirty="0">
                <a:solidFill>
                  <a:schemeClr val="tx1"/>
                </a:solidFill>
                <a:latin typeface="Courier New"/>
              </a:rPr>
              <a:t>FULL OUTER JOIN </a:t>
            </a:r>
            <a:r>
              <a:rPr lang="en-US" altLang="en-US" dirty="0">
                <a:solidFill>
                  <a:schemeClr val="tx1"/>
                </a:solidFill>
                <a:latin typeface="Arial" charset="0"/>
              </a:rPr>
              <a:t>will return all the rows that match between the two tables on the given condition and also returns the unmatched rows of both the tables.</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252</a:t>
            </a:fld>
            <a:endParaRPr lang="es-VE"/>
          </a:p>
        </p:txBody>
      </p:sp>
    </p:spTree>
    <p:extLst>
      <p:ext uri="{BB962C8B-B14F-4D97-AF65-F5344CB8AC3E}">
        <p14:creationId xmlns:p14="http://schemas.microsoft.com/office/powerpoint/2010/main" val="116042510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996529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A Cartesian product tends to generate a large number of rows and the result is rarely useful. You should, therefore, always include a valid join condition unless you have a specific need to combine all rows from all tables.</a:t>
            </a:r>
          </a:p>
          <a:p>
            <a:pPr lvl="1" eaLnBrk="1" hangingPunct="1"/>
            <a:r>
              <a:rPr lang="en-US" altLang="en-US" dirty="0">
                <a:latin typeface="Arial" charset="0"/>
              </a:rPr>
              <a:t>Cartesian products are useful for some tests when you need to generate a large number of rows to simulate a reasonable amount of data.</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254</a:t>
            </a:fld>
            <a:endParaRPr lang="es-VE"/>
          </a:p>
        </p:txBody>
      </p:sp>
    </p:spTree>
    <p:extLst>
      <p:ext uri="{BB962C8B-B14F-4D97-AF65-F5344CB8AC3E}">
        <p14:creationId xmlns:p14="http://schemas.microsoft.com/office/powerpoint/2010/main" val="167049336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solidFill>
                  <a:schemeClr val="tx1"/>
                </a:solidFill>
                <a:latin typeface="Arial" charset="0"/>
              </a:rPr>
              <a:t>A Cartesian product is generated if a join condition is omitted. The example in the slide displays the employee ID, department ID, and location ID from the </a:t>
            </a:r>
            <a:r>
              <a:rPr lang="en-US" altLang="en-US" dirty="0">
                <a:solidFill>
                  <a:schemeClr val="tx1"/>
                </a:solidFill>
                <a:latin typeface="Courier New" pitchFamily="49" charset="0"/>
              </a:rPr>
              <a:t>EMPLOYEES</a:t>
            </a:r>
            <a:r>
              <a:rPr lang="en-US" altLang="en-US" dirty="0">
                <a:solidFill>
                  <a:schemeClr val="tx1"/>
                </a:solidFill>
                <a:latin typeface="Arial" charset="0"/>
              </a:rPr>
              <a:t> and </a:t>
            </a:r>
            <a:r>
              <a:rPr lang="en-US" altLang="en-US" dirty="0">
                <a:solidFill>
                  <a:schemeClr val="tx1"/>
                </a:solidFill>
                <a:latin typeface="Courier New" pitchFamily="49" charset="0"/>
              </a:rPr>
              <a:t>DEPARTMENTS</a:t>
            </a:r>
            <a:r>
              <a:rPr lang="en-US" altLang="en-US" dirty="0">
                <a:solidFill>
                  <a:schemeClr val="tx1"/>
                </a:solidFill>
                <a:latin typeface="Arial" charset="0"/>
              </a:rPr>
              <a:t> tables. Because no join condition was specified, all rows (20 rows) from the </a:t>
            </a:r>
            <a:r>
              <a:rPr lang="en-US" altLang="en-US" dirty="0">
                <a:solidFill>
                  <a:schemeClr val="tx1"/>
                </a:solidFill>
                <a:latin typeface="Courier New" pitchFamily="49" charset="0"/>
              </a:rPr>
              <a:t>EMPLOYEES</a:t>
            </a:r>
            <a:r>
              <a:rPr lang="en-US" altLang="en-US" dirty="0">
                <a:solidFill>
                  <a:schemeClr val="tx1"/>
                </a:solidFill>
                <a:latin typeface="Arial" charset="0"/>
              </a:rPr>
              <a:t> table are joined with all rows (8 rows) in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thereby generating 160 rows in the output.</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255</a:t>
            </a:fld>
            <a:endParaRPr lang="es-VE"/>
          </a:p>
        </p:txBody>
      </p:sp>
    </p:spTree>
    <p:extLst>
      <p:ext uri="{BB962C8B-B14F-4D97-AF65-F5344CB8AC3E}">
        <p14:creationId xmlns:p14="http://schemas.microsoft.com/office/powerpoint/2010/main" val="156870533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The example in the slide produces a Cartesian product of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DEPARTMENTS</a:t>
            </a:r>
            <a:r>
              <a:rPr lang="en-US" altLang="en-US" dirty="0">
                <a:latin typeface="Arial" charset="0"/>
              </a:rPr>
              <a:t> tables.</a:t>
            </a:r>
          </a:p>
          <a:p>
            <a:pPr lvl="1"/>
            <a:r>
              <a:rPr lang="en-US" altLang="en-US" dirty="0">
                <a:latin typeface="Arial" charset="0"/>
              </a:rPr>
              <a:t>It is a good practice to explicitly state </a:t>
            </a:r>
            <a:r>
              <a:rPr lang="en-US" altLang="en-US" dirty="0">
                <a:latin typeface="Courier New" pitchFamily="49" charset="0"/>
              </a:rPr>
              <a:t>CROSS JOIN</a:t>
            </a:r>
            <a:r>
              <a:rPr lang="en-US" altLang="en-US" dirty="0">
                <a:latin typeface="Arial" charset="0"/>
              </a:rPr>
              <a:t> in your </a:t>
            </a:r>
            <a:r>
              <a:rPr lang="en-US" altLang="en-US" dirty="0">
                <a:latin typeface="Courier New" pitchFamily="49" charset="0"/>
              </a:rPr>
              <a:t>SELECT</a:t>
            </a:r>
            <a:r>
              <a:rPr lang="en-US" altLang="en-US" dirty="0">
                <a:latin typeface="Arial" charset="0"/>
              </a:rPr>
              <a:t> statement when you intend to create a Cartesian product. Therefore, it is very clear that you intend for this to happen and it is not the result of missing joins.</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256</a:t>
            </a:fld>
            <a:endParaRPr lang="es-VE"/>
          </a:p>
        </p:txBody>
      </p:sp>
    </p:spTree>
    <p:extLst>
      <p:ext uri="{BB962C8B-B14F-4D97-AF65-F5344CB8AC3E}">
        <p14:creationId xmlns:p14="http://schemas.microsoft.com/office/powerpoint/2010/main" val="184460676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Answer: e</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257</a:t>
            </a:fld>
            <a:endParaRPr lang="es-VE"/>
          </a:p>
        </p:txBody>
      </p:sp>
    </p:spTree>
    <p:extLst>
      <p:ext uri="{BB962C8B-B14F-4D97-AF65-F5344CB8AC3E}">
        <p14:creationId xmlns:p14="http://schemas.microsoft.com/office/powerpoint/2010/main" val="329049121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There are multiple ways to join tables. </a:t>
            </a:r>
          </a:p>
          <a:p>
            <a:pPr lvl="1" eaLnBrk="1" hangingPunct="1"/>
            <a:r>
              <a:rPr lang="en-US" altLang="en-US" b="1" dirty="0">
                <a:latin typeface="Arial" charset="0"/>
              </a:rPr>
              <a:t>Types of Joins</a:t>
            </a:r>
            <a:endParaRPr lang="en-US" altLang="en-US" dirty="0">
              <a:latin typeface="Arial" charset="0"/>
            </a:endParaRPr>
          </a:p>
          <a:p>
            <a:pPr lvl="2" eaLnBrk="1" hangingPunct="1"/>
            <a:r>
              <a:rPr lang="en-US" altLang="en-US" dirty="0">
                <a:latin typeface="Arial" charset="0"/>
              </a:rPr>
              <a:t>Equijoins</a:t>
            </a:r>
          </a:p>
          <a:p>
            <a:pPr lvl="2" eaLnBrk="1" hangingPunct="1"/>
            <a:r>
              <a:rPr lang="en-US" altLang="en-US" dirty="0" err="1">
                <a:latin typeface="Arial" charset="0"/>
              </a:rPr>
              <a:t>Nonequijoins</a:t>
            </a:r>
            <a:endParaRPr lang="en-US" altLang="en-US" dirty="0">
              <a:latin typeface="Arial" charset="0"/>
            </a:endParaRPr>
          </a:p>
          <a:p>
            <a:pPr lvl="2" eaLnBrk="1" hangingPunct="1"/>
            <a:r>
              <a:rPr lang="en-US" altLang="en-US" dirty="0">
                <a:latin typeface="Courier New" pitchFamily="49" charset="0"/>
              </a:rPr>
              <a:t>OUTER</a:t>
            </a:r>
            <a:r>
              <a:rPr lang="en-US" altLang="en-US" dirty="0">
                <a:latin typeface="Arial" charset="0"/>
              </a:rPr>
              <a:t> joins</a:t>
            </a:r>
          </a:p>
          <a:p>
            <a:pPr lvl="2" eaLnBrk="1" hangingPunct="1"/>
            <a:r>
              <a:rPr lang="en-US" altLang="en-US" dirty="0">
                <a:latin typeface="Arial" charset="0"/>
              </a:rPr>
              <a:t>Self-joins</a:t>
            </a:r>
          </a:p>
          <a:p>
            <a:pPr lvl="2" eaLnBrk="1" hangingPunct="1"/>
            <a:r>
              <a:rPr lang="en-US" altLang="en-US" dirty="0">
                <a:latin typeface="Arial" charset="0"/>
              </a:rPr>
              <a:t>Cross joins</a:t>
            </a:r>
          </a:p>
          <a:p>
            <a:pPr lvl="2" eaLnBrk="1" hangingPunct="1"/>
            <a:r>
              <a:rPr lang="en-US" altLang="en-US" dirty="0">
                <a:latin typeface="Arial" charset="0"/>
              </a:rPr>
              <a:t>Natural joins</a:t>
            </a:r>
          </a:p>
          <a:p>
            <a:pPr lvl="2" eaLnBrk="1" hangingPunct="1"/>
            <a:r>
              <a:rPr lang="en-US" altLang="en-US" dirty="0">
                <a:latin typeface="Arial" charset="0"/>
              </a:rPr>
              <a:t>Full (or two-sided) </a:t>
            </a:r>
            <a:r>
              <a:rPr lang="en-US" altLang="en-US" dirty="0">
                <a:latin typeface="Courier New" pitchFamily="49" charset="0"/>
              </a:rPr>
              <a:t>OUTER</a:t>
            </a:r>
            <a:r>
              <a:rPr lang="en-US" altLang="en-US" dirty="0">
                <a:latin typeface="Arial" charset="0"/>
              </a:rPr>
              <a:t> joins</a:t>
            </a:r>
          </a:p>
          <a:p>
            <a:pPr lvl="1" eaLnBrk="1" hangingPunct="1"/>
            <a:r>
              <a:rPr lang="en-US" altLang="en-US" b="1" dirty="0">
                <a:latin typeface="Arial" charset="0"/>
              </a:rPr>
              <a:t>Cartesian Products</a:t>
            </a:r>
            <a:endParaRPr lang="en-US" altLang="en-US" dirty="0">
              <a:latin typeface="Arial" charset="0"/>
            </a:endParaRPr>
          </a:p>
          <a:p>
            <a:pPr lvl="1" eaLnBrk="1" hangingPunct="1"/>
            <a:r>
              <a:rPr lang="en-US" altLang="en-US" dirty="0">
                <a:latin typeface="Arial" charset="0"/>
              </a:rPr>
              <a:t>A Cartesian product results in the display of all combinations of rows. This is done by either omitting the </a:t>
            </a:r>
            <a:r>
              <a:rPr lang="en-US" altLang="en-US" dirty="0">
                <a:latin typeface="Courier New" pitchFamily="49" charset="0"/>
              </a:rPr>
              <a:t>WHERE</a:t>
            </a:r>
            <a:r>
              <a:rPr lang="en-US" altLang="en-US" dirty="0">
                <a:latin typeface="Arial" charset="0"/>
              </a:rPr>
              <a:t> clause or specifying the </a:t>
            </a:r>
            <a:r>
              <a:rPr lang="en-US" altLang="en-US" dirty="0">
                <a:latin typeface="Courier New" pitchFamily="49" charset="0"/>
              </a:rPr>
              <a:t>CROSS</a:t>
            </a:r>
            <a:r>
              <a:rPr lang="en-US" altLang="en-US" dirty="0">
                <a:latin typeface="Arial" charset="0"/>
              </a:rPr>
              <a:t> </a:t>
            </a:r>
            <a:r>
              <a:rPr lang="en-US" altLang="en-US" dirty="0">
                <a:latin typeface="Courier New" pitchFamily="49" charset="0"/>
              </a:rPr>
              <a:t>JOIN</a:t>
            </a:r>
            <a:r>
              <a:rPr lang="en-US" altLang="en-US" dirty="0">
                <a:latin typeface="Arial" charset="0"/>
              </a:rPr>
              <a:t> clause.</a:t>
            </a:r>
          </a:p>
          <a:p>
            <a:pPr lvl="1" eaLnBrk="1" hangingPunct="1"/>
            <a:r>
              <a:rPr lang="en-US" altLang="en-US" b="1" dirty="0">
                <a:latin typeface="Arial" charset="0"/>
              </a:rPr>
              <a:t>Table Aliases</a:t>
            </a:r>
            <a:endParaRPr lang="en-US" altLang="en-US" dirty="0">
              <a:latin typeface="Arial" charset="0"/>
            </a:endParaRPr>
          </a:p>
          <a:p>
            <a:pPr lvl="2" eaLnBrk="1" hangingPunct="1"/>
            <a:r>
              <a:rPr lang="en-US" altLang="en-US" dirty="0">
                <a:latin typeface="Arial" charset="0"/>
              </a:rPr>
              <a:t>Table aliases speed up database access.</a:t>
            </a:r>
          </a:p>
          <a:p>
            <a:pPr lvl="2" eaLnBrk="1" hangingPunct="1"/>
            <a:r>
              <a:rPr lang="en-US" altLang="en-US" dirty="0">
                <a:latin typeface="Arial" charset="0"/>
              </a:rPr>
              <a:t>They can help to keep SQL code smaller by conserving memory.</a:t>
            </a:r>
          </a:p>
          <a:p>
            <a:pPr lvl="2" eaLnBrk="1" hangingPunct="1"/>
            <a:r>
              <a:rPr lang="en-US" altLang="en-US" dirty="0">
                <a:latin typeface="Arial" charset="0"/>
              </a:rPr>
              <a:t>They are sometimes mandatory to avoid column ambiguity.</a:t>
            </a:r>
          </a:p>
          <a:p>
            <a:endParaRPr lang="es-VE" dirty="0"/>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258</a:t>
            </a:fld>
            <a:endParaRPr lang="es-VE"/>
          </a:p>
        </p:txBody>
      </p:sp>
    </p:spTree>
    <p:extLst>
      <p:ext uri="{BB962C8B-B14F-4D97-AF65-F5344CB8AC3E}">
        <p14:creationId xmlns:p14="http://schemas.microsoft.com/office/powerpoint/2010/main" val="401736056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a:t>This practice is intended to give you experience in extracting data from more than one table using the SQL:1999–compliant joins.</a:t>
            </a:r>
          </a:p>
          <a:p>
            <a:endParaRPr lang="es-VE"/>
          </a:p>
        </p:txBody>
      </p:sp>
      <p:sp>
        <p:nvSpPr>
          <p:cNvPr id="4" name="Marcador de número de diapositiva 3"/>
          <p:cNvSpPr>
            <a:spLocks noGrp="1"/>
          </p:cNvSpPr>
          <p:nvPr>
            <p:ph type="sldNum" sz="quarter" idx="10"/>
          </p:nvPr>
        </p:nvSpPr>
        <p:spPr/>
        <p:txBody>
          <a:bodyPr/>
          <a:lstStyle/>
          <a:p>
            <a:fld id="{A58CC08D-1412-4E0F-8C7C-341B5BFF72C1}" type="slidenum">
              <a:rPr lang="es-VE" smtClean="0"/>
              <a:t>259</a:t>
            </a:fld>
            <a:endParaRPr lang="es-VE"/>
          </a:p>
        </p:txBody>
      </p:sp>
    </p:spTree>
    <p:extLst>
      <p:ext uri="{BB962C8B-B14F-4D97-AF65-F5344CB8AC3E}">
        <p14:creationId xmlns:p14="http://schemas.microsoft.com/office/powerpoint/2010/main" val="1482180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1" name="Google Shape;69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3917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43236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t>In Unit 2, you will learn to use:</a:t>
            </a:r>
          </a:p>
          <a:p>
            <a:pPr lvl="2"/>
            <a:r>
              <a:rPr lang="en-US" altLang="en-US" dirty="0"/>
              <a:t>SQL statements to query and display data from multiple tables by using joins</a:t>
            </a:r>
          </a:p>
          <a:p>
            <a:pPr lvl="2"/>
            <a:r>
              <a:rPr lang="en-US" altLang="en-US" dirty="0" err="1"/>
              <a:t>Subqueries</a:t>
            </a:r>
            <a:r>
              <a:rPr lang="en-US" altLang="en-US" dirty="0"/>
              <a:t> when the condition is unknown</a:t>
            </a:r>
          </a:p>
          <a:p>
            <a:pPr lvl="2"/>
            <a:r>
              <a:rPr lang="en-US" altLang="en-US" dirty="0"/>
              <a:t>Group functions to aggregate data</a:t>
            </a:r>
          </a:p>
          <a:p>
            <a:pPr lvl="2"/>
            <a:r>
              <a:rPr lang="en-US" altLang="en-US" dirty="0"/>
              <a:t>Set operators</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261</a:t>
            </a:fld>
            <a:endParaRPr lang="es-VE"/>
          </a:p>
        </p:txBody>
      </p:sp>
    </p:spTree>
    <p:extLst>
      <p:ext uri="{BB962C8B-B14F-4D97-AF65-F5344CB8AC3E}">
        <p14:creationId xmlns:p14="http://schemas.microsoft.com/office/powerpoint/2010/main" val="264414757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this lesson, you learn about the more advanced features of the </a:t>
            </a:r>
            <a:r>
              <a:rPr lang="en-US" altLang="en-US" dirty="0">
                <a:latin typeface="Courier New" pitchFamily="49" charset="0"/>
              </a:rPr>
              <a:t>SELECT</a:t>
            </a:r>
            <a:r>
              <a:rPr lang="en-US" altLang="en-US" dirty="0">
                <a:latin typeface="Arial" charset="0"/>
              </a:rPr>
              <a:t> statement. You can write </a:t>
            </a:r>
            <a:r>
              <a:rPr lang="en-US" altLang="en-US" dirty="0" err="1">
                <a:latin typeface="Arial" charset="0"/>
              </a:rPr>
              <a:t>subqueries</a:t>
            </a:r>
            <a:r>
              <a:rPr lang="en-US" altLang="en-US" dirty="0">
                <a:latin typeface="Arial" charset="0"/>
              </a:rPr>
              <a:t> in the </a:t>
            </a:r>
            <a:r>
              <a:rPr lang="en-US" altLang="en-US" dirty="0">
                <a:latin typeface="Courier New" pitchFamily="49" charset="0"/>
              </a:rPr>
              <a:t>WHERE</a:t>
            </a:r>
            <a:r>
              <a:rPr lang="en-US" altLang="en-US" dirty="0">
                <a:latin typeface="Arial" charset="0"/>
              </a:rPr>
              <a:t> clause of another SQL statement to obtain values based on an unknown conditional value. This lesson also covers single-row </a:t>
            </a:r>
            <a:r>
              <a:rPr lang="en-US" altLang="en-US" dirty="0" err="1">
                <a:latin typeface="Arial" charset="0"/>
              </a:rPr>
              <a:t>subqueries</a:t>
            </a:r>
            <a:r>
              <a:rPr lang="en-US" altLang="en-US" dirty="0">
                <a:latin typeface="Arial" charset="0"/>
              </a:rPr>
              <a:t>, multiple-row </a:t>
            </a:r>
            <a:r>
              <a:rPr lang="en-US" altLang="en-US" dirty="0" err="1">
                <a:latin typeface="Arial" charset="0"/>
              </a:rPr>
              <a:t>subqueries</a:t>
            </a:r>
            <a:r>
              <a:rPr lang="en-US" altLang="en-US" dirty="0">
                <a:latin typeface="Arial" charset="0"/>
              </a:rPr>
              <a:t>, and multiple-column </a:t>
            </a:r>
            <a:r>
              <a:rPr lang="en-US" altLang="en-US" dirty="0" err="1">
                <a:latin typeface="Arial" charset="0"/>
              </a:rPr>
              <a:t>subqueries</a:t>
            </a:r>
            <a:r>
              <a:rPr lang="en-US" altLang="en-US" dirty="0">
                <a:latin typeface="Arial" charset="0"/>
              </a:rPr>
              <a:t>.</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262</a:t>
            </a:fld>
            <a:endParaRPr lang="es-VE"/>
          </a:p>
        </p:txBody>
      </p:sp>
    </p:spTree>
    <p:extLst>
      <p:ext uri="{BB962C8B-B14F-4D97-AF65-F5344CB8AC3E}">
        <p14:creationId xmlns:p14="http://schemas.microsoft.com/office/powerpoint/2010/main" val="387379930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81800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Suppose the HR manager wants a report of </a:t>
            </a:r>
            <a:r>
              <a:rPr lang="en-US" altLang="en-US" dirty="0">
                <a:latin typeface="Arial" charset="0"/>
              </a:rPr>
              <a:t>all employees who were hired after Davies. The HR manager submits a request for the report to the IT department.</a:t>
            </a:r>
            <a:endParaRPr lang="en-US" altLang="en-US" dirty="0">
              <a:solidFill>
                <a:schemeClr val="tx1"/>
              </a:solidFill>
              <a:latin typeface="Arial" charset="0"/>
            </a:endParaRPr>
          </a:p>
          <a:p>
            <a:pPr lvl="1" eaLnBrk="1" hangingPunct="1"/>
            <a:r>
              <a:rPr lang="en-US" altLang="en-US" dirty="0">
                <a:solidFill>
                  <a:schemeClr val="tx1"/>
                </a:solidFill>
                <a:latin typeface="Arial" charset="0"/>
              </a:rPr>
              <a:t>To solve this problem, the IT manager needs </a:t>
            </a:r>
            <a:r>
              <a:rPr lang="en-US" altLang="en-US" i="1" dirty="0">
                <a:solidFill>
                  <a:schemeClr val="tx1"/>
                </a:solidFill>
                <a:latin typeface="Arial" charset="0"/>
              </a:rPr>
              <a:t>two</a:t>
            </a:r>
            <a:r>
              <a:rPr lang="en-US" altLang="en-US" dirty="0">
                <a:solidFill>
                  <a:schemeClr val="tx1"/>
                </a:solidFill>
                <a:latin typeface="Arial" charset="0"/>
              </a:rPr>
              <a:t> queries: one query to find when Davies was hired, and another to find who were hired after Davies.</a:t>
            </a:r>
          </a:p>
          <a:p>
            <a:pPr lvl="1" eaLnBrk="1" hangingPunct="1"/>
            <a:r>
              <a:rPr lang="en-US" altLang="en-US" dirty="0">
                <a:solidFill>
                  <a:schemeClr val="tx1"/>
                </a:solidFill>
                <a:latin typeface="Arial" charset="0"/>
              </a:rPr>
              <a:t>The IT manager can solve this problem by combining the two queries, placing one query </a:t>
            </a:r>
            <a:r>
              <a:rPr lang="en-US" altLang="en-US" i="1" dirty="0">
                <a:solidFill>
                  <a:schemeClr val="tx1"/>
                </a:solidFill>
                <a:latin typeface="Arial" charset="0"/>
              </a:rPr>
              <a:t>inside</a:t>
            </a:r>
            <a:r>
              <a:rPr lang="en-US" altLang="en-US" dirty="0">
                <a:solidFill>
                  <a:schemeClr val="tx1"/>
                </a:solidFill>
                <a:latin typeface="Arial" charset="0"/>
              </a:rPr>
              <a:t> the other query.</a:t>
            </a:r>
          </a:p>
          <a:p>
            <a:pPr lvl="1" eaLnBrk="1" hangingPunct="1"/>
            <a:r>
              <a:rPr lang="en-US" altLang="en-US" dirty="0">
                <a:solidFill>
                  <a:schemeClr val="tx1"/>
                </a:solidFill>
                <a:latin typeface="Arial" charset="0"/>
              </a:rPr>
              <a:t>The inner query (or </a:t>
            </a:r>
            <a:r>
              <a:rPr lang="en-US" altLang="en-US" i="1" dirty="0" err="1">
                <a:solidFill>
                  <a:schemeClr val="tx1"/>
                </a:solidFill>
                <a:latin typeface="Arial" charset="0"/>
              </a:rPr>
              <a:t>subquery</a:t>
            </a:r>
            <a:r>
              <a:rPr lang="en-US" altLang="en-US" dirty="0">
                <a:latin typeface="Arial" charset="0"/>
              </a:rPr>
              <a:t>)</a:t>
            </a:r>
            <a:r>
              <a:rPr lang="en-US" altLang="en-US" dirty="0">
                <a:solidFill>
                  <a:schemeClr val="tx1"/>
                </a:solidFill>
                <a:latin typeface="Arial" charset="0"/>
              </a:rPr>
              <a:t> returns a value that is used by the outer query (or </a:t>
            </a:r>
            <a:r>
              <a:rPr lang="en-US" altLang="en-US" i="1" dirty="0">
                <a:solidFill>
                  <a:schemeClr val="tx1"/>
                </a:solidFill>
                <a:latin typeface="Arial" charset="0"/>
              </a:rPr>
              <a:t>main query</a:t>
            </a:r>
            <a:r>
              <a:rPr lang="en-US" altLang="en-US" dirty="0">
                <a:solidFill>
                  <a:schemeClr val="tx1"/>
                </a:solidFill>
                <a:latin typeface="Arial" charset="0"/>
              </a:rPr>
              <a:t>). </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264</a:t>
            </a:fld>
            <a:endParaRPr lang="es-VE"/>
          </a:p>
        </p:txBody>
      </p:sp>
    </p:spTree>
    <p:extLst>
      <p:ext uri="{BB962C8B-B14F-4D97-AF65-F5344CB8AC3E}">
        <p14:creationId xmlns:p14="http://schemas.microsoft.com/office/powerpoint/2010/main" val="142611731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build powerful statements out of simple ones by using </a:t>
            </a:r>
            <a:r>
              <a:rPr lang="en-US" altLang="en-US" dirty="0" err="1">
                <a:solidFill>
                  <a:schemeClr val="tx1"/>
                </a:solidFill>
                <a:latin typeface="Arial" charset="0"/>
              </a:rPr>
              <a:t>subqueries</a:t>
            </a:r>
            <a:r>
              <a:rPr lang="en-US" altLang="en-US" dirty="0">
                <a:solidFill>
                  <a:schemeClr val="tx1"/>
                </a:solidFill>
                <a:latin typeface="Arial" charset="0"/>
              </a:rPr>
              <a:t>. They can be very useful when you need to select rows from a table with a condition that depends on the data in the table itself.</a:t>
            </a:r>
          </a:p>
          <a:p>
            <a:pPr lvl="1" eaLnBrk="1" hangingPunct="1"/>
            <a:r>
              <a:rPr lang="en-US" altLang="en-US" dirty="0">
                <a:solidFill>
                  <a:schemeClr val="tx1"/>
                </a:solidFill>
                <a:latin typeface="Arial" charset="0"/>
              </a:rPr>
              <a:t>A </a:t>
            </a:r>
            <a:r>
              <a:rPr lang="en-US" altLang="en-US" dirty="0" err="1">
                <a:solidFill>
                  <a:schemeClr val="tx1"/>
                </a:solidFill>
                <a:latin typeface="Arial" charset="0"/>
              </a:rPr>
              <a:t>subquery</a:t>
            </a:r>
            <a:r>
              <a:rPr lang="en-US" altLang="en-US" dirty="0">
                <a:solidFill>
                  <a:schemeClr val="tx1"/>
                </a:solidFill>
                <a:latin typeface="Arial" charset="0"/>
              </a:rPr>
              <a:t> is a </a:t>
            </a:r>
            <a:r>
              <a:rPr lang="en-US" altLang="en-US" dirty="0">
                <a:solidFill>
                  <a:schemeClr val="tx1"/>
                </a:solidFill>
                <a:latin typeface="Courier New" pitchFamily="49" charset="0"/>
              </a:rPr>
              <a:t>SELECT</a:t>
            </a:r>
            <a:r>
              <a:rPr lang="en-US" altLang="en-US" dirty="0">
                <a:solidFill>
                  <a:schemeClr val="tx1"/>
                </a:solidFill>
                <a:latin typeface="Arial" charset="0"/>
              </a:rPr>
              <a:t> statement that is embedded in the clause of another </a:t>
            </a:r>
            <a:r>
              <a:rPr lang="en-US" altLang="en-US" dirty="0">
                <a:solidFill>
                  <a:schemeClr val="tx1"/>
                </a:solidFill>
                <a:latin typeface="Courier New" pitchFamily="49" charset="0"/>
              </a:rPr>
              <a:t>SELECT</a:t>
            </a:r>
            <a:r>
              <a:rPr lang="en-US" altLang="en-US" dirty="0">
                <a:solidFill>
                  <a:schemeClr val="tx1"/>
                </a:solidFill>
                <a:latin typeface="Arial" charset="0"/>
              </a:rPr>
              <a:t> statement. </a:t>
            </a:r>
          </a:p>
          <a:p>
            <a:pPr lvl="1" eaLnBrk="1" hangingPunct="1"/>
            <a:r>
              <a:rPr lang="en-US" altLang="en-US" dirty="0">
                <a:solidFill>
                  <a:schemeClr val="tx1"/>
                </a:solidFill>
                <a:latin typeface="Arial" charset="0"/>
              </a:rPr>
              <a:t>You can place the </a:t>
            </a:r>
            <a:r>
              <a:rPr lang="en-US" altLang="en-US" dirty="0" err="1">
                <a:solidFill>
                  <a:schemeClr val="tx1"/>
                </a:solidFill>
                <a:latin typeface="Arial" charset="0"/>
              </a:rPr>
              <a:t>subquery</a:t>
            </a:r>
            <a:r>
              <a:rPr lang="en-US" altLang="en-US" dirty="0">
                <a:solidFill>
                  <a:schemeClr val="tx1"/>
                </a:solidFill>
                <a:latin typeface="Arial" charset="0"/>
              </a:rPr>
              <a:t> in a number of SQL clauses, including the following:</a:t>
            </a:r>
          </a:p>
          <a:p>
            <a:pPr lvl="2" eaLnBrk="1" hangingPunct="1">
              <a:buFont typeface="Courier New" pitchFamily="49" charset="0"/>
              <a:buChar char="•"/>
            </a:pPr>
            <a:r>
              <a:rPr lang="en-US" altLang="en-US" dirty="0">
                <a:solidFill>
                  <a:schemeClr val="tx1"/>
                </a:solidFill>
                <a:latin typeface="Courier New" pitchFamily="49" charset="0"/>
              </a:rPr>
              <a:t>WHERE</a:t>
            </a:r>
            <a:r>
              <a:rPr lang="en-US" altLang="en-US" dirty="0">
                <a:solidFill>
                  <a:schemeClr val="tx1"/>
                </a:solidFill>
                <a:latin typeface="Arial" charset="0"/>
              </a:rPr>
              <a:t> clause</a:t>
            </a:r>
          </a:p>
          <a:p>
            <a:pPr lvl="2" eaLnBrk="1" hangingPunct="1">
              <a:buFont typeface="Courier New" pitchFamily="49" charset="0"/>
              <a:buChar char="•"/>
            </a:pPr>
            <a:r>
              <a:rPr lang="en-US" altLang="en-US" dirty="0">
                <a:solidFill>
                  <a:schemeClr val="tx1"/>
                </a:solidFill>
                <a:latin typeface="Courier New" pitchFamily="49" charset="0"/>
              </a:rPr>
              <a:t>HAVING</a:t>
            </a:r>
            <a:r>
              <a:rPr lang="en-US" altLang="en-US" dirty="0">
                <a:solidFill>
                  <a:schemeClr val="tx1"/>
                </a:solidFill>
                <a:latin typeface="Arial" charset="0"/>
              </a:rPr>
              <a:t> clause</a:t>
            </a:r>
          </a:p>
          <a:p>
            <a:pPr lvl="2" eaLnBrk="1" hangingPunct="1">
              <a:buFont typeface="Courier New" pitchFamily="49" charset="0"/>
              <a:buChar char="•"/>
            </a:pPr>
            <a:r>
              <a:rPr lang="en-US" altLang="en-US" dirty="0">
                <a:solidFill>
                  <a:schemeClr val="tx1"/>
                </a:solidFill>
                <a:latin typeface="Courier New" pitchFamily="49" charset="0"/>
              </a:rPr>
              <a:t>FROM</a:t>
            </a:r>
            <a:r>
              <a:rPr lang="en-US" altLang="en-US" dirty="0">
                <a:solidFill>
                  <a:schemeClr val="tx1"/>
                </a:solidFill>
                <a:latin typeface="Arial" charset="0"/>
              </a:rPr>
              <a:t> clause</a:t>
            </a:r>
          </a:p>
          <a:p>
            <a:pPr lvl="1" eaLnBrk="1" hangingPunct="1"/>
            <a:r>
              <a:rPr lang="en-US" altLang="en-US" dirty="0">
                <a:solidFill>
                  <a:schemeClr val="tx1"/>
                </a:solidFill>
                <a:latin typeface="Arial" charset="0"/>
              </a:rPr>
              <a:t>In the syntax:</a:t>
            </a:r>
          </a:p>
          <a:p>
            <a:pPr lvl="1" algn="just" eaLnBrk="1" hangingPunct="1"/>
            <a:r>
              <a:rPr lang="en-US" altLang="en-US" i="1" dirty="0">
                <a:solidFill>
                  <a:schemeClr val="tx1"/>
                </a:solidFill>
                <a:latin typeface="Arial" charset="0"/>
              </a:rPr>
              <a:t>	</a:t>
            </a:r>
            <a:r>
              <a:rPr lang="en-US" altLang="en-US" i="1" dirty="0">
                <a:solidFill>
                  <a:schemeClr val="tx1"/>
                </a:solidFill>
                <a:latin typeface="Courier New" pitchFamily="49" charset="0"/>
              </a:rPr>
              <a:t>operator</a:t>
            </a:r>
            <a:r>
              <a:rPr lang="en-US" altLang="en-US" dirty="0">
                <a:solidFill>
                  <a:schemeClr val="tx1"/>
                </a:solidFill>
                <a:latin typeface="Arial" charset="0"/>
              </a:rPr>
              <a:t> includes a comparison condition such as </a:t>
            </a:r>
            <a:r>
              <a:rPr lang="en-US" altLang="en-US" dirty="0">
                <a:solidFill>
                  <a:schemeClr val="tx1"/>
                </a:solidFill>
                <a:latin typeface="Courier New" pitchFamily="49" charset="0"/>
              </a:rPr>
              <a:t>&gt;</a:t>
            </a:r>
            <a:r>
              <a:rPr lang="en-US" altLang="en-US" dirty="0">
                <a:solidFill>
                  <a:schemeClr val="tx1"/>
                </a:solidFill>
                <a:latin typeface="Arial" charset="0"/>
              </a:rPr>
              <a:t>, </a:t>
            </a:r>
            <a:r>
              <a:rPr lang="en-US" altLang="en-US" dirty="0">
                <a:solidFill>
                  <a:schemeClr val="tx1"/>
                </a:solidFill>
                <a:latin typeface="Courier New" pitchFamily="49" charset="0"/>
              </a:rPr>
              <a:t>=</a:t>
            </a:r>
            <a:r>
              <a:rPr lang="en-US" altLang="en-US" dirty="0">
                <a:solidFill>
                  <a:schemeClr val="tx1"/>
                </a:solidFill>
                <a:latin typeface="Arial" charset="0"/>
              </a:rPr>
              <a:t>, or </a:t>
            </a:r>
            <a:r>
              <a:rPr lang="en-US" altLang="en-US" dirty="0">
                <a:solidFill>
                  <a:schemeClr val="tx1"/>
                </a:solidFill>
                <a:latin typeface="Courier New" pitchFamily="49" charset="0"/>
              </a:rPr>
              <a:t>IN</a:t>
            </a:r>
            <a:endParaRPr lang="en-US" altLang="en-US" dirty="0">
              <a:solidFill>
                <a:schemeClr val="tx1"/>
              </a:solidFill>
              <a:latin typeface="Arial" charset="0"/>
            </a:endParaRPr>
          </a:p>
          <a:p>
            <a:pPr lvl="1" eaLnBrk="1" hangingPunct="1"/>
            <a:r>
              <a:rPr lang="en-US" altLang="en-US" dirty="0">
                <a:solidFill>
                  <a:schemeClr val="tx1"/>
                </a:solidFill>
                <a:latin typeface="Arial" charset="0"/>
              </a:rPr>
              <a:t>The </a:t>
            </a:r>
            <a:r>
              <a:rPr lang="en-US" altLang="en-US" dirty="0" err="1">
                <a:solidFill>
                  <a:schemeClr val="tx1"/>
                </a:solidFill>
                <a:latin typeface="Arial" charset="0"/>
              </a:rPr>
              <a:t>subquery</a:t>
            </a:r>
            <a:r>
              <a:rPr lang="en-US" altLang="en-US" dirty="0">
                <a:solidFill>
                  <a:schemeClr val="tx1"/>
                </a:solidFill>
                <a:latin typeface="Arial" charset="0"/>
              </a:rPr>
              <a:t> is often referred to as a nested </a:t>
            </a:r>
            <a:r>
              <a:rPr lang="en-US" altLang="en-US" dirty="0">
                <a:solidFill>
                  <a:schemeClr val="tx1"/>
                </a:solidFill>
                <a:latin typeface="Courier New" pitchFamily="49" charset="0"/>
              </a:rPr>
              <a:t>SELECT</a:t>
            </a:r>
            <a:r>
              <a:rPr lang="en-US" altLang="en-US" dirty="0">
                <a:solidFill>
                  <a:schemeClr val="tx1"/>
                </a:solidFill>
                <a:latin typeface="Arial" charset="0"/>
              </a:rPr>
              <a:t>, sub-</a:t>
            </a:r>
            <a:r>
              <a:rPr lang="en-US" altLang="en-US" dirty="0">
                <a:solidFill>
                  <a:schemeClr val="tx1"/>
                </a:solidFill>
                <a:latin typeface="Courier New" pitchFamily="49" charset="0"/>
              </a:rPr>
              <a:t>SELECT</a:t>
            </a:r>
            <a:r>
              <a:rPr lang="en-US" altLang="en-US" dirty="0">
                <a:solidFill>
                  <a:schemeClr val="tx1"/>
                </a:solidFill>
                <a:latin typeface="Arial" charset="0"/>
              </a:rPr>
              <a:t>, or inner </a:t>
            </a:r>
            <a:r>
              <a:rPr lang="en-US" altLang="en-US" dirty="0">
                <a:solidFill>
                  <a:schemeClr val="tx1"/>
                </a:solidFill>
                <a:latin typeface="Courier New" pitchFamily="49" charset="0"/>
              </a:rPr>
              <a:t>SELECT</a:t>
            </a:r>
            <a:r>
              <a:rPr lang="en-US" altLang="en-US" dirty="0">
                <a:solidFill>
                  <a:schemeClr val="tx1"/>
                </a:solidFill>
                <a:latin typeface="Arial" charset="0"/>
              </a:rPr>
              <a:t> statement. The </a:t>
            </a:r>
            <a:r>
              <a:rPr lang="en-US" altLang="en-US" dirty="0" err="1">
                <a:solidFill>
                  <a:schemeClr val="tx1"/>
                </a:solidFill>
                <a:latin typeface="Arial" charset="0"/>
              </a:rPr>
              <a:t>subquery</a:t>
            </a:r>
            <a:r>
              <a:rPr lang="en-US" altLang="en-US" dirty="0">
                <a:solidFill>
                  <a:schemeClr val="tx1"/>
                </a:solidFill>
                <a:latin typeface="Arial" charset="0"/>
              </a:rPr>
              <a:t> generally executes first, and its output is used to complete the query condition for the main (or outer) query.</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265</a:t>
            </a:fld>
            <a:endParaRPr lang="es-VE"/>
          </a:p>
        </p:txBody>
      </p:sp>
    </p:spTree>
    <p:extLst>
      <p:ext uri="{BB962C8B-B14F-4D97-AF65-F5344CB8AC3E}">
        <p14:creationId xmlns:p14="http://schemas.microsoft.com/office/powerpoint/2010/main" val="136807511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the example in the slide, the inner query determines the hire date of the employee, Davies. The outer query takes the result of the inner query and uses this result to display all the employees who were hired after Davies.</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266</a:t>
            </a:fld>
            <a:endParaRPr lang="es-VE"/>
          </a:p>
        </p:txBody>
      </p:sp>
    </p:spTree>
    <p:extLst>
      <p:ext uri="{BB962C8B-B14F-4D97-AF65-F5344CB8AC3E}">
        <p14:creationId xmlns:p14="http://schemas.microsoft.com/office/powerpoint/2010/main" val="359439144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Two classes of comparison conditions are used in </a:t>
            </a:r>
            <a:r>
              <a:rPr lang="en-US" altLang="en-US" dirty="0" err="1">
                <a:latin typeface="Arial" charset="0"/>
              </a:rPr>
              <a:t>subqueries</a:t>
            </a:r>
            <a:r>
              <a:rPr lang="en-US" altLang="en-US" dirty="0">
                <a:latin typeface="Arial" charset="0"/>
              </a:rPr>
              <a:t>: single-row operators and </a:t>
            </a:r>
            <a:br>
              <a:rPr lang="en-US" altLang="en-US" dirty="0">
                <a:latin typeface="Arial" charset="0"/>
              </a:rPr>
            </a:br>
            <a:r>
              <a:rPr lang="en-US" altLang="en-US" dirty="0">
                <a:latin typeface="Arial" charset="0"/>
              </a:rPr>
              <a:t>multiple-row operators.</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267</a:t>
            </a:fld>
            <a:endParaRPr lang="es-VE"/>
          </a:p>
        </p:txBody>
      </p:sp>
    </p:spTree>
    <p:extLst>
      <p:ext uri="{BB962C8B-B14F-4D97-AF65-F5344CB8AC3E}">
        <p14:creationId xmlns:p14="http://schemas.microsoft.com/office/powerpoint/2010/main" val="253357627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2" eaLnBrk="1" hangingPunct="1">
              <a:spcBef>
                <a:spcPct val="25000"/>
              </a:spcBef>
              <a:buClr>
                <a:schemeClr val="tx1"/>
              </a:buClr>
            </a:pPr>
            <a:r>
              <a:rPr lang="en-US" altLang="en-US" b="1" dirty="0">
                <a:solidFill>
                  <a:schemeClr val="tx1"/>
                </a:solidFill>
                <a:latin typeface="Arial" charset="0"/>
              </a:rPr>
              <a:t>Single-row </a:t>
            </a:r>
            <a:r>
              <a:rPr lang="en-US" altLang="en-US" b="1" dirty="0" err="1">
                <a:solidFill>
                  <a:schemeClr val="tx1"/>
                </a:solidFill>
                <a:latin typeface="Arial" charset="0"/>
              </a:rPr>
              <a:t>subqueries</a:t>
            </a:r>
            <a:r>
              <a:rPr lang="en-US" altLang="en-US" b="1" dirty="0">
                <a:solidFill>
                  <a:schemeClr val="tx1"/>
                </a:solidFill>
                <a:latin typeface="Arial" charset="0"/>
              </a:rPr>
              <a:t>: </a:t>
            </a:r>
            <a:r>
              <a:rPr lang="en-US" altLang="en-US" dirty="0">
                <a:solidFill>
                  <a:schemeClr val="tx1"/>
                </a:solidFill>
                <a:latin typeface="Arial" charset="0"/>
              </a:rPr>
              <a:t>Queries that return only one row from the inner </a:t>
            </a:r>
            <a:r>
              <a:rPr lang="en-US" altLang="en-US" dirty="0">
                <a:solidFill>
                  <a:schemeClr val="tx1"/>
                </a:solidFill>
                <a:latin typeface="Courier New" pitchFamily="49" charset="0"/>
              </a:rPr>
              <a:t>SELECT</a:t>
            </a:r>
            <a:r>
              <a:rPr lang="en-US" altLang="en-US" dirty="0">
                <a:solidFill>
                  <a:schemeClr val="tx1"/>
                </a:solidFill>
                <a:latin typeface="Arial" charset="0"/>
              </a:rPr>
              <a:t> statement</a:t>
            </a:r>
          </a:p>
          <a:p>
            <a:pPr lvl="2" eaLnBrk="1" hangingPunct="1">
              <a:buClr>
                <a:schemeClr val="tx1"/>
              </a:buClr>
            </a:pPr>
            <a:r>
              <a:rPr lang="en-US" altLang="en-US" b="1" dirty="0">
                <a:solidFill>
                  <a:schemeClr val="tx1"/>
                </a:solidFill>
                <a:latin typeface="Arial" charset="0"/>
              </a:rPr>
              <a:t>Multiple-row </a:t>
            </a:r>
            <a:r>
              <a:rPr lang="en-US" altLang="en-US" b="1" dirty="0" err="1">
                <a:solidFill>
                  <a:schemeClr val="tx1"/>
                </a:solidFill>
                <a:latin typeface="Arial" charset="0"/>
              </a:rPr>
              <a:t>subqueries</a:t>
            </a:r>
            <a:r>
              <a:rPr lang="en-US" altLang="en-US" b="1" dirty="0">
                <a:solidFill>
                  <a:schemeClr val="tx1"/>
                </a:solidFill>
                <a:latin typeface="Arial" charset="0"/>
              </a:rPr>
              <a:t>: </a:t>
            </a:r>
            <a:r>
              <a:rPr lang="en-US" altLang="en-US" dirty="0">
                <a:solidFill>
                  <a:schemeClr val="tx1"/>
                </a:solidFill>
                <a:latin typeface="Arial" charset="0"/>
              </a:rPr>
              <a:t>Queries that return more than one row from the inner </a:t>
            </a:r>
            <a:r>
              <a:rPr lang="en-US" altLang="en-US" dirty="0">
                <a:solidFill>
                  <a:schemeClr val="tx1"/>
                </a:solidFill>
                <a:latin typeface="Courier New" pitchFamily="49" charset="0"/>
              </a:rPr>
              <a:t>SELECT</a:t>
            </a:r>
            <a:r>
              <a:rPr lang="en-US" altLang="en-US" dirty="0">
                <a:solidFill>
                  <a:schemeClr val="tx1"/>
                </a:solidFill>
                <a:latin typeface="Arial" charset="0"/>
              </a:rPr>
              <a:t> statement</a:t>
            </a:r>
            <a:endParaRPr lang="en-US" altLang="en-US" b="1" dirty="0">
              <a:solidFill>
                <a:schemeClr val="tx1"/>
              </a:solidFill>
              <a:latin typeface="Arial" charset="0"/>
            </a:endParaRPr>
          </a:p>
          <a:p>
            <a:pPr lvl="1" eaLnBrk="1" hangingPunct="1"/>
            <a:r>
              <a:rPr lang="en-US" altLang="en-US" b="1" dirty="0">
                <a:solidFill>
                  <a:schemeClr val="tx1"/>
                </a:solidFill>
                <a:latin typeface="Arial" charset="0"/>
              </a:rPr>
              <a:t>Note:</a:t>
            </a:r>
            <a:r>
              <a:rPr lang="en-US" altLang="en-US" dirty="0">
                <a:solidFill>
                  <a:schemeClr val="tx1"/>
                </a:solidFill>
                <a:latin typeface="Arial" charset="0"/>
              </a:rPr>
              <a:t> There are also multiple-column </a:t>
            </a:r>
            <a:r>
              <a:rPr lang="en-US" altLang="en-US" dirty="0" err="1">
                <a:solidFill>
                  <a:schemeClr val="tx1"/>
                </a:solidFill>
                <a:latin typeface="Arial" charset="0"/>
              </a:rPr>
              <a:t>subqueries</a:t>
            </a:r>
            <a:r>
              <a:rPr lang="en-US" altLang="en-US" dirty="0">
                <a:solidFill>
                  <a:schemeClr val="tx1"/>
                </a:solidFill>
                <a:latin typeface="Arial" charset="0"/>
              </a:rPr>
              <a:t>, which are queries that return more than one column from the inner </a:t>
            </a:r>
            <a:r>
              <a:rPr lang="en-US" altLang="en-US" dirty="0">
                <a:solidFill>
                  <a:schemeClr val="tx1"/>
                </a:solidFill>
                <a:latin typeface="Courier New" pitchFamily="49" charset="0"/>
              </a:rPr>
              <a:t>SELECT</a:t>
            </a:r>
            <a:r>
              <a:rPr lang="en-US" altLang="en-US" dirty="0">
                <a:solidFill>
                  <a:schemeClr val="tx1"/>
                </a:solidFill>
                <a:latin typeface="Arial" charset="0"/>
              </a:rPr>
              <a:t> statement. They are covered in the </a:t>
            </a:r>
            <a:r>
              <a:rPr lang="en-US" altLang="en-US" i="1" dirty="0">
                <a:solidFill>
                  <a:schemeClr val="tx1"/>
                </a:solidFill>
                <a:latin typeface="Arial" charset="0"/>
              </a:rPr>
              <a:t>Oracle Database: SQL Workshop II</a:t>
            </a:r>
            <a:r>
              <a:rPr lang="en-US" altLang="en-US" dirty="0">
                <a:solidFill>
                  <a:schemeClr val="tx1"/>
                </a:solidFill>
                <a:latin typeface="Arial" charset="0"/>
              </a:rPr>
              <a:t> course.</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268</a:t>
            </a:fld>
            <a:endParaRPr lang="es-VE"/>
          </a:p>
        </p:txBody>
      </p:sp>
    </p:spTree>
    <p:extLst>
      <p:ext uri="{BB962C8B-B14F-4D97-AF65-F5344CB8AC3E}">
        <p14:creationId xmlns:p14="http://schemas.microsoft.com/office/powerpoint/2010/main" val="97231319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817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In a relational database, you do not specify the access route to the tables, and you do not need to know how the data is arranged physically.</a:t>
            </a:r>
            <a:endParaRPr dirty="0"/>
          </a:p>
          <a:p>
            <a:pPr marL="152373" lvl="1" indent="0" algn="l" rtl="0">
              <a:spcBef>
                <a:spcPts val="533"/>
              </a:spcBef>
              <a:spcAft>
                <a:spcPts val="0"/>
              </a:spcAft>
              <a:buClr>
                <a:schemeClr val="dk1"/>
              </a:buClr>
              <a:buSzPts val="1200"/>
              <a:buFont typeface="Calibri"/>
              <a:buNone/>
            </a:pPr>
            <a:r>
              <a:rPr lang="en-US" dirty="0"/>
              <a:t>To access the database, you execute a structured query language (SQL) statement, which is the American National Standards Institute (ANSI) standard language for operating relational databases. SQL is also compliant to ISO Standard (SQL 1999).</a:t>
            </a:r>
            <a:endParaRPr dirty="0"/>
          </a:p>
          <a:p>
            <a:pPr marL="152373" lvl="1" indent="0" algn="l" rtl="0">
              <a:spcBef>
                <a:spcPts val="533"/>
              </a:spcBef>
              <a:spcAft>
                <a:spcPts val="0"/>
              </a:spcAft>
              <a:buClr>
                <a:schemeClr val="dk1"/>
              </a:buClr>
              <a:buSzPts val="1200"/>
              <a:buFont typeface="Calibri"/>
              <a:buNone/>
            </a:pPr>
            <a:r>
              <a:rPr lang="en-US" dirty="0"/>
              <a:t>SQL is a set of statements with which all programs and users access data in an Oracle database. Application programs and Oracle tools often allow users access to the database without using SQL directly, but these applications, in turn, must use SQL when executing the user’s request. Oracle Application Express is one such example.</a:t>
            </a:r>
            <a:endParaRPr dirty="0"/>
          </a:p>
          <a:p>
            <a:pPr marL="152373" lvl="1" indent="0" algn="l" rtl="0">
              <a:spcBef>
                <a:spcPts val="533"/>
              </a:spcBef>
              <a:spcAft>
                <a:spcPts val="0"/>
              </a:spcAft>
              <a:buClr>
                <a:schemeClr val="dk1"/>
              </a:buClr>
              <a:buSzPts val="1200"/>
              <a:buFont typeface="Calibri"/>
              <a:buNone/>
            </a:pPr>
            <a:r>
              <a:rPr lang="en-US" dirty="0"/>
              <a:t>SQL provides statements for a variety of tasks, including:</a:t>
            </a:r>
            <a:endParaRPr dirty="0"/>
          </a:p>
          <a:p>
            <a:pPr marL="609493" lvl="2" indent="-304745" algn="l" rtl="0">
              <a:spcBef>
                <a:spcPts val="400"/>
              </a:spcBef>
              <a:spcAft>
                <a:spcPts val="0"/>
              </a:spcAft>
              <a:buClr>
                <a:srgbClr val="000000"/>
              </a:buClr>
              <a:buSzPts val="1100"/>
              <a:buFont typeface="Calibri"/>
              <a:buChar char="•"/>
            </a:pPr>
            <a:r>
              <a:rPr lang="en-US" dirty="0"/>
              <a:t>Querying data</a:t>
            </a:r>
            <a:endParaRPr dirty="0"/>
          </a:p>
          <a:p>
            <a:pPr marL="609493" lvl="2" indent="-304745" algn="l" rtl="0">
              <a:spcBef>
                <a:spcPts val="400"/>
              </a:spcBef>
              <a:spcAft>
                <a:spcPts val="0"/>
              </a:spcAft>
              <a:buClr>
                <a:srgbClr val="000000"/>
              </a:buClr>
              <a:buSzPts val="1100"/>
              <a:buFont typeface="Calibri"/>
              <a:buChar char="•"/>
            </a:pPr>
            <a:r>
              <a:rPr lang="en-US" dirty="0"/>
              <a:t>Inserting, updating, and deleting rows in a table</a:t>
            </a:r>
            <a:endParaRPr dirty="0"/>
          </a:p>
          <a:p>
            <a:pPr marL="609493" lvl="2" indent="-304745" algn="l" rtl="0">
              <a:spcBef>
                <a:spcPts val="400"/>
              </a:spcBef>
              <a:spcAft>
                <a:spcPts val="0"/>
              </a:spcAft>
              <a:buClr>
                <a:srgbClr val="000000"/>
              </a:buClr>
              <a:buSzPts val="1100"/>
              <a:buFont typeface="Calibri"/>
              <a:buChar char="•"/>
            </a:pPr>
            <a:r>
              <a:rPr lang="en-US" dirty="0"/>
              <a:t>Creating, replacing, altering, and dropping objects</a:t>
            </a:r>
            <a:endParaRPr dirty="0"/>
          </a:p>
          <a:p>
            <a:pPr marL="609493" lvl="2" indent="-304745" algn="l" rtl="0">
              <a:spcBef>
                <a:spcPts val="400"/>
              </a:spcBef>
              <a:spcAft>
                <a:spcPts val="0"/>
              </a:spcAft>
              <a:buClr>
                <a:srgbClr val="000000"/>
              </a:buClr>
              <a:buSzPts val="1100"/>
              <a:buFont typeface="Calibri"/>
              <a:buChar char="•"/>
            </a:pPr>
            <a:r>
              <a:rPr lang="en-US" dirty="0"/>
              <a:t>Controlling access to the database and its objects</a:t>
            </a:r>
            <a:endParaRPr dirty="0"/>
          </a:p>
          <a:p>
            <a:pPr marL="609493" lvl="2" indent="-304745" algn="l" rtl="0">
              <a:spcBef>
                <a:spcPts val="400"/>
              </a:spcBef>
              <a:spcAft>
                <a:spcPts val="0"/>
              </a:spcAft>
              <a:buClr>
                <a:srgbClr val="000000"/>
              </a:buClr>
              <a:buSzPts val="1100"/>
              <a:buFont typeface="Calibri"/>
              <a:buChar char="•"/>
            </a:pPr>
            <a:r>
              <a:rPr lang="en-US" dirty="0"/>
              <a:t>Guaranteeing database consistency and integrity</a:t>
            </a:r>
            <a:endParaRPr dirty="0"/>
          </a:p>
          <a:p>
            <a:pPr marL="152373" lvl="1" indent="0" algn="l" rtl="0">
              <a:spcBef>
                <a:spcPts val="533"/>
              </a:spcBef>
              <a:spcAft>
                <a:spcPts val="0"/>
              </a:spcAft>
              <a:buClr>
                <a:schemeClr val="dk1"/>
              </a:buClr>
              <a:buSzPts val="1200"/>
              <a:buFont typeface="Calibri"/>
              <a:buNone/>
            </a:pPr>
            <a:r>
              <a:rPr lang="en-US" dirty="0"/>
              <a:t>SQL unifies all of the preceding tasks in one consistent language and enables you to work with data at a logical level.</a:t>
            </a:r>
            <a:endParaRPr dirty="0"/>
          </a:p>
          <a:p>
            <a:pPr marL="0" lvl="0" indent="0" algn="l" rtl="0">
              <a:spcBef>
                <a:spcPts val="0"/>
              </a:spcBef>
              <a:spcAft>
                <a:spcPts val="0"/>
              </a:spcAft>
              <a:buNone/>
            </a:pPr>
            <a:endParaRPr dirty="0"/>
          </a:p>
        </p:txBody>
      </p:sp>
      <p:sp>
        <p:nvSpPr>
          <p:cNvPr id="701" name="Google Shape;70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11778377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A single-row </a:t>
            </a:r>
            <a:r>
              <a:rPr lang="en-US" altLang="en-US" dirty="0" err="1">
                <a:solidFill>
                  <a:schemeClr val="tx1"/>
                </a:solidFill>
                <a:latin typeface="Arial" charset="0"/>
              </a:rPr>
              <a:t>subquery</a:t>
            </a:r>
            <a:r>
              <a:rPr lang="en-US" altLang="en-US" dirty="0">
                <a:solidFill>
                  <a:schemeClr val="tx1"/>
                </a:solidFill>
                <a:latin typeface="Arial" charset="0"/>
              </a:rPr>
              <a:t> is one that returns one row from the inner </a:t>
            </a:r>
            <a:r>
              <a:rPr lang="en-US" altLang="en-US" dirty="0">
                <a:solidFill>
                  <a:schemeClr val="tx1"/>
                </a:solidFill>
                <a:latin typeface="Courier New" pitchFamily="49" charset="0"/>
              </a:rPr>
              <a:t>SELECT</a:t>
            </a:r>
            <a:r>
              <a:rPr lang="en-US" altLang="en-US" dirty="0">
                <a:solidFill>
                  <a:schemeClr val="tx1"/>
                </a:solidFill>
                <a:latin typeface="Arial" charset="0"/>
              </a:rPr>
              <a:t> statement. This type of </a:t>
            </a:r>
            <a:r>
              <a:rPr lang="en-US" altLang="en-US" dirty="0" err="1">
                <a:solidFill>
                  <a:schemeClr val="tx1"/>
                </a:solidFill>
                <a:latin typeface="Arial" charset="0"/>
              </a:rPr>
              <a:t>subquery</a:t>
            </a:r>
            <a:r>
              <a:rPr lang="en-US" altLang="en-US" dirty="0">
                <a:solidFill>
                  <a:schemeClr val="tx1"/>
                </a:solidFill>
                <a:latin typeface="Arial" charset="0"/>
              </a:rPr>
              <a:t> uses a single-row operator. The table in the slide lists single-row operators. </a:t>
            </a:r>
          </a:p>
          <a:p>
            <a:pPr lvl="1" eaLnBrk="1" hangingPunct="1"/>
            <a:r>
              <a:rPr lang="en-US" altLang="en-US" b="1" dirty="0">
                <a:solidFill>
                  <a:schemeClr val="tx1"/>
                </a:solidFill>
                <a:latin typeface="Arial" charset="0"/>
              </a:rPr>
              <a:t>Example</a:t>
            </a:r>
          </a:p>
          <a:p>
            <a:pPr lvl="1" eaLnBrk="1" hangingPunct="1"/>
            <a:r>
              <a:rPr lang="en-US" altLang="en-US" dirty="0">
                <a:solidFill>
                  <a:schemeClr val="tx1"/>
                </a:solidFill>
                <a:latin typeface="Arial" charset="0"/>
              </a:rPr>
              <a:t>Display the employees whose job </a:t>
            </a:r>
            <a:r>
              <a:rPr lang="en-US" altLang="en-US" dirty="0">
                <a:solidFill>
                  <a:schemeClr val="tx1"/>
                </a:solidFill>
                <a:latin typeface="Courier New" pitchFamily="49" charset="0"/>
                <a:cs typeface="Courier New" pitchFamily="49" charset="0"/>
              </a:rPr>
              <a:t>ID</a:t>
            </a:r>
            <a:r>
              <a:rPr lang="en-US" altLang="en-US" dirty="0">
                <a:solidFill>
                  <a:schemeClr val="tx1"/>
                </a:solidFill>
                <a:latin typeface="Arial" charset="0"/>
              </a:rPr>
              <a:t> is the same as that of employee 141: </a:t>
            </a:r>
            <a:endParaRPr lang="en-US" altLang="en-US" dirty="0">
              <a:solidFill>
                <a:schemeClr val="tx1"/>
              </a:solidFill>
              <a:latin typeface="Courier New" pitchFamily="49" charset="0"/>
            </a:endParaRPr>
          </a:p>
          <a:p>
            <a:pPr marL="857250" lvl="4" eaLnBrk="1" hangingPunct="1"/>
            <a:r>
              <a:rPr lang="en-US" altLang="en-US" dirty="0"/>
              <a:t>SELECT </a:t>
            </a:r>
            <a:r>
              <a:rPr lang="en-US" altLang="en-US" dirty="0" err="1"/>
              <a:t>last_name</a:t>
            </a:r>
            <a:r>
              <a:rPr lang="en-US" altLang="en-US" dirty="0"/>
              <a:t>, </a:t>
            </a:r>
            <a:r>
              <a:rPr lang="en-US" altLang="en-US" dirty="0" err="1"/>
              <a:t>job_id</a:t>
            </a:r>
            <a:endParaRPr lang="en-US" altLang="en-US" dirty="0"/>
          </a:p>
          <a:p>
            <a:pPr marL="857250" lvl="4" eaLnBrk="1" hangingPunct="1"/>
            <a:r>
              <a:rPr lang="en-US" altLang="en-US" dirty="0"/>
              <a:t>FROM   employees</a:t>
            </a:r>
          </a:p>
          <a:p>
            <a:pPr marL="857250" lvl="4" eaLnBrk="1" hangingPunct="1"/>
            <a:r>
              <a:rPr lang="en-US" altLang="en-US" dirty="0"/>
              <a:t>WHERE  </a:t>
            </a:r>
            <a:r>
              <a:rPr lang="en-US" altLang="en-US" dirty="0" err="1"/>
              <a:t>job_id</a:t>
            </a:r>
            <a:r>
              <a:rPr lang="en-US" altLang="en-US" dirty="0"/>
              <a:t> =</a:t>
            </a:r>
          </a:p>
          <a:p>
            <a:pPr marL="857250" lvl="4" eaLnBrk="1" hangingPunct="1"/>
            <a:r>
              <a:rPr lang="en-US" altLang="en-US" dirty="0"/>
              <a:t>               (SELECT </a:t>
            </a:r>
            <a:r>
              <a:rPr lang="en-US" altLang="en-US" dirty="0" err="1"/>
              <a:t>job_id</a:t>
            </a:r>
            <a:endParaRPr lang="en-US" altLang="en-US" dirty="0"/>
          </a:p>
          <a:p>
            <a:pPr marL="857250" lvl="4" eaLnBrk="1" hangingPunct="1"/>
            <a:r>
              <a:rPr lang="en-US" altLang="en-US" dirty="0"/>
              <a:t>                FROM   employees</a:t>
            </a:r>
          </a:p>
          <a:p>
            <a:pPr marL="857250" lvl="4" eaLnBrk="1" hangingPunct="1"/>
            <a:r>
              <a:rPr lang="en-US" altLang="en-US" dirty="0"/>
              <a:t>                WHERE  </a:t>
            </a:r>
            <a:r>
              <a:rPr lang="en-US" altLang="en-US" dirty="0" err="1"/>
              <a:t>employee_id</a:t>
            </a:r>
            <a:r>
              <a:rPr lang="en-US" altLang="en-US" dirty="0"/>
              <a:t> = 141);</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270</a:t>
            </a:fld>
            <a:endParaRPr lang="es-VE"/>
          </a:p>
        </p:txBody>
      </p:sp>
    </p:spTree>
    <p:extLst>
      <p:ext uri="{BB962C8B-B14F-4D97-AF65-F5344CB8AC3E}">
        <p14:creationId xmlns:p14="http://schemas.microsoft.com/office/powerpoint/2010/main" val="150768985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A </a:t>
            </a:r>
            <a:r>
              <a:rPr lang="en-US" altLang="en-US" dirty="0">
                <a:latin typeface="Courier New" pitchFamily="49" charset="0"/>
              </a:rPr>
              <a:t>SELECT</a:t>
            </a:r>
            <a:r>
              <a:rPr lang="en-US" altLang="en-US" dirty="0">
                <a:latin typeface="Arial" charset="0"/>
              </a:rPr>
              <a:t> statement can be considered as a query block. The example in the slide displays employees who do the same job as “Taylor,” but earn more salary than him.</a:t>
            </a:r>
          </a:p>
          <a:p>
            <a:pPr lvl="1" eaLnBrk="1" hangingPunct="1"/>
            <a:r>
              <a:rPr lang="en-US" altLang="en-US" dirty="0">
                <a:latin typeface="Arial" charset="0"/>
              </a:rPr>
              <a:t>The example consists of three query blocks: the outer query and two inner queries. The inner query blocks are executed first, producing the query results </a:t>
            </a:r>
            <a:r>
              <a:rPr lang="en-US" altLang="en-US" dirty="0">
                <a:latin typeface="Courier New" pitchFamily="49" charset="0"/>
              </a:rPr>
              <a:t>SA_REP</a:t>
            </a:r>
            <a:r>
              <a:rPr lang="en-US" altLang="en-US" dirty="0">
                <a:latin typeface="Arial" charset="0"/>
              </a:rPr>
              <a:t> and </a:t>
            </a:r>
            <a:r>
              <a:rPr lang="en-US" altLang="en-US" dirty="0">
                <a:latin typeface="Courier New" pitchFamily="49" charset="0"/>
              </a:rPr>
              <a:t>8600</a:t>
            </a:r>
            <a:r>
              <a:rPr lang="en-US" altLang="en-US" dirty="0">
                <a:latin typeface="Arial" charset="0"/>
              </a:rPr>
              <a:t>, respectively. The outer query block is then processed and uses the values that were returned by the inner queries to complete its search conditions. </a:t>
            </a:r>
          </a:p>
          <a:p>
            <a:pPr lvl="1" eaLnBrk="1" hangingPunct="1"/>
            <a:r>
              <a:rPr lang="en-US" altLang="en-US" dirty="0">
                <a:latin typeface="Arial" charset="0"/>
              </a:rPr>
              <a:t>Both inner queries return single values (</a:t>
            </a:r>
            <a:r>
              <a:rPr lang="en-US" altLang="en-US" dirty="0">
                <a:latin typeface="Courier New" pitchFamily="49" charset="0"/>
              </a:rPr>
              <a:t>SA_REP</a:t>
            </a:r>
            <a:r>
              <a:rPr lang="en-US" altLang="en-US" dirty="0">
                <a:latin typeface="Arial" charset="0"/>
              </a:rPr>
              <a:t> and </a:t>
            </a:r>
            <a:r>
              <a:rPr lang="en-US" altLang="en-US" dirty="0">
                <a:latin typeface="Courier New" pitchFamily="49" charset="0"/>
              </a:rPr>
              <a:t>8600</a:t>
            </a:r>
            <a:r>
              <a:rPr lang="en-US" altLang="en-US" dirty="0">
                <a:latin typeface="Arial" charset="0"/>
              </a:rPr>
              <a:t>, respectively), so this SQL statement is called a single-row </a:t>
            </a:r>
            <a:r>
              <a:rPr lang="en-US" altLang="en-US" dirty="0" err="1">
                <a:latin typeface="Arial" charset="0"/>
              </a:rPr>
              <a:t>subquery</a:t>
            </a:r>
            <a:r>
              <a:rPr lang="en-US" altLang="en-US" dirty="0">
                <a:latin typeface="Arial" charset="0"/>
              </a:rPr>
              <a:t>.</a:t>
            </a:r>
            <a:endParaRPr lang="en-US" altLang="en-US" b="1" dirty="0">
              <a:latin typeface="Arial" charset="0"/>
            </a:endParaRPr>
          </a:p>
          <a:p>
            <a:pPr lvl="1" eaLnBrk="1" hangingPunct="1"/>
            <a:r>
              <a:rPr lang="en-US" altLang="en-US" b="1" dirty="0">
                <a:latin typeface="Arial" charset="0"/>
              </a:rPr>
              <a:t>Note:</a:t>
            </a:r>
            <a:r>
              <a:rPr lang="en-US" altLang="en-US" dirty="0">
                <a:latin typeface="Arial" charset="0"/>
              </a:rPr>
              <a:t> The outer and inner queries can get data from different tables.</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271</a:t>
            </a:fld>
            <a:endParaRPr lang="es-VE"/>
          </a:p>
        </p:txBody>
      </p:sp>
    </p:spTree>
    <p:extLst>
      <p:ext uri="{BB962C8B-B14F-4D97-AF65-F5344CB8AC3E}">
        <p14:creationId xmlns:p14="http://schemas.microsoft.com/office/powerpoint/2010/main" val="12257185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display data from a main query by using a group function in a </a:t>
            </a:r>
            <a:r>
              <a:rPr lang="en-US" altLang="en-US" dirty="0" err="1">
                <a:solidFill>
                  <a:schemeClr val="tx1"/>
                </a:solidFill>
                <a:latin typeface="Arial" charset="0"/>
              </a:rPr>
              <a:t>subquery</a:t>
            </a:r>
            <a:r>
              <a:rPr lang="en-US" altLang="en-US" dirty="0">
                <a:solidFill>
                  <a:schemeClr val="tx1"/>
                </a:solidFill>
                <a:latin typeface="Arial" charset="0"/>
              </a:rPr>
              <a:t> to return a single row. The </a:t>
            </a:r>
            <a:r>
              <a:rPr lang="en-US" altLang="en-US" dirty="0" err="1">
                <a:solidFill>
                  <a:schemeClr val="tx1"/>
                </a:solidFill>
                <a:latin typeface="Arial" charset="0"/>
              </a:rPr>
              <a:t>subquery</a:t>
            </a:r>
            <a:r>
              <a:rPr lang="en-US" altLang="en-US" dirty="0">
                <a:solidFill>
                  <a:schemeClr val="tx1"/>
                </a:solidFill>
                <a:latin typeface="Arial" charset="0"/>
              </a:rPr>
              <a:t> is in parentheses and is placed after the comparison condition.</a:t>
            </a:r>
          </a:p>
          <a:p>
            <a:pPr lvl="1" eaLnBrk="1" hangingPunct="1"/>
            <a:r>
              <a:rPr lang="en-US" altLang="en-US" dirty="0">
                <a:solidFill>
                  <a:schemeClr val="tx1"/>
                </a:solidFill>
                <a:latin typeface="Arial" charset="0"/>
              </a:rPr>
              <a:t>The example in the slide displays the employee last name, job </a:t>
            </a:r>
            <a:r>
              <a:rPr lang="en-US" altLang="en-US" dirty="0">
                <a:solidFill>
                  <a:schemeClr val="tx1"/>
                </a:solidFill>
                <a:latin typeface="Courier New" pitchFamily="49" charset="0"/>
                <a:cs typeface="Courier New" pitchFamily="49" charset="0"/>
              </a:rPr>
              <a:t>ID</a:t>
            </a:r>
            <a:r>
              <a:rPr lang="en-US" altLang="en-US" dirty="0">
                <a:solidFill>
                  <a:schemeClr val="tx1"/>
                </a:solidFill>
                <a:latin typeface="Arial" charset="0"/>
              </a:rPr>
              <a:t>, and salary of all employees whose salary is equal to the minimum salary. The </a:t>
            </a:r>
            <a:r>
              <a:rPr lang="en-US" altLang="en-US" dirty="0">
                <a:solidFill>
                  <a:schemeClr val="tx1"/>
                </a:solidFill>
                <a:latin typeface="Courier New" pitchFamily="49" charset="0"/>
              </a:rPr>
              <a:t>MIN</a:t>
            </a:r>
            <a:r>
              <a:rPr lang="en-US" altLang="en-US" dirty="0">
                <a:solidFill>
                  <a:schemeClr val="tx1"/>
                </a:solidFill>
                <a:latin typeface="Arial" charset="0"/>
              </a:rPr>
              <a:t> group function returns a single value (</a:t>
            </a:r>
            <a:r>
              <a:rPr lang="en-US" altLang="en-US" dirty="0">
                <a:solidFill>
                  <a:schemeClr val="tx1"/>
                </a:solidFill>
                <a:latin typeface="Courier New" pitchFamily="49" charset="0"/>
              </a:rPr>
              <a:t>2500</a:t>
            </a:r>
            <a:r>
              <a:rPr lang="en-US" altLang="en-US" dirty="0">
                <a:solidFill>
                  <a:schemeClr val="tx1"/>
                </a:solidFill>
                <a:latin typeface="Arial" charset="0"/>
              </a:rPr>
              <a:t>) to the outer query.</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272</a:t>
            </a:fld>
            <a:endParaRPr lang="es-VE"/>
          </a:p>
        </p:txBody>
      </p:sp>
    </p:spTree>
    <p:extLst>
      <p:ext uri="{BB962C8B-B14F-4D97-AF65-F5344CB8AC3E}">
        <p14:creationId xmlns:p14="http://schemas.microsoft.com/office/powerpoint/2010/main" val="278325014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use </a:t>
            </a:r>
            <a:r>
              <a:rPr lang="en-US" altLang="en-US" dirty="0" err="1">
                <a:solidFill>
                  <a:schemeClr val="tx1"/>
                </a:solidFill>
                <a:latin typeface="Arial" charset="0"/>
              </a:rPr>
              <a:t>subqueries</a:t>
            </a:r>
            <a:r>
              <a:rPr lang="en-US" altLang="en-US" dirty="0">
                <a:solidFill>
                  <a:schemeClr val="tx1"/>
                </a:solidFill>
                <a:latin typeface="Arial" charset="0"/>
              </a:rPr>
              <a:t> not only in the </a:t>
            </a:r>
            <a:r>
              <a:rPr lang="en-US" altLang="en-US" dirty="0">
                <a:solidFill>
                  <a:schemeClr val="tx1"/>
                </a:solidFill>
                <a:latin typeface="Courier New" pitchFamily="49" charset="0"/>
              </a:rPr>
              <a:t>WHERE</a:t>
            </a:r>
            <a:r>
              <a:rPr lang="en-US" altLang="en-US" dirty="0">
                <a:solidFill>
                  <a:schemeClr val="tx1"/>
                </a:solidFill>
                <a:latin typeface="Arial" charset="0"/>
              </a:rPr>
              <a:t> clause, but also in the </a:t>
            </a:r>
            <a:r>
              <a:rPr lang="en-US" altLang="en-US" dirty="0">
                <a:solidFill>
                  <a:schemeClr val="tx1"/>
                </a:solidFill>
                <a:latin typeface="Courier New" pitchFamily="49" charset="0"/>
              </a:rPr>
              <a:t>HAVING</a:t>
            </a:r>
            <a:r>
              <a:rPr lang="en-US" altLang="en-US" dirty="0">
                <a:solidFill>
                  <a:schemeClr val="tx1"/>
                </a:solidFill>
                <a:latin typeface="Arial" charset="0"/>
              </a:rPr>
              <a:t> clause. The Oracle server executes the </a:t>
            </a:r>
            <a:r>
              <a:rPr lang="en-US" altLang="en-US" dirty="0" err="1">
                <a:solidFill>
                  <a:schemeClr val="tx1"/>
                </a:solidFill>
                <a:latin typeface="Arial" charset="0"/>
              </a:rPr>
              <a:t>subquery</a:t>
            </a:r>
            <a:r>
              <a:rPr lang="en-US" altLang="en-US" dirty="0">
                <a:solidFill>
                  <a:schemeClr val="tx1"/>
                </a:solidFill>
                <a:latin typeface="Arial" charset="0"/>
              </a:rPr>
              <a:t> and the results are returned into the </a:t>
            </a:r>
            <a:r>
              <a:rPr lang="en-US" altLang="en-US" dirty="0">
                <a:solidFill>
                  <a:schemeClr val="tx1"/>
                </a:solidFill>
                <a:latin typeface="Courier New" pitchFamily="49" charset="0"/>
              </a:rPr>
              <a:t>HAVING</a:t>
            </a:r>
            <a:r>
              <a:rPr lang="en-US" altLang="en-US" dirty="0">
                <a:solidFill>
                  <a:schemeClr val="tx1"/>
                </a:solidFill>
                <a:latin typeface="Arial" charset="0"/>
              </a:rPr>
              <a:t> clause of the main query.</a:t>
            </a:r>
          </a:p>
          <a:p>
            <a:pPr lvl="1" eaLnBrk="1" hangingPunct="1"/>
            <a:r>
              <a:rPr lang="en-US" altLang="en-US" dirty="0">
                <a:solidFill>
                  <a:schemeClr val="tx1"/>
                </a:solidFill>
                <a:latin typeface="Arial" charset="0"/>
              </a:rPr>
              <a:t>The SQL statement in the slide displays all the departments that have a minimum salary greater than the minimum salary of department 30.</a:t>
            </a:r>
          </a:p>
          <a:p>
            <a:pPr lvl="1" eaLnBrk="1" hangingPunct="1"/>
            <a:r>
              <a:rPr lang="en-US" altLang="en-US" b="1" dirty="0">
                <a:solidFill>
                  <a:schemeClr val="tx1"/>
                </a:solidFill>
                <a:latin typeface="Arial" charset="0"/>
              </a:rPr>
              <a:t>Another Example:</a:t>
            </a:r>
          </a:p>
          <a:p>
            <a:pPr lvl="1" eaLnBrk="1" hangingPunct="1"/>
            <a:r>
              <a:rPr lang="en-US" altLang="en-US" dirty="0">
                <a:solidFill>
                  <a:schemeClr val="tx1"/>
                </a:solidFill>
                <a:latin typeface="Arial" charset="0"/>
              </a:rPr>
              <a:t>Find the job with the lowest average salary.</a:t>
            </a:r>
            <a:endParaRPr lang="en-US" altLang="en-US" sz="100" dirty="0">
              <a:solidFill>
                <a:schemeClr val="tx1"/>
              </a:solidFill>
              <a:latin typeface="Arial" charset="0"/>
            </a:endParaRPr>
          </a:p>
          <a:p>
            <a:pPr marL="857250" lvl="4" eaLnBrk="1" hangingPunct="1"/>
            <a:r>
              <a:rPr lang="en-US" altLang="en-US" dirty="0">
                <a:solidFill>
                  <a:schemeClr val="tx1"/>
                </a:solidFill>
              </a:rPr>
              <a:t>   SELECT   </a:t>
            </a:r>
            <a:r>
              <a:rPr lang="en-US" altLang="en-US" dirty="0" err="1">
                <a:solidFill>
                  <a:schemeClr val="tx1"/>
                </a:solidFill>
              </a:rPr>
              <a:t>job_id</a:t>
            </a:r>
            <a:r>
              <a:rPr lang="en-US" altLang="en-US" dirty="0">
                <a:solidFill>
                  <a:schemeClr val="tx1"/>
                </a:solidFill>
              </a:rPr>
              <a:t>, AVG(salary)</a:t>
            </a:r>
          </a:p>
          <a:p>
            <a:pPr marL="857250" lvl="4" eaLnBrk="1" hangingPunct="1"/>
            <a:r>
              <a:rPr lang="en-US" altLang="en-US" dirty="0">
                <a:solidFill>
                  <a:schemeClr val="tx1"/>
                </a:solidFill>
              </a:rPr>
              <a:t>   FROM     employees</a:t>
            </a:r>
          </a:p>
          <a:p>
            <a:pPr marL="857250" lvl="4" eaLnBrk="1" hangingPunct="1"/>
            <a:r>
              <a:rPr lang="en-US" altLang="en-US" dirty="0">
                <a:solidFill>
                  <a:schemeClr val="tx1"/>
                </a:solidFill>
              </a:rPr>
              <a:t>   GROUP BY </a:t>
            </a:r>
            <a:r>
              <a:rPr lang="en-US" altLang="en-US" dirty="0" err="1">
                <a:solidFill>
                  <a:schemeClr val="tx1"/>
                </a:solidFill>
              </a:rPr>
              <a:t>job_id</a:t>
            </a:r>
            <a:endParaRPr lang="en-US" altLang="en-US" dirty="0">
              <a:solidFill>
                <a:schemeClr val="tx1"/>
              </a:solidFill>
            </a:endParaRPr>
          </a:p>
          <a:p>
            <a:pPr marL="857250" lvl="4" eaLnBrk="1" hangingPunct="1"/>
            <a:r>
              <a:rPr lang="en-US" altLang="en-US" dirty="0">
                <a:solidFill>
                  <a:schemeClr val="tx1"/>
                </a:solidFill>
              </a:rPr>
              <a:t>   HAVING   AVG(salary) = (SELECT   MIN(AVG(salary))</a:t>
            </a:r>
          </a:p>
          <a:p>
            <a:pPr marL="857250" lvl="4" eaLnBrk="1" hangingPunct="1"/>
            <a:r>
              <a:rPr lang="en-US" altLang="en-US" dirty="0">
                <a:solidFill>
                  <a:schemeClr val="tx1"/>
                </a:solidFill>
              </a:rPr>
              <a:t>                           FROM     employees</a:t>
            </a:r>
          </a:p>
          <a:p>
            <a:pPr marL="857250" lvl="4" eaLnBrk="1" hangingPunct="1"/>
            <a:r>
              <a:rPr lang="en-US" altLang="en-US" dirty="0">
                <a:solidFill>
                  <a:schemeClr val="tx1"/>
                </a:solidFill>
              </a:rPr>
              <a:t>                           GROUP BY </a:t>
            </a:r>
            <a:r>
              <a:rPr lang="en-US" altLang="en-US" dirty="0" err="1">
                <a:solidFill>
                  <a:schemeClr val="tx1"/>
                </a:solidFill>
              </a:rPr>
              <a:t>job_id</a:t>
            </a:r>
            <a:r>
              <a:rPr lang="en-US" altLang="en-US" dirty="0">
                <a:solidFill>
                  <a:schemeClr val="tx1"/>
                </a:solidFill>
              </a:rPr>
              <a:t>);</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273</a:t>
            </a:fld>
            <a:endParaRPr lang="es-VE"/>
          </a:p>
        </p:txBody>
      </p:sp>
    </p:spTree>
    <p:extLst>
      <p:ext uri="{BB962C8B-B14F-4D97-AF65-F5344CB8AC3E}">
        <p14:creationId xmlns:p14="http://schemas.microsoft.com/office/powerpoint/2010/main" val="360562720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A common error with </a:t>
            </a:r>
            <a:r>
              <a:rPr lang="en-US" altLang="en-US" dirty="0" err="1">
                <a:latin typeface="Arial" charset="0"/>
              </a:rPr>
              <a:t>subqueries</a:t>
            </a:r>
            <a:r>
              <a:rPr lang="en-US" altLang="en-US" dirty="0">
                <a:latin typeface="Arial" charset="0"/>
              </a:rPr>
              <a:t> occurs when more than one row is returned for a single-row </a:t>
            </a:r>
            <a:r>
              <a:rPr lang="en-US" altLang="en-US" dirty="0" err="1">
                <a:latin typeface="Arial" charset="0"/>
              </a:rPr>
              <a:t>subquery</a:t>
            </a:r>
            <a:r>
              <a:rPr lang="en-US" altLang="en-US" dirty="0">
                <a:latin typeface="Arial" charset="0"/>
              </a:rPr>
              <a:t>.</a:t>
            </a:r>
          </a:p>
          <a:p>
            <a:pPr lvl="1" eaLnBrk="1" hangingPunct="1"/>
            <a:r>
              <a:rPr lang="en-US" altLang="en-US" dirty="0">
                <a:latin typeface="Arial" charset="0"/>
              </a:rPr>
              <a:t>In the SQL statement in the slide, the </a:t>
            </a:r>
            <a:r>
              <a:rPr lang="en-US" altLang="en-US" dirty="0" err="1">
                <a:latin typeface="Arial" charset="0"/>
              </a:rPr>
              <a:t>subquery</a:t>
            </a:r>
            <a:r>
              <a:rPr lang="en-US" altLang="en-US" dirty="0">
                <a:latin typeface="Arial" charset="0"/>
              </a:rPr>
              <a:t> contains a </a:t>
            </a:r>
            <a:r>
              <a:rPr lang="en-US" altLang="en-US" dirty="0">
                <a:latin typeface="Courier New" pitchFamily="49" charset="0"/>
              </a:rPr>
              <a:t>GROUP</a:t>
            </a:r>
            <a:r>
              <a:rPr lang="en-US" altLang="en-US" dirty="0">
                <a:latin typeface="Arial" charset="0"/>
              </a:rPr>
              <a:t> </a:t>
            </a:r>
            <a:r>
              <a:rPr lang="en-US" altLang="en-US" dirty="0">
                <a:latin typeface="Courier New" pitchFamily="49" charset="0"/>
              </a:rPr>
              <a:t>BY</a:t>
            </a:r>
            <a:r>
              <a:rPr lang="en-US" altLang="en-US" dirty="0">
                <a:latin typeface="Arial" charset="0"/>
              </a:rPr>
              <a:t> clause, which implies that the </a:t>
            </a:r>
            <a:r>
              <a:rPr lang="en-US" altLang="en-US" dirty="0" err="1">
                <a:latin typeface="Arial" charset="0"/>
              </a:rPr>
              <a:t>subquery</a:t>
            </a:r>
            <a:r>
              <a:rPr lang="en-US" altLang="en-US" dirty="0">
                <a:latin typeface="Arial" charset="0"/>
              </a:rPr>
              <a:t> will return multiple rows, one for each group that it finds. In this case, the results of the </a:t>
            </a:r>
            <a:r>
              <a:rPr lang="en-US" altLang="en-US" dirty="0" err="1">
                <a:latin typeface="Arial" charset="0"/>
              </a:rPr>
              <a:t>subquery</a:t>
            </a:r>
            <a:r>
              <a:rPr lang="en-US" altLang="en-US" dirty="0">
                <a:latin typeface="Arial" charset="0"/>
              </a:rPr>
              <a:t> are </a:t>
            </a:r>
            <a:r>
              <a:rPr lang="en-US" altLang="en-US" dirty="0">
                <a:latin typeface="Courier New" pitchFamily="49" charset="0"/>
              </a:rPr>
              <a:t>4400</a:t>
            </a:r>
            <a:r>
              <a:rPr lang="en-US" altLang="en-US" dirty="0">
                <a:latin typeface="Arial" charset="0"/>
              </a:rPr>
              <a:t>, </a:t>
            </a:r>
            <a:r>
              <a:rPr lang="en-US" altLang="en-US" dirty="0">
                <a:latin typeface="Courier New" pitchFamily="49" charset="0"/>
              </a:rPr>
              <a:t>6000</a:t>
            </a:r>
            <a:r>
              <a:rPr lang="en-US" altLang="en-US" dirty="0">
                <a:latin typeface="Arial" charset="0"/>
              </a:rPr>
              <a:t>, </a:t>
            </a:r>
            <a:r>
              <a:rPr lang="en-US" altLang="en-US" dirty="0">
                <a:latin typeface="Courier New" pitchFamily="49" charset="0"/>
              </a:rPr>
              <a:t>2500</a:t>
            </a:r>
            <a:r>
              <a:rPr lang="en-US" altLang="en-US" dirty="0">
                <a:latin typeface="Arial" charset="0"/>
              </a:rPr>
              <a:t>, </a:t>
            </a:r>
            <a:r>
              <a:rPr lang="en-US" altLang="en-US" dirty="0">
                <a:latin typeface="Courier New" pitchFamily="49" charset="0"/>
              </a:rPr>
              <a:t>4200</a:t>
            </a:r>
            <a:r>
              <a:rPr lang="en-US" altLang="en-US" dirty="0">
                <a:latin typeface="Arial" charset="0"/>
              </a:rPr>
              <a:t>, </a:t>
            </a:r>
            <a:r>
              <a:rPr lang="en-US" altLang="en-US" dirty="0">
                <a:latin typeface="Courier New" pitchFamily="49" charset="0"/>
              </a:rPr>
              <a:t>7000</a:t>
            </a:r>
            <a:r>
              <a:rPr lang="en-US" altLang="en-US" dirty="0">
                <a:latin typeface="Arial" charset="0"/>
              </a:rPr>
              <a:t>, </a:t>
            </a:r>
            <a:r>
              <a:rPr lang="en-US" altLang="en-US" dirty="0">
                <a:latin typeface="Courier New" pitchFamily="49" charset="0"/>
              </a:rPr>
              <a:t>17000</a:t>
            </a:r>
            <a:r>
              <a:rPr lang="en-US" altLang="en-US" dirty="0">
                <a:latin typeface="Arial" charset="0"/>
              </a:rPr>
              <a:t>, and </a:t>
            </a:r>
            <a:r>
              <a:rPr lang="en-US" altLang="en-US" dirty="0">
                <a:latin typeface="Courier New" pitchFamily="49" charset="0"/>
              </a:rPr>
              <a:t>8300</a:t>
            </a:r>
            <a:r>
              <a:rPr lang="en-US" altLang="en-US" dirty="0">
                <a:latin typeface="Arial" charset="0"/>
              </a:rPr>
              <a:t>.</a:t>
            </a:r>
          </a:p>
          <a:p>
            <a:pPr lvl="1" eaLnBrk="1" hangingPunct="1"/>
            <a:r>
              <a:rPr lang="en-US" altLang="en-US" dirty="0">
                <a:latin typeface="Arial" charset="0"/>
              </a:rPr>
              <a:t>The outer query takes those results and uses them in its </a:t>
            </a:r>
            <a:r>
              <a:rPr lang="en-US" altLang="en-US" dirty="0">
                <a:latin typeface="Courier New" pitchFamily="49" charset="0"/>
              </a:rPr>
              <a:t>WHERE</a:t>
            </a:r>
            <a:r>
              <a:rPr lang="en-US" altLang="en-US" dirty="0">
                <a:latin typeface="Arial" charset="0"/>
              </a:rPr>
              <a:t> clause. The </a:t>
            </a:r>
            <a:r>
              <a:rPr lang="en-US" altLang="en-US" dirty="0">
                <a:latin typeface="Courier New" pitchFamily="49" charset="0"/>
              </a:rPr>
              <a:t>WHERE</a:t>
            </a:r>
            <a:r>
              <a:rPr lang="en-US" altLang="en-US" dirty="0">
                <a:latin typeface="Arial" charset="0"/>
              </a:rPr>
              <a:t> clause contains an equal (</a:t>
            </a:r>
            <a:r>
              <a:rPr lang="en-US" altLang="en-US" dirty="0">
                <a:latin typeface="Courier New" pitchFamily="49" charset="0"/>
              </a:rPr>
              <a:t>=</a:t>
            </a:r>
            <a:r>
              <a:rPr lang="en-US" altLang="en-US" dirty="0">
                <a:latin typeface="Arial" charset="0"/>
              </a:rPr>
              <a:t>) operator, a single-row comparison operator that expects only one value. The </a:t>
            </a:r>
            <a:r>
              <a:rPr lang="en-US" altLang="en-US" dirty="0">
                <a:latin typeface="Courier New" pitchFamily="49" charset="0"/>
              </a:rPr>
              <a:t>=</a:t>
            </a:r>
            <a:r>
              <a:rPr lang="en-US" altLang="en-US" dirty="0">
                <a:latin typeface="Arial" charset="0"/>
              </a:rPr>
              <a:t> operator cannot accept more than one value from the </a:t>
            </a:r>
            <a:r>
              <a:rPr lang="en-US" altLang="en-US" dirty="0" err="1">
                <a:latin typeface="Arial" charset="0"/>
              </a:rPr>
              <a:t>subquery</a:t>
            </a:r>
            <a:r>
              <a:rPr lang="en-US" altLang="en-US" dirty="0">
                <a:latin typeface="Arial" charset="0"/>
              </a:rPr>
              <a:t> and, therefore, generates the error.</a:t>
            </a:r>
          </a:p>
          <a:p>
            <a:pPr lvl="1" eaLnBrk="1" hangingPunct="1"/>
            <a:r>
              <a:rPr lang="en-US" altLang="en-US" dirty="0">
                <a:latin typeface="Arial" charset="0"/>
              </a:rPr>
              <a:t>To correct this error, change the </a:t>
            </a:r>
            <a:r>
              <a:rPr lang="en-US" altLang="en-US" dirty="0">
                <a:latin typeface="Courier New" pitchFamily="49" charset="0"/>
              </a:rPr>
              <a:t>=</a:t>
            </a:r>
            <a:r>
              <a:rPr lang="en-US" altLang="en-US" dirty="0">
                <a:latin typeface="Arial" charset="0"/>
              </a:rPr>
              <a:t> operator to </a:t>
            </a:r>
            <a:r>
              <a:rPr lang="en-US" altLang="en-US" dirty="0">
                <a:latin typeface="Courier New" pitchFamily="49" charset="0"/>
              </a:rPr>
              <a:t>IN</a:t>
            </a:r>
            <a:r>
              <a:rPr lang="en-US" altLang="en-US" dirty="0">
                <a:latin typeface="Arial" charset="0"/>
              </a:rPr>
              <a:t>.</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274</a:t>
            </a:fld>
            <a:endParaRPr lang="es-VE"/>
          </a:p>
        </p:txBody>
      </p:sp>
    </p:spTree>
    <p:extLst>
      <p:ext uri="{BB962C8B-B14F-4D97-AF65-F5344CB8AC3E}">
        <p14:creationId xmlns:p14="http://schemas.microsoft.com/office/powerpoint/2010/main" val="235229518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Another common problem occurs with </a:t>
            </a:r>
            <a:r>
              <a:rPr lang="en-US" altLang="en-US" dirty="0" err="1">
                <a:solidFill>
                  <a:schemeClr val="tx1"/>
                </a:solidFill>
                <a:latin typeface="Arial" charset="0"/>
              </a:rPr>
              <a:t>subqueries</a:t>
            </a:r>
            <a:r>
              <a:rPr lang="en-US" altLang="en-US" dirty="0">
                <a:solidFill>
                  <a:schemeClr val="tx1"/>
                </a:solidFill>
                <a:latin typeface="Arial" charset="0"/>
              </a:rPr>
              <a:t> when no rows are returned by the inner query.</a:t>
            </a:r>
          </a:p>
          <a:p>
            <a:pPr lvl="1" eaLnBrk="1" hangingPunct="1"/>
            <a:r>
              <a:rPr lang="en-US" altLang="en-US" dirty="0">
                <a:solidFill>
                  <a:schemeClr val="tx1"/>
                </a:solidFill>
                <a:latin typeface="Arial" charset="0"/>
              </a:rPr>
              <a:t>In the SQL statement in the slide, the </a:t>
            </a:r>
            <a:r>
              <a:rPr lang="en-US" altLang="en-US" dirty="0" err="1">
                <a:solidFill>
                  <a:schemeClr val="tx1"/>
                </a:solidFill>
                <a:latin typeface="Arial" charset="0"/>
              </a:rPr>
              <a:t>subquery</a:t>
            </a:r>
            <a:r>
              <a:rPr lang="en-US" altLang="en-US" dirty="0">
                <a:solidFill>
                  <a:schemeClr val="tx1"/>
                </a:solidFill>
                <a:latin typeface="Arial" charset="0"/>
              </a:rPr>
              <a:t> contains a </a:t>
            </a:r>
            <a:r>
              <a:rPr lang="en-US" altLang="en-US" dirty="0">
                <a:solidFill>
                  <a:schemeClr val="tx1"/>
                </a:solidFill>
                <a:latin typeface="Courier New" pitchFamily="49" charset="0"/>
              </a:rPr>
              <a:t>WHERE</a:t>
            </a:r>
            <a:r>
              <a:rPr lang="en-US" altLang="en-US" dirty="0">
                <a:solidFill>
                  <a:schemeClr val="tx1"/>
                </a:solidFill>
                <a:latin typeface="Arial" charset="0"/>
              </a:rPr>
              <a:t> clause. Presumably, the intention is to find the employee who works as an ‘Architect’. The statement is correct, but selects no rows when executed because there is no job titled ‘Architect’. Therefore, the </a:t>
            </a:r>
            <a:r>
              <a:rPr lang="en-US" altLang="en-US" dirty="0" err="1">
                <a:solidFill>
                  <a:schemeClr val="tx1"/>
                </a:solidFill>
                <a:latin typeface="Arial" charset="0"/>
              </a:rPr>
              <a:t>subquery</a:t>
            </a:r>
            <a:r>
              <a:rPr lang="en-US" altLang="en-US" dirty="0">
                <a:solidFill>
                  <a:schemeClr val="tx1"/>
                </a:solidFill>
                <a:latin typeface="Arial" charset="0"/>
              </a:rPr>
              <a:t> returns no rows. </a:t>
            </a:r>
          </a:p>
          <a:p>
            <a:pPr lvl="1" eaLnBrk="1" hangingPunct="1"/>
            <a:r>
              <a:rPr lang="en-US" altLang="en-US" dirty="0">
                <a:solidFill>
                  <a:schemeClr val="tx1"/>
                </a:solidFill>
                <a:latin typeface="Arial" charset="0"/>
              </a:rPr>
              <a:t>The outer query takes the results of the </a:t>
            </a:r>
            <a:r>
              <a:rPr lang="en-US" altLang="en-US" dirty="0" err="1">
                <a:solidFill>
                  <a:schemeClr val="tx1"/>
                </a:solidFill>
                <a:latin typeface="Arial" charset="0"/>
              </a:rPr>
              <a:t>subquery</a:t>
            </a:r>
            <a:r>
              <a:rPr lang="en-US" altLang="en-US" dirty="0">
                <a:solidFill>
                  <a:schemeClr val="tx1"/>
                </a:solidFill>
                <a:latin typeface="Arial" charset="0"/>
              </a:rPr>
              <a:t> (null) and uses these results in its </a:t>
            </a:r>
            <a:r>
              <a:rPr lang="en-US" altLang="en-US" dirty="0">
                <a:solidFill>
                  <a:schemeClr val="tx1"/>
                </a:solidFill>
                <a:latin typeface="Courier New" pitchFamily="49" charset="0"/>
              </a:rPr>
              <a:t>WHERE</a:t>
            </a:r>
            <a:r>
              <a:rPr lang="en-US" altLang="en-US" dirty="0">
                <a:solidFill>
                  <a:schemeClr val="tx1"/>
                </a:solidFill>
                <a:latin typeface="Arial" charset="0"/>
              </a:rPr>
              <a:t> clause. The outer query finds no employee with a job </a:t>
            </a:r>
            <a:r>
              <a:rPr lang="en-US" altLang="en-US" dirty="0">
                <a:solidFill>
                  <a:schemeClr val="tx1"/>
                </a:solidFill>
                <a:latin typeface="Courier New" pitchFamily="49" charset="0"/>
                <a:cs typeface="Courier New" pitchFamily="49" charset="0"/>
              </a:rPr>
              <a:t>ID</a:t>
            </a:r>
            <a:r>
              <a:rPr lang="en-US" altLang="en-US" dirty="0">
                <a:solidFill>
                  <a:schemeClr val="tx1"/>
                </a:solidFill>
                <a:latin typeface="Arial" charset="0"/>
              </a:rPr>
              <a:t> equal to </a:t>
            </a:r>
            <a:r>
              <a:rPr lang="en-US" altLang="en-US" dirty="0">
                <a:solidFill>
                  <a:schemeClr val="tx1"/>
                </a:solidFill>
                <a:latin typeface="Courier New" pitchFamily="49" charset="0"/>
                <a:cs typeface="Courier New" pitchFamily="49" charset="0"/>
              </a:rPr>
              <a:t>NULL</a:t>
            </a:r>
            <a:r>
              <a:rPr lang="en-US" altLang="en-US" dirty="0">
                <a:solidFill>
                  <a:schemeClr val="tx1"/>
                </a:solidFill>
                <a:latin typeface="Arial" charset="0"/>
              </a:rPr>
              <a:t>, and so returns no rows. Even if a job existed with a value of null, the row is not returned because comparison of two null values yields a null; therefore, the </a:t>
            </a:r>
            <a:r>
              <a:rPr lang="en-US" altLang="en-US" dirty="0">
                <a:solidFill>
                  <a:schemeClr val="tx1"/>
                </a:solidFill>
                <a:latin typeface="Courier New" pitchFamily="49" charset="0"/>
              </a:rPr>
              <a:t>WHERE</a:t>
            </a:r>
            <a:r>
              <a:rPr lang="en-US" altLang="en-US" dirty="0">
                <a:solidFill>
                  <a:schemeClr val="tx1"/>
                </a:solidFill>
                <a:latin typeface="Arial" charset="0"/>
              </a:rPr>
              <a:t> condition is not true.</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275</a:t>
            </a:fld>
            <a:endParaRPr lang="es-VE"/>
          </a:p>
        </p:txBody>
      </p:sp>
    </p:spTree>
    <p:extLst>
      <p:ext uri="{BB962C8B-B14F-4D97-AF65-F5344CB8AC3E}">
        <p14:creationId xmlns:p14="http://schemas.microsoft.com/office/powerpoint/2010/main" val="344448552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703674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err="1">
                <a:solidFill>
                  <a:schemeClr val="tx1"/>
                </a:solidFill>
                <a:latin typeface="Arial" charset="0"/>
              </a:rPr>
              <a:t>Subqueries</a:t>
            </a:r>
            <a:r>
              <a:rPr lang="en-US" altLang="en-US" dirty="0">
                <a:solidFill>
                  <a:schemeClr val="tx1"/>
                </a:solidFill>
                <a:latin typeface="Arial" charset="0"/>
              </a:rPr>
              <a:t> that return more than one row are called multiple-row </a:t>
            </a:r>
            <a:r>
              <a:rPr lang="en-US" altLang="en-US" dirty="0" err="1">
                <a:solidFill>
                  <a:schemeClr val="tx1"/>
                </a:solidFill>
                <a:latin typeface="Arial" charset="0"/>
              </a:rPr>
              <a:t>subqueries</a:t>
            </a:r>
            <a:r>
              <a:rPr lang="en-US" altLang="en-US" dirty="0">
                <a:solidFill>
                  <a:schemeClr val="tx1"/>
                </a:solidFill>
                <a:latin typeface="Arial" charset="0"/>
              </a:rPr>
              <a:t>. You use a </a:t>
            </a:r>
            <a:br>
              <a:rPr lang="en-US" altLang="en-US" dirty="0">
                <a:solidFill>
                  <a:schemeClr val="tx1"/>
                </a:solidFill>
                <a:latin typeface="Arial" charset="0"/>
              </a:rPr>
            </a:br>
            <a:r>
              <a:rPr lang="en-US" altLang="en-US" dirty="0">
                <a:solidFill>
                  <a:schemeClr val="tx1"/>
                </a:solidFill>
                <a:latin typeface="Arial" charset="0"/>
              </a:rPr>
              <a:t>multiple-row operator, instead of a single-row operator, with a multiple-row </a:t>
            </a:r>
            <a:r>
              <a:rPr lang="en-US" altLang="en-US" dirty="0" err="1">
                <a:solidFill>
                  <a:schemeClr val="tx1"/>
                </a:solidFill>
                <a:latin typeface="Arial" charset="0"/>
              </a:rPr>
              <a:t>subquery</a:t>
            </a:r>
            <a:r>
              <a:rPr lang="en-US" altLang="en-US" dirty="0">
                <a:solidFill>
                  <a:schemeClr val="tx1"/>
                </a:solidFill>
                <a:latin typeface="Arial" charset="0"/>
              </a:rPr>
              <a:t>. The </a:t>
            </a:r>
            <a:br>
              <a:rPr lang="en-US" altLang="en-US" dirty="0">
                <a:solidFill>
                  <a:schemeClr val="tx1"/>
                </a:solidFill>
                <a:latin typeface="Arial" charset="0"/>
              </a:rPr>
            </a:br>
            <a:r>
              <a:rPr lang="en-US" altLang="en-US" dirty="0">
                <a:solidFill>
                  <a:schemeClr val="tx1"/>
                </a:solidFill>
                <a:latin typeface="Arial" charset="0"/>
              </a:rPr>
              <a:t>multiple-row operator expects one or more values:</a:t>
            </a:r>
          </a:p>
          <a:p>
            <a:pPr lvl="1" eaLnBrk="1" hangingPunct="1"/>
            <a:r>
              <a:rPr lang="en-US" altLang="en-US" sz="500" dirty="0">
                <a:solidFill>
                  <a:schemeClr val="tx1"/>
                </a:solidFill>
                <a:latin typeface="Arial" charset="0"/>
              </a:rPr>
              <a:t> </a:t>
            </a:r>
          </a:p>
          <a:p>
            <a:pPr lvl="4" eaLnBrk="1" hangingPunct="1">
              <a:spcBef>
                <a:spcPct val="0"/>
              </a:spcBef>
            </a:pPr>
            <a:r>
              <a:rPr lang="en-US" altLang="en-US" dirty="0">
                <a:solidFill>
                  <a:schemeClr val="tx1"/>
                </a:solidFill>
              </a:rPr>
              <a:t>   SELECT </a:t>
            </a:r>
            <a:r>
              <a:rPr lang="en-US" altLang="en-US" dirty="0" err="1">
                <a:solidFill>
                  <a:schemeClr val="tx1"/>
                </a:solidFill>
              </a:rPr>
              <a:t>last_name</a:t>
            </a:r>
            <a:r>
              <a:rPr lang="en-US" altLang="en-US" dirty="0">
                <a:solidFill>
                  <a:schemeClr val="tx1"/>
                </a:solidFill>
              </a:rPr>
              <a:t>, salary, </a:t>
            </a:r>
            <a:r>
              <a:rPr lang="en-US" altLang="en-US" dirty="0" err="1">
                <a:solidFill>
                  <a:schemeClr val="tx1"/>
                </a:solidFill>
              </a:rPr>
              <a:t>department_id</a:t>
            </a:r>
            <a:endParaRPr lang="en-US" altLang="en-US" dirty="0">
              <a:solidFill>
                <a:schemeClr val="tx1"/>
              </a:solidFill>
            </a:endParaRPr>
          </a:p>
          <a:p>
            <a:pPr lvl="4" eaLnBrk="1" hangingPunct="1">
              <a:spcBef>
                <a:spcPct val="0"/>
              </a:spcBef>
            </a:pPr>
            <a:r>
              <a:rPr lang="en-US" altLang="en-US" dirty="0">
                <a:solidFill>
                  <a:schemeClr val="tx1"/>
                </a:solidFill>
              </a:rPr>
              <a:t>   FROM   employees</a:t>
            </a:r>
          </a:p>
          <a:p>
            <a:pPr lvl="4" eaLnBrk="1" hangingPunct="1">
              <a:spcBef>
                <a:spcPct val="0"/>
              </a:spcBef>
            </a:pPr>
            <a:r>
              <a:rPr lang="en-US" altLang="en-US" dirty="0">
                <a:solidFill>
                  <a:schemeClr val="tx1"/>
                </a:solidFill>
              </a:rPr>
              <a:t>   WHERE  salary IN (SELECT   MIN(salary)</a:t>
            </a:r>
          </a:p>
          <a:p>
            <a:pPr lvl="4" eaLnBrk="1" hangingPunct="1">
              <a:spcBef>
                <a:spcPct val="0"/>
              </a:spcBef>
            </a:pPr>
            <a:r>
              <a:rPr lang="en-US" altLang="en-US" dirty="0">
                <a:solidFill>
                  <a:schemeClr val="tx1"/>
                </a:solidFill>
              </a:rPr>
              <a:t>                     FROM     employees</a:t>
            </a:r>
          </a:p>
          <a:p>
            <a:pPr lvl="4" eaLnBrk="1" hangingPunct="1">
              <a:spcBef>
                <a:spcPct val="0"/>
              </a:spcBef>
            </a:pPr>
            <a:r>
              <a:rPr lang="en-US" altLang="en-US" dirty="0">
                <a:solidFill>
                  <a:schemeClr val="tx1"/>
                </a:solidFill>
              </a:rPr>
              <a:t>                     GROUP BY </a:t>
            </a:r>
            <a:r>
              <a:rPr lang="en-US" altLang="en-US" dirty="0" err="1">
                <a:solidFill>
                  <a:schemeClr val="tx1"/>
                </a:solidFill>
              </a:rPr>
              <a:t>department_id</a:t>
            </a:r>
            <a:r>
              <a:rPr lang="en-US" altLang="en-US" dirty="0">
                <a:solidFill>
                  <a:schemeClr val="tx1"/>
                </a:solidFill>
              </a:rPr>
              <a:t>);</a:t>
            </a:r>
          </a:p>
          <a:p>
            <a:pPr lvl="1" eaLnBrk="1" hangingPunct="1"/>
            <a:r>
              <a:rPr lang="en-US" altLang="en-US" b="1" dirty="0">
                <a:solidFill>
                  <a:schemeClr val="tx1"/>
                </a:solidFill>
                <a:latin typeface="Arial" charset="0"/>
              </a:rPr>
              <a:t>Example</a:t>
            </a:r>
            <a:endParaRPr lang="en-US" altLang="en-US" dirty="0">
              <a:solidFill>
                <a:schemeClr val="tx1"/>
              </a:solidFill>
              <a:latin typeface="Arial" charset="0"/>
            </a:endParaRPr>
          </a:p>
          <a:p>
            <a:pPr lvl="1" eaLnBrk="1" hangingPunct="1"/>
            <a:r>
              <a:rPr lang="en-US" altLang="en-US" dirty="0">
                <a:solidFill>
                  <a:schemeClr val="tx1"/>
                </a:solidFill>
                <a:latin typeface="Arial" charset="0"/>
              </a:rPr>
              <a:t>Find the employees who earn the same salary as the minimum salary of any department.</a:t>
            </a:r>
          </a:p>
          <a:p>
            <a:pPr lvl="1" eaLnBrk="1" hangingPunct="1"/>
            <a:r>
              <a:rPr lang="en-US" altLang="en-US" dirty="0">
                <a:solidFill>
                  <a:schemeClr val="tx1"/>
                </a:solidFill>
                <a:latin typeface="Arial" charset="0"/>
              </a:rPr>
              <a:t>The inner query is executed first, producing a query result. The main query block is then processed and uses the values that were returned by the inner query to complete its search condition. In fact, the main query appears to the Oracle server as follows:</a:t>
            </a:r>
          </a:p>
          <a:p>
            <a:pPr lvl="1" eaLnBrk="1" hangingPunct="1"/>
            <a:endParaRPr lang="en-US" altLang="en-US" sz="500" dirty="0">
              <a:solidFill>
                <a:schemeClr val="tx1"/>
              </a:solidFill>
              <a:latin typeface="Arial" charset="0"/>
            </a:endParaRPr>
          </a:p>
          <a:p>
            <a:pPr lvl="4" eaLnBrk="1" hangingPunct="1">
              <a:spcBef>
                <a:spcPct val="0"/>
              </a:spcBef>
            </a:pPr>
            <a:r>
              <a:rPr lang="en-US" altLang="en-US" dirty="0">
                <a:solidFill>
                  <a:schemeClr val="tx1"/>
                </a:solidFill>
              </a:rPr>
              <a:t>   SELECT </a:t>
            </a:r>
            <a:r>
              <a:rPr lang="en-US" altLang="en-US" dirty="0" err="1">
                <a:solidFill>
                  <a:schemeClr val="tx1"/>
                </a:solidFill>
              </a:rPr>
              <a:t>last_name</a:t>
            </a:r>
            <a:r>
              <a:rPr lang="en-US" altLang="en-US" dirty="0">
                <a:solidFill>
                  <a:schemeClr val="tx1"/>
                </a:solidFill>
              </a:rPr>
              <a:t>, salary, </a:t>
            </a:r>
            <a:r>
              <a:rPr lang="en-US" altLang="en-US" dirty="0" err="1">
                <a:solidFill>
                  <a:schemeClr val="tx1"/>
                </a:solidFill>
              </a:rPr>
              <a:t>department_id</a:t>
            </a:r>
            <a:endParaRPr lang="en-US" altLang="en-US" dirty="0">
              <a:solidFill>
                <a:schemeClr val="tx1"/>
              </a:solidFill>
            </a:endParaRPr>
          </a:p>
          <a:p>
            <a:pPr lvl="4" eaLnBrk="1" hangingPunct="1">
              <a:spcBef>
                <a:spcPct val="0"/>
              </a:spcBef>
            </a:pPr>
            <a:r>
              <a:rPr lang="en-US" altLang="en-US" dirty="0">
                <a:solidFill>
                  <a:schemeClr val="tx1"/>
                </a:solidFill>
              </a:rPr>
              <a:t>   FROM   employees</a:t>
            </a:r>
          </a:p>
          <a:p>
            <a:pPr lvl="4" eaLnBrk="1" hangingPunct="1">
              <a:spcBef>
                <a:spcPct val="0"/>
              </a:spcBef>
            </a:pPr>
            <a:r>
              <a:rPr lang="en-US" altLang="en-US" dirty="0">
                <a:solidFill>
                  <a:schemeClr val="tx1"/>
                </a:solidFill>
              </a:rPr>
              <a:t>   WHERE  salary IN (2500, 4200, 4400, 6000, 7000, 8300, 				8600, 17000);</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277</a:t>
            </a:fld>
            <a:endParaRPr lang="es-VE"/>
          </a:p>
        </p:txBody>
      </p:sp>
    </p:spTree>
    <p:extLst>
      <p:ext uri="{BB962C8B-B14F-4D97-AF65-F5344CB8AC3E}">
        <p14:creationId xmlns:p14="http://schemas.microsoft.com/office/powerpoint/2010/main" val="9228453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The </a:t>
            </a:r>
            <a:r>
              <a:rPr lang="en-US" altLang="en-US" dirty="0">
                <a:solidFill>
                  <a:schemeClr val="tx1"/>
                </a:solidFill>
                <a:latin typeface="Courier New" pitchFamily="49" charset="0"/>
              </a:rPr>
              <a:t>ANY</a:t>
            </a:r>
            <a:r>
              <a:rPr lang="en-US" altLang="en-US" dirty="0">
                <a:solidFill>
                  <a:schemeClr val="tx1"/>
                </a:solidFill>
                <a:latin typeface="Arial" charset="0"/>
              </a:rPr>
              <a:t> operator (and its synonym, the </a:t>
            </a:r>
            <a:r>
              <a:rPr lang="en-US" altLang="en-US" dirty="0">
                <a:solidFill>
                  <a:schemeClr val="tx1"/>
                </a:solidFill>
                <a:latin typeface="Courier New" pitchFamily="49" charset="0"/>
              </a:rPr>
              <a:t>SOME</a:t>
            </a:r>
            <a:r>
              <a:rPr lang="en-US" altLang="en-US" dirty="0">
                <a:solidFill>
                  <a:schemeClr val="tx1"/>
                </a:solidFill>
                <a:latin typeface="Arial" charset="0"/>
              </a:rPr>
              <a:t> operator) compares a value to </a:t>
            </a:r>
            <a:r>
              <a:rPr lang="en-US" altLang="en-US" i="1" dirty="0">
                <a:solidFill>
                  <a:schemeClr val="tx1"/>
                </a:solidFill>
                <a:latin typeface="Arial" charset="0"/>
              </a:rPr>
              <a:t>each</a:t>
            </a:r>
            <a:r>
              <a:rPr lang="en-US" altLang="en-US" b="1" i="1" dirty="0">
                <a:solidFill>
                  <a:schemeClr val="tx1"/>
                </a:solidFill>
                <a:latin typeface="Arial" charset="0"/>
              </a:rPr>
              <a:t> </a:t>
            </a:r>
            <a:r>
              <a:rPr lang="en-US" altLang="en-US" dirty="0">
                <a:solidFill>
                  <a:schemeClr val="tx1"/>
                </a:solidFill>
                <a:latin typeface="Arial" charset="0"/>
              </a:rPr>
              <a:t>value returned by a </a:t>
            </a:r>
            <a:r>
              <a:rPr lang="en-US" altLang="en-US" dirty="0" err="1">
                <a:solidFill>
                  <a:schemeClr val="tx1"/>
                </a:solidFill>
                <a:latin typeface="Arial" charset="0"/>
              </a:rPr>
              <a:t>subquery</a:t>
            </a:r>
            <a:r>
              <a:rPr lang="en-US" altLang="en-US" dirty="0">
                <a:solidFill>
                  <a:schemeClr val="tx1"/>
                </a:solidFill>
                <a:latin typeface="Arial" charset="0"/>
              </a:rPr>
              <a:t>. The example in the slide displays employees who are not IT programmers and whose salary is less than that of any IT programmer. The maximum salary that a programmer earns is $9,000. </a:t>
            </a:r>
          </a:p>
          <a:p>
            <a:pPr lvl="2" eaLnBrk="1" hangingPunct="1"/>
            <a:r>
              <a:rPr lang="en-US" altLang="en-US" dirty="0">
                <a:solidFill>
                  <a:schemeClr val="tx1"/>
                </a:solidFill>
                <a:latin typeface="Courier New" pitchFamily="49" charset="0"/>
              </a:rPr>
              <a:t>&lt;ANY</a:t>
            </a:r>
            <a:r>
              <a:rPr lang="en-US" altLang="en-US" dirty="0">
                <a:solidFill>
                  <a:schemeClr val="tx1"/>
                </a:solidFill>
                <a:latin typeface="Arial" charset="0"/>
              </a:rPr>
              <a:t> means less than the maximum. </a:t>
            </a:r>
          </a:p>
          <a:p>
            <a:pPr lvl="2" eaLnBrk="1" hangingPunct="1"/>
            <a:r>
              <a:rPr lang="en-US" altLang="en-US" dirty="0">
                <a:solidFill>
                  <a:schemeClr val="tx1"/>
                </a:solidFill>
                <a:latin typeface="Courier New" pitchFamily="49" charset="0"/>
              </a:rPr>
              <a:t>&gt;ANY</a:t>
            </a:r>
            <a:r>
              <a:rPr lang="en-US" altLang="en-US" dirty="0">
                <a:solidFill>
                  <a:schemeClr val="tx1"/>
                </a:solidFill>
                <a:latin typeface="Arial" charset="0"/>
              </a:rPr>
              <a:t> means more than the minimum. </a:t>
            </a:r>
          </a:p>
          <a:p>
            <a:pPr lvl="2" eaLnBrk="1" hangingPunct="1"/>
            <a:r>
              <a:rPr lang="en-US" altLang="en-US" dirty="0">
                <a:solidFill>
                  <a:schemeClr val="tx1"/>
                </a:solidFill>
                <a:latin typeface="Courier New" pitchFamily="49" charset="0"/>
              </a:rPr>
              <a:t>=ANY</a:t>
            </a:r>
            <a:r>
              <a:rPr lang="en-US" altLang="en-US" dirty="0">
                <a:solidFill>
                  <a:schemeClr val="tx1"/>
                </a:solidFill>
                <a:latin typeface="Arial" charset="0"/>
              </a:rPr>
              <a:t> is equivalent to </a:t>
            </a:r>
            <a:r>
              <a:rPr lang="en-US" altLang="en-US" dirty="0">
                <a:solidFill>
                  <a:schemeClr val="tx1"/>
                </a:solidFill>
                <a:latin typeface="Courier New" pitchFamily="49" charset="0"/>
              </a:rPr>
              <a:t>IN</a:t>
            </a:r>
            <a:r>
              <a:rPr lang="en-US" altLang="en-US" dirty="0">
                <a:solidFill>
                  <a:schemeClr val="tx1"/>
                </a:solidFill>
                <a:latin typeface="Arial" charset="0"/>
              </a:rPr>
              <a:t>.</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278</a:t>
            </a:fld>
            <a:endParaRPr lang="es-VE"/>
          </a:p>
        </p:txBody>
      </p:sp>
    </p:spTree>
    <p:extLst>
      <p:ext uri="{BB962C8B-B14F-4D97-AF65-F5344CB8AC3E}">
        <p14:creationId xmlns:p14="http://schemas.microsoft.com/office/powerpoint/2010/main" val="400875574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The </a:t>
            </a:r>
            <a:r>
              <a:rPr lang="en-US" altLang="en-US" dirty="0">
                <a:solidFill>
                  <a:schemeClr val="tx1"/>
                </a:solidFill>
                <a:latin typeface="Courier New" pitchFamily="49" charset="0"/>
              </a:rPr>
              <a:t>ALL</a:t>
            </a:r>
            <a:r>
              <a:rPr lang="en-US" altLang="en-US" dirty="0">
                <a:solidFill>
                  <a:schemeClr val="tx1"/>
                </a:solidFill>
                <a:latin typeface="Arial" charset="0"/>
              </a:rPr>
              <a:t> operator compares a value to </a:t>
            </a:r>
            <a:r>
              <a:rPr lang="en-US" altLang="en-US" i="1" dirty="0">
                <a:solidFill>
                  <a:schemeClr val="tx1"/>
                </a:solidFill>
                <a:latin typeface="Arial" charset="0"/>
              </a:rPr>
              <a:t>every</a:t>
            </a:r>
            <a:r>
              <a:rPr lang="en-US" altLang="en-US" dirty="0">
                <a:solidFill>
                  <a:schemeClr val="tx1"/>
                </a:solidFill>
                <a:latin typeface="Arial" charset="0"/>
              </a:rPr>
              <a:t> value returned by a </a:t>
            </a:r>
            <a:r>
              <a:rPr lang="en-US" altLang="en-US" dirty="0" err="1">
                <a:solidFill>
                  <a:schemeClr val="tx1"/>
                </a:solidFill>
                <a:latin typeface="Arial" charset="0"/>
              </a:rPr>
              <a:t>subquery</a:t>
            </a:r>
            <a:r>
              <a:rPr lang="en-US" altLang="en-US" dirty="0">
                <a:solidFill>
                  <a:schemeClr val="tx1"/>
                </a:solidFill>
                <a:latin typeface="Arial" charset="0"/>
              </a:rPr>
              <a:t>. The example in the slide displays employees who are not IT programmers and whose salary is less than that of all IT programmers. </a:t>
            </a:r>
          </a:p>
          <a:p>
            <a:pPr lvl="2" eaLnBrk="1" hangingPunct="1"/>
            <a:r>
              <a:rPr lang="en-US" altLang="en-US" dirty="0">
                <a:solidFill>
                  <a:schemeClr val="tx1"/>
                </a:solidFill>
                <a:latin typeface="Courier New" pitchFamily="49" charset="0"/>
              </a:rPr>
              <a:t>&gt;ALL</a:t>
            </a:r>
            <a:r>
              <a:rPr lang="en-US" altLang="en-US" dirty="0">
                <a:solidFill>
                  <a:schemeClr val="tx1"/>
                </a:solidFill>
                <a:latin typeface="Arial" charset="0"/>
              </a:rPr>
              <a:t> means more than the maximum. </a:t>
            </a:r>
          </a:p>
          <a:p>
            <a:pPr lvl="2" eaLnBrk="1" hangingPunct="1"/>
            <a:r>
              <a:rPr lang="en-US" altLang="en-US" dirty="0">
                <a:solidFill>
                  <a:schemeClr val="tx1"/>
                </a:solidFill>
                <a:latin typeface="Courier New" pitchFamily="49" charset="0"/>
              </a:rPr>
              <a:t>&lt;ALL</a:t>
            </a:r>
            <a:r>
              <a:rPr lang="en-US" altLang="en-US" dirty="0">
                <a:solidFill>
                  <a:schemeClr val="tx1"/>
                </a:solidFill>
                <a:latin typeface="Arial" charset="0"/>
              </a:rPr>
              <a:t> means less than the minimum.</a:t>
            </a:r>
          </a:p>
          <a:p>
            <a:pPr lvl="2" eaLnBrk="1" hangingPunct="1"/>
            <a:r>
              <a:rPr lang="en-US" altLang="en-US" dirty="0">
                <a:solidFill>
                  <a:schemeClr val="tx1"/>
                </a:solidFill>
                <a:latin typeface="Arial" charset="0"/>
              </a:rPr>
              <a:t>The </a:t>
            </a:r>
            <a:r>
              <a:rPr lang="en-US" altLang="en-US" dirty="0">
                <a:solidFill>
                  <a:schemeClr val="tx1"/>
                </a:solidFill>
                <a:latin typeface="Courier New" pitchFamily="49" charset="0"/>
              </a:rPr>
              <a:t>NOT</a:t>
            </a:r>
            <a:r>
              <a:rPr lang="en-US" altLang="en-US" dirty="0">
                <a:solidFill>
                  <a:schemeClr val="tx1"/>
                </a:solidFill>
                <a:latin typeface="Arial" charset="0"/>
              </a:rPr>
              <a:t> operator can be used with </a:t>
            </a:r>
            <a:r>
              <a:rPr lang="en-US" altLang="en-US" dirty="0">
                <a:solidFill>
                  <a:schemeClr val="tx1"/>
                </a:solidFill>
                <a:latin typeface="Courier New" pitchFamily="49" charset="0"/>
              </a:rPr>
              <a:t>IN</a:t>
            </a:r>
            <a:r>
              <a:rPr lang="en-US" altLang="en-US" dirty="0">
                <a:solidFill>
                  <a:schemeClr val="tx1"/>
                </a:solidFill>
                <a:latin typeface="Arial" charset="0"/>
              </a:rPr>
              <a:t>, </a:t>
            </a:r>
            <a:r>
              <a:rPr lang="en-US" altLang="en-US" dirty="0">
                <a:solidFill>
                  <a:schemeClr val="tx1"/>
                </a:solidFill>
                <a:latin typeface="Courier New" pitchFamily="49" charset="0"/>
              </a:rPr>
              <a:t>ANY</a:t>
            </a:r>
            <a:r>
              <a:rPr lang="en-US" altLang="en-US" dirty="0">
                <a:solidFill>
                  <a:schemeClr val="tx1"/>
                </a:solidFill>
                <a:latin typeface="Arial" charset="0"/>
              </a:rPr>
              <a:t>, and </a:t>
            </a:r>
            <a:r>
              <a:rPr lang="en-US" altLang="en-US" dirty="0">
                <a:solidFill>
                  <a:schemeClr val="tx1"/>
                </a:solidFill>
                <a:latin typeface="Courier New" pitchFamily="49" charset="0"/>
              </a:rPr>
              <a:t>ALL</a:t>
            </a:r>
            <a:r>
              <a:rPr lang="en-US" altLang="en-US" dirty="0">
                <a:solidFill>
                  <a:schemeClr val="tx1"/>
                </a:solidFill>
                <a:latin typeface="Arial" charset="0"/>
              </a:rPr>
              <a:t> operators.</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279</a:t>
            </a:fld>
            <a:endParaRPr lang="es-VE"/>
          </a:p>
        </p:txBody>
      </p:sp>
    </p:spTree>
    <p:extLst>
      <p:ext uri="{BB962C8B-B14F-4D97-AF65-F5344CB8AC3E}">
        <p14:creationId xmlns:p14="http://schemas.microsoft.com/office/powerpoint/2010/main" val="310625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Using SQL benefits all types of users, including application programmers, database administrators, managers, and end users. The purpose of SQL is to provide an interface to a relational database such as Oracle Database. All SQL statements are instructions to the database. Some of the features of SQL are:</a:t>
            </a:r>
            <a:endParaRPr dirty="0"/>
          </a:p>
          <a:p>
            <a:pPr marL="609493" lvl="2" indent="-304745" algn="l" rtl="0">
              <a:spcBef>
                <a:spcPts val="400"/>
              </a:spcBef>
              <a:spcAft>
                <a:spcPts val="0"/>
              </a:spcAft>
              <a:buClr>
                <a:srgbClr val="000000"/>
              </a:buClr>
              <a:buSzPts val="1100"/>
              <a:buFont typeface="Calibri"/>
              <a:buChar char="•"/>
            </a:pPr>
            <a:r>
              <a:rPr lang="en-US" dirty="0"/>
              <a:t>It processes sets of data as groups rather than as individual units.</a:t>
            </a:r>
            <a:endParaRPr dirty="0"/>
          </a:p>
          <a:p>
            <a:pPr marL="609493" lvl="2" indent="-304745" algn="l" rtl="0">
              <a:spcBef>
                <a:spcPts val="400"/>
              </a:spcBef>
              <a:spcAft>
                <a:spcPts val="0"/>
              </a:spcAft>
              <a:buClr>
                <a:srgbClr val="000000"/>
              </a:buClr>
              <a:buSzPts val="1100"/>
              <a:buFont typeface="Calibri"/>
              <a:buChar char="•"/>
            </a:pPr>
            <a:r>
              <a:rPr lang="en-US" dirty="0"/>
              <a:t>It provides automatic navigation to the data.</a:t>
            </a:r>
            <a:endParaRPr dirty="0"/>
          </a:p>
          <a:p>
            <a:pPr marL="609493" lvl="2" indent="-304745" algn="l" rtl="0">
              <a:spcBef>
                <a:spcPts val="400"/>
              </a:spcBef>
              <a:spcAft>
                <a:spcPts val="0"/>
              </a:spcAft>
              <a:buClr>
                <a:srgbClr val="000000"/>
              </a:buClr>
              <a:buSzPts val="1100"/>
              <a:buFont typeface="Calibri"/>
              <a:buChar char="•"/>
            </a:pPr>
            <a:r>
              <a:rPr lang="en-US" dirty="0"/>
              <a:t>It uses statements that are complex and powerful individually, and are therefore standalone.</a:t>
            </a:r>
            <a:endParaRPr dirty="0"/>
          </a:p>
          <a:p>
            <a:pPr marL="152373" lvl="1" indent="0" algn="l" rtl="0">
              <a:spcBef>
                <a:spcPts val="533"/>
              </a:spcBef>
              <a:spcAft>
                <a:spcPts val="0"/>
              </a:spcAft>
              <a:buClr>
                <a:schemeClr val="dk1"/>
              </a:buClr>
              <a:buSzPts val="1200"/>
              <a:buFont typeface="Calibri"/>
              <a:buNone/>
            </a:pPr>
            <a:r>
              <a:rPr lang="en-US" dirty="0"/>
              <a:t>SQL lets you work with data at the logical level. For example, to retrieve a set of rows from a table, you define a condition used to filter the rows. All rows satisfying the condition are retrieved in a single step and can be passed as a unit to the user, to another SQL statement, or to an application. You need not deal with the rows one by one, nor do you have to worry about how they are physically stored or retrieved. </a:t>
            </a:r>
            <a:endParaRPr dirty="0"/>
          </a:p>
          <a:p>
            <a:pPr marL="0" lvl="0" indent="0" algn="l" rtl="0">
              <a:spcBef>
                <a:spcPts val="0"/>
              </a:spcBef>
              <a:spcAft>
                <a:spcPts val="0"/>
              </a:spcAft>
              <a:buNone/>
            </a:pPr>
            <a:endParaRPr dirty="0"/>
          </a:p>
        </p:txBody>
      </p:sp>
      <p:sp>
        <p:nvSpPr>
          <p:cNvPr id="715" name="Google Shape;71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4500430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A multiple-column </a:t>
            </a:r>
            <a:r>
              <a:rPr lang="en-US" altLang="en-US" dirty="0" err="1">
                <a:latin typeface="Arial" charset="0"/>
              </a:rPr>
              <a:t>subquery</a:t>
            </a:r>
            <a:r>
              <a:rPr lang="en-US" altLang="en-US" dirty="0">
                <a:latin typeface="Arial" charset="0"/>
              </a:rPr>
              <a:t> returns more than one column to the outer query and can be listed in the outer query’s </a:t>
            </a:r>
            <a:r>
              <a:rPr lang="en-US" altLang="en-US" dirty="0">
                <a:latin typeface="Courier New" pitchFamily="49" charset="0"/>
                <a:cs typeface="Courier New" pitchFamily="49" charset="0"/>
              </a:rPr>
              <a:t>FROM</a:t>
            </a:r>
            <a:r>
              <a:rPr lang="en-US" altLang="en-US" dirty="0">
                <a:latin typeface="Arial" charset="0"/>
              </a:rPr>
              <a:t>, </a:t>
            </a:r>
            <a:r>
              <a:rPr lang="en-US" altLang="en-US" dirty="0">
                <a:latin typeface="Courier New" pitchFamily="49" charset="0"/>
                <a:cs typeface="Courier New" pitchFamily="49" charset="0"/>
              </a:rPr>
              <a:t>WHERE</a:t>
            </a:r>
            <a:r>
              <a:rPr lang="en-US" altLang="en-US" dirty="0">
                <a:latin typeface="Arial" charset="0"/>
              </a:rPr>
              <a:t>, or </a:t>
            </a:r>
            <a:r>
              <a:rPr lang="en-US" altLang="en-US" dirty="0">
                <a:latin typeface="Courier New" pitchFamily="49" charset="0"/>
                <a:cs typeface="Courier New" pitchFamily="49" charset="0"/>
              </a:rPr>
              <a:t>HAVING</a:t>
            </a:r>
            <a:r>
              <a:rPr lang="en-US" altLang="en-US" dirty="0">
                <a:latin typeface="Arial" charset="0"/>
              </a:rPr>
              <a:t> clause. </a:t>
            </a:r>
            <a:r>
              <a:rPr lang="en-US" altLang="en-US" dirty="0">
                <a:solidFill>
                  <a:schemeClr val="tx1"/>
                </a:solidFill>
                <a:latin typeface="Arial" charset="0"/>
              </a:rPr>
              <a:t> </a:t>
            </a:r>
          </a:p>
          <a:p>
            <a:pPr lvl="1"/>
            <a:r>
              <a:rPr lang="en-US" altLang="en-US" dirty="0">
                <a:solidFill>
                  <a:schemeClr val="tx1"/>
                </a:solidFill>
                <a:latin typeface="Arial" charset="0"/>
              </a:rPr>
              <a:t>If you want to compare two or more columns, you must write a compound </a:t>
            </a:r>
            <a:r>
              <a:rPr lang="en-US" altLang="en-US" dirty="0">
                <a:solidFill>
                  <a:schemeClr val="tx1"/>
                </a:solidFill>
                <a:latin typeface="Courier New" pitchFamily="49" charset="0"/>
                <a:cs typeface="Courier New" pitchFamily="49" charset="0"/>
              </a:rPr>
              <a:t>WHERE</a:t>
            </a:r>
            <a:r>
              <a:rPr lang="en-US" altLang="en-US" dirty="0">
                <a:solidFill>
                  <a:schemeClr val="tx1"/>
                </a:solidFill>
                <a:latin typeface="Arial" charset="0"/>
              </a:rPr>
              <a:t> clause using logical operators. Multiple-column </a:t>
            </a:r>
            <a:r>
              <a:rPr lang="en-US" altLang="en-US" dirty="0" err="1">
                <a:solidFill>
                  <a:schemeClr val="tx1"/>
                </a:solidFill>
                <a:latin typeface="Arial" charset="0"/>
              </a:rPr>
              <a:t>subqueries</a:t>
            </a:r>
            <a:r>
              <a:rPr lang="en-US" altLang="en-US" dirty="0">
                <a:solidFill>
                  <a:schemeClr val="tx1"/>
                </a:solidFill>
                <a:latin typeface="Arial" charset="0"/>
              </a:rPr>
              <a:t> enable you to combine duplicate </a:t>
            </a:r>
            <a:r>
              <a:rPr lang="en-US" altLang="en-US" dirty="0">
                <a:solidFill>
                  <a:schemeClr val="tx1"/>
                </a:solidFill>
                <a:latin typeface="Courier New" pitchFamily="49" charset="0"/>
                <a:cs typeface="Courier New" pitchFamily="49" charset="0"/>
              </a:rPr>
              <a:t>WHERE</a:t>
            </a:r>
            <a:r>
              <a:rPr lang="en-US" altLang="en-US" dirty="0">
                <a:solidFill>
                  <a:schemeClr val="tx1"/>
                </a:solidFill>
                <a:latin typeface="Arial" charset="0"/>
                <a:cs typeface="Arial" charset="0"/>
              </a:rPr>
              <a:t> </a:t>
            </a:r>
            <a:r>
              <a:rPr lang="en-US" altLang="en-US" dirty="0">
                <a:solidFill>
                  <a:schemeClr val="tx1"/>
                </a:solidFill>
                <a:latin typeface="Arial" charset="0"/>
              </a:rPr>
              <a:t>conditions into a single </a:t>
            </a:r>
            <a:r>
              <a:rPr lang="en-US" altLang="en-US" dirty="0">
                <a:solidFill>
                  <a:schemeClr val="tx1"/>
                </a:solidFill>
                <a:latin typeface="Courier New" pitchFamily="49" charset="0"/>
                <a:cs typeface="Courier New" pitchFamily="49" charset="0"/>
              </a:rPr>
              <a:t>WHERE</a:t>
            </a:r>
            <a:r>
              <a:rPr lang="en-US" altLang="en-US" dirty="0">
                <a:solidFill>
                  <a:schemeClr val="tx1"/>
                </a:solidFill>
                <a:latin typeface="Arial" charset="0"/>
              </a:rPr>
              <a:t> clause. </a:t>
            </a:r>
          </a:p>
          <a:p>
            <a:pPr lvl="1"/>
            <a:r>
              <a:rPr lang="en-US" altLang="en-US" dirty="0">
                <a:latin typeface="Courier New" pitchFamily="49" charset="0"/>
                <a:cs typeface="Courier New" pitchFamily="49" charset="0"/>
              </a:rPr>
              <a:t>IN</a:t>
            </a:r>
            <a:r>
              <a:rPr lang="en-US" altLang="en-US" dirty="0">
                <a:latin typeface="Arial" charset="0"/>
              </a:rPr>
              <a:t> operator is used to check a value within a set of values. The list of values may come from the results returned by a </a:t>
            </a:r>
            <a:r>
              <a:rPr lang="en-US" altLang="en-US" dirty="0" err="1">
                <a:latin typeface="Arial" charset="0"/>
              </a:rPr>
              <a:t>subquery</a:t>
            </a:r>
            <a:r>
              <a:rPr lang="en-US" altLang="en-US" dirty="0">
                <a:latin typeface="Arial" charset="0"/>
              </a:rPr>
              <a:t>.</a:t>
            </a:r>
            <a:endParaRPr lang="en-US" altLang="en-US" dirty="0">
              <a:solidFill>
                <a:schemeClr val="tx1"/>
              </a:solidFill>
              <a:latin typeface="Arial" charset="0"/>
            </a:endParaRPr>
          </a:p>
          <a:p>
            <a:pPr lvl="1"/>
            <a:r>
              <a:rPr lang="en-US" altLang="en-US" dirty="0">
                <a:latin typeface="Arial" charset="0"/>
              </a:rPr>
              <a:t>Syntax:</a:t>
            </a:r>
          </a:p>
          <a:p>
            <a:pPr lvl="2">
              <a:buFont typeface="Times New Roman" pitchFamily="18" charset="0"/>
              <a:buNone/>
            </a:pPr>
            <a:r>
              <a:rPr lang="en-US" altLang="en-US" dirty="0">
                <a:latin typeface="Courier New" pitchFamily="49" charset="0"/>
                <a:cs typeface="Courier New" pitchFamily="49" charset="0"/>
              </a:rPr>
              <a:t>SELECT </a:t>
            </a:r>
            <a:r>
              <a:rPr lang="en-US" altLang="en-US" i="1" dirty="0">
                <a:latin typeface="Courier New" pitchFamily="49" charset="0"/>
                <a:cs typeface="Courier New" pitchFamily="49" charset="0"/>
              </a:rPr>
              <a:t>column, column, ...</a:t>
            </a:r>
          </a:p>
          <a:p>
            <a:pPr lvl="2">
              <a:buFont typeface="Times New Roman" pitchFamily="18" charset="0"/>
              <a:buNone/>
            </a:pPr>
            <a:r>
              <a:rPr lang="en-US" altLang="en-US" dirty="0">
                <a:latin typeface="Courier New" pitchFamily="49" charset="0"/>
                <a:cs typeface="Courier New" pitchFamily="49" charset="0"/>
              </a:rPr>
              <a:t>FROM </a:t>
            </a:r>
            <a:r>
              <a:rPr lang="en-US" altLang="en-US" i="1" dirty="0">
                <a:latin typeface="Courier New" pitchFamily="49" charset="0"/>
                <a:cs typeface="Courier New" pitchFamily="49" charset="0"/>
              </a:rPr>
              <a:t>table</a:t>
            </a:r>
          </a:p>
          <a:p>
            <a:pPr lvl="2">
              <a:buFont typeface="Times New Roman" pitchFamily="18" charset="0"/>
              <a:buNone/>
            </a:pPr>
            <a:r>
              <a:rPr lang="en-US" altLang="en-US" dirty="0">
                <a:latin typeface="Courier New" pitchFamily="49" charset="0"/>
                <a:cs typeface="Courier New" pitchFamily="49" charset="0"/>
              </a:rPr>
              <a:t>WHERE (</a:t>
            </a:r>
            <a:r>
              <a:rPr lang="en-US" altLang="en-US" i="1" dirty="0">
                <a:latin typeface="Courier New" pitchFamily="49" charset="0"/>
                <a:cs typeface="Courier New" pitchFamily="49" charset="0"/>
              </a:rPr>
              <a:t>column, column, ...) IN </a:t>
            </a:r>
          </a:p>
          <a:p>
            <a:pPr lvl="2">
              <a:buFont typeface="Times New Roman" pitchFamily="18" charset="0"/>
              <a:buNone/>
            </a:pPr>
            <a:r>
              <a:rPr lang="en-US" altLang="en-US" i="1" dirty="0">
                <a:latin typeface="Courier New" pitchFamily="49" charset="0"/>
                <a:cs typeface="Courier New" pitchFamily="49" charset="0"/>
              </a:rPr>
              <a:t>                            </a:t>
            </a:r>
            <a:r>
              <a:rPr lang="en-US" altLang="en-US" dirty="0">
                <a:latin typeface="Courier New" pitchFamily="49" charset="0"/>
                <a:cs typeface="Courier New" pitchFamily="49" charset="0"/>
              </a:rPr>
              <a:t>(SELECT </a:t>
            </a:r>
            <a:r>
              <a:rPr lang="en-US" altLang="en-US" i="1" dirty="0">
                <a:latin typeface="Courier New" pitchFamily="49" charset="0"/>
                <a:cs typeface="Courier New" pitchFamily="49" charset="0"/>
              </a:rPr>
              <a:t>column, column, ...</a:t>
            </a:r>
          </a:p>
          <a:p>
            <a:pPr lvl="2">
              <a:buFont typeface="Times New Roman" pitchFamily="18" charset="0"/>
              <a:buNone/>
            </a:pPr>
            <a:r>
              <a:rPr lang="en-US" altLang="en-US" dirty="0">
                <a:latin typeface="Courier New" pitchFamily="49" charset="0"/>
                <a:cs typeface="Courier New" pitchFamily="49" charset="0"/>
              </a:rPr>
              <a:t>                             FROM </a:t>
            </a:r>
            <a:r>
              <a:rPr lang="en-US" altLang="en-US" i="1" dirty="0">
                <a:latin typeface="Courier New" pitchFamily="49" charset="0"/>
                <a:cs typeface="Courier New" pitchFamily="49" charset="0"/>
              </a:rPr>
              <a:t>table</a:t>
            </a:r>
          </a:p>
          <a:p>
            <a:pPr lvl="2">
              <a:buFont typeface="Times New Roman" pitchFamily="18" charset="0"/>
              <a:buNone/>
            </a:pPr>
            <a:r>
              <a:rPr lang="en-US" altLang="en-US" dirty="0">
                <a:latin typeface="Courier New" pitchFamily="49" charset="0"/>
                <a:cs typeface="Courier New" pitchFamily="49" charset="0"/>
              </a:rPr>
              <a:t>                             WHERE </a:t>
            </a:r>
            <a:r>
              <a:rPr lang="en-US" altLang="en-US" i="1" dirty="0">
                <a:latin typeface="Courier New" pitchFamily="49" charset="0"/>
                <a:cs typeface="Courier New" pitchFamily="49" charset="0"/>
              </a:rPr>
              <a:t>condition);</a:t>
            </a:r>
            <a:endParaRPr lang="en-US" altLang="en-US" dirty="0">
              <a:latin typeface="Courier New" pitchFamily="49" charset="0"/>
              <a:cs typeface="Courier New" pitchFamily="49" charset="0"/>
            </a:endParaRP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280</a:t>
            </a:fld>
            <a:endParaRPr lang="es-VE"/>
          </a:p>
        </p:txBody>
      </p:sp>
    </p:spTree>
    <p:extLst>
      <p:ext uri="{BB962C8B-B14F-4D97-AF65-F5344CB8AC3E}">
        <p14:creationId xmlns:p14="http://schemas.microsoft.com/office/powerpoint/2010/main" val="122990465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The example in the slide shows a multiple-column </a:t>
            </a:r>
            <a:r>
              <a:rPr lang="en-US" altLang="en-US" dirty="0" err="1">
                <a:latin typeface="Arial" charset="0"/>
              </a:rPr>
              <a:t>subquery</a:t>
            </a:r>
            <a:r>
              <a:rPr lang="en-US" altLang="en-US" dirty="0">
                <a:latin typeface="Arial" charset="0"/>
              </a:rPr>
              <a:t> in which the </a:t>
            </a:r>
            <a:r>
              <a:rPr lang="en-US" altLang="en-US" dirty="0" err="1">
                <a:latin typeface="Arial" charset="0"/>
              </a:rPr>
              <a:t>subquery</a:t>
            </a:r>
            <a:r>
              <a:rPr lang="en-US" altLang="en-US" dirty="0">
                <a:latin typeface="Arial" charset="0"/>
              </a:rPr>
              <a:t> returns more than one column. </a:t>
            </a:r>
          </a:p>
          <a:p>
            <a:pPr lvl="1"/>
            <a:r>
              <a:rPr lang="en-US" altLang="en-US" dirty="0">
                <a:solidFill>
                  <a:schemeClr val="tx1"/>
                </a:solidFill>
                <a:latin typeface="Arial" charset="0"/>
              </a:rPr>
              <a:t>The inner query is executed first, and </a:t>
            </a:r>
            <a:r>
              <a:rPr lang="en-US" altLang="en-US" dirty="0">
                <a:latin typeface="Arial" charset="0"/>
              </a:rPr>
              <a:t>it returns the lowest </a:t>
            </a:r>
            <a:r>
              <a:rPr lang="en-US" altLang="en-US" dirty="0">
                <a:latin typeface="Courier New" pitchFamily="49" charset="0"/>
                <a:cs typeface="Courier New" pitchFamily="49" charset="0"/>
              </a:rPr>
              <a:t>salary</a:t>
            </a:r>
            <a:r>
              <a:rPr lang="en-US" altLang="en-US" dirty="0">
                <a:latin typeface="Arial" charset="0"/>
                <a:cs typeface="Arial" charset="0"/>
              </a:rPr>
              <a:t> </a:t>
            </a:r>
            <a:r>
              <a:rPr lang="en-US" altLang="en-US" dirty="0">
                <a:latin typeface="Arial" charset="0"/>
              </a:rPr>
              <a:t>and </a:t>
            </a:r>
            <a:r>
              <a:rPr lang="en-US" altLang="en-US" dirty="0" err="1">
                <a:latin typeface="Courier New" pitchFamily="49" charset="0"/>
                <a:cs typeface="Courier New" pitchFamily="49" charset="0"/>
              </a:rPr>
              <a:t>department_id</a:t>
            </a:r>
            <a:r>
              <a:rPr lang="en-US" altLang="en-US" dirty="0">
                <a:latin typeface="Arial" charset="0"/>
              </a:rPr>
              <a:t> for each department. </a:t>
            </a:r>
            <a:r>
              <a:rPr lang="en-US" altLang="en-US" dirty="0">
                <a:solidFill>
                  <a:schemeClr val="tx1"/>
                </a:solidFill>
                <a:latin typeface="Arial" charset="0"/>
              </a:rPr>
              <a:t>The main query block is then processed and uses the values that were returned by the inner query to complete its search condition. </a:t>
            </a:r>
          </a:p>
          <a:p>
            <a:pPr lvl="1"/>
            <a:r>
              <a:rPr lang="en-US" altLang="en-US" b="1" dirty="0">
                <a:solidFill>
                  <a:schemeClr val="tx1"/>
                </a:solidFill>
                <a:latin typeface="Arial" charset="0"/>
              </a:rPr>
              <a:t>Note: </a:t>
            </a:r>
            <a:r>
              <a:rPr lang="en-US" altLang="en-US" dirty="0">
                <a:solidFill>
                  <a:schemeClr val="tx1"/>
                </a:solidFill>
                <a:latin typeface="Arial" charset="0"/>
              </a:rPr>
              <a:t>The employee with the first name </a:t>
            </a:r>
            <a:r>
              <a:rPr lang="en-US" altLang="en-US" dirty="0" err="1">
                <a:solidFill>
                  <a:schemeClr val="tx1"/>
                </a:solidFill>
                <a:latin typeface="Arial" charset="0"/>
              </a:rPr>
              <a:t>Kimberely</a:t>
            </a:r>
            <a:r>
              <a:rPr lang="en-US" altLang="en-US" dirty="0">
                <a:solidFill>
                  <a:schemeClr val="tx1"/>
                </a:solidFill>
                <a:latin typeface="Arial" charset="0"/>
              </a:rPr>
              <a:t> is not returned in the result because the </a:t>
            </a:r>
            <a:r>
              <a:rPr lang="en-US" altLang="en-US" dirty="0" err="1">
                <a:solidFill>
                  <a:schemeClr val="tx1"/>
                </a:solidFill>
                <a:latin typeface="Courier New"/>
              </a:rPr>
              <a:t>department_id</a:t>
            </a:r>
            <a:r>
              <a:rPr lang="en-US" altLang="en-US" dirty="0">
                <a:solidFill>
                  <a:schemeClr val="tx1"/>
                </a:solidFill>
                <a:latin typeface="Courier New"/>
              </a:rPr>
              <a:t> </a:t>
            </a:r>
            <a:r>
              <a:rPr lang="en-US" altLang="en-US" dirty="0">
                <a:solidFill>
                  <a:schemeClr val="tx1"/>
                </a:solidFill>
                <a:latin typeface="Arial"/>
              </a:rPr>
              <a:t>for the employee </a:t>
            </a:r>
            <a:r>
              <a:rPr lang="en-US" altLang="en-US" dirty="0">
                <a:solidFill>
                  <a:schemeClr val="tx1"/>
                </a:solidFill>
                <a:latin typeface="Arial" charset="0"/>
              </a:rPr>
              <a:t>is </a:t>
            </a:r>
            <a:r>
              <a:rPr lang="en-US" altLang="en-US" dirty="0">
                <a:solidFill>
                  <a:schemeClr val="tx1"/>
                </a:solidFill>
                <a:latin typeface="Courier New"/>
              </a:rPr>
              <a:t>NULL</a:t>
            </a:r>
            <a:r>
              <a:rPr lang="en-US" altLang="en-US" dirty="0">
                <a:solidFill>
                  <a:schemeClr val="tx1"/>
                </a:solidFill>
                <a:latin typeface="Arial" charset="0"/>
              </a:rPr>
              <a:t>. </a:t>
            </a:r>
            <a:endParaRPr lang="en-US" altLang="en-US" b="1" dirty="0">
              <a:latin typeface="Arial" charset="0"/>
            </a:endParaRP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281</a:t>
            </a:fld>
            <a:endParaRPr lang="es-VE"/>
          </a:p>
        </p:txBody>
      </p:sp>
    </p:spTree>
    <p:extLst>
      <p:ext uri="{BB962C8B-B14F-4D97-AF65-F5344CB8AC3E}">
        <p14:creationId xmlns:p14="http://schemas.microsoft.com/office/powerpoint/2010/main" val="43620215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574240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 SQL statement in the slide attempts to display all the employees who do not have any subordinates. Logically, this SQL statement should have returned 12 rows. However, the SQL statement does not return any rows. One of the values returned by the inner query is a null value and, therefore, the entire query returns no rows. </a:t>
            </a:r>
          </a:p>
          <a:p>
            <a:pPr lvl="1" eaLnBrk="1" hangingPunct="1"/>
            <a:r>
              <a:rPr lang="en-US" altLang="en-US" dirty="0">
                <a:latin typeface="Arial" charset="0"/>
              </a:rPr>
              <a:t>The reason is that all conditions that compare a null value result in a null. So whenever null values are likely to be part of the results set of a </a:t>
            </a:r>
            <a:r>
              <a:rPr lang="en-US" altLang="en-US" dirty="0" err="1">
                <a:latin typeface="Arial" charset="0"/>
              </a:rPr>
              <a:t>subquery</a:t>
            </a:r>
            <a:r>
              <a:rPr lang="en-US" altLang="en-US" dirty="0">
                <a:latin typeface="Arial" charset="0"/>
              </a:rPr>
              <a:t>, do not use the </a:t>
            </a:r>
            <a:r>
              <a:rPr lang="en-US" altLang="en-US" dirty="0">
                <a:latin typeface="Courier New" pitchFamily="49" charset="0"/>
              </a:rPr>
              <a:t>NOT</a:t>
            </a:r>
            <a:r>
              <a:rPr lang="en-US" altLang="en-US" dirty="0">
                <a:latin typeface="Arial" charset="0"/>
              </a:rPr>
              <a:t> </a:t>
            </a:r>
            <a:r>
              <a:rPr lang="en-US" altLang="en-US" dirty="0">
                <a:latin typeface="Courier New" pitchFamily="49" charset="0"/>
              </a:rPr>
              <a:t>IN</a:t>
            </a:r>
            <a:r>
              <a:rPr lang="en-US" altLang="en-US" dirty="0">
                <a:latin typeface="Arial" charset="0"/>
              </a:rPr>
              <a:t> operator. The </a:t>
            </a:r>
            <a:r>
              <a:rPr lang="en-US" altLang="en-US" dirty="0">
                <a:latin typeface="Courier New" pitchFamily="49" charset="0"/>
              </a:rPr>
              <a:t>NOT</a:t>
            </a:r>
            <a:r>
              <a:rPr lang="en-US" altLang="en-US" dirty="0">
                <a:latin typeface="Arial" charset="0"/>
              </a:rPr>
              <a:t> </a:t>
            </a:r>
            <a:r>
              <a:rPr lang="en-US" altLang="en-US" dirty="0">
                <a:latin typeface="Courier New" pitchFamily="49" charset="0"/>
              </a:rPr>
              <a:t>IN</a:t>
            </a:r>
            <a:r>
              <a:rPr lang="en-US" altLang="en-US" dirty="0">
                <a:latin typeface="Arial" charset="0"/>
              </a:rPr>
              <a:t> operator is equivalent to </a:t>
            </a:r>
            <a:r>
              <a:rPr lang="en-US" altLang="en-US" dirty="0">
                <a:latin typeface="Courier New" pitchFamily="49" charset="0"/>
              </a:rPr>
              <a:t>&lt;&gt;</a:t>
            </a:r>
            <a:r>
              <a:rPr lang="en-US" altLang="en-US" dirty="0">
                <a:latin typeface="Arial" charset="0"/>
              </a:rPr>
              <a:t> </a:t>
            </a:r>
            <a:r>
              <a:rPr lang="en-US" altLang="en-US" dirty="0">
                <a:latin typeface="Courier New" pitchFamily="49" charset="0"/>
              </a:rPr>
              <a:t>ALL</a:t>
            </a:r>
            <a:r>
              <a:rPr lang="en-US" altLang="en-US" dirty="0">
                <a:latin typeface="Arial" charset="0"/>
              </a:rPr>
              <a:t>.</a:t>
            </a:r>
          </a:p>
          <a:p>
            <a:pPr lvl="1" eaLnBrk="1" hangingPunct="1"/>
            <a:r>
              <a:rPr lang="en-US" altLang="en-US" dirty="0">
                <a:latin typeface="Arial" charset="0"/>
              </a:rPr>
              <a:t>Notice that the null value as part of the results set of a </a:t>
            </a:r>
            <a:r>
              <a:rPr lang="en-US" altLang="en-US" dirty="0" err="1">
                <a:latin typeface="Arial" charset="0"/>
              </a:rPr>
              <a:t>subquery</a:t>
            </a:r>
            <a:r>
              <a:rPr lang="en-US" altLang="en-US" dirty="0">
                <a:latin typeface="Arial" charset="0"/>
              </a:rPr>
              <a:t> is not a problem if you use the </a:t>
            </a:r>
            <a:r>
              <a:rPr lang="en-US" altLang="en-US" dirty="0">
                <a:latin typeface="Courier New" pitchFamily="49" charset="0"/>
              </a:rPr>
              <a:t>IN</a:t>
            </a:r>
            <a:r>
              <a:rPr lang="en-US" altLang="en-US" dirty="0">
                <a:latin typeface="Arial" charset="0"/>
              </a:rPr>
              <a:t> operator. The </a:t>
            </a:r>
            <a:r>
              <a:rPr lang="en-US" altLang="en-US" dirty="0">
                <a:latin typeface="Courier New" pitchFamily="49" charset="0"/>
              </a:rPr>
              <a:t>IN</a:t>
            </a:r>
            <a:r>
              <a:rPr lang="en-US" altLang="en-US" dirty="0">
                <a:latin typeface="Arial" charset="0"/>
              </a:rPr>
              <a:t> operator is equivalent to </a:t>
            </a:r>
            <a:r>
              <a:rPr lang="en-US" altLang="en-US" dirty="0">
                <a:latin typeface="Courier New" pitchFamily="49" charset="0"/>
              </a:rPr>
              <a:t>=ANY</a:t>
            </a:r>
            <a:r>
              <a:rPr lang="en-US" altLang="en-US" dirty="0">
                <a:latin typeface="Arial" charset="0"/>
              </a:rPr>
              <a:t>. For example, to display the employees who have subordinates, use the following SQL statement:</a:t>
            </a:r>
          </a:p>
          <a:p>
            <a:pPr marL="857250" lvl="4" eaLnBrk="1" hangingPunct="1"/>
            <a:r>
              <a:rPr lang="en-US" altLang="en-US" dirty="0"/>
              <a:t>    SELECT </a:t>
            </a:r>
            <a:r>
              <a:rPr lang="en-US" altLang="en-US" dirty="0" err="1"/>
              <a:t>emp.last_name</a:t>
            </a:r>
            <a:endParaRPr lang="en-US" altLang="en-US" dirty="0"/>
          </a:p>
          <a:p>
            <a:pPr marL="857250" lvl="4" eaLnBrk="1" hangingPunct="1"/>
            <a:r>
              <a:rPr lang="en-US" altLang="en-US" dirty="0"/>
              <a:t>    FROM   employees </a:t>
            </a:r>
            <a:r>
              <a:rPr lang="en-US" altLang="en-US" dirty="0" err="1"/>
              <a:t>emp</a:t>
            </a:r>
            <a:endParaRPr lang="en-US" altLang="en-US" dirty="0"/>
          </a:p>
          <a:p>
            <a:pPr marL="857250" lvl="4" eaLnBrk="1" hangingPunct="1"/>
            <a:r>
              <a:rPr lang="en-US" altLang="en-US" dirty="0"/>
              <a:t>    WHERE  </a:t>
            </a:r>
            <a:r>
              <a:rPr lang="en-US" altLang="en-US" dirty="0" err="1"/>
              <a:t>emp.employee_id</a:t>
            </a:r>
            <a:r>
              <a:rPr lang="en-US" altLang="en-US" dirty="0"/>
              <a:t>  IN</a:t>
            </a:r>
          </a:p>
          <a:p>
            <a:pPr marL="857250" lvl="4" eaLnBrk="1" hangingPunct="1"/>
            <a:r>
              <a:rPr lang="en-US" altLang="en-US" dirty="0"/>
              <a:t>                              (SELECT </a:t>
            </a:r>
            <a:r>
              <a:rPr lang="en-US" altLang="en-US" dirty="0" err="1"/>
              <a:t>mgr.manager_id</a:t>
            </a:r>
            <a:endParaRPr lang="en-US" altLang="en-US" dirty="0"/>
          </a:p>
          <a:p>
            <a:pPr marL="857250" lvl="4" eaLnBrk="1" hangingPunct="1"/>
            <a:r>
              <a:rPr lang="en-US" altLang="en-US" dirty="0"/>
              <a:t>                               FROM   employees </a:t>
            </a:r>
            <a:r>
              <a:rPr lang="en-US" altLang="en-US" dirty="0" err="1"/>
              <a:t>mgr</a:t>
            </a:r>
            <a:r>
              <a:rPr lang="en-US" altLang="en-US" dirty="0"/>
              <a:t>)</a:t>
            </a:r>
          </a:p>
          <a:p>
            <a:pPr marL="857250" lvl="4" eaLnBrk="1" hangingPunct="1"/>
            <a:endParaRPr lang="en-US" altLang="en-US" dirty="0"/>
          </a:p>
          <a:p>
            <a:pPr marL="857250" lvl="4" eaLnBrk="1" hangingPunct="1"/>
            <a:endParaRPr lang="en-US" altLang="en-US" dirty="0"/>
          </a:p>
          <a:p>
            <a:pPr marL="857250" lvl="4" eaLnBrk="1" hangingPunct="1"/>
            <a:endParaRPr lang="en-US" altLang="en-US" dirty="0"/>
          </a:p>
          <a:p>
            <a:pPr marL="857250" lvl="4" eaLnBrk="1" hangingPunct="1"/>
            <a:endParaRPr lang="en-US" altLang="en-US" dirty="0"/>
          </a:p>
          <a:p>
            <a:pPr marL="857250" lvl="4" eaLnBrk="1" hangingPunct="1"/>
            <a:endParaRPr lang="en-US" altLang="en-US" dirty="0"/>
          </a:p>
          <a:p>
            <a:pPr marL="857250" lvl="4" eaLnBrk="1" hangingPunct="1"/>
            <a:endParaRPr lang="en-US" altLang="en-US" dirty="0"/>
          </a:p>
          <a:p>
            <a:pPr marL="857250" lvl="4" eaLnBrk="1" hangingPunct="1"/>
            <a:endParaRPr lang="en-US" altLang="en-US" dirty="0"/>
          </a:p>
          <a:p>
            <a:pPr marL="857250" lvl="4" eaLnBrk="1" hangingPunct="1"/>
            <a:endParaRPr lang="en-US" altLang="en-US" dirty="0"/>
          </a:p>
          <a:p>
            <a:pPr lvl="1" eaLnBrk="1" hangingPunct="1"/>
            <a:r>
              <a:rPr lang="en-US" altLang="en-US" dirty="0">
                <a:latin typeface="Arial" charset="0"/>
              </a:rPr>
              <a:t>Alternatively, a </a:t>
            </a:r>
            <a:r>
              <a:rPr lang="en-US" altLang="en-US" dirty="0">
                <a:latin typeface="Courier New" pitchFamily="49" charset="0"/>
              </a:rPr>
              <a:t>WHERE</a:t>
            </a:r>
            <a:r>
              <a:rPr lang="en-US" altLang="en-US" dirty="0">
                <a:latin typeface="Arial" charset="0"/>
              </a:rPr>
              <a:t> clause can be included in the </a:t>
            </a:r>
            <a:r>
              <a:rPr lang="en-US" altLang="en-US" dirty="0" err="1">
                <a:latin typeface="Arial" charset="0"/>
              </a:rPr>
              <a:t>subquery</a:t>
            </a:r>
            <a:r>
              <a:rPr lang="en-US" altLang="en-US" dirty="0">
                <a:latin typeface="Arial" charset="0"/>
              </a:rPr>
              <a:t> to display all employees who do not have any subordinates:</a:t>
            </a:r>
          </a:p>
          <a:p>
            <a:pPr marL="857250" lvl="4" indent="-171450" eaLnBrk="1" hangingPunct="1"/>
            <a:r>
              <a:rPr lang="en-US" altLang="en-US" dirty="0"/>
              <a:t>SELECT </a:t>
            </a:r>
            <a:r>
              <a:rPr lang="en-US" altLang="en-US" dirty="0" err="1"/>
              <a:t>last_name</a:t>
            </a:r>
            <a:r>
              <a:rPr lang="en-US" altLang="en-US" dirty="0"/>
              <a:t> FROM employees</a:t>
            </a:r>
          </a:p>
          <a:p>
            <a:pPr marL="857250" lvl="4" indent="-171450" eaLnBrk="1" hangingPunct="1"/>
            <a:r>
              <a:rPr lang="en-US" altLang="en-US" dirty="0"/>
              <a:t>WHERE  </a:t>
            </a:r>
            <a:r>
              <a:rPr lang="en-US" altLang="en-US" dirty="0" err="1"/>
              <a:t>employee_id</a:t>
            </a:r>
            <a:r>
              <a:rPr lang="en-US" altLang="en-US" dirty="0"/>
              <a:t> NOT IN</a:t>
            </a:r>
          </a:p>
          <a:p>
            <a:pPr marL="857250" lvl="4" indent="-171450" eaLnBrk="1" hangingPunct="1"/>
            <a:r>
              <a:rPr lang="en-US" altLang="en-US" dirty="0"/>
              <a:t>                        (SELECT </a:t>
            </a:r>
            <a:r>
              <a:rPr lang="en-US" altLang="en-US" dirty="0" err="1"/>
              <a:t>manager_id</a:t>
            </a:r>
            <a:r>
              <a:rPr lang="en-US" altLang="en-US" dirty="0"/>
              <a:t> </a:t>
            </a:r>
          </a:p>
          <a:p>
            <a:pPr marL="857250" lvl="4" indent="-171450" eaLnBrk="1" hangingPunct="1"/>
            <a:r>
              <a:rPr lang="en-US" altLang="en-US" dirty="0"/>
              <a:t>                         FROM   employees </a:t>
            </a:r>
          </a:p>
          <a:p>
            <a:pPr marL="857250" lvl="4" indent="-171450" eaLnBrk="1" hangingPunct="1"/>
            <a:r>
              <a:rPr lang="en-US" altLang="en-US" dirty="0"/>
              <a:t>                         WHERE  </a:t>
            </a:r>
            <a:r>
              <a:rPr lang="en-US" altLang="en-US" dirty="0" err="1"/>
              <a:t>manager_id</a:t>
            </a:r>
            <a:r>
              <a:rPr lang="en-US" altLang="en-US" dirty="0"/>
              <a:t> IS NOT NULL);</a:t>
            </a:r>
          </a:p>
          <a:p>
            <a:pPr marL="857250" lvl="4" eaLnBrk="1" hangingPunct="1"/>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283</a:t>
            </a:fld>
            <a:endParaRPr lang="es-VE"/>
          </a:p>
        </p:txBody>
      </p:sp>
    </p:spTree>
    <p:extLst>
      <p:ext uri="{BB962C8B-B14F-4D97-AF65-F5344CB8AC3E}">
        <p14:creationId xmlns:p14="http://schemas.microsoft.com/office/powerpoint/2010/main" val="124752652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Answer: a</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284</a:t>
            </a:fld>
            <a:endParaRPr lang="es-VE"/>
          </a:p>
        </p:txBody>
      </p:sp>
    </p:spTree>
    <p:extLst>
      <p:ext uri="{BB962C8B-B14F-4D97-AF65-F5344CB8AC3E}">
        <p14:creationId xmlns:p14="http://schemas.microsoft.com/office/powerpoint/2010/main" val="420483459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this lesson, you should have learned how to use </a:t>
            </a:r>
            <a:r>
              <a:rPr lang="en-US" altLang="en-US" dirty="0" err="1">
                <a:latin typeface="Arial" charset="0"/>
              </a:rPr>
              <a:t>subqueries</a:t>
            </a:r>
            <a:r>
              <a:rPr lang="en-US" altLang="en-US" dirty="0">
                <a:latin typeface="Arial" charset="0"/>
              </a:rPr>
              <a:t>. A </a:t>
            </a:r>
            <a:r>
              <a:rPr lang="en-US" altLang="en-US" dirty="0" err="1">
                <a:latin typeface="Arial" charset="0"/>
              </a:rPr>
              <a:t>subquery</a:t>
            </a:r>
            <a:r>
              <a:rPr lang="en-US" altLang="en-US" dirty="0">
                <a:latin typeface="Arial" charset="0"/>
              </a:rPr>
              <a:t> is a </a:t>
            </a:r>
            <a:r>
              <a:rPr lang="en-US" altLang="en-US" dirty="0">
                <a:latin typeface="Courier New" pitchFamily="49" charset="0"/>
              </a:rPr>
              <a:t>SELECT</a:t>
            </a:r>
            <a:r>
              <a:rPr lang="en-US" altLang="en-US" dirty="0">
                <a:latin typeface="Arial" charset="0"/>
              </a:rPr>
              <a:t> statement that is embedded in the clause of another SQL statement. </a:t>
            </a:r>
            <a:r>
              <a:rPr lang="en-US" altLang="en-US" dirty="0" err="1">
                <a:latin typeface="Arial" charset="0"/>
              </a:rPr>
              <a:t>Subqueries</a:t>
            </a:r>
            <a:r>
              <a:rPr lang="en-US" altLang="en-US" dirty="0">
                <a:latin typeface="Arial" charset="0"/>
              </a:rPr>
              <a:t> are useful when a query is based on a search criterion with unknown intermediate values.</a:t>
            </a:r>
          </a:p>
          <a:p>
            <a:pPr lvl="1" eaLnBrk="1" hangingPunct="1"/>
            <a:r>
              <a:rPr lang="en-US" altLang="en-US" dirty="0" err="1">
                <a:latin typeface="Arial" charset="0"/>
              </a:rPr>
              <a:t>Subqueries</a:t>
            </a:r>
            <a:r>
              <a:rPr lang="en-US" altLang="en-US" dirty="0">
                <a:latin typeface="Arial" charset="0"/>
              </a:rPr>
              <a:t> have the following characteristics:</a:t>
            </a:r>
          </a:p>
          <a:p>
            <a:pPr lvl="2" eaLnBrk="1" hangingPunct="1"/>
            <a:r>
              <a:rPr lang="en-US" altLang="en-US" dirty="0">
                <a:latin typeface="Arial" charset="0"/>
              </a:rPr>
              <a:t>Can pass one row of data to a main statement that contains a single-row operator, such as </a:t>
            </a:r>
            <a:r>
              <a:rPr lang="en-US" altLang="en-US" dirty="0">
                <a:latin typeface="Courier New" pitchFamily="49" charset="0"/>
              </a:rPr>
              <a:t>=</a:t>
            </a:r>
            <a:r>
              <a:rPr lang="en-US" altLang="en-US" dirty="0">
                <a:latin typeface="Arial" charset="0"/>
              </a:rPr>
              <a:t>, </a:t>
            </a:r>
            <a:r>
              <a:rPr lang="en-US" altLang="en-US" dirty="0">
                <a:latin typeface="Courier New" pitchFamily="49" charset="0"/>
              </a:rPr>
              <a:t>&lt;&gt;</a:t>
            </a:r>
            <a:r>
              <a:rPr lang="en-US" altLang="en-US" dirty="0">
                <a:latin typeface="Arial" charset="0"/>
              </a:rPr>
              <a:t>, </a:t>
            </a:r>
            <a:r>
              <a:rPr lang="en-US" altLang="en-US" dirty="0">
                <a:latin typeface="Courier New" pitchFamily="49" charset="0"/>
              </a:rPr>
              <a:t>&gt;</a:t>
            </a:r>
            <a:r>
              <a:rPr lang="en-US" altLang="en-US" dirty="0">
                <a:latin typeface="Arial" charset="0"/>
              </a:rPr>
              <a:t>, </a:t>
            </a:r>
            <a:r>
              <a:rPr lang="en-US" altLang="en-US" dirty="0">
                <a:latin typeface="Courier New" pitchFamily="49" charset="0"/>
              </a:rPr>
              <a:t>&gt;=</a:t>
            </a:r>
            <a:r>
              <a:rPr lang="en-US" altLang="en-US" dirty="0">
                <a:latin typeface="Arial" charset="0"/>
              </a:rPr>
              <a:t>, </a:t>
            </a:r>
            <a:r>
              <a:rPr lang="en-US" altLang="en-US" dirty="0">
                <a:latin typeface="Courier New" pitchFamily="49" charset="0"/>
              </a:rPr>
              <a:t>&lt;</a:t>
            </a:r>
            <a:r>
              <a:rPr lang="en-US" altLang="en-US" dirty="0">
                <a:latin typeface="Arial" charset="0"/>
              </a:rPr>
              <a:t>, or </a:t>
            </a:r>
            <a:r>
              <a:rPr lang="en-US" altLang="en-US" dirty="0">
                <a:latin typeface="Courier New" pitchFamily="49" charset="0"/>
              </a:rPr>
              <a:t>&lt;=</a:t>
            </a:r>
          </a:p>
          <a:p>
            <a:pPr lvl="2" eaLnBrk="1" hangingPunct="1"/>
            <a:r>
              <a:rPr lang="en-US" altLang="en-US" dirty="0">
                <a:latin typeface="Arial" charset="0"/>
              </a:rPr>
              <a:t>Can pass multiple rows of data to a main statement that contains a multiple-row operator, such as </a:t>
            </a:r>
            <a:r>
              <a:rPr lang="en-US" altLang="en-US" dirty="0">
                <a:latin typeface="Courier New" pitchFamily="49" charset="0"/>
              </a:rPr>
              <a:t>IN</a:t>
            </a:r>
            <a:endParaRPr lang="en-US" altLang="en-US" dirty="0">
              <a:latin typeface="Arial" charset="0"/>
            </a:endParaRPr>
          </a:p>
          <a:p>
            <a:pPr lvl="2" eaLnBrk="1" hangingPunct="1"/>
            <a:r>
              <a:rPr lang="en-US" altLang="en-US" dirty="0">
                <a:latin typeface="Arial" charset="0"/>
              </a:rPr>
              <a:t>Are processed first by the Oracle server, after which the </a:t>
            </a:r>
            <a:r>
              <a:rPr lang="en-US" altLang="en-US" dirty="0">
                <a:latin typeface="Courier New" pitchFamily="49" charset="0"/>
              </a:rPr>
              <a:t>WHERE</a:t>
            </a:r>
            <a:r>
              <a:rPr lang="en-US" altLang="en-US" dirty="0">
                <a:latin typeface="Arial" charset="0"/>
              </a:rPr>
              <a:t> or </a:t>
            </a:r>
            <a:r>
              <a:rPr lang="en-US" altLang="en-US" dirty="0">
                <a:latin typeface="Courier New" pitchFamily="49" charset="0"/>
              </a:rPr>
              <a:t>HAVING</a:t>
            </a:r>
            <a:r>
              <a:rPr lang="en-US" altLang="en-US" dirty="0">
                <a:latin typeface="Arial" charset="0"/>
              </a:rPr>
              <a:t> clause uses the results</a:t>
            </a:r>
          </a:p>
          <a:p>
            <a:pPr lvl="2" eaLnBrk="1" hangingPunct="1"/>
            <a:r>
              <a:rPr lang="en-US" altLang="en-US" dirty="0">
                <a:latin typeface="Arial" charset="0"/>
              </a:rPr>
              <a:t>Can contain group functions</a:t>
            </a:r>
          </a:p>
          <a:p>
            <a:endParaRPr lang="es-VE" dirty="0"/>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285</a:t>
            </a:fld>
            <a:endParaRPr lang="es-VE"/>
          </a:p>
        </p:txBody>
      </p:sp>
    </p:spTree>
    <p:extLst>
      <p:ext uri="{BB962C8B-B14F-4D97-AF65-F5344CB8AC3E}">
        <p14:creationId xmlns:p14="http://schemas.microsoft.com/office/powerpoint/2010/main" val="134343322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this practice, you write complex queries using nested </a:t>
            </a:r>
            <a:r>
              <a:rPr lang="en-US" altLang="en-US" dirty="0">
                <a:latin typeface="Courier New" pitchFamily="49" charset="0"/>
              </a:rPr>
              <a:t>SELECT</a:t>
            </a:r>
            <a:r>
              <a:rPr lang="en-US" altLang="en-US" dirty="0">
                <a:latin typeface="Arial" charset="0"/>
              </a:rPr>
              <a:t> statements.</a:t>
            </a:r>
          </a:p>
          <a:p>
            <a:pPr lvl="1" eaLnBrk="1" hangingPunct="1"/>
            <a:r>
              <a:rPr lang="en-US" altLang="en-US" dirty="0">
                <a:latin typeface="Arial" charset="0"/>
                <a:cs typeface="Times New Roman" pitchFamily="18" charset="0"/>
              </a:rPr>
              <a:t>For practice questions, you may want to create the inner query first. </a:t>
            </a:r>
            <a:r>
              <a:rPr lang="en-US" altLang="en-US">
                <a:latin typeface="Arial" charset="0"/>
                <a:cs typeface="Times New Roman" pitchFamily="18" charset="0"/>
              </a:rPr>
              <a:t>Make sure that it runs and produces the data that you anticipate before you code the outer query.</a:t>
            </a:r>
          </a:p>
          <a:p>
            <a:endParaRPr lang="es-VE"/>
          </a:p>
        </p:txBody>
      </p:sp>
      <p:sp>
        <p:nvSpPr>
          <p:cNvPr id="4" name="Marcador de número de diapositiva 3"/>
          <p:cNvSpPr>
            <a:spLocks noGrp="1"/>
          </p:cNvSpPr>
          <p:nvPr>
            <p:ph type="sldNum" sz="quarter" idx="10"/>
          </p:nvPr>
        </p:nvSpPr>
        <p:spPr/>
        <p:txBody>
          <a:bodyPr/>
          <a:lstStyle/>
          <a:p>
            <a:fld id="{149637FF-6258-45F8-932A-BFCC22220D50}" type="slidenum">
              <a:rPr lang="es-VE" smtClean="0"/>
              <a:t>286</a:t>
            </a:fld>
            <a:endParaRPr lang="es-VE"/>
          </a:p>
        </p:txBody>
      </p:sp>
    </p:spTree>
    <p:extLst>
      <p:ext uri="{BB962C8B-B14F-4D97-AF65-F5344CB8AC3E}">
        <p14:creationId xmlns:p14="http://schemas.microsoft.com/office/powerpoint/2010/main" val="301972961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09416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b="0" dirty="0">
                <a:latin typeface="Arial" charset="0"/>
              </a:rPr>
              <a:t>In Unit 2, you will learn to use: </a:t>
            </a:r>
          </a:p>
          <a:p>
            <a:pPr lvl="2">
              <a:buFont typeface="Arial" pitchFamily="34" charset="0"/>
              <a:buChar char="•"/>
            </a:pPr>
            <a:r>
              <a:rPr lang="en-US" altLang="en-US" b="0" dirty="0">
                <a:latin typeface="Arial" charset="0"/>
              </a:rPr>
              <a:t>SQL statements to query and display data from multiple tables using Joins</a:t>
            </a:r>
          </a:p>
          <a:p>
            <a:pPr lvl="2">
              <a:buFont typeface="Arial" pitchFamily="34" charset="0"/>
              <a:buChar char="•"/>
            </a:pPr>
            <a:r>
              <a:rPr lang="en-US" altLang="en-US" b="0" dirty="0" err="1">
                <a:latin typeface="Arial" charset="0"/>
              </a:rPr>
              <a:t>Subqueries</a:t>
            </a:r>
            <a:r>
              <a:rPr lang="en-US" altLang="en-US" b="0" dirty="0">
                <a:latin typeface="Arial" charset="0"/>
              </a:rPr>
              <a:t> when the condition is unknown</a:t>
            </a:r>
          </a:p>
          <a:p>
            <a:pPr lvl="2">
              <a:buFont typeface="Arial" pitchFamily="34" charset="0"/>
              <a:buChar char="•"/>
            </a:pPr>
            <a:r>
              <a:rPr lang="en-US" altLang="en-US" b="0" dirty="0">
                <a:latin typeface="Arial" charset="0"/>
              </a:rPr>
              <a:t>Group functions to aggregate data</a:t>
            </a:r>
          </a:p>
          <a:p>
            <a:pPr lvl="2">
              <a:buFont typeface="Arial" pitchFamily="34" charset="0"/>
              <a:buChar char="•"/>
            </a:pPr>
            <a:r>
              <a:rPr lang="en-US" altLang="en-US" b="0" dirty="0">
                <a:latin typeface="Arial" charset="0"/>
              </a:rPr>
              <a:t>Set operators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288</a:t>
            </a:fld>
            <a:endParaRPr lang="es-VE"/>
          </a:p>
        </p:txBody>
      </p:sp>
    </p:spTree>
    <p:extLst>
      <p:ext uri="{BB962C8B-B14F-4D97-AF65-F5344CB8AC3E}">
        <p14:creationId xmlns:p14="http://schemas.microsoft.com/office/powerpoint/2010/main" val="42944910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this lesson, you learn how to write queries by using set operators.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289</a:t>
            </a:fld>
            <a:endParaRPr lang="es-VE"/>
          </a:p>
        </p:txBody>
      </p:sp>
    </p:spTree>
    <p:extLst>
      <p:ext uri="{BB962C8B-B14F-4D97-AF65-F5344CB8AC3E}">
        <p14:creationId xmlns:p14="http://schemas.microsoft.com/office/powerpoint/2010/main" val="1623382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a:t>SQL statements are used to access the database and maintain the data.</a:t>
            </a:r>
            <a:endParaRPr/>
          </a:p>
          <a:p>
            <a:pPr marL="152373" lvl="1" indent="0" algn="l" rtl="0">
              <a:spcBef>
                <a:spcPts val="533"/>
              </a:spcBef>
              <a:spcAft>
                <a:spcPts val="0"/>
              </a:spcAft>
              <a:buClr>
                <a:schemeClr val="dk1"/>
              </a:buClr>
              <a:buSzPts val="1200"/>
              <a:buFont typeface="Calibri"/>
              <a:buNone/>
            </a:pPr>
            <a:r>
              <a:rPr lang="en-US"/>
              <a:t>SQL statements supported by Oracle comply with industry standards. Oracle Corporation ensures future compliance with evolving standards by actively involving key personnel in SQL standards committees. The industry-accepted committees are ANSI and International Standards Organization (ISO). Both ANSI and ISO have accepted SQL as the standard language for relational databases.</a:t>
            </a:r>
            <a:endParaRPr/>
          </a:p>
          <a:p>
            <a:pPr marL="0" lvl="0" indent="0" algn="l" rtl="0">
              <a:spcBef>
                <a:spcPts val="0"/>
              </a:spcBef>
              <a:spcAft>
                <a:spcPts val="0"/>
              </a:spcAft>
              <a:buNone/>
            </a:pPr>
            <a:endParaRPr/>
          </a:p>
        </p:txBody>
      </p:sp>
      <p:sp>
        <p:nvSpPr>
          <p:cNvPr id="731" name="Google Shape;73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22919922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492446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Set operators combine the results of two or more component queries into one result. Queries containing set operators are called </a:t>
            </a:r>
            <a:r>
              <a:rPr lang="en-US" altLang="en-US" i="1" dirty="0">
                <a:solidFill>
                  <a:schemeClr val="tx1"/>
                </a:solidFill>
                <a:latin typeface="Arial" charset="0"/>
              </a:rPr>
              <a:t>compound</a:t>
            </a:r>
            <a:r>
              <a:rPr lang="en-US" altLang="en-US" dirty="0">
                <a:solidFill>
                  <a:schemeClr val="tx1"/>
                </a:solidFill>
                <a:latin typeface="Arial" charset="0"/>
              </a:rPr>
              <a:t> </a:t>
            </a:r>
            <a:r>
              <a:rPr lang="en-US" altLang="en-US" i="1" dirty="0">
                <a:solidFill>
                  <a:schemeClr val="tx1"/>
                </a:solidFill>
                <a:latin typeface="Arial" charset="0"/>
              </a:rPr>
              <a:t>queries</a:t>
            </a:r>
            <a:r>
              <a:rPr lang="en-US" altLang="en-US" dirty="0">
                <a:solidFill>
                  <a:schemeClr val="tx1"/>
                </a:solidFill>
                <a:latin typeface="Arial" charset="0"/>
              </a:rPr>
              <a:t>.</a:t>
            </a:r>
          </a:p>
          <a:p>
            <a:pPr lvl="1" eaLnBrk="1" hangingPunct="1"/>
            <a:endParaRPr lang="en-US" altLang="en-US" dirty="0">
              <a:solidFill>
                <a:schemeClr val="tx1"/>
              </a:solidFill>
              <a:latin typeface="Arial" charset="0"/>
            </a:endParaRPr>
          </a:p>
          <a:p>
            <a:pPr lvl="1" eaLnBrk="1" hangingPunct="1"/>
            <a:endParaRPr lang="en-US" altLang="en-US" dirty="0">
              <a:solidFill>
                <a:schemeClr val="tx1"/>
              </a:solidFill>
              <a:latin typeface="Arial" charset="0"/>
            </a:endParaRPr>
          </a:p>
          <a:p>
            <a:pPr lvl="1" eaLnBrk="1" hangingPunct="1"/>
            <a:endParaRPr lang="en-US" altLang="en-US" dirty="0">
              <a:solidFill>
                <a:schemeClr val="tx1"/>
              </a:solidFill>
              <a:latin typeface="Arial" charset="0"/>
            </a:endParaRPr>
          </a:p>
          <a:p>
            <a:pPr lvl="1" eaLnBrk="1" hangingPunct="1"/>
            <a:endParaRPr lang="en-US" altLang="en-US" dirty="0">
              <a:solidFill>
                <a:schemeClr val="tx1"/>
              </a:solidFill>
              <a:latin typeface="Arial" charset="0"/>
            </a:endParaRPr>
          </a:p>
          <a:p>
            <a:pPr lvl="1" eaLnBrk="1" hangingPunct="1"/>
            <a:endParaRPr lang="en-US" altLang="en-US" dirty="0">
              <a:solidFill>
                <a:schemeClr val="tx1"/>
              </a:solidFill>
              <a:latin typeface="Arial" charset="0"/>
            </a:endParaRPr>
          </a:p>
          <a:p>
            <a:pPr lvl="1" eaLnBrk="1" hangingPunct="1">
              <a:spcBef>
                <a:spcPct val="65000"/>
              </a:spcBef>
            </a:pPr>
            <a:endParaRPr lang="en-US" altLang="en-US" dirty="0">
              <a:solidFill>
                <a:schemeClr val="tx1"/>
              </a:solidFill>
              <a:latin typeface="Arial" charset="0"/>
            </a:endParaRPr>
          </a:p>
          <a:p>
            <a:pPr lvl="1" eaLnBrk="1" hangingPunct="1">
              <a:spcBef>
                <a:spcPct val="65000"/>
              </a:spcBef>
            </a:pPr>
            <a:r>
              <a:rPr lang="en-US" altLang="en-US" dirty="0">
                <a:solidFill>
                  <a:schemeClr val="tx1"/>
                </a:solidFill>
                <a:latin typeface="Arial" charset="0"/>
              </a:rPr>
              <a:t>All set operators have equal precedence. If a SQL statement contains multiple set operators, the Oracle server evaluates them from left (top) to right (bottom), if no parentheses explicitly specify another order. You should use parentheses to specify the order of evaluation explicitly in queries that use the </a:t>
            </a:r>
            <a:r>
              <a:rPr lang="en-US" altLang="en-US" dirty="0">
                <a:solidFill>
                  <a:schemeClr val="tx1"/>
                </a:solidFill>
                <a:latin typeface="Courier New" pitchFamily="49" charset="0"/>
              </a:rPr>
              <a:t>INTERSECT</a:t>
            </a:r>
            <a:r>
              <a:rPr lang="en-US" altLang="en-US" dirty="0">
                <a:solidFill>
                  <a:schemeClr val="tx1"/>
                </a:solidFill>
                <a:latin typeface="Arial" charset="0"/>
              </a:rPr>
              <a:t> operator with other set operators.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291</a:t>
            </a:fld>
            <a:endParaRPr lang="es-VE"/>
          </a:p>
        </p:txBody>
      </p:sp>
    </p:spTree>
    <p:extLst>
      <p:ext uri="{BB962C8B-B14F-4D97-AF65-F5344CB8AC3E}">
        <p14:creationId xmlns:p14="http://schemas.microsoft.com/office/powerpoint/2010/main" val="266793980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2" eaLnBrk="1" hangingPunct="1">
              <a:spcBef>
                <a:spcPct val="25000"/>
              </a:spcBef>
            </a:pPr>
            <a:r>
              <a:rPr lang="en-US" altLang="en-US" dirty="0">
                <a:latin typeface="Arial" charset="0"/>
              </a:rPr>
              <a:t>The expressions in the </a:t>
            </a:r>
            <a:r>
              <a:rPr lang="en-US" altLang="en-US" dirty="0">
                <a:latin typeface="Courier New" pitchFamily="49" charset="0"/>
              </a:rPr>
              <a:t>SELECT</a:t>
            </a:r>
            <a:r>
              <a:rPr lang="en-US" altLang="en-US" dirty="0">
                <a:latin typeface="Arial" charset="0"/>
              </a:rPr>
              <a:t> lists of the queries must match in number and data type. When you use the </a:t>
            </a:r>
            <a:r>
              <a:rPr lang="en-US" altLang="en-US" dirty="0">
                <a:latin typeface="Courier New" pitchFamily="49" charset="0"/>
              </a:rPr>
              <a:t>UNION</a:t>
            </a:r>
            <a:r>
              <a:rPr lang="en-US" altLang="en-US" dirty="0">
                <a:latin typeface="Arial" charset="0"/>
              </a:rPr>
              <a:t>, </a:t>
            </a:r>
            <a:r>
              <a:rPr lang="en-US" altLang="en-US" dirty="0">
                <a:latin typeface="Courier New" pitchFamily="49" charset="0"/>
              </a:rPr>
              <a:t>UNION</a:t>
            </a:r>
            <a:r>
              <a:rPr lang="en-US" altLang="en-US" dirty="0">
                <a:latin typeface="Arial" charset="0"/>
              </a:rPr>
              <a:t> </a:t>
            </a:r>
            <a:r>
              <a:rPr lang="en-US" altLang="en-US" dirty="0">
                <a:latin typeface="Courier New" pitchFamily="49" charset="0"/>
              </a:rPr>
              <a:t>ALL</a:t>
            </a:r>
            <a:r>
              <a:rPr lang="en-US" altLang="en-US" dirty="0">
                <a:latin typeface="Arial" charset="0"/>
              </a:rPr>
              <a:t>, </a:t>
            </a:r>
            <a:r>
              <a:rPr lang="en-US" altLang="en-US" dirty="0">
                <a:latin typeface="Courier New" pitchFamily="49" charset="0"/>
              </a:rPr>
              <a:t>INTERSECT</a:t>
            </a:r>
            <a:r>
              <a:rPr lang="en-US" altLang="en-US" dirty="0">
                <a:latin typeface="Arial" charset="0"/>
              </a:rPr>
              <a:t>, and </a:t>
            </a:r>
            <a:r>
              <a:rPr lang="en-US" altLang="en-US" dirty="0">
                <a:latin typeface="Courier New" pitchFamily="49" charset="0"/>
              </a:rPr>
              <a:t>MINUS</a:t>
            </a:r>
            <a:r>
              <a:rPr lang="en-US" altLang="en-US" dirty="0">
                <a:latin typeface="Arial" charset="0"/>
              </a:rPr>
              <a:t> operators, ensure that the </a:t>
            </a:r>
            <a:r>
              <a:rPr lang="en-US" altLang="en-US" dirty="0">
                <a:latin typeface="Courier New" pitchFamily="49" charset="0"/>
              </a:rPr>
              <a:t>SELECT</a:t>
            </a:r>
            <a:r>
              <a:rPr lang="en-US" altLang="en-US" dirty="0">
                <a:latin typeface="Arial" charset="0"/>
              </a:rPr>
              <a:t> lists have the same number and data type of columns. The data type sometimes may not be exactly the same. In such cases, the column in the second query must be in the same data type group (such as numeric or character) as the corresponding column in the first query.</a:t>
            </a:r>
          </a:p>
          <a:p>
            <a:pPr lvl="2" eaLnBrk="1" hangingPunct="1">
              <a:buSzTx/>
            </a:pPr>
            <a:r>
              <a:rPr lang="en-US" altLang="en-US" dirty="0">
                <a:solidFill>
                  <a:schemeClr val="tx1"/>
                </a:solidFill>
                <a:latin typeface="Arial" charset="0"/>
              </a:rPr>
              <a:t>You can use the set</a:t>
            </a:r>
            <a:r>
              <a:rPr lang="en-US" altLang="en-US" dirty="0">
                <a:latin typeface="Arial" charset="0"/>
              </a:rPr>
              <a:t> operators in </a:t>
            </a:r>
            <a:r>
              <a:rPr lang="en-US" altLang="en-US" dirty="0" err="1">
                <a:latin typeface="Arial" charset="0"/>
              </a:rPr>
              <a:t>subqueries</a:t>
            </a:r>
            <a:r>
              <a:rPr lang="en-US" altLang="en-US" dirty="0">
                <a:latin typeface="Arial" charset="0"/>
              </a:rPr>
              <a:t>.</a:t>
            </a:r>
          </a:p>
          <a:p>
            <a:pPr lvl="2" eaLnBrk="1" hangingPunct="1">
              <a:buSzTx/>
            </a:pPr>
            <a:r>
              <a:rPr lang="en-US" altLang="en-US" dirty="0">
                <a:latin typeface="Arial" charset="0"/>
                <a:cs typeface="Times New Roman" pitchFamily="18" charset="0"/>
              </a:rPr>
              <a:t>You should use parentheses to specify the order of evaluation in queries that use the </a:t>
            </a:r>
            <a:r>
              <a:rPr lang="en-US" altLang="en-US" dirty="0">
                <a:latin typeface="Courier New" pitchFamily="49" charset="0"/>
                <a:cs typeface="Times New Roman" pitchFamily="18" charset="0"/>
              </a:rPr>
              <a:t>INTERSECT</a:t>
            </a:r>
            <a:r>
              <a:rPr lang="en-US" altLang="en-US" dirty="0">
                <a:latin typeface="Arial" charset="0"/>
                <a:cs typeface="Times New Roman" pitchFamily="18" charset="0"/>
              </a:rPr>
              <a:t> operator with other set operators. According to SQL standards, the </a:t>
            </a:r>
            <a:r>
              <a:rPr lang="en-US" altLang="en-US" dirty="0">
                <a:latin typeface="Courier New" pitchFamily="49" charset="0"/>
                <a:cs typeface="Times New Roman" pitchFamily="18" charset="0"/>
              </a:rPr>
              <a:t>INTERSECT</a:t>
            </a:r>
            <a:r>
              <a:rPr lang="en-US" altLang="en-US" dirty="0">
                <a:latin typeface="Arial" charset="0"/>
                <a:cs typeface="Times New Roman" pitchFamily="18" charset="0"/>
              </a:rPr>
              <a:t> operator has greater precedence than the other set operators.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292</a:t>
            </a:fld>
            <a:endParaRPr lang="es-VE"/>
          </a:p>
        </p:txBody>
      </p:sp>
    </p:spTree>
    <p:extLst>
      <p:ext uri="{BB962C8B-B14F-4D97-AF65-F5344CB8AC3E}">
        <p14:creationId xmlns:p14="http://schemas.microsoft.com/office/powerpoint/2010/main" val="411113144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 </a:t>
            </a:r>
            <a:r>
              <a:rPr lang="en-US" altLang="en-US" dirty="0">
                <a:latin typeface="Courier New" pitchFamily="49" charset="0"/>
              </a:rPr>
              <a:t>SELECT</a:t>
            </a:r>
            <a:r>
              <a:rPr lang="en-US" altLang="en-US" dirty="0">
                <a:latin typeface="Arial" charset="0"/>
              </a:rPr>
              <a:t> lists of a compound query must match the corresponding expressions in number and data type. If component queries select character data, the data type of the return values is determined as follows:</a:t>
            </a:r>
          </a:p>
          <a:p>
            <a:pPr lvl="2" eaLnBrk="1" hangingPunct="1"/>
            <a:r>
              <a:rPr lang="en-US" altLang="en-US" dirty="0">
                <a:latin typeface="Arial" charset="0"/>
              </a:rPr>
              <a:t>If both queries select values of </a:t>
            </a:r>
            <a:r>
              <a:rPr lang="en-US" altLang="en-US" dirty="0">
                <a:latin typeface="Courier New" pitchFamily="49" charset="0"/>
                <a:cs typeface="Courier New" pitchFamily="49" charset="0"/>
              </a:rPr>
              <a:t>CHAR</a:t>
            </a:r>
            <a:r>
              <a:rPr lang="en-US" altLang="en-US" dirty="0">
                <a:latin typeface="Arial" charset="0"/>
              </a:rPr>
              <a:t> data type, of equal length, the returned values have the </a:t>
            </a:r>
            <a:r>
              <a:rPr lang="en-US" altLang="en-US" dirty="0">
                <a:latin typeface="Courier New" pitchFamily="49" charset="0"/>
                <a:cs typeface="Courier New" pitchFamily="49" charset="0"/>
              </a:rPr>
              <a:t>CHAR</a:t>
            </a:r>
            <a:r>
              <a:rPr lang="en-US" altLang="en-US" dirty="0">
                <a:latin typeface="Arial" charset="0"/>
              </a:rPr>
              <a:t> data type of that length. If the queries select values of </a:t>
            </a:r>
            <a:r>
              <a:rPr lang="en-US" altLang="en-US" dirty="0">
                <a:latin typeface="Courier New" pitchFamily="49" charset="0"/>
                <a:cs typeface="Courier New" pitchFamily="49" charset="0"/>
              </a:rPr>
              <a:t>CHAR</a:t>
            </a:r>
            <a:r>
              <a:rPr lang="en-US" altLang="en-US" dirty="0">
                <a:latin typeface="Arial" charset="0"/>
              </a:rPr>
              <a:t> with different lengths, the returned value is </a:t>
            </a:r>
            <a:r>
              <a:rPr lang="en-US" altLang="en-US" dirty="0">
                <a:latin typeface="Courier New" pitchFamily="49" charset="0"/>
                <a:cs typeface="Courier New" pitchFamily="49" charset="0"/>
              </a:rPr>
              <a:t>VARCHAR2</a:t>
            </a:r>
            <a:r>
              <a:rPr lang="en-US" altLang="en-US" dirty="0">
                <a:latin typeface="Arial" charset="0"/>
              </a:rPr>
              <a:t> with the length of the larger </a:t>
            </a:r>
            <a:r>
              <a:rPr lang="en-US" altLang="en-US" dirty="0">
                <a:latin typeface="Courier New" pitchFamily="49" charset="0"/>
                <a:cs typeface="Courier New" pitchFamily="49" charset="0"/>
              </a:rPr>
              <a:t>CHAR</a:t>
            </a:r>
            <a:r>
              <a:rPr lang="en-US" altLang="en-US" dirty="0">
                <a:latin typeface="Arial" charset="0"/>
              </a:rPr>
              <a:t> value.</a:t>
            </a:r>
          </a:p>
          <a:p>
            <a:pPr lvl="2" eaLnBrk="1" hangingPunct="1"/>
            <a:r>
              <a:rPr lang="en-US" altLang="en-US" dirty="0">
                <a:latin typeface="Arial" charset="0"/>
              </a:rPr>
              <a:t>If either or both of the queries select values of </a:t>
            </a:r>
            <a:r>
              <a:rPr lang="en-US" altLang="en-US" dirty="0">
                <a:latin typeface="Courier New" pitchFamily="49" charset="0"/>
                <a:cs typeface="Courier New" pitchFamily="49" charset="0"/>
              </a:rPr>
              <a:t>VARCHAR2</a:t>
            </a:r>
            <a:r>
              <a:rPr lang="en-US" altLang="en-US" dirty="0">
                <a:latin typeface="Arial" charset="0"/>
                <a:cs typeface="Courier New" pitchFamily="49" charset="0"/>
              </a:rPr>
              <a:t> </a:t>
            </a:r>
            <a:r>
              <a:rPr lang="en-US" altLang="en-US" dirty="0">
                <a:latin typeface="Arial" charset="0"/>
              </a:rPr>
              <a:t>data type, the returned values have the </a:t>
            </a:r>
            <a:r>
              <a:rPr lang="en-US" altLang="en-US" dirty="0">
                <a:latin typeface="Courier New" pitchFamily="49" charset="0"/>
                <a:cs typeface="Courier New" pitchFamily="49" charset="0"/>
              </a:rPr>
              <a:t>VARCHAR2</a:t>
            </a:r>
            <a:r>
              <a:rPr lang="en-US" altLang="en-US" dirty="0">
                <a:latin typeface="Arial" charset="0"/>
                <a:cs typeface="Courier New" pitchFamily="49" charset="0"/>
              </a:rPr>
              <a:t> </a:t>
            </a:r>
            <a:r>
              <a:rPr lang="en-US" altLang="en-US" dirty="0">
                <a:latin typeface="Arial" charset="0"/>
              </a:rPr>
              <a:t>data type.</a:t>
            </a:r>
          </a:p>
          <a:p>
            <a:pPr lvl="2" eaLnBrk="1" hangingPunct="1"/>
            <a:r>
              <a:rPr lang="en-US" altLang="en-US" dirty="0">
                <a:latin typeface="Arial" charset="0"/>
              </a:rPr>
              <a:t>If component queries select numeric data, the data type of the return values is determined by numeric precedence. </a:t>
            </a:r>
          </a:p>
          <a:p>
            <a:pPr lvl="2" eaLnBrk="1" hangingPunct="1"/>
            <a:r>
              <a:rPr lang="en-US" altLang="en-US" dirty="0">
                <a:latin typeface="Arial" charset="0"/>
              </a:rPr>
              <a:t>If all queries select values of the </a:t>
            </a:r>
            <a:r>
              <a:rPr lang="en-US" altLang="en-US" dirty="0">
                <a:latin typeface="Courier New" pitchFamily="49" charset="0"/>
                <a:cs typeface="Courier New" pitchFamily="49" charset="0"/>
              </a:rPr>
              <a:t>NUMBER</a:t>
            </a:r>
            <a:r>
              <a:rPr lang="en-US" altLang="en-US" dirty="0">
                <a:latin typeface="Arial" charset="0"/>
                <a:cs typeface="Courier New" pitchFamily="49" charset="0"/>
              </a:rPr>
              <a:t> </a:t>
            </a:r>
            <a:r>
              <a:rPr lang="en-US" altLang="en-US" dirty="0">
                <a:latin typeface="Arial" charset="0"/>
              </a:rPr>
              <a:t>type, the returned values have the </a:t>
            </a:r>
            <a:r>
              <a:rPr lang="en-US" altLang="en-US" dirty="0">
                <a:latin typeface="Courier New" pitchFamily="49" charset="0"/>
                <a:cs typeface="Courier New" pitchFamily="49" charset="0"/>
              </a:rPr>
              <a:t>NUMBER</a:t>
            </a:r>
            <a:r>
              <a:rPr lang="en-US" altLang="en-US" dirty="0">
                <a:latin typeface="Arial" charset="0"/>
                <a:cs typeface="Courier New" pitchFamily="49" charset="0"/>
              </a:rPr>
              <a:t> </a:t>
            </a:r>
            <a:r>
              <a:rPr lang="en-US" altLang="en-US" dirty="0">
                <a:latin typeface="Arial" charset="0"/>
              </a:rPr>
              <a:t>data type. </a:t>
            </a:r>
          </a:p>
          <a:p>
            <a:pPr lvl="2" eaLnBrk="1" hangingPunct="1"/>
            <a:r>
              <a:rPr lang="en-US" altLang="en-US" dirty="0">
                <a:latin typeface="Arial" charset="0"/>
              </a:rPr>
              <a:t>In queries using set operators, the Oracle server does not perform implicit conversion across data type groups. Therefore, if the corresponding expressions of component queries resolve to both character data and numeric data, the Oracle server returns an error.</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293</a:t>
            </a:fld>
            <a:endParaRPr lang="es-VE"/>
          </a:p>
        </p:txBody>
      </p:sp>
    </p:spTree>
    <p:extLst>
      <p:ext uri="{BB962C8B-B14F-4D97-AF65-F5344CB8AC3E}">
        <p14:creationId xmlns:p14="http://schemas.microsoft.com/office/powerpoint/2010/main" val="419107983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046900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Two tables are used in this lesson: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RETIRED_EMPLOYEES</a:t>
            </a:r>
            <a:r>
              <a:rPr lang="en-US" altLang="en-US" dirty="0">
                <a:latin typeface="Arial" charset="0"/>
              </a:rPr>
              <a:t>.</a:t>
            </a:r>
          </a:p>
          <a:p>
            <a:pPr lvl="1" eaLnBrk="1" hangingPunct="1"/>
            <a:r>
              <a:rPr lang="en-US" altLang="en-US" dirty="0">
                <a:latin typeface="Arial" charset="0"/>
              </a:rPr>
              <a:t>You are already familiar with the </a:t>
            </a:r>
            <a:r>
              <a:rPr lang="en-US" altLang="en-US" dirty="0">
                <a:latin typeface="Courier New" pitchFamily="49" charset="0"/>
              </a:rPr>
              <a:t>EMPLOYEES</a:t>
            </a:r>
            <a:r>
              <a:rPr lang="en-US" altLang="en-US" dirty="0">
                <a:latin typeface="Arial" charset="0"/>
              </a:rPr>
              <a:t> table that stores employee details, such as a unique identification number, email address, job identification (such as </a:t>
            </a:r>
            <a:r>
              <a:rPr lang="en-US" altLang="en-US" dirty="0">
                <a:latin typeface="Courier New" pitchFamily="49" charset="0"/>
              </a:rPr>
              <a:t>ST_CLERK</a:t>
            </a:r>
            <a:r>
              <a:rPr lang="en-US" altLang="en-US" dirty="0">
                <a:latin typeface="Arial" charset="0"/>
              </a:rPr>
              <a:t>, </a:t>
            </a:r>
            <a:r>
              <a:rPr lang="en-US" altLang="en-US" dirty="0">
                <a:latin typeface="Courier New" pitchFamily="49" charset="0"/>
              </a:rPr>
              <a:t>SA_REP</a:t>
            </a:r>
            <a:r>
              <a:rPr lang="en-US" altLang="en-US" dirty="0">
                <a:latin typeface="Arial" charset="0"/>
              </a:rPr>
              <a:t>, and so on), salary, manager, and so on.</a:t>
            </a:r>
          </a:p>
          <a:p>
            <a:pPr lvl="1" eaLnBrk="1" hangingPunct="1"/>
            <a:r>
              <a:rPr lang="en-US" altLang="en-US" dirty="0">
                <a:latin typeface="Courier New" pitchFamily="49" charset="0"/>
                <a:cs typeface="Courier New" pitchFamily="49" charset="0"/>
              </a:rPr>
              <a:t>RETIRED_EMPLOYEES</a:t>
            </a:r>
            <a:r>
              <a:rPr lang="en-US" altLang="en-US" dirty="0">
                <a:latin typeface="Arial" charset="0"/>
              </a:rPr>
              <a:t> stores the details of the employees who have left the company.</a:t>
            </a:r>
          </a:p>
          <a:p>
            <a:pPr lvl="1" eaLnBrk="1" hangingPunct="1"/>
            <a:r>
              <a:rPr lang="en-US" altLang="en-US" dirty="0">
                <a:latin typeface="Arial" charset="0"/>
              </a:rPr>
              <a:t>The structure of and data from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cs typeface="Courier New" pitchFamily="49" charset="0"/>
              </a:rPr>
              <a:t>RETIRED_EMPLOYEES</a:t>
            </a:r>
            <a:r>
              <a:rPr lang="en-US" altLang="en-US" dirty="0">
                <a:latin typeface="Arial" charset="0"/>
              </a:rPr>
              <a:t> tables are shown on the following pages.</a:t>
            </a:r>
          </a:p>
          <a:p>
            <a:endParaRPr lang="es-VE" dirty="0"/>
          </a:p>
          <a:p>
            <a:endParaRPr lang="es-VE" dirty="0"/>
          </a:p>
          <a:p>
            <a:endParaRPr lang="es-VE" dirty="0"/>
          </a:p>
          <a:p>
            <a:endParaRPr lang="es-VE" dirty="0"/>
          </a:p>
          <a:p>
            <a:endParaRPr lang="es-VE" dirty="0"/>
          </a:p>
          <a:p>
            <a:endParaRPr lang="es-VE"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Courier New" pitchFamily="49" charset="0"/>
                <a:cs typeface="Courier New" pitchFamily="49" charset="0"/>
              </a:rPr>
              <a:t>DESCRIBE employees</a:t>
            </a:r>
          </a:p>
          <a:p>
            <a:endParaRPr lang="es-VE" dirty="0"/>
          </a:p>
          <a:p>
            <a:endParaRPr lang="es-VE" dirty="0"/>
          </a:p>
          <a:p>
            <a:endParaRPr lang="es-VE" dirty="0"/>
          </a:p>
          <a:p>
            <a:endParaRPr lang="es-VE" dirty="0"/>
          </a:p>
          <a:p>
            <a:endParaRPr lang="es-VE" dirty="0"/>
          </a:p>
          <a:p>
            <a:pPr lvl="2">
              <a:buNone/>
            </a:pPr>
            <a:r>
              <a:rPr lang="en-US" altLang="en-US" dirty="0">
                <a:latin typeface="Courier New" pitchFamily="49" charset="0"/>
                <a:cs typeface="Courier New" pitchFamily="49" charset="0"/>
              </a:rPr>
              <a:t>SELECT </a:t>
            </a:r>
            <a:r>
              <a:rPr lang="en-US" altLang="en-US" dirty="0" err="1">
                <a:latin typeface="Courier New" pitchFamily="49" charset="0"/>
                <a:cs typeface="Courier New" pitchFamily="49" charset="0"/>
              </a:rPr>
              <a:t>employee_id</a:t>
            </a:r>
            <a:r>
              <a:rPr lang="en-US" altLang="en-US" dirty="0">
                <a:latin typeface="Courier New" pitchFamily="49" charset="0"/>
                <a:cs typeface="Courier New" pitchFamily="49" charset="0"/>
              </a:rPr>
              <a:t>, </a:t>
            </a:r>
            <a:r>
              <a:rPr lang="en-US" altLang="en-US" dirty="0" err="1">
                <a:latin typeface="Courier New" pitchFamily="49" charset="0"/>
                <a:cs typeface="Courier New" pitchFamily="49" charset="0"/>
              </a:rPr>
              <a:t>last_name</a:t>
            </a:r>
            <a:r>
              <a:rPr lang="en-US" altLang="en-US" dirty="0">
                <a:latin typeface="Courier New" pitchFamily="49" charset="0"/>
                <a:cs typeface="Courier New" pitchFamily="49" charset="0"/>
              </a:rPr>
              <a:t>, </a:t>
            </a:r>
            <a:r>
              <a:rPr lang="en-US" altLang="en-US" dirty="0" err="1">
                <a:latin typeface="Courier New" pitchFamily="49" charset="0"/>
                <a:cs typeface="Courier New" pitchFamily="49" charset="0"/>
              </a:rPr>
              <a:t>job_id</a:t>
            </a:r>
            <a:r>
              <a:rPr lang="en-US" altLang="en-US" dirty="0">
                <a:latin typeface="Courier New" pitchFamily="49" charset="0"/>
                <a:cs typeface="Courier New" pitchFamily="49" charset="0"/>
              </a:rPr>
              <a:t>, </a:t>
            </a:r>
            <a:r>
              <a:rPr lang="en-US" altLang="en-US" dirty="0" err="1">
                <a:latin typeface="Courier New" pitchFamily="49" charset="0"/>
                <a:cs typeface="Courier New" pitchFamily="49" charset="0"/>
              </a:rPr>
              <a:t>hire_date</a:t>
            </a:r>
            <a:r>
              <a:rPr lang="en-US" altLang="en-US" dirty="0">
                <a:latin typeface="Courier New" pitchFamily="49" charset="0"/>
                <a:cs typeface="Courier New" pitchFamily="49" charset="0"/>
              </a:rPr>
              <a:t>, </a:t>
            </a:r>
            <a:r>
              <a:rPr lang="en-US" altLang="en-US" dirty="0" err="1">
                <a:latin typeface="Courier New" pitchFamily="49" charset="0"/>
                <a:cs typeface="Courier New" pitchFamily="49" charset="0"/>
              </a:rPr>
              <a:t>department_id</a:t>
            </a:r>
            <a:r>
              <a:rPr lang="en-US" altLang="en-US" dirty="0">
                <a:latin typeface="Courier New" pitchFamily="49" charset="0"/>
                <a:cs typeface="Courier New" pitchFamily="49" charset="0"/>
              </a:rPr>
              <a:t> </a:t>
            </a:r>
          </a:p>
          <a:p>
            <a:pPr lvl="2">
              <a:buNone/>
            </a:pPr>
            <a:r>
              <a:rPr lang="en-US" altLang="en-US" dirty="0">
                <a:latin typeface="Courier New" pitchFamily="49" charset="0"/>
                <a:cs typeface="Courier New" pitchFamily="49" charset="0"/>
              </a:rPr>
              <a:t>FROM employees;</a:t>
            </a:r>
          </a:p>
          <a:p>
            <a:endParaRPr lang="es-VE" dirty="0"/>
          </a:p>
          <a:p>
            <a:endParaRPr lang="es-VE" dirty="0"/>
          </a:p>
          <a:p>
            <a:endParaRPr lang="es-VE" dirty="0"/>
          </a:p>
          <a:p>
            <a:endParaRPr lang="es-VE"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Courier New" pitchFamily="49" charset="0"/>
              </a:rPr>
              <a:t>SELECT * FROM </a:t>
            </a:r>
            <a:r>
              <a:rPr lang="en-US" altLang="en-US" dirty="0" err="1">
                <a:latin typeface="Courier New" pitchFamily="49" charset="0"/>
              </a:rPr>
              <a:t>retired_employees</a:t>
            </a:r>
            <a:r>
              <a:rPr lang="en-US" altLang="en-US" dirty="0">
                <a:latin typeface="Courier New" pitchFamily="49" charset="0"/>
              </a:rPr>
              <a:t>;</a:t>
            </a:r>
            <a:endParaRPr lang="en-US" altLang="en-US" dirty="0">
              <a:latin typeface="Arial" charset="0"/>
            </a:endParaRP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295</a:t>
            </a:fld>
            <a:endParaRPr lang="es-VE"/>
          </a:p>
        </p:txBody>
      </p:sp>
    </p:spTree>
    <p:extLst>
      <p:ext uri="{BB962C8B-B14F-4D97-AF65-F5344CB8AC3E}">
        <p14:creationId xmlns:p14="http://schemas.microsoft.com/office/powerpoint/2010/main" val="178165413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472861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The </a:t>
            </a:r>
            <a:r>
              <a:rPr lang="en-US" altLang="en-US" dirty="0">
                <a:solidFill>
                  <a:schemeClr val="tx1"/>
                </a:solidFill>
                <a:latin typeface="Courier New" pitchFamily="49" charset="0"/>
              </a:rPr>
              <a:t>UNION</a:t>
            </a:r>
            <a:r>
              <a:rPr lang="en-US" altLang="en-US" dirty="0">
                <a:solidFill>
                  <a:schemeClr val="tx1"/>
                </a:solidFill>
                <a:latin typeface="Arial" charset="0"/>
              </a:rPr>
              <a:t> operator returns all rows that are selected by either query. Use the </a:t>
            </a:r>
            <a:r>
              <a:rPr lang="en-US" altLang="en-US" dirty="0">
                <a:solidFill>
                  <a:schemeClr val="tx1"/>
                </a:solidFill>
                <a:latin typeface="Courier New" pitchFamily="49" charset="0"/>
              </a:rPr>
              <a:t>UNION</a:t>
            </a:r>
            <a:r>
              <a:rPr lang="en-US" altLang="en-US" dirty="0">
                <a:solidFill>
                  <a:schemeClr val="tx1"/>
                </a:solidFill>
                <a:latin typeface="Arial" charset="0"/>
              </a:rPr>
              <a:t> operator to return all rows from multiple tables and eliminate any duplicate rows.</a:t>
            </a:r>
          </a:p>
          <a:p>
            <a:pPr lvl="1" eaLnBrk="1" hangingPunct="1"/>
            <a:r>
              <a:rPr lang="en-US" altLang="en-US" b="1" dirty="0">
                <a:solidFill>
                  <a:schemeClr val="tx1"/>
                </a:solidFill>
                <a:latin typeface="Arial" charset="0"/>
              </a:rPr>
              <a:t>Guidelines</a:t>
            </a:r>
          </a:p>
          <a:p>
            <a:pPr lvl="2" eaLnBrk="1" hangingPunct="1"/>
            <a:r>
              <a:rPr lang="en-US" altLang="en-US" dirty="0">
                <a:solidFill>
                  <a:schemeClr val="tx1"/>
                </a:solidFill>
                <a:latin typeface="Arial" charset="0"/>
              </a:rPr>
              <a:t>The number of columns being selected must be the same.</a:t>
            </a:r>
          </a:p>
          <a:p>
            <a:pPr lvl="2" eaLnBrk="1" hangingPunct="1"/>
            <a:r>
              <a:rPr lang="en-US" altLang="en-US" dirty="0">
                <a:solidFill>
                  <a:schemeClr val="tx1"/>
                </a:solidFill>
                <a:latin typeface="Arial" charset="0"/>
              </a:rPr>
              <a:t>The data types of the columns being selected must be in the same data type group (such as numeric or character). </a:t>
            </a:r>
          </a:p>
          <a:p>
            <a:pPr lvl="2" eaLnBrk="1" hangingPunct="1"/>
            <a:r>
              <a:rPr lang="en-US" altLang="en-US" dirty="0">
                <a:solidFill>
                  <a:schemeClr val="tx1"/>
                </a:solidFill>
                <a:latin typeface="Arial" charset="0"/>
              </a:rPr>
              <a:t>The names of the columns need not be identical.</a:t>
            </a:r>
          </a:p>
          <a:p>
            <a:pPr lvl="2" eaLnBrk="1" hangingPunct="1"/>
            <a:r>
              <a:rPr lang="en-US" altLang="en-US" dirty="0">
                <a:solidFill>
                  <a:schemeClr val="tx1"/>
                </a:solidFill>
                <a:latin typeface="Courier New" pitchFamily="49" charset="0"/>
              </a:rPr>
              <a:t>UNION</a:t>
            </a:r>
            <a:r>
              <a:rPr lang="en-US" altLang="en-US" dirty="0">
                <a:solidFill>
                  <a:schemeClr val="tx1"/>
                </a:solidFill>
                <a:latin typeface="Arial" charset="0"/>
              </a:rPr>
              <a:t> operates over all of the columns being selected.</a:t>
            </a:r>
          </a:p>
          <a:p>
            <a:pPr lvl="2" eaLnBrk="1" hangingPunct="1"/>
            <a:r>
              <a:rPr lang="en-US" altLang="en-US" dirty="0">
                <a:solidFill>
                  <a:schemeClr val="tx1"/>
                </a:solidFill>
                <a:latin typeface="Courier New" pitchFamily="49" charset="0"/>
              </a:rPr>
              <a:t>NULL</a:t>
            </a:r>
            <a:r>
              <a:rPr lang="en-US" altLang="en-US" dirty="0">
                <a:solidFill>
                  <a:schemeClr val="tx1"/>
                </a:solidFill>
                <a:latin typeface="Arial" charset="0"/>
              </a:rPr>
              <a:t> values are not ignored during duplicate checking. </a:t>
            </a:r>
          </a:p>
          <a:p>
            <a:pPr lvl="2" eaLnBrk="1" hangingPunct="1"/>
            <a:r>
              <a:rPr lang="en-US" altLang="en-US" dirty="0">
                <a:solidFill>
                  <a:schemeClr val="tx1"/>
                </a:solidFill>
                <a:latin typeface="Arial" charset="0"/>
              </a:rPr>
              <a:t>By default, the output is sorted in ascending order of the columns of the </a:t>
            </a:r>
            <a:r>
              <a:rPr lang="en-US" altLang="en-US" dirty="0">
                <a:solidFill>
                  <a:schemeClr val="tx1"/>
                </a:solidFill>
                <a:latin typeface="Courier New" pitchFamily="49" charset="0"/>
              </a:rPr>
              <a:t>SELECT</a:t>
            </a:r>
            <a:r>
              <a:rPr lang="en-US" altLang="en-US" dirty="0">
                <a:solidFill>
                  <a:schemeClr val="tx1"/>
                </a:solidFill>
                <a:latin typeface="Arial" charset="0"/>
              </a:rPr>
              <a:t> clause.</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297</a:t>
            </a:fld>
            <a:endParaRPr lang="es-VE"/>
          </a:p>
        </p:txBody>
      </p:sp>
    </p:spTree>
    <p:extLst>
      <p:ext uri="{BB962C8B-B14F-4D97-AF65-F5344CB8AC3E}">
        <p14:creationId xmlns:p14="http://schemas.microsoft.com/office/powerpoint/2010/main" val="326432460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solidFill>
                  <a:schemeClr val="tx1"/>
                </a:solidFill>
                <a:latin typeface="Arial" charset="0"/>
              </a:rPr>
              <a:t>The </a:t>
            </a:r>
            <a:r>
              <a:rPr lang="en-US" altLang="en-US" dirty="0">
                <a:solidFill>
                  <a:schemeClr val="tx1"/>
                </a:solidFill>
                <a:latin typeface="Courier New" pitchFamily="49" charset="0"/>
              </a:rPr>
              <a:t>UNION</a:t>
            </a:r>
            <a:r>
              <a:rPr lang="en-US" altLang="en-US" dirty="0">
                <a:solidFill>
                  <a:schemeClr val="tx1"/>
                </a:solidFill>
                <a:latin typeface="Arial" charset="0"/>
              </a:rPr>
              <a:t> operator eliminates any duplicate records. If records that occur in both the </a:t>
            </a:r>
            <a:r>
              <a:rPr lang="en-US" altLang="en-US" dirty="0">
                <a:solidFill>
                  <a:schemeClr val="tx1"/>
                </a:solidFill>
                <a:latin typeface="Courier New" pitchFamily="49" charset="0"/>
              </a:rPr>
              <a:t>EMPLOYEES</a:t>
            </a:r>
            <a:r>
              <a:rPr lang="en-US" altLang="en-US" dirty="0">
                <a:solidFill>
                  <a:schemeClr val="tx1"/>
                </a:solidFill>
                <a:latin typeface="Arial" charset="0"/>
              </a:rPr>
              <a:t> and the </a:t>
            </a:r>
            <a:r>
              <a:rPr lang="en-US" altLang="en-US" dirty="0">
                <a:solidFill>
                  <a:schemeClr val="tx1"/>
                </a:solidFill>
                <a:latin typeface="Courier New" pitchFamily="49" charset="0"/>
              </a:rPr>
              <a:t>RETIRED_EMPLOYEES</a:t>
            </a:r>
            <a:r>
              <a:rPr lang="en-US" altLang="en-US" dirty="0">
                <a:solidFill>
                  <a:schemeClr val="tx1"/>
                </a:solidFill>
                <a:latin typeface="Arial" charset="0"/>
              </a:rPr>
              <a:t> tables are identical, the records are displayed only once. </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298</a:t>
            </a:fld>
            <a:endParaRPr lang="es-VE"/>
          </a:p>
        </p:txBody>
      </p:sp>
    </p:spTree>
    <p:extLst>
      <p:ext uri="{BB962C8B-B14F-4D97-AF65-F5344CB8AC3E}">
        <p14:creationId xmlns:p14="http://schemas.microsoft.com/office/powerpoint/2010/main" val="76793617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Use the </a:t>
            </a:r>
            <a:r>
              <a:rPr lang="en-US" altLang="en-US" dirty="0">
                <a:solidFill>
                  <a:schemeClr val="tx1"/>
                </a:solidFill>
                <a:latin typeface="Courier New" pitchFamily="49" charset="0"/>
              </a:rPr>
              <a:t>UNION</a:t>
            </a:r>
            <a:r>
              <a:rPr lang="en-US" altLang="en-US" dirty="0">
                <a:solidFill>
                  <a:schemeClr val="tx1"/>
                </a:solidFill>
                <a:latin typeface="Arial" charset="0"/>
              </a:rPr>
              <a:t> </a:t>
            </a:r>
            <a:r>
              <a:rPr lang="en-US" altLang="en-US" dirty="0">
                <a:solidFill>
                  <a:schemeClr val="tx1"/>
                </a:solidFill>
                <a:latin typeface="Courier New" pitchFamily="49" charset="0"/>
              </a:rPr>
              <a:t>ALL</a:t>
            </a:r>
            <a:r>
              <a:rPr lang="en-US" altLang="en-US" dirty="0">
                <a:solidFill>
                  <a:schemeClr val="tx1"/>
                </a:solidFill>
                <a:latin typeface="Arial" charset="0"/>
              </a:rPr>
              <a:t> operator to return all rows from multiple queries. </a:t>
            </a:r>
          </a:p>
          <a:p>
            <a:pPr lvl="1" eaLnBrk="1" hangingPunct="1"/>
            <a:r>
              <a:rPr lang="en-US" altLang="en-US" b="1" dirty="0">
                <a:solidFill>
                  <a:schemeClr val="tx1"/>
                </a:solidFill>
                <a:latin typeface="Arial" charset="0"/>
              </a:rPr>
              <a:t>Guidelines</a:t>
            </a:r>
          </a:p>
          <a:p>
            <a:pPr lvl="1" eaLnBrk="1" hangingPunct="1"/>
            <a:r>
              <a:rPr lang="en-US" altLang="en-US" dirty="0">
                <a:solidFill>
                  <a:schemeClr val="tx1"/>
                </a:solidFill>
                <a:latin typeface="Arial" charset="0"/>
              </a:rPr>
              <a:t>The guidelines for </a:t>
            </a:r>
            <a:r>
              <a:rPr lang="en-US" altLang="en-US" dirty="0">
                <a:solidFill>
                  <a:schemeClr val="tx1"/>
                </a:solidFill>
                <a:latin typeface="Courier New" pitchFamily="49" charset="0"/>
              </a:rPr>
              <a:t>UNION</a:t>
            </a:r>
            <a:r>
              <a:rPr lang="en-US" altLang="en-US" dirty="0">
                <a:solidFill>
                  <a:schemeClr val="tx1"/>
                </a:solidFill>
                <a:latin typeface="Arial" charset="0"/>
              </a:rPr>
              <a:t> and </a:t>
            </a:r>
            <a:r>
              <a:rPr lang="en-US" altLang="en-US" dirty="0">
                <a:solidFill>
                  <a:schemeClr val="tx1"/>
                </a:solidFill>
                <a:latin typeface="Courier New" pitchFamily="49" charset="0"/>
              </a:rPr>
              <a:t>UNION</a:t>
            </a:r>
            <a:r>
              <a:rPr lang="en-US" altLang="en-US" dirty="0">
                <a:solidFill>
                  <a:schemeClr val="tx1"/>
                </a:solidFill>
                <a:latin typeface="Arial" charset="0"/>
              </a:rPr>
              <a:t> </a:t>
            </a:r>
            <a:r>
              <a:rPr lang="en-US" altLang="en-US" dirty="0">
                <a:solidFill>
                  <a:schemeClr val="tx1"/>
                </a:solidFill>
                <a:latin typeface="Courier New" pitchFamily="49" charset="0"/>
              </a:rPr>
              <a:t>ALL</a:t>
            </a:r>
            <a:r>
              <a:rPr lang="en-US" altLang="en-US" dirty="0">
                <a:solidFill>
                  <a:schemeClr val="tx1"/>
                </a:solidFill>
                <a:latin typeface="Arial" charset="0"/>
              </a:rPr>
              <a:t> are the same, with the following two exceptions that pertain to </a:t>
            </a:r>
            <a:r>
              <a:rPr lang="en-US" altLang="en-US" dirty="0">
                <a:solidFill>
                  <a:schemeClr val="tx1"/>
                </a:solidFill>
                <a:latin typeface="Courier New" pitchFamily="49" charset="0"/>
              </a:rPr>
              <a:t>UNION</a:t>
            </a:r>
            <a:r>
              <a:rPr lang="en-US" altLang="en-US" dirty="0">
                <a:latin typeface="Arial" charset="0"/>
              </a:rPr>
              <a:t> </a:t>
            </a:r>
            <a:r>
              <a:rPr lang="en-US" altLang="en-US" dirty="0">
                <a:solidFill>
                  <a:schemeClr val="tx1"/>
                </a:solidFill>
                <a:latin typeface="Courier New" pitchFamily="49" charset="0"/>
              </a:rPr>
              <a:t>ALL</a:t>
            </a:r>
            <a:r>
              <a:rPr lang="en-US" altLang="en-US" dirty="0">
                <a:solidFill>
                  <a:schemeClr val="tx1"/>
                </a:solidFill>
                <a:latin typeface="Arial" charset="0"/>
              </a:rPr>
              <a:t>: Unlike </a:t>
            </a:r>
            <a:r>
              <a:rPr lang="en-US" altLang="en-US" dirty="0">
                <a:solidFill>
                  <a:schemeClr val="tx1"/>
                </a:solidFill>
                <a:latin typeface="Courier New" pitchFamily="49" charset="0"/>
              </a:rPr>
              <a:t>UNION</a:t>
            </a:r>
            <a:r>
              <a:rPr lang="en-US" altLang="en-US" dirty="0">
                <a:solidFill>
                  <a:schemeClr val="tx1"/>
                </a:solidFill>
                <a:latin typeface="Arial" charset="0"/>
              </a:rPr>
              <a:t>, duplicate rows are not eliminated and the output is not sorted by default.</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299</a:t>
            </a:fld>
            <a:endParaRPr lang="es-VE"/>
          </a:p>
        </p:txBody>
      </p:sp>
    </p:spTree>
    <p:extLst>
      <p:ext uri="{BB962C8B-B14F-4D97-AF65-F5344CB8AC3E}">
        <p14:creationId xmlns:p14="http://schemas.microsoft.com/office/powerpoint/2010/main" val="3515770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In this lesson, you gain an understanding of RDBMS. You are also introduced to Oracle SQL Developer and SQL*Plus as development environments used for executing SQL statements, and for formatting and reporting purposes.</a:t>
            </a:r>
            <a:endParaRPr dirty="0"/>
          </a:p>
        </p:txBody>
      </p:sp>
      <p:sp>
        <p:nvSpPr>
          <p:cNvPr id="114" name="Google Shape;1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579485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There are various development environments for writing SQL statements. Oracle SQL Developer and Oracle SQL*Plus are the commonly used tools.</a:t>
            </a:r>
            <a:endParaRPr dirty="0"/>
          </a:p>
          <a:p>
            <a:pPr marL="152373" lvl="1" indent="0" algn="l" rtl="0">
              <a:spcBef>
                <a:spcPts val="533"/>
              </a:spcBef>
              <a:spcAft>
                <a:spcPts val="0"/>
              </a:spcAft>
              <a:buClr>
                <a:schemeClr val="dk1"/>
              </a:buClr>
              <a:buSzPts val="1200"/>
              <a:buFont typeface="Calibri"/>
              <a:buNone/>
            </a:pPr>
            <a:r>
              <a:rPr lang="en-US" b="1" dirty="0"/>
              <a:t>Oracle SQL Developer</a:t>
            </a:r>
            <a:endParaRPr dirty="0"/>
          </a:p>
          <a:p>
            <a:pPr marL="152373" lvl="1" indent="0" algn="l" rtl="0">
              <a:spcBef>
                <a:spcPts val="533"/>
              </a:spcBef>
              <a:spcAft>
                <a:spcPts val="0"/>
              </a:spcAft>
              <a:buClr>
                <a:schemeClr val="dk1"/>
              </a:buClr>
              <a:buSzPts val="1200"/>
              <a:buFont typeface="Calibri"/>
              <a:buNone/>
            </a:pPr>
            <a:r>
              <a:rPr lang="en-US" dirty="0"/>
              <a:t>Oracle SQL Developer is a graphical interface for developing SQL. It provides features to view the database components and update values without writing any SQL query. In this course, Oracle SQL Developer is used to create and execute example SQL statements. You will use Oracle SQL Developer to perform the hands-on exercises. </a:t>
            </a:r>
            <a:endParaRPr dirty="0"/>
          </a:p>
          <a:p>
            <a:pPr marL="152373" lvl="1" indent="0" algn="l" rtl="0">
              <a:spcBef>
                <a:spcPts val="533"/>
              </a:spcBef>
              <a:spcAft>
                <a:spcPts val="0"/>
              </a:spcAft>
              <a:buClr>
                <a:schemeClr val="dk1"/>
              </a:buClr>
              <a:buSzPts val="1200"/>
              <a:buFont typeface="Calibri"/>
              <a:buNone/>
            </a:pPr>
            <a:r>
              <a:rPr lang="en-US" b="1" dirty="0"/>
              <a:t>Oracle SQL*Plus</a:t>
            </a:r>
            <a:endParaRPr dirty="0"/>
          </a:p>
          <a:p>
            <a:pPr marL="152373" lvl="1" indent="0" algn="l" rtl="0">
              <a:spcBef>
                <a:spcPts val="533"/>
              </a:spcBef>
              <a:spcAft>
                <a:spcPts val="0"/>
              </a:spcAft>
              <a:buClr>
                <a:schemeClr val="dk1"/>
              </a:buClr>
              <a:buSzPts val="1200"/>
              <a:buFont typeface="Calibri"/>
              <a:buNone/>
            </a:pPr>
            <a:r>
              <a:rPr lang="en-US" dirty="0"/>
              <a:t>If you like working with a command-line interface, you can use Oracle SQL*Plus, which is a command-line based environment. It can also be used to run all SQL commands covered in this course.</a:t>
            </a:r>
            <a:endParaRPr dirty="0"/>
          </a:p>
          <a:p>
            <a:pPr marL="152373" lvl="1" indent="0" algn="l" rtl="0">
              <a:spcBef>
                <a:spcPts val="533"/>
              </a:spcBef>
              <a:spcAft>
                <a:spcPts val="0"/>
              </a:spcAft>
              <a:buClr>
                <a:schemeClr val="dk1"/>
              </a:buClr>
              <a:buSzPts val="1200"/>
              <a:buFont typeface="Calibri"/>
              <a:buNone/>
            </a:pPr>
            <a:r>
              <a:rPr lang="en-US" b="1" dirty="0"/>
              <a:t>Note</a:t>
            </a:r>
            <a:endParaRPr dirty="0"/>
          </a:p>
          <a:p>
            <a:pPr marL="609493" lvl="2" indent="-304745" algn="l" rtl="0">
              <a:spcBef>
                <a:spcPts val="400"/>
              </a:spcBef>
              <a:spcAft>
                <a:spcPts val="0"/>
              </a:spcAft>
              <a:buClr>
                <a:srgbClr val="000000"/>
              </a:buClr>
              <a:buSzPts val="1100"/>
              <a:buFont typeface="Calibri"/>
              <a:buChar char="•"/>
            </a:pPr>
            <a:r>
              <a:rPr lang="en-US" dirty="0"/>
              <a:t>See Appendix B for information about using Oracle SQL Developer, including simple instructions on the installation process.</a:t>
            </a:r>
            <a:endParaRPr dirty="0"/>
          </a:p>
          <a:p>
            <a:pPr marL="609493" lvl="2" indent="-304745" algn="l" rtl="0">
              <a:spcBef>
                <a:spcPts val="400"/>
              </a:spcBef>
              <a:spcAft>
                <a:spcPts val="0"/>
              </a:spcAft>
              <a:buClr>
                <a:srgbClr val="000000"/>
              </a:buClr>
              <a:buSzPts val="1100"/>
              <a:buFont typeface="Calibri"/>
              <a:buChar char="•"/>
            </a:pPr>
            <a:r>
              <a:rPr lang="en-US" dirty="0"/>
              <a:t>See Appendix C for information about using Oracle SQL*Plus.</a:t>
            </a:r>
            <a:endParaRPr dirty="0"/>
          </a:p>
          <a:p>
            <a:pPr marL="0" lvl="0" indent="0" algn="l" rtl="0">
              <a:spcBef>
                <a:spcPts val="0"/>
              </a:spcBef>
              <a:spcAft>
                <a:spcPts val="0"/>
              </a:spcAft>
              <a:buNone/>
            </a:pPr>
            <a:endParaRPr dirty="0"/>
          </a:p>
        </p:txBody>
      </p:sp>
      <p:sp>
        <p:nvSpPr>
          <p:cNvPr id="750" name="Google Shape;75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5875766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In the example in the slide, 35 rows are selected. The combination of the two tables totals to 35 rows. The </a:t>
            </a:r>
            <a:r>
              <a:rPr lang="en-US" altLang="en-US" dirty="0">
                <a:solidFill>
                  <a:schemeClr val="tx1"/>
                </a:solidFill>
                <a:latin typeface="Courier New" pitchFamily="49" charset="0"/>
              </a:rPr>
              <a:t>UNION</a:t>
            </a:r>
            <a:r>
              <a:rPr lang="en-US" altLang="en-US" dirty="0">
                <a:solidFill>
                  <a:schemeClr val="tx1"/>
                </a:solidFill>
                <a:latin typeface="Arial" charset="0"/>
              </a:rPr>
              <a:t> </a:t>
            </a:r>
            <a:r>
              <a:rPr lang="en-US" altLang="en-US" dirty="0">
                <a:solidFill>
                  <a:schemeClr val="tx1"/>
                </a:solidFill>
                <a:latin typeface="Courier New" pitchFamily="49" charset="0"/>
              </a:rPr>
              <a:t>ALL</a:t>
            </a:r>
            <a:r>
              <a:rPr lang="en-US" altLang="en-US" dirty="0">
                <a:solidFill>
                  <a:schemeClr val="tx1"/>
                </a:solidFill>
                <a:latin typeface="Arial" charset="0"/>
              </a:rPr>
              <a:t> operator does not eliminate duplicate rows. </a:t>
            </a:r>
            <a:r>
              <a:rPr lang="en-US" altLang="en-US" dirty="0">
                <a:solidFill>
                  <a:schemeClr val="tx1"/>
                </a:solidFill>
                <a:latin typeface="Courier New" pitchFamily="49" charset="0"/>
              </a:rPr>
              <a:t>UNION</a:t>
            </a:r>
            <a:r>
              <a:rPr lang="en-US" altLang="en-US" dirty="0">
                <a:solidFill>
                  <a:schemeClr val="tx1"/>
                </a:solidFill>
                <a:latin typeface="Arial" charset="0"/>
              </a:rPr>
              <a:t> returns all distinct rows selected by either query. </a:t>
            </a:r>
            <a:r>
              <a:rPr lang="en-US" altLang="en-US" dirty="0">
                <a:solidFill>
                  <a:schemeClr val="tx1"/>
                </a:solidFill>
                <a:latin typeface="Courier New" pitchFamily="49" charset="0"/>
              </a:rPr>
              <a:t>UNION</a:t>
            </a:r>
            <a:r>
              <a:rPr lang="en-US" altLang="en-US" dirty="0">
                <a:solidFill>
                  <a:schemeClr val="tx1"/>
                </a:solidFill>
                <a:latin typeface="Arial" charset="0"/>
              </a:rPr>
              <a:t> </a:t>
            </a:r>
            <a:r>
              <a:rPr lang="en-US" altLang="en-US" dirty="0">
                <a:solidFill>
                  <a:schemeClr val="tx1"/>
                </a:solidFill>
                <a:latin typeface="Courier New" pitchFamily="49" charset="0"/>
              </a:rPr>
              <a:t>ALL</a:t>
            </a:r>
            <a:r>
              <a:rPr lang="en-US" altLang="en-US" dirty="0">
                <a:solidFill>
                  <a:schemeClr val="tx1"/>
                </a:solidFill>
                <a:latin typeface="Arial" charset="0"/>
              </a:rPr>
              <a:t> returns all rows selected by either query, including all duplicates. Consider the query in the slide, now written with the </a:t>
            </a:r>
            <a:r>
              <a:rPr lang="en-US" altLang="en-US" dirty="0">
                <a:solidFill>
                  <a:schemeClr val="tx1"/>
                </a:solidFill>
                <a:latin typeface="Courier New" pitchFamily="49" charset="0"/>
              </a:rPr>
              <a:t>UNION</a:t>
            </a:r>
            <a:r>
              <a:rPr lang="en-US" altLang="en-US" dirty="0">
                <a:solidFill>
                  <a:schemeClr val="tx1"/>
                </a:solidFill>
                <a:latin typeface="Arial" charset="0"/>
              </a:rPr>
              <a:t> clause:</a:t>
            </a:r>
          </a:p>
          <a:p>
            <a:pPr lvl="1" eaLnBrk="1" hangingPunct="1"/>
            <a:endParaRPr lang="en-US" altLang="en-US" dirty="0">
              <a:solidFill>
                <a:schemeClr val="tx1"/>
              </a:solidFill>
              <a:latin typeface="Arial" charset="0"/>
            </a:endParaRPr>
          </a:p>
          <a:p>
            <a:pPr lvl="4" eaLnBrk="1" hangingPunct="1">
              <a:spcBef>
                <a:spcPct val="0"/>
              </a:spcBef>
            </a:pPr>
            <a:r>
              <a:rPr lang="en-US" altLang="en-US" b="1" dirty="0">
                <a:solidFill>
                  <a:schemeClr val="tx1"/>
                </a:solidFill>
              </a:rPr>
              <a:t>  </a:t>
            </a:r>
            <a:r>
              <a:rPr lang="en-US" altLang="en-US" dirty="0">
                <a:solidFill>
                  <a:schemeClr val="tx1"/>
                </a:solidFill>
              </a:rPr>
              <a:t>SELECT </a:t>
            </a:r>
            <a:r>
              <a:rPr lang="en-US" altLang="en-US" dirty="0" err="1">
                <a:solidFill>
                  <a:schemeClr val="tx1"/>
                </a:solidFill>
              </a:rPr>
              <a:t>job_id,department_id</a:t>
            </a:r>
            <a:r>
              <a:rPr lang="en-US" altLang="en-US" dirty="0">
                <a:solidFill>
                  <a:schemeClr val="tx1"/>
                </a:solidFill>
              </a:rPr>
              <a:t/>
            </a:r>
            <a:br>
              <a:rPr lang="en-US" altLang="en-US" dirty="0">
                <a:solidFill>
                  <a:schemeClr val="tx1"/>
                </a:solidFill>
              </a:rPr>
            </a:br>
            <a:r>
              <a:rPr lang="en-US" altLang="en-US" dirty="0">
                <a:solidFill>
                  <a:schemeClr val="tx1"/>
                </a:solidFill>
              </a:rPr>
              <a:t>  FROM     employees</a:t>
            </a:r>
            <a:br>
              <a:rPr lang="en-US" altLang="en-US" dirty="0">
                <a:solidFill>
                  <a:schemeClr val="tx1"/>
                </a:solidFill>
              </a:rPr>
            </a:br>
            <a:r>
              <a:rPr lang="en-US" altLang="en-US" dirty="0">
                <a:solidFill>
                  <a:schemeClr val="tx1"/>
                </a:solidFill>
              </a:rPr>
              <a:t>  UNION</a:t>
            </a:r>
            <a:br>
              <a:rPr lang="en-US" altLang="en-US" dirty="0">
                <a:solidFill>
                  <a:schemeClr val="tx1"/>
                </a:solidFill>
              </a:rPr>
            </a:br>
            <a:r>
              <a:rPr lang="en-US" altLang="en-US" dirty="0">
                <a:solidFill>
                  <a:schemeClr val="tx1"/>
                </a:solidFill>
              </a:rPr>
              <a:t>  SELECT </a:t>
            </a:r>
            <a:r>
              <a:rPr lang="en-US" altLang="en-US" dirty="0" err="1">
                <a:solidFill>
                  <a:schemeClr val="tx1"/>
                </a:solidFill>
              </a:rPr>
              <a:t>job_id,department_id</a:t>
            </a:r>
            <a:r>
              <a:rPr lang="en-US" altLang="en-US" dirty="0">
                <a:solidFill>
                  <a:schemeClr val="tx1"/>
                </a:solidFill>
              </a:rPr>
              <a:t/>
            </a:r>
            <a:br>
              <a:rPr lang="en-US" altLang="en-US" dirty="0">
                <a:solidFill>
                  <a:schemeClr val="tx1"/>
                </a:solidFill>
              </a:rPr>
            </a:br>
            <a:r>
              <a:rPr lang="en-US" altLang="en-US" dirty="0">
                <a:solidFill>
                  <a:schemeClr val="tx1"/>
                </a:solidFill>
              </a:rPr>
              <a:t>  FROM    </a:t>
            </a:r>
            <a:r>
              <a:rPr lang="en-US" altLang="en-US" dirty="0" err="1">
                <a:solidFill>
                  <a:schemeClr val="tx1"/>
                </a:solidFill>
              </a:rPr>
              <a:t>retired_employees</a:t>
            </a:r>
            <a:r>
              <a:rPr lang="en-US" altLang="en-US" dirty="0">
                <a:solidFill>
                  <a:schemeClr val="tx1"/>
                </a:solidFill>
              </a:rPr>
              <a:t/>
            </a:r>
            <a:br>
              <a:rPr lang="en-US" altLang="en-US" dirty="0">
                <a:solidFill>
                  <a:schemeClr val="tx1"/>
                </a:solidFill>
              </a:rPr>
            </a:br>
            <a:r>
              <a:rPr lang="en-US" altLang="en-US" dirty="0">
                <a:solidFill>
                  <a:schemeClr val="tx1"/>
                </a:solidFill>
              </a:rPr>
              <a:t>  ORDER BY </a:t>
            </a:r>
            <a:r>
              <a:rPr lang="en-US" altLang="en-US" dirty="0" err="1">
                <a:solidFill>
                  <a:schemeClr val="tx1"/>
                </a:solidFill>
              </a:rPr>
              <a:t>job_id</a:t>
            </a:r>
            <a:r>
              <a:rPr lang="en-US" altLang="en-US" dirty="0">
                <a:solidFill>
                  <a:schemeClr val="tx1"/>
                </a:solidFill>
              </a:rPr>
              <a:t>;</a:t>
            </a:r>
            <a:endParaRPr lang="en-US" altLang="en-US" dirty="0">
              <a:solidFill>
                <a:schemeClr val="tx1"/>
              </a:solidFill>
              <a:latin typeface="Arial" charset="0"/>
            </a:endParaRPr>
          </a:p>
          <a:p>
            <a:pPr lvl="1" eaLnBrk="1" hangingPunct="1">
              <a:lnSpc>
                <a:spcPct val="90000"/>
              </a:lnSpc>
            </a:pPr>
            <a:r>
              <a:rPr lang="en-US" altLang="en-US" dirty="0">
                <a:solidFill>
                  <a:schemeClr val="tx1"/>
                </a:solidFill>
                <a:latin typeface="Arial" charset="0"/>
              </a:rPr>
              <a:t>The preceding query returns 19 rows. This is because it eliminates all the duplicate rows.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300</a:t>
            </a:fld>
            <a:endParaRPr lang="es-VE"/>
          </a:p>
        </p:txBody>
      </p:sp>
    </p:spTree>
    <p:extLst>
      <p:ext uri="{BB962C8B-B14F-4D97-AF65-F5344CB8AC3E}">
        <p14:creationId xmlns:p14="http://schemas.microsoft.com/office/powerpoint/2010/main" val="240098087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296474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Use the </a:t>
            </a:r>
            <a:r>
              <a:rPr lang="en-US" altLang="en-US" dirty="0">
                <a:solidFill>
                  <a:schemeClr val="tx1"/>
                </a:solidFill>
                <a:latin typeface="Courier New" pitchFamily="49" charset="0"/>
              </a:rPr>
              <a:t>INTERSECT</a:t>
            </a:r>
            <a:r>
              <a:rPr lang="en-US" altLang="en-US" dirty="0">
                <a:solidFill>
                  <a:schemeClr val="tx1"/>
                </a:solidFill>
                <a:latin typeface="Arial" charset="0"/>
              </a:rPr>
              <a:t> operator to return all rows that are common to multiple queries.</a:t>
            </a:r>
          </a:p>
          <a:p>
            <a:pPr lvl="1" eaLnBrk="1" hangingPunct="1"/>
            <a:r>
              <a:rPr lang="en-US" altLang="en-US" b="1" dirty="0">
                <a:solidFill>
                  <a:schemeClr val="tx1"/>
                </a:solidFill>
                <a:latin typeface="Arial" charset="0"/>
              </a:rPr>
              <a:t>Guidelines</a:t>
            </a:r>
            <a:endParaRPr lang="en-US" altLang="en-US" dirty="0">
              <a:solidFill>
                <a:schemeClr val="tx1"/>
              </a:solidFill>
              <a:latin typeface="Arial" charset="0"/>
            </a:endParaRPr>
          </a:p>
          <a:p>
            <a:pPr lvl="2" eaLnBrk="1" hangingPunct="1"/>
            <a:r>
              <a:rPr lang="en-US" altLang="en-US" dirty="0">
                <a:solidFill>
                  <a:schemeClr val="tx1"/>
                </a:solidFill>
                <a:latin typeface="Arial" charset="0"/>
              </a:rPr>
              <a:t>The number of columns and the data types of the columns being selected by the </a:t>
            </a:r>
            <a:r>
              <a:rPr lang="en-US" altLang="en-US" dirty="0">
                <a:solidFill>
                  <a:schemeClr val="tx1"/>
                </a:solidFill>
                <a:latin typeface="Courier New" pitchFamily="49" charset="0"/>
              </a:rPr>
              <a:t>SELECT</a:t>
            </a:r>
            <a:r>
              <a:rPr lang="en-US" altLang="en-US" dirty="0">
                <a:solidFill>
                  <a:schemeClr val="tx1"/>
                </a:solidFill>
                <a:latin typeface="Arial" charset="0"/>
              </a:rPr>
              <a:t> statements in the queries must be identical in all the </a:t>
            </a:r>
            <a:r>
              <a:rPr lang="en-US" altLang="en-US" dirty="0">
                <a:solidFill>
                  <a:schemeClr val="tx1"/>
                </a:solidFill>
                <a:latin typeface="Courier New" pitchFamily="49" charset="0"/>
              </a:rPr>
              <a:t>SELECT</a:t>
            </a:r>
            <a:r>
              <a:rPr lang="en-US" altLang="en-US" dirty="0">
                <a:solidFill>
                  <a:schemeClr val="tx1"/>
                </a:solidFill>
                <a:latin typeface="Arial" charset="0"/>
              </a:rPr>
              <a:t> statements used in the query. The names of the columns, however, need not be identical.</a:t>
            </a:r>
          </a:p>
          <a:p>
            <a:pPr lvl="2" eaLnBrk="1" hangingPunct="1"/>
            <a:r>
              <a:rPr lang="en-US" altLang="en-US" dirty="0">
                <a:solidFill>
                  <a:schemeClr val="tx1"/>
                </a:solidFill>
                <a:latin typeface="Arial" charset="0"/>
              </a:rPr>
              <a:t>Reversing the order of the intersected tables does not alter the result.</a:t>
            </a:r>
          </a:p>
          <a:p>
            <a:pPr lvl="2" eaLnBrk="1" hangingPunct="1"/>
            <a:r>
              <a:rPr lang="en-US" altLang="en-US" dirty="0">
                <a:solidFill>
                  <a:schemeClr val="tx1"/>
                </a:solidFill>
                <a:latin typeface="Courier New" pitchFamily="49" charset="0"/>
              </a:rPr>
              <a:t>INTERSECT</a:t>
            </a:r>
            <a:r>
              <a:rPr lang="en-US" altLang="en-US" dirty="0">
                <a:solidFill>
                  <a:schemeClr val="tx1"/>
                </a:solidFill>
                <a:latin typeface="Arial" charset="0"/>
              </a:rPr>
              <a:t> does not ignore </a:t>
            </a:r>
            <a:r>
              <a:rPr lang="en-US" altLang="en-US" dirty="0">
                <a:solidFill>
                  <a:schemeClr val="tx1"/>
                </a:solidFill>
                <a:latin typeface="Courier New" pitchFamily="49" charset="0"/>
              </a:rPr>
              <a:t>NULL</a:t>
            </a:r>
            <a:r>
              <a:rPr lang="en-US" altLang="en-US" dirty="0">
                <a:solidFill>
                  <a:schemeClr val="tx1"/>
                </a:solidFill>
                <a:latin typeface="Arial" charset="0"/>
              </a:rPr>
              <a:t> values.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302</a:t>
            </a:fld>
            <a:endParaRPr lang="es-VE"/>
          </a:p>
        </p:txBody>
      </p:sp>
    </p:spTree>
    <p:extLst>
      <p:ext uri="{BB962C8B-B14F-4D97-AF65-F5344CB8AC3E}">
        <p14:creationId xmlns:p14="http://schemas.microsoft.com/office/powerpoint/2010/main" val="382905467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the example in this slide, the query returns only those records that have the same values in the selected columns in both tables.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303</a:t>
            </a:fld>
            <a:endParaRPr lang="es-VE"/>
          </a:p>
        </p:txBody>
      </p:sp>
    </p:spTree>
    <p:extLst>
      <p:ext uri="{BB962C8B-B14F-4D97-AF65-F5344CB8AC3E}">
        <p14:creationId xmlns:p14="http://schemas.microsoft.com/office/powerpoint/2010/main" val="10293622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652072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cs typeface="Times New Roman" pitchFamily="18" charset="0"/>
              </a:rPr>
              <a:t>Use the </a:t>
            </a:r>
            <a:r>
              <a:rPr lang="en-US" altLang="en-US" dirty="0">
                <a:solidFill>
                  <a:schemeClr val="tx1"/>
                </a:solidFill>
                <a:latin typeface="Courier New" pitchFamily="49" charset="0"/>
                <a:cs typeface="Times New Roman" pitchFamily="18" charset="0"/>
              </a:rPr>
              <a:t>MINUS</a:t>
            </a:r>
            <a:r>
              <a:rPr lang="en-US" altLang="en-US" dirty="0">
                <a:solidFill>
                  <a:schemeClr val="tx1"/>
                </a:solidFill>
                <a:latin typeface="Arial" charset="0"/>
                <a:cs typeface="Times New Roman" pitchFamily="18" charset="0"/>
              </a:rPr>
              <a:t> operator to return</a:t>
            </a:r>
            <a:r>
              <a:rPr lang="en-US" altLang="en-US" dirty="0">
                <a:latin typeface="Arial" charset="0"/>
                <a:cs typeface="Times New Roman" pitchFamily="18" charset="0"/>
              </a:rPr>
              <a:t> all distinct rows selected by the first query, but not present in the second query result set </a:t>
            </a:r>
            <a:r>
              <a:rPr lang="en-US" altLang="en-US" dirty="0">
                <a:solidFill>
                  <a:schemeClr val="tx1"/>
                </a:solidFill>
                <a:latin typeface="Arial" charset="0"/>
              </a:rPr>
              <a:t>(the first </a:t>
            </a:r>
            <a:r>
              <a:rPr lang="en-US" altLang="en-US" dirty="0">
                <a:solidFill>
                  <a:schemeClr val="tx1"/>
                </a:solidFill>
                <a:latin typeface="Courier New" pitchFamily="49" charset="0"/>
              </a:rPr>
              <a:t>SELECT</a:t>
            </a:r>
            <a:r>
              <a:rPr lang="en-US" altLang="en-US" dirty="0">
                <a:solidFill>
                  <a:schemeClr val="tx1"/>
                </a:solidFill>
                <a:latin typeface="Arial" charset="0"/>
              </a:rPr>
              <a:t> statement </a:t>
            </a:r>
            <a:r>
              <a:rPr lang="en-US" altLang="en-US" dirty="0">
                <a:solidFill>
                  <a:schemeClr val="tx1"/>
                </a:solidFill>
                <a:latin typeface="Courier New" pitchFamily="49" charset="0"/>
              </a:rPr>
              <a:t>MINUS</a:t>
            </a:r>
            <a:r>
              <a:rPr lang="en-US" altLang="en-US" dirty="0">
                <a:solidFill>
                  <a:schemeClr val="tx1"/>
                </a:solidFill>
                <a:latin typeface="Arial" charset="0"/>
              </a:rPr>
              <a:t> the second </a:t>
            </a:r>
            <a:r>
              <a:rPr lang="en-US" altLang="en-US" dirty="0">
                <a:solidFill>
                  <a:schemeClr val="tx1"/>
                </a:solidFill>
                <a:latin typeface="Courier New" pitchFamily="49" charset="0"/>
              </a:rPr>
              <a:t>SELECT</a:t>
            </a:r>
            <a:r>
              <a:rPr lang="en-US" altLang="en-US" dirty="0">
                <a:solidFill>
                  <a:schemeClr val="tx1"/>
                </a:solidFill>
                <a:latin typeface="Arial" charset="0"/>
              </a:rPr>
              <a:t> statement).</a:t>
            </a:r>
          </a:p>
          <a:p>
            <a:pPr lvl="1" eaLnBrk="1" hangingPunct="1"/>
            <a:r>
              <a:rPr lang="en-US" altLang="en-US" b="1" dirty="0">
                <a:solidFill>
                  <a:schemeClr val="tx1"/>
                </a:solidFill>
                <a:latin typeface="Arial" charset="0"/>
              </a:rPr>
              <a:t>Note: </a:t>
            </a:r>
            <a:r>
              <a:rPr lang="en-US" altLang="en-US" dirty="0">
                <a:solidFill>
                  <a:schemeClr val="tx1"/>
                </a:solidFill>
                <a:latin typeface="Arial" charset="0"/>
              </a:rPr>
              <a:t>The number of columns must be the same and the data types of the columns being selected by the </a:t>
            </a:r>
            <a:r>
              <a:rPr lang="en-US" altLang="en-US" dirty="0">
                <a:solidFill>
                  <a:schemeClr val="tx1"/>
                </a:solidFill>
                <a:latin typeface="Courier New" pitchFamily="49" charset="0"/>
              </a:rPr>
              <a:t>SELECT</a:t>
            </a:r>
            <a:r>
              <a:rPr lang="en-US" altLang="en-US" dirty="0">
                <a:solidFill>
                  <a:schemeClr val="tx1"/>
                </a:solidFill>
                <a:latin typeface="Arial" charset="0"/>
              </a:rPr>
              <a:t> statements in the queries must belong to the same data type group in all the </a:t>
            </a:r>
            <a:r>
              <a:rPr lang="en-US" altLang="en-US" dirty="0">
                <a:solidFill>
                  <a:schemeClr val="tx1"/>
                </a:solidFill>
                <a:latin typeface="Courier New" pitchFamily="49" charset="0"/>
              </a:rPr>
              <a:t>SELECT</a:t>
            </a:r>
            <a:r>
              <a:rPr lang="en-US" altLang="en-US" dirty="0">
                <a:solidFill>
                  <a:schemeClr val="tx1"/>
                </a:solidFill>
                <a:latin typeface="Arial" charset="0"/>
              </a:rPr>
              <a:t> statements used in the query. The names of the columns, however, need not be identical.</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305</a:t>
            </a:fld>
            <a:endParaRPr lang="es-VE"/>
          </a:p>
        </p:txBody>
      </p:sp>
    </p:spTree>
    <p:extLst>
      <p:ext uri="{BB962C8B-B14F-4D97-AF65-F5344CB8AC3E}">
        <p14:creationId xmlns:p14="http://schemas.microsoft.com/office/powerpoint/2010/main" val="278193877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the example in the slide, the manager </a:t>
            </a:r>
            <a:r>
              <a:rPr lang="en-US" altLang="en-US" dirty="0">
                <a:latin typeface="Courier New" pitchFamily="49" charset="0"/>
                <a:cs typeface="Courier New" pitchFamily="49" charset="0"/>
              </a:rPr>
              <a:t>ID</a:t>
            </a:r>
            <a:r>
              <a:rPr lang="en-US" altLang="en-US" dirty="0">
                <a:latin typeface="Arial" charset="0"/>
              </a:rPr>
              <a:t>s and job </a:t>
            </a:r>
            <a:r>
              <a:rPr lang="en-US" altLang="en-US" dirty="0">
                <a:latin typeface="Courier New"/>
              </a:rPr>
              <a:t>ID</a:t>
            </a:r>
            <a:r>
              <a:rPr lang="en-US" altLang="en-US" dirty="0">
                <a:latin typeface="Arial" charset="0"/>
              </a:rPr>
              <a:t>s in the </a:t>
            </a:r>
            <a:r>
              <a:rPr lang="en-US" altLang="en-US" dirty="0">
                <a:latin typeface="Courier New" pitchFamily="49" charset="0"/>
              </a:rPr>
              <a:t>RETIRED_EMLOYEES</a:t>
            </a:r>
            <a:r>
              <a:rPr lang="en-US" altLang="en-US" dirty="0">
                <a:latin typeface="Arial" charset="0"/>
              </a:rPr>
              <a:t> table are subtracted from those in the </a:t>
            </a:r>
            <a:r>
              <a:rPr lang="en-US" altLang="en-US" dirty="0">
                <a:latin typeface="Courier New" pitchFamily="49" charset="0"/>
              </a:rPr>
              <a:t>EMPLOYEES</a:t>
            </a:r>
            <a:r>
              <a:rPr lang="en-US" altLang="en-US" dirty="0">
                <a:latin typeface="Arial" charset="0"/>
              </a:rPr>
              <a:t> table. The results set displays the employees remaining after the subtraction; they are represented by rows that exist in the </a:t>
            </a:r>
            <a:r>
              <a:rPr lang="en-US" altLang="en-US" dirty="0">
                <a:latin typeface="Courier New" pitchFamily="49" charset="0"/>
              </a:rPr>
              <a:t>EMPLOYEES</a:t>
            </a:r>
            <a:r>
              <a:rPr lang="en-US" altLang="en-US" dirty="0">
                <a:latin typeface="Arial" charset="0"/>
              </a:rPr>
              <a:t> table, but do not exist in the </a:t>
            </a:r>
            <a:r>
              <a:rPr lang="en-US" altLang="en-US" dirty="0">
                <a:latin typeface="Courier New" pitchFamily="49" charset="0"/>
              </a:rPr>
              <a:t>RETIRED_EMPLOYEES</a:t>
            </a:r>
            <a:r>
              <a:rPr lang="en-US" altLang="en-US" dirty="0">
                <a:latin typeface="Arial" charset="0"/>
              </a:rPr>
              <a:t> table. These are the records of the employees who work in the sales department and are being managed by managers who have not managed any of the retired employees.</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306</a:t>
            </a:fld>
            <a:endParaRPr lang="es-VE"/>
          </a:p>
        </p:txBody>
      </p:sp>
    </p:spTree>
    <p:extLst>
      <p:ext uri="{BB962C8B-B14F-4D97-AF65-F5344CB8AC3E}">
        <p14:creationId xmlns:p14="http://schemas.microsoft.com/office/powerpoint/2010/main" val="353681381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470499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Because the expressions in the </a:t>
            </a:r>
            <a:r>
              <a:rPr lang="en-US" altLang="en-US" dirty="0">
                <a:latin typeface="Courier New" pitchFamily="49" charset="0"/>
              </a:rPr>
              <a:t>SELECT</a:t>
            </a:r>
            <a:r>
              <a:rPr lang="en-US" altLang="en-US" dirty="0">
                <a:latin typeface="Arial" charset="0"/>
              </a:rPr>
              <a:t> lists of the queries must match in number, you can use the dummy columns and the data type conversion functions to comply with this rule. </a:t>
            </a:r>
          </a:p>
          <a:p>
            <a:pPr lvl="1" eaLnBrk="1" hangingPunct="1"/>
            <a:r>
              <a:rPr lang="en-US" altLang="en-US" dirty="0">
                <a:latin typeface="Arial" charset="0"/>
              </a:rPr>
              <a:t>To match the column list explicitly, you can insert </a:t>
            </a:r>
            <a:r>
              <a:rPr lang="en-US" altLang="en-US" dirty="0">
                <a:latin typeface="Courier New" pitchFamily="49" charset="0"/>
                <a:cs typeface="Courier New" pitchFamily="49" charset="0"/>
              </a:rPr>
              <a:t>NULL</a:t>
            </a:r>
            <a:r>
              <a:rPr lang="en-US" altLang="en-US" dirty="0">
                <a:latin typeface="Arial" charset="0"/>
              </a:rPr>
              <a:t> columns at the missing positions so as to match the count and data type of selected columns in each </a:t>
            </a:r>
            <a:r>
              <a:rPr lang="en-US" altLang="en-US" dirty="0">
                <a:latin typeface="Courier New" pitchFamily="49" charset="0"/>
                <a:cs typeface="Courier New" pitchFamily="49" charset="0"/>
              </a:rPr>
              <a:t>SELECT</a:t>
            </a:r>
            <a:r>
              <a:rPr lang="en-US" altLang="en-US" dirty="0">
                <a:latin typeface="Arial" charset="0"/>
              </a:rPr>
              <a:t> statement. </a:t>
            </a:r>
          </a:p>
          <a:p>
            <a:pPr lvl="1" eaLnBrk="1" hangingPunct="1"/>
            <a:r>
              <a:rPr lang="en-US" altLang="en-US" dirty="0">
                <a:latin typeface="Arial" charset="0"/>
              </a:rPr>
              <a:t>In the slide, the name </a:t>
            </a:r>
            <a:r>
              <a:rPr lang="en-US" altLang="en-US" dirty="0">
                <a:latin typeface="Courier New" pitchFamily="49" charset="0"/>
              </a:rPr>
              <a:t>Warehouse</a:t>
            </a:r>
            <a:r>
              <a:rPr lang="en-US" altLang="en-US" dirty="0">
                <a:latin typeface="Arial" charset="0"/>
              </a:rPr>
              <a:t> </a:t>
            </a:r>
            <a:r>
              <a:rPr lang="en-US" altLang="en-US" dirty="0">
                <a:latin typeface="Courier New" pitchFamily="49" charset="0"/>
              </a:rPr>
              <a:t>location</a:t>
            </a:r>
            <a:r>
              <a:rPr lang="en-US" altLang="en-US" dirty="0">
                <a:latin typeface="Arial" charset="0"/>
              </a:rPr>
              <a:t> is given as the dummy column heading. The </a:t>
            </a:r>
            <a:r>
              <a:rPr lang="en-US" altLang="en-US" dirty="0">
                <a:latin typeface="Courier New" pitchFamily="49" charset="0"/>
              </a:rPr>
              <a:t>TO_CHAR</a:t>
            </a:r>
            <a:r>
              <a:rPr lang="en-US" altLang="en-US" dirty="0">
                <a:latin typeface="Arial" charset="0"/>
              </a:rPr>
              <a:t> function is used in the first query to match the </a:t>
            </a:r>
            <a:r>
              <a:rPr lang="en-US" altLang="en-US" dirty="0">
                <a:latin typeface="Courier New" pitchFamily="49" charset="0"/>
              </a:rPr>
              <a:t>VARCHAR2</a:t>
            </a:r>
            <a:r>
              <a:rPr lang="en-US" altLang="en-US" dirty="0">
                <a:latin typeface="Arial" charset="0"/>
              </a:rPr>
              <a:t> data type of the </a:t>
            </a:r>
            <a:r>
              <a:rPr lang="en-US" altLang="en-US" dirty="0" err="1">
                <a:latin typeface="Courier New" pitchFamily="49" charset="0"/>
              </a:rPr>
              <a:t>state_province</a:t>
            </a:r>
            <a:r>
              <a:rPr lang="en-US" altLang="en-US" dirty="0">
                <a:latin typeface="Arial" charset="0"/>
              </a:rPr>
              <a:t> column that is retrieved by the second query. Similarly, the </a:t>
            </a:r>
            <a:r>
              <a:rPr lang="en-US" altLang="en-US" dirty="0">
                <a:latin typeface="Courier New" pitchFamily="49" charset="0"/>
              </a:rPr>
              <a:t>TO_CHAR</a:t>
            </a:r>
            <a:r>
              <a:rPr lang="en-US" altLang="en-US" dirty="0">
                <a:latin typeface="Arial" charset="0"/>
              </a:rPr>
              <a:t> function in the second query is used to match the </a:t>
            </a:r>
            <a:r>
              <a:rPr lang="en-US" altLang="en-US" dirty="0">
                <a:latin typeface="Courier New" pitchFamily="49" charset="0"/>
              </a:rPr>
              <a:t>VARCHAR2</a:t>
            </a:r>
            <a:r>
              <a:rPr lang="en-US" altLang="en-US" dirty="0">
                <a:latin typeface="Arial" charset="0"/>
              </a:rPr>
              <a:t> data type of the </a:t>
            </a:r>
            <a:r>
              <a:rPr lang="en-US" altLang="en-US" dirty="0" err="1">
                <a:latin typeface="Courier New" pitchFamily="49" charset="0"/>
              </a:rPr>
              <a:t>department_name</a:t>
            </a:r>
            <a:r>
              <a:rPr lang="en-US" altLang="en-US" dirty="0">
                <a:latin typeface="Arial" charset="0"/>
              </a:rPr>
              <a:t> column that is retrieved by the first query.</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308</a:t>
            </a:fld>
            <a:endParaRPr lang="es-VE"/>
          </a:p>
        </p:txBody>
      </p:sp>
    </p:spTree>
    <p:extLst>
      <p:ext uri="{BB962C8B-B14F-4D97-AF65-F5344CB8AC3E}">
        <p14:creationId xmlns:p14="http://schemas.microsoft.com/office/powerpoint/2010/main" val="81937631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RETIRED_EMPLOYEES</a:t>
            </a:r>
            <a:r>
              <a:rPr lang="en-US" altLang="en-US" dirty="0">
                <a:latin typeface="Arial" charset="0"/>
              </a:rPr>
              <a:t> tables have several columns in common (for example, </a:t>
            </a:r>
            <a:r>
              <a:rPr lang="en-US" altLang="en-US" dirty="0">
                <a:latin typeface="Courier New" pitchFamily="49" charset="0"/>
              </a:rPr>
              <a:t>EMPLOYEE_ID</a:t>
            </a:r>
            <a:r>
              <a:rPr lang="en-US" altLang="en-US" dirty="0">
                <a:latin typeface="Arial" charset="0"/>
              </a:rPr>
              <a:t>, </a:t>
            </a:r>
            <a:r>
              <a:rPr lang="en-US" altLang="en-US" dirty="0">
                <a:latin typeface="Courier New" pitchFamily="49" charset="0"/>
              </a:rPr>
              <a:t>JOB_ID</a:t>
            </a:r>
            <a:r>
              <a:rPr lang="en-US" altLang="en-US" dirty="0">
                <a:latin typeface="Arial" charset="0"/>
              </a:rPr>
              <a:t>, and </a:t>
            </a:r>
            <a:r>
              <a:rPr lang="en-US" altLang="en-US" dirty="0">
                <a:latin typeface="Courier New" pitchFamily="49" charset="0"/>
              </a:rPr>
              <a:t>DEPARTMENT_ID</a:t>
            </a:r>
            <a:r>
              <a:rPr lang="en-US" altLang="en-US" dirty="0">
                <a:latin typeface="Arial" charset="0"/>
              </a:rPr>
              <a:t>). However, what if you want the query to display </a:t>
            </a:r>
            <a:r>
              <a:rPr lang="en-US" altLang="en-US" dirty="0">
                <a:latin typeface="Courier New" pitchFamily="49" charset="0"/>
                <a:cs typeface="Courier New" pitchFamily="49" charset="0"/>
              </a:rPr>
              <a:t>FIRST_NAME</a:t>
            </a:r>
            <a:r>
              <a:rPr lang="en-US" altLang="en-US" dirty="0">
                <a:latin typeface="Arial" charset="0"/>
              </a:rPr>
              <a:t>, </a:t>
            </a:r>
            <a:r>
              <a:rPr lang="en-US" altLang="en-US" dirty="0">
                <a:latin typeface="Courier New" pitchFamily="49" charset="0"/>
                <a:cs typeface="Courier New" pitchFamily="49" charset="0"/>
              </a:rPr>
              <a:t>JOB_ID</a:t>
            </a:r>
            <a:r>
              <a:rPr lang="en-US" altLang="en-US" dirty="0">
                <a:latin typeface="Arial" charset="0"/>
              </a:rPr>
              <a:t>, and </a:t>
            </a:r>
            <a:r>
              <a:rPr lang="en-US" altLang="en-US" dirty="0">
                <a:latin typeface="Courier New" pitchFamily="49" charset="0"/>
                <a:cs typeface="Courier New" pitchFamily="49" charset="0"/>
              </a:rPr>
              <a:t>HIRE_DATE</a:t>
            </a:r>
            <a:r>
              <a:rPr lang="en-US" altLang="en-US" dirty="0">
                <a:latin typeface="Arial" charset="0"/>
              </a:rPr>
              <a:t> using the </a:t>
            </a:r>
            <a:r>
              <a:rPr lang="en-US" altLang="en-US" dirty="0">
                <a:latin typeface="Courier New" pitchFamily="49" charset="0"/>
              </a:rPr>
              <a:t>UNION</a:t>
            </a:r>
            <a:r>
              <a:rPr lang="en-US" altLang="en-US" dirty="0">
                <a:latin typeface="Arial" charset="0"/>
              </a:rPr>
              <a:t> operator, knowing that </a:t>
            </a:r>
            <a:r>
              <a:rPr lang="en-US" altLang="en-US" dirty="0">
                <a:latin typeface="Courier New" pitchFamily="49" charset="0"/>
                <a:cs typeface="Courier New" pitchFamily="49" charset="0"/>
              </a:rPr>
              <a:t>HIRE_DATE</a:t>
            </a:r>
            <a:r>
              <a:rPr lang="en-US" altLang="en-US" dirty="0">
                <a:latin typeface="Arial" charset="0"/>
              </a:rPr>
              <a:t> exists only in the </a:t>
            </a:r>
            <a:r>
              <a:rPr lang="en-US" altLang="en-US" dirty="0">
                <a:latin typeface="Courier New" pitchFamily="49" charset="0"/>
              </a:rPr>
              <a:t>EMPLOYEES</a:t>
            </a:r>
            <a:r>
              <a:rPr lang="en-US" altLang="en-US" dirty="0">
                <a:latin typeface="Arial" charset="0"/>
              </a:rPr>
              <a:t> table?</a:t>
            </a:r>
          </a:p>
          <a:p>
            <a:pPr lvl="1" eaLnBrk="1" hangingPunct="1"/>
            <a:r>
              <a:rPr lang="en-US" altLang="en-US" dirty="0">
                <a:latin typeface="Arial" charset="0"/>
              </a:rPr>
              <a:t>The code example in the slide matches the </a:t>
            </a:r>
            <a:r>
              <a:rPr lang="en-US" altLang="en-US" dirty="0">
                <a:latin typeface="Courier New" pitchFamily="49" charset="0"/>
              </a:rPr>
              <a:t>FIRST_NAME</a:t>
            </a:r>
            <a:r>
              <a:rPr lang="en-US" altLang="en-US" dirty="0">
                <a:latin typeface="Arial" charset="0"/>
              </a:rPr>
              <a:t> and </a:t>
            </a:r>
            <a:r>
              <a:rPr lang="en-US" altLang="en-US" dirty="0">
                <a:latin typeface="Courier New" pitchFamily="49" charset="0"/>
              </a:rPr>
              <a:t>JOB_ID</a:t>
            </a:r>
            <a:r>
              <a:rPr lang="en-US" altLang="en-US" dirty="0">
                <a:latin typeface="Arial" charset="0"/>
              </a:rPr>
              <a:t> columns in the </a:t>
            </a:r>
            <a:r>
              <a:rPr lang="en-US" altLang="en-US" dirty="0">
                <a:latin typeface="Courier New" pitchFamily="49" charset="0"/>
              </a:rPr>
              <a:t>EMPLOYEES</a:t>
            </a:r>
            <a:r>
              <a:rPr lang="en-US" altLang="en-US" dirty="0">
                <a:latin typeface="Arial" charset="0"/>
              </a:rPr>
              <a:t> and </a:t>
            </a:r>
            <a:r>
              <a:rPr lang="en-US" altLang="en-US" dirty="0">
                <a:latin typeface="Courier New" pitchFamily="49" charset="0"/>
              </a:rPr>
              <a:t>RETIRED_EMPLOYEES</a:t>
            </a:r>
            <a:r>
              <a:rPr lang="en-US" altLang="en-US" dirty="0">
                <a:latin typeface="Arial" charset="0"/>
              </a:rPr>
              <a:t> tables. </a:t>
            </a:r>
            <a:r>
              <a:rPr lang="en-US" altLang="en-US" dirty="0">
                <a:latin typeface="Courier New" pitchFamily="49" charset="0"/>
                <a:cs typeface="Courier New" pitchFamily="49" charset="0"/>
              </a:rPr>
              <a:t>NULL</a:t>
            </a:r>
            <a:r>
              <a:rPr lang="en-US" altLang="en-US" dirty="0">
                <a:latin typeface="Arial" charset="0"/>
                <a:cs typeface="Arial" charset="0"/>
              </a:rPr>
              <a:t> </a:t>
            </a:r>
            <a:r>
              <a:rPr lang="en-US" altLang="en-US" dirty="0">
                <a:latin typeface="Arial" charset="0"/>
              </a:rPr>
              <a:t>is added to the </a:t>
            </a:r>
            <a:r>
              <a:rPr lang="en-US" altLang="en-US" dirty="0">
                <a:latin typeface="Courier New" pitchFamily="49" charset="0"/>
              </a:rPr>
              <a:t>RETIRED_EMPLOYEES</a:t>
            </a:r>
            <a:r>
              <a:rPr lang="en-US" altLang="en-US" dirty="0">
                <a:latin typeface="Arial" charset="0"/>
              </a:rPr>
              <a:t> </a:t>
            </a:r>
            <a:r>
              <a:rPr lang="en-US" altLang="en-US" dirty="0">
                <a:latin typeface="Courier New" pitchFamily="49" charset="0"/>
              </a:rPr>
              <a:t>SELECT</a:t>
            </a:r>
            <a:r>
              <a:rPr lang="en-US" altLang="en-US" dirty="0">
                <a:latin typeface="Arial" charset="0"/>
              </a:rPr>
              <a:t> statement to match the </a:t>
            </a:r>
            <a:r>
              <a:rPr lang="en-US" altLang="en-US" dirty="0">
                <a:latin typeface="Courier New" pitchFamily="49" charset="0"/>
                <a:cs typeface="Courier New" pitchFamily="49" charset="0"/>
              </a:rPr>
              <a:t>HIRE_DATE</a:t>
            </a:r>
            <a:r>
              <a:rPr lang="en-US" altLang="en-US" dirty="0">
                <a:latin typeface="Arial" charset="0"/>
              </a:rPr>
              <a:t> column in the </a:t>
            </a:r>
            <a:r>
              <a:rPr lang="en-US" altLang="en-US" dirty="0">
                <a:latin typeface="Courier New" pitchFamily="49" charset="0"/>
              </a:rPr>
              <a:t>EMPLOYEES</a:t>
            </a:r>
            <a:r>
              <a:rPr lang="en-US" altLang="en-US" dirty="0">
                <a:latin typeface="Arial" charset="0"/>
              </a:rPr>
              <a:t> </a:t>
            </a:r>
            <a:r>
              <a:rPr lang="en-US" altLang="en-US" dirty="0">
                <a:latin typeface="Courier New" pitchFamily="49" charset="0"/>
              </a:rPr>
              <a:t>SELECT</a:t>
            </a:r>
            <a:r>
              <a:rPr lang="en-US" altLang="en-US" dirty="0">
                <a:latin typeface="Arial" charset="0"/>
              </a:rPr>
              <a:t> statement.</a:t>
            </a:r>
          </a:p>
          <a:p>
            <a:pPr lvl="1" eaLnBrk="1" hangingPunct="1"/>
            <a:r>
              <a:rPr lang="en-US" altLang="en-US" dirty="0">
                <a:latin typeface="Arial" charset="0"/>
              </a:rPr>
              <a:t>In the results shown in the slide, each row in the output that corresponds to a record from the </a:t>
            </a:r>
            <a:r>
              <a:rPr lang="en-US" altLang="en-US" dirty="0">
                <a:latin typeface="Courier New" pitchFamily="49" charset="0"/>
                <a:cs typeface="Courier New" pitchFamily="49" charset="0"/>
              </a:rPr>
              <a:t>RETIRED_EMPLOYEES</a:t>
            </a:r>
            <a:r>
              <a:rPr lang="en-US" altLang="en-US" dirty="0">
                <a:latin typeface="Arial" charset="0"/>
              </a:rPr>
              <a:t> table contains a </a:t>
            </a:r>
            <a:r>
              <a:rPr lang="en-US" altLang="en-US" dirty="0">
                <a:latin typeface="Courier New" pitchFamily="49" charset="0"/>
              </a:rPr>
              <a:t>NULL</a:t>
            </a:r>
            <a:r>
              <a:rPr lang="en-US" altLang="en-US" dirty="0">
                <a:latin typeface="Arial" charset="0"/>
              </a:rPr>
              <a:t> in the </a:t>
            </a:r>
            <a:r>
              <a:rPr lang="en-US" altLang="en-US" dirty="0">
                <a:latin typeface="Courier New" pitchFamily="49" charset="0"/>
              </a:rPr>
              <a:t>HIRE_DATE</a:t>
            </a:r>
            <a:r>
              <a:rPr lang="en-US" altLang="en-US" dirty="0">
                <a:latin typeface="Arial" charset="0"/>
              </a:rPr>
              <a:t> column.</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309</a:t>
            </a:fld>
            <a:endParaRPr lang="es-VE"/>
          </a:p>
        </p:txBody>
      </p:sp>
    </p:spTree>
    <p:extLst>
      <p:ext uri="{BB962C8B-B14F-4D97-AF65-F5344CB8AC3E}">
        <p14:creationId xmlns:p14="http://schemas.microsoft.com/office/powerpoint/2010/main" val="38362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Oracle Live SQL is another environment where you can write and execute SQL statements.</a:t>
            </a:r>
            <a:endParaRPr dirty="0"/>
          </a:p>
          <a:p>
            <a:pPr marL="152373" lvl="1" indent="0" algn="l" rtl="0">
              <a:spcBef>
                <a:spcPts val="533"/>
              </a:spcBef>
              <a:spcAft>
                <a:spcPts val="0"/>
              </a:spcAft>
              <a:buClr>
                <a:schemeClr val="dk1"/>
              </a:buClr>
              <a:buSzPts val="1200"/>
              <a:buFont typeface="Calibri"/>
              <a:buNone/>
            </a:pPr>
            <a:r>
              <a:rPr lang="en-US" dirty="0"/>
              <a:t>You can now learn SQL without the need to install a database or download any tool. Oracle Live SQL exists to provide the Oracle database community with an easy online way to test and share SQL and PL/SQL application development concepts.</a:t>
            </a:r>
            <a:endParaRPr dirty="0"/>
          </a:p>
          <a:p>
            <a:pPr marL="152373" lvl="1" indent="0" algn="l" rtl="0">
              <a:spcBef>
                <a:spcPts val="533"/>
              </a:spcBef>
              <a:spcAft>
                <a:spcPts val="0"/>
              </a:spcAft>
              <a:buClr>
                <a:schemeClr val="dk1"/>
              </a:buClr>
              <a:buSzPts val="1200"/>
              <a:buFont typeface="Calibri"/>
              <a:buNone/>
            </a:pPr>
            <a:r>
              <a:rPr lang="en-US" dirty="0"/>
              <a:t>Let us look at some of the features of Oracle Live SQL:</a:t>
            </a:r>
            <a:endParaRPr dirty="0"/>
          </a:p>
          <a:p>
            <a:pPr marL="609493" lvl="2" indent="-304745" algn="l" rtl="0">
              <a:spcBef>
                <a:spcPts val="400"/>
              </a:spcBef>
              <a:spcAft>
                <a:spcPts val="0"/>
              </a:spcAft>
              <a:buClr>
                <a:srgbClr val="000000"/>
              </a:buClr>
              <a:buSzPts val="1100"/>
              <a:buFont typeface="Calibri"/>
              <a:buChar char="•"/>
            </a:pPr>
            <a:r>
              <a:rPr lang="en-US" dirty="0"/>
              <a:t>Provides browser-based SQL worksheet access to an Oracle database schema</a:t>
            </a:r>
            <a:endParaRPr dirty="0"/>
          </a:p>
          <a:p>
            <a:pPr marL="609493" lvl="2" indent="-304745" algn="l" rtl="0">
              <a:spcBef>
                <a:spcPts val="400"/>
              </a:spcBef>
              <a:spcAft>
                <a:spcPts val="0"/>
              </a:spcAft>
              <a:buClr>
                <a:srgbClr val="000000"/>
              </a:buClr>
              <a:buSzPts val="1100"/>
              <a:buFont typeface="Calibri"/>
              <a:buChar char="•"/>
            </a:pPr>
            <a:r>
              <a:rPr lang="en-US" dirty="0"/>
              <a:t>Has the ability to save and share SQL scripts</a:t>
            </a:r>
            <a:endParaRPr dirty="0"/>
          </a:p>
          <a:p>
            <a:pPr marL="609493" lvl="2" indent="-304745" algn="l" rtl="0">
              <a:spcBef>
                <a:spcPts val="400"/>
              </a:spcBef>
              <a:spcAft>
                <a:spcPts val="0"/>
              </a:spcAft>
              <a:buClr>
                <a:srgbClr val="000000"/>
              </a:buClr>
              <a:buSzPts val="1100"/>
              <a:buFont typeface="Calibri"/>
              <a:buChar char="•"/>
            </a:pPr>
            <a:r>
              <a:rPr lang="en-US" dirty="0"/>
              <a:t>Provides a schema browser to view and extend database objects</a:t>
            </a:r>
            <a:endParaRPr dirty="0"/>
          </a:p>
          <a:p>
            <a:pPr marL="609493" lvl="2" indent="-304745" algn="l" rtl="0">
              <a:spcBef>
                <a:spcPts val="400"/>
              </a:spcBef>
              <a:spcAft>
                <a:spcPts val="0"/>
              </a:spcAft>
              <a:buClr>
                <a:srgbClr val="000000"/>
              </a:buClr>
              <a:buSzPts val="1100"/>
              <a:buFont typeface="Calibri"/>
              <a:buChar char="•"/>
            </a:pPr>
            <a:r>
              <a:rPr lang="en-US" dirty="0"/>
              <a:t>Provides access to interactive educational tutorials</a:t>
            </a:r>
            <a:endParaRPr dirty="0"/>
          </a:p>
          <a:p>
            <a:pPr marL="609493" lvl="2" indent="-304745" algn="l" rtl="0">
              <a:spcBef>
                <a:spcPts val="400"/>
              </a:spcBef>
              <a:spcAft>
                <a:spcPts val="0"/>
              </a:spcAft>
              <a:buClr>
                <a:srgbClr val="000000"/>
              </a:buClr>
              <a:buSzPts val="1100"/>
              <a:buFont typeface="Calibri"/>
              <a:buChar char="•"/>
            </a:pPr>
            <a:r>
              <a:rPr lang="en-US" dirty="0"/>
              <a:t>Provides customized data access examples for PL/SQL, Java, PHP, C</a:t>
            </a:r>
            <a:endParaRPr dirty="0"/>
          </a:p>
          <a:p>
            <a:pPr marL="152373" lvl="1" indent="0" algn="l" rtl="0">
              <a:spcBef>
                <a:spcPts val="533"/>
              </a:spcBef>
              <a:spcAft>
                <a:spcPts val="0"/>
              </a:spcAft>
              <a:buClr>
                <a:schemeClr val="dk1"/>
              </a:buClr>
              <a:buSzPts val="1200"/>
              <a:buFont typeface="Calibri"/>
              <a:buNone/>
            </a:pPr>
            <a:r>
              <a:rPr lang="en-US" dirty="0"/>
              <a:t>You can continue to learn SQL by using Live SQL yourself. All you need is your credentials and an interest in learning SQL.</a:t>
            </a:r>
            <a:endParaRPr dirty="0"/>
          </a:p>
          <a:p>
            <a:pPr marL="152373" lvl="1" indent="0" algn="l" rtl="0">
              <a:spcBef>
                <a:spcPts val="533"/>
              </a:spcBef>
              <a:spcAft>
                <a:spcPts val="0"/>
              </a:spcAft>
              <a:buClr>
                <a:schemeClr val="dk1"/>
              </a:buClr>
              <a:buSzPts val="1200"/>
              <a:buFont typeface="Calibri"/>
              <a:buNone/>
            </a:pPr>
            <a:r>
              <a:rPr lang="en-US" b="1" dirty="0"/>
              <a:t>Note: </a:t>
            </a:r>
            <a:r>
              <a:rPr lang="en-US" dirty="0"/>
              <a:t>Oracle Live SQL cannot be used to execute the lab exercises without the initial schema setup.</a:t>
            </a:r>
            <a:endParaRPr dirty="0"/>
          </a:p>
          <a:p>
            <a:pPr marL="0" lvl="0" indent="0" algn="l" rtl="0">
              <a:spcBef>
                <a:spcPts val="0"/>
              </a:spcBef>
              <a:spcAft>
                <a:spcPts val="0"/>
              </a:spcAft>
              <a:buNone/>
            </a:pPr>
            <a:endParaRPr dirty="0"/>
          </a:p>
        </p:txBody>
      </p:sp>
      <p:sp>
        <p:nvSpPr>
          <p:cNvPr id="764" name="Google Shape;76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65344491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906481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buFontTx/>
              <a:buNone/>
            </a:pPr>
            <a:r>
              <a:rPr lang="en-US" altLang="en-US" dirty="0">
                <a:latin typeface="Arial" charset="0"/>
              </a:rPr>
              <a:t>You can use the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clause only once in a compound query. Place the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clause at the end of the query. The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clause accepts the column name or an alias. By default, the output is sorted in ascending order in the first column of the first </a:t>
            </a:r>
            <a:r>
              <a:rPr lang="en-US" altLang="en-US" dirty="0">
                <a:latin typeface="Courier New" pitchFamily="49" charset="0"/>
              </a:rPr>
              <a:t>SELECT</a:t>
            </a:r>
            <a:r>
              <a:rPr lang="en-US" altLang="en-US" dirty="0">
                <a:latin typeface="Arial" charset="0"/>
              </a:rPr>
              <a:t> query. </a:t>
            </a:r>
          </a:p>
          <a:p>
            <a:pPr lvl="1" eaLnBrk="1" hangingPunct="1"/>
            <a:r>
              <a:rPr lang="en-US" altLang="en-US" b="1" dirty="0">
                <a:latin typeface="Arial" charset="0"/>
              </a:rPr>
              <a:t>Note:</a:t>
            </a:r>
            <a:r>
              <a:rPr lang="en-US" altLang="en-US" dirty="0">
                <a:latin typeface="Arial" charset="0"/>
              </a:rPr>
              <a:t> The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clause does not recognize the column names of the second </a:t>
            </a:r>
            <a:r>
              <a:rPr lang="en-US" altLang="en-US" dirty="0">
                <a:latin typeface="Courier New" pitchFamily="49" charset="0"/>
              </a:rPr>
              <a:t>SELECT</a:t>
            </a:r>
            <a:r>
              <a:rPr lang="en-US" altLang="en-US" dirty="0">
                <a:latin typeface="Arial" charset="0"/>
              </a:rPr>
              <a:t> query. To avoid confusion over column names, it is a common practice to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column positions.</a:t>
            </a:r>
          </a:p>
          <a:p>
            <a:pPr lvl="1" eaLnBrk="1" hangingPunct="1"/>
            <a:r>
              <a:rPr lang="en-US" altLang="en-US" dirty="0">
                <a:latin typeface="Arial" charset="0"/>
              </a:rPr>
              <a:t>For example, in the following statement, the output will be shown in ascending order of </a:t>
            </a:r>
            <a:r>
              <a:rPr lang="en-US" altLang="en-US" dirty="0" err="1">
                <a:latin typeface="Courier New" pitchFamily="49" charset="0"/>
              </a:rPr>
              <a:t>job_id</a:t>
            </a:r>
            <a:r>
              <a:rPr lang="en-US" altLang="en-US" dirty="0">
                <a:latin typeface="Arial" charset="0"/>
              </a:rPr>
              <a:t>.</a:t>
            </a:r>
          </a:p>
          <a:p>
            <a:pPr lvl="4" eaLnBrk="1" hangingPunct="1"/>
            <a:r>
              <a:rPr lang="en-US" altLang="en-US" dirty="0"/>
              <a:t>SELECT </a:t>
            </a:r>
            <a:r>
              <a:rPr lang="en-US" altLang="en-US" dirty="0" err="1"/>
              <a:t>employee_id</a:t>
            </a:r>
            <a:r>
              <a:rPr lang="en-US" altLang="en-US" dirty="0"/>
              <a:t>, </a:t>
            </a:r>
            <a:r>
              <a:rPr lang="en-US" altLang="en-US" dirty="0" err="1"/>
              <a:t>job_id</a:t>
            </a:r>
            <a:r>
              <a:rPr lang="en-US" altLang="en-US" dirty="0"/>
              <a:t>, salary</a:t>
            </a:r>
          </a:p>
          <a:p>
            <a:pPr lvl="4" eaLnBrk="1" hangingPunct="1"/>
            <a:r>
              <a:rPr lang="en-US" altLang="en-US" dirty="0"/>
              <a:t>FROM   employees</a:t>
            </a:r>
          </a:p>
          <a:p>
            <a:pPr lvl="4" eaLnBrk="1" hangingPunct="1"/>
            <a:r>
              <a:rPr lang="en-US" altLang="en-US" dirty="0"/>
              <a:t>UNION</a:t>
            </a:r>
          </a:p>
          <a:p>
            <a:pPr lvl="4" eaLnBrk="1" hangingPunct="1"/>
            <a:r>
              <a:rPr lang="en-US" altLang="en-US" dirty="0"/>
              <a:t>SELECT </a:t>
            </a:r>
            <a:r>
              <a:rPr lang="en-US" altLang="en-US" dirty="0" err="1"/>
              <a:t>employee_id</a:t>
            </a:r>
            <a:r>
              <a:rPr lang="en-US" altLang="en-US" dirty="0"/>
              <a:t>, </a:t>
            </a:r>
            <a:r>
              <a:rPr lang="en-US" altLang="en-US" dirty="0" err="1"/>
              <a:t>job_id</a:t>
            </a:r>
            <a:r>
              <a:rPr lang="en-US" altLang="en-US" dirty="0"/>
              <a:t>, 0</a:t>
            </a:r>
          </a:p>
          <a:p>
            <a:pPr lvl="4" eaLnBrk="1" hangingPunct="1"/>
            <a:r>
              <a:rPr lang="en-US" altLang="en-US" dirty="0"/>
              <a:t>FROM   </a:t>
            </a:r>
            <a:r>
              <a:rPr lang="en-US" altLang="en-US" dirty="0" err="1"/>
              <a:t>retired_employees</a:t>
            </a:r>
            <a:endParaRPr lang="en-US" altLang="en-US" dirty="0"/>
          </a:p>
          <a:p>
            <a:pPr lvl="4" eaLnBrk="1" hangingPunct="1"/>
            <a:r>
              <a:rPr lang="en-US" altLang="en-US" dirty="0"/>
              <a:t>ORDER BY 2;</a:t>
            </a:r>
          </a:p>
          <a:p>
            <a:pPr lvl="1" eaLnBrk="1" hangingPunct="1"/>
            <a:r>
              <a:rPr lang="en-US" altLang="en-US" dirty="0">
                <a:latin typeface="Arial" charset="0"/>
              </a:rPr>
              <a:t>If you omit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by default, the output will be sorted in ascending order of </a:t>
            </a:r>
            <a:r>
              <a:rPr lang="en-US" altLang="en-US" dirty="0" err="1">
                <a:latin typeface="Courier New" pitchFamily="49" charset="0"/>
              </a:rPr>
              <a:t>employee_id</a:t>
            </a:r>
            <a:r>
              <a:rPr lang="en-US" altLang="en-US" dirty="0">
                <a:latin typeface="Arial" charset="0"/>
              </a:rPr>
              <a:t>. You cannot use the columns from the second query to sort the output.</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311</a:t>
            </a:fld>
            <a:endParaRPr lang="es-VE"/>
          </a:p>
        </p:txBody>
      </p:sp>
    </p:spTree>
    <p:extLst>
      <p:ext uri="{BB962C8B-B14F-4D97-AF65-F5344CB8AC3E}">
        <p14:creationId xmlns:p14="http://schemas.microsoft.com/office/powerpoint/2010/main" val="226477786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Answer: a, c</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312</a:t>
            </a:fld>
            <a:endParaRPr lang="es-VE"/>
          </a:p>
        </p:txBody>
      </p:sp>
    </p:spTree>
    <p:extLst>
      <p:ext uri="{BB962C8B-B14F-4D97-AF65-F5344CB8AC3E}">
        <p14:creationId xmlns:p14="http://schemas.microsoft.com/office/powerpoint/2010/main" val="63109779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2" eaLnBrk="1" hangingPunct="1">
              <a:spcBef>
                <a:spcPct val="25000"/>
              </a:spcBef>
            </a:pPr>
            <a:r>
              <a:rPr lang="en-US" altLang="en-US" dirty="0">
                <a:latin typeface="Arial" charset="0"/>
              </a:rPr>
              <a:t>The </a:t>
            </a:r>
            <a:r>
              <a:rPr lang="en-US" altLang="en-US" dirty="0">
                <a:latin typeface="Courier New" pitchFamily="49" charset="0"/>
              </a:rPr>
              <a:t>UNION</a:t>
            </a:r>
            <a:r>
              <a:rPr lang="en-US" altLang="en-US" dirty="0">
                <a:latin typeface="Arial" charset="0"/>
              </a:rPr>
              <a:t> operator returns all the distinct rows selected by each query in the compound query. Use the </a:t>
            </a:r>
            <a:r>
              <a:rPr lang="en-US" altLang="en-US" dirty="0">
                <a:latin typeface="Courier New" pitchFamily="49" charset="0"/>
              </a:rPr>
              <a:t>UNION</a:t>
            </a:r>
            <a:r>
              <a:rPr lang="en-US" altLang="en-US" dirty="0">
                <a:latin typeface="Arial" charset="0"/>
              </a:rPr>
              <a:t> operator to return all rows from multiple tables and eliminate any duplicate rows.</a:t>
            </a:r>
          </a:p>
          <a:p>
            <a:pPr lvl="2" eaLnBrk="1" hangingPunct="1"/>
            <a:r>
              <a:rPr lang="en-US" altLang="en-US" dirty="0">
                <a:latin typeface="Arial" charset="0"/>
              </a:rPr>
              <a:t>Use the </a:t>
            </a:r>
            <a:r>
              <a:rPr lang="en-US" altLang="en-US" dirty="0">
                <a:latin typeface="Courier New" pitchFamily="49" charset="0"/>
              </a:rPr>
              <a:t>UNION</a:t>
            </a:r>
            <a:r>
              <a:rPr lang="en-US" altLang="en-US" dirty="0">
                <a:latin typeface="Arial" charset="0"/>
              </a:rPr>
              <a:t> </a:t>
            </a:r>
            <a:r>
              <a:rPr lang="en-US" altLang="en-US" dirty="0">
                <a:latin typeface="Courier New" pitchFamily="49" charset="0"/>
              </a:rPr>
              <a:t>ALL</a:t>
            </a:r>
            <a:r>
              <a:rPr lang="en-US" altLang="en-US" dirty="0">
                <a:latin typeface="Arial" charset="0"/>
              </a:rPr>
              <a:t> operator to return all rows from multiple queries. Unlike the case with the </a:t>
            </a:r>
            <a:r>
              <a:rPr lang="en-US" altLang="en-US" dirty="0">
                <a:latin typeface="Courier New" pitchFamily="49" charset="0"/>
              </a:rPr>
              <a:t>UNION</a:t>
            </a:r>
            <a:r>
              <a:rPr lang="en-US" altLang="en-US" dirty="0">
                <a:latin typeface="Arial" charset="0"/>
              </a:rPr>
              <a:t> operator, duplicate rows are not eliminated and the output is not sorted by default.</a:t>
            </a:r>
          </a:p>
          <a:p>
            <a:pPr lvl="2" eaLnBrk="1" hangingPunct="1"/>
            <a:r>
              <a:rPr lang="en-US" altLang="en-US" dirty="0">
                <a:latin typeface="Arial" charset="0"/>
              </a:rPr>
              <a:t>Use the </a:t>
            </a:r>
            <a:r>
              <a:rPr lang="en-US" altLang="en-US" dirty="0">
                <a:latin typeface="Courier New" pitchFamily="49" charset="0"/>
              </a:rPr>
              <a:t>INTERSECT</a:t>
            </a:r>
            <a:r>
              <a:rPr lang="en-US" altLang="en-US" dirty="0">
                <a:latin typeface="Arial" charset="0"/>
              </a:rPr>
              <a:t> operator to return all rows that are common to multiple queries.</a:t>
            </a:r>
          </a:p>
          <a:p>
            <a:pPr lvl="2" eaLnBrk="1" hangingPunct="1"/>
            <a:r>
              <a:rPr lang="en-US" altLang="en-US" dirty="0">
                <a:latin typeface="Arial" charset="0"/>
              </a:rPr>
              <a:t>Use the </a:t>
            </a:r>
            <a:r>
              <a:rPr lang="en-US" altLang="en-US" dirty="0">
                <a:latin typeface="Courier New" pitchFamily="49" charset="0"/>
              </a:rPr>
              <a:t>MINUS</a:t>
            </a:r>
            <a:r>
              <a:rPr lang="en-US" altLang="en-US" dirty="0">
                <a:latin typeface="Arial" charset="0"/>
              </a:rPr>
              <a:t> operator to return rows returned by the first query that are not present in the second query.</a:t>
            </a:r>
          </a:p>
          <a:p>
            <a:pPr lvl="2" eaLnBrk="1" hangingPunct="1"/>
            <a:r>
              <a:rPr lang="en-US" altLang="en-US" dirty="0">
                <a:latin typeface="Arial" charset="0"/>
              </a:rPr>
              <a:t>Remember to use the </a:t>
            </a:r>
            <a:r>
              <a:rPr lang="en-US" altLang="en-US" dirty="0">
                <a:latin typeface="Courier New" pitchFamily="49" charset="0"/>
              </a:rPr>
              <a:t>ORDER</a:t>
            </a:r>
            <a:r>
              <a:rPr lang="en-US" altLang="en-US" dirty="0">
                <a:latin typeface="Arial" charset="0"/>
              </a:rPr>
              <a:t> </a:t>
            </a:r>
            <a:r>
              <a:rPr lang="en-US" altLang="en-US" dirty="0">
                <a:latin typeface="Courier New" pitchFamily="49" charset="0"/>
              </a:rPr>
              <a:t>BY</a:t>
            </a:r>
            <a:r>
              <a:rPr lang="en-US" altLang="en-US" dirty="0">
                <a:latin typeface="Arial" charset="0"/>
              </a:rPr>
              <a:t> clause only at the very end of the compound statement.</a:t>
            </a:r>
          </a:p>
          <a:p>
            <a:pPr lvl="2" eaLnBrk="1" hangingPunct="1"/>
            <a:r>
              <a:rPr lang="en-US" altLang="en-US" dirty="0">
                <a:latin typeface="Arial" charset="0"/>
              </a:rPr>
              <a:t>Make sure that the corresponding expressions in the </a:t>
            </a:r>
            <a:r>
              <a:rPr lang="en-US" altLang="en-US" dirty="0">
                <a:latin typeface="Courier New" pitchFamily="49" charset="0"/>
              </a:rPr>
              <a:t>SELECT</a:t>
            </a:r>
            <a:r>
              <a:rPr lang="en-US" altLang="en-US" dirty="0">
                <a:latin typeface="Arial" charset="0"/>
              </a:rPr>
              <a:t> lists match in number and data type.</a:t>
            </a:r>
          </a:p>
          <a:p>
            <a:endParaRPr lang="es-VE" dirty="0"/>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313</a:t>
            </a:fld>
            <a:endParaRPr lang="es-VE"/>
          </a:p>
        </p:txBody>
      </p:sp>
    </p:spTree>
    <p:extLst>
      <p:ext uri="{BB962C8B-B14F-4D97-AF65-F5344CB8AC3E}">
        <p14:creationId xmlns:p14="http://schemas.microsoft.com/office/powerpoint/2010/main" val="203629748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a:latin typeface="Arial" charset="0"/>
              </a:rPr>
              <a:t>In this practice, you write queries using set operators.</a:t>
            </a:r>
          </a:p>
          <a:p>
            <a:endParaRPr lang="es-VE"/>
          </a:p>
        </p:txBody>
      </p:sp>
      <p:sp>
        <p:nvSpPr>
          <p:cNvPr id="4" name="Marcador de número de diapositiva 3"/>
          <p:cNvSpPr>
            <a:spLocks noGrp="1"/>
          </p:cNvSpPr>
          <p:nvPr>
            <p:ph type="sldNum" sz="quarter" idx="10"/>
          </p:nvPr>
        </p:nvSpPr>
        <p:spPr/>
        <p:txBody>
          <a:bodyPr/>
          <a:lstStyle/>
          <a:p>
            <a:fld id="{982C0266-79B1-46CA-A752-246E78002BBB}" type="slidenum">
              <a:rPr lang="es-VE" smtClean="0"/>
              <a:t>314</a:t>
            </a:fld>
            <a:endParaRPr lang="es-VE"/>
          </a:p>
        </p:txBody>
      </p:sp>
    </p:spTree>
    <p:extLst>
      <p:ext uri="{BB962C8B-B14F-4D97-AF65-F5344CB8AC3E}">
        <p14:creationId xmlns:p14="http://schemas.microsoft.com/office/powerpoint/2010/main" val="206543639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348074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latin typeface="Arial" pitchFamily="34" charset="0"/>
                <a:ea typeface="+mn-ea"/>
                <a:cs typeface="+mn-cs"/>
              </a:rPr>
              <a:t>In Unit 3, you learn how to manage data in tables using data manipulation language (DML) statements. You also learn how to create and manage database objects using data definition language (DDL) statements. </a:t>
            </a:r>
            <a:endParaRPr lang="en-US" altLang="en-US" sz="1000" b="0" dirty="0">
              <a:latin typeface="Arial" charset="0"/>
            </a:endParaRP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316</a:t>
            </a:fld>
            <a:endParaRPr lang="es-VE"/>
          </a:p>
        </p:txBody>
      </p:sp>
    </p:spTree>
    <p:extLst>
      <p:ext uri="{BB962C8B-B14F-4D97-AF65-F5344CB8AC3E}">
        <p14:creationId xmlns:p14="http://schemas.microsoft.com/office/powerpoint/2010/main" val="404601507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this lesson, you learn how to use data manipulation language (DML) statements to insert rows into a table, update existing rows in a table, and delete existing rows from a table. You also learn how to control transactions with the </a:t>
            </a:r>
            <a:r>
              <a:rPr lang="en-US" altLang="en-US" dirty="0">
                <a:latin typeface="Courier New" pitchFamily="49" charset="0"/>
                <a:cs typeface="Courier New" pitchFamily="49" charset="0"/>
              </a:rPr>
              <a:t>COMMIT</a:t>
            </a:r>
            <a:r>
              <a:rPr lang="en-US" altLang="en-US" dirty="0">
                <a:latin typeface="Arial" charset="0"/>
              </a:rPr>
              <a:t>, </a:t>
            </a:r>
            <a:r>
              <a:rPr lang="en-US" altLang="en-US" dirty="0">
                <a:latin typeface="Courier New" pitchFamily="49" charset="0"/>
                <a:cs typeface="Courier New" pitchFamily="49" charset="0"/>
              </a:rPr>
              <a:t>SAVEPOINT</a:t>
            </a:r>
            <a:r>
              <a:rPr lang="en-US" altLang="en-US" dirty="0">
                <a:latin typeface="Arial" charset="0"/>
              </a:rPr>
              <a:t>, and </a:t>
            </a:r>
            <a:r>
              <a:rPr lang="en-US" altLang="en-US" dirty="0">
                <a:latin typeface="Courier New" pitchFamily="49" charset="0"/>
                <a:cs typeface="Courier New" pitchFamily="49" charset="0"/>
              </a:rPr>
              <a:t>ROLLBACK</a:t>
            </a:r>
            <a:r>
              <a:rPr lang="en-US" altLang="en-US" dirty="0">
                <a:latin typeface="Arial" charset="0"/>
              </a:rPr>
              <a:t> statements.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317</a:t>
            </a:fld>
            <a:endParaRPr lang="es-VE"/>
          </a:p>
        </p:txBody>
      </p:sp>
    </p:spTree>
    <p:extLst>
      <p:ext uri="{BB962C8B-B14F-4D97-AF65-F5344CB8AC3E}">
        <p14:creationId xmlns:p14="http://schemas.microsoft.com/office/powerpoint/2010/main" val="50420743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b="0" dirty="0"/>
              <a:t>Ben is an HR manager in USA. Ben wants to update the outdated employee list in his organization because he has hired new employees recently and a few employees have left the organization. </a:t>
            </a:r>
          </a:p>
          <a:p>
            <a:pPr lvl="1"/>
            <a:r>
              <a:rPr lang="en-US" b="0" dirty="0"/>
              <a:t>Ben logs in to the HR application and selects the ex-employee records and clicks on </a:t>
            </a:r>
            <a:r>
              <a:rPr lang="en-US" b="0" dirty="0">
                <a:latin typeface="Courier New"/>
              </a:rPr>
              <a:t>DELETE</a:t>
            </a:r>
            <a:r>
              <a:rPr lang="en-US" b="0" dirty="0"/>
              <a:t>. He then clicks </a:t>
            </a:r>
            <a:r>
              <a:rPr lang="en-US" b="0" dirty="0">
                <a:latin typeface="Courier New"/>
              </a:rPr>
              <a:t>INSERT </a:t>
            </a:r>
            <a:r>
              <a:rPr lang="en-US" b="0" dirty="0"/>
              <a:t>and enters the details of new hires and clicks </a:t>
            </a:r>
            <a:r>
              <a:rPr lang="en-US" b="0" dirty="0">
                <a:latin typeface="Courier New"/>
              </a:rPr>
              <a:t>SAVE</a:t>
            </a:r>
            <a:r>
              <a:rPr lang="en-US" b="0" dirty="0"/>
              <a:t>. The employee list is now updated.</a:t>
            </a:r>
          </a:p>
          <a:p>
            <a:pPr lvl="1"/>
            <a:r>
              <a:rPr lang="en-US" b="0" dirty="0"/>
              <a:t>When the HR manager performs these transactions in the HR application, data manipulation language (DML) statements are used in the background. DML statements modify the data in the tables. In this lesson, you learn about DML statements and how to use them.</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318</a:t>
            </a:fld>
            <a:endParaRPr lang="es-VE"/>
          </a:p>
        </p:txBody>
      </p:sp>
    </p:spTree>
    <p:extLst>
      <p:ext uri="{BB962C8B-B14F-4D97-AF65-F5344CB8AC3E}">
        <p14:creationId xmlns:p14="http://schemas.microsoft.com/office/powerpoint/2010/main" val="235877622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1892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24380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Data manipulation language (DML) is a core part of SQL. When you want to add, update, or delete data in the database, you execute a DML statement. A collection of DML statements that form a logical unit of work is called a </a:t>
            </a:r>
            <a:r>
              <a:rPr lang="en-US" altLang="en-US" i="1" dirty="0">
                <a:solidFill>
                  <a:schemeClr val="tx1"/>
                </a:solidFill>
                <a:latin typeface="Arial" charset="0"/>
              </a:rPr>
              <a:t>transaction</a:t>
            </a:r>
            <a:r>
              <a:rPr lang="en-US" altLang="en-US" dirty="0">
                <a:solidFill>
                  <a:schemeClr val="tx1"/>
                </a:solidFill>
                <a:latin typeface="Arial" charset="0"/>
              </a:rPr>
              <a:t>. </a:t>
            </a:r>
          </a:p>
          <a:p>
            <a:pPr lvl="1" eaLnBrk="1" hangingPunct="1"/>
            <a:r>
              <a:rPr lang="en-US" altLang="en-US" dirty="0">
                <a:solidFill>
                  <a:schemeClr val="tx1"/>
                </a:solidFill>
                <a:latin typeface="Arial" charset="0"/>
              </a:rPr>
              <a:t>Consider a banking database. When a bank customer transfers money from a savings account to a checking account, the transaction might consist of three separate operations: decreasing the savings account, increasing the checking account, and recording the transaction in the transaction journal. The Oracle server must guarantee that all the three SQL statements are performed to maintain the accounts in proper balance. When something prevents one of the statements in the transaction from executing, the other statements of the transaction must be undone.</a:t>
            </a:r>
          </a:p>
          <a:p>
            <a:pPr lvl="1" eaLnBrk="1" hangingPunct="1"/>
            <a:r>
              <a:rPr lang="en-US" altLang="en-US" b="1" dirty="0">
                <a:solidFill>
                  <a:schemeClr val="tx1"/>
                </a:solidFill>
                <a:latin typeface="Arial" charset="0"/>
              </a:rPr>
              <a:t>Note</a:t>
            </a:r>
          </a:p>
          <a:p>
            <a:pPr lvl="2" eaLnBrk="1" hangingPunct="1"/>
            <a:r>
              <a:rPr lang="en-US" altLang="en-US" dirty="0">
                <a:solidFill>
                  <a:schemeClr val="tx1"/>
                </a:solidFill>
                <a:latin typeface="Arial" charset="0"/>
              </a:rPr>
              <a:t>Most of the DML statements in this lesson assume that no constraints on the table are violated. Constraints are discussed later in this course. </a:t>
            </a:r>
          </a:p>
          <a:p>
            <a:pPr lvl="2" eaLnBrk="1" hangingPunct="1"/>
            <a:r>
              <a:rPr lang="en-US" altLang="en-US" dirty="0">
                <a:solidFill>
                  <a:schemeClr val="tx1"/>
                </a:solidFill>
                <a:latin typeface="Arial" charset="0"/>
              </a:rPr>
              <a:t>In SQL Developer, click the Run Script icon or press F5 to run the DML statements. The feedback messages will be shown on the Script Output tabbed page.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320</a:t>
            </a:fld>
            <a:endParaRPr lang="es-VE"/>
          </a:p>
        </p:txBody>
      </p:sp>
    </p:spTree>
    <p:extLst>
      <p:ext uri="{BB962C8B-B14F-4D97-AF65-F5344CB8AC3E}">
        <p14:creationId xmlns:p14="http://schemas.microsoft.com/office/powerpoint/2010/main" val="55458543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The graphic in the slide illustrates the addition of a new department record to the </a:t>
            </a:r>
            <a:r>
              <a:rPr lang="en-US" altLang="en-US" dirty="0">
                <a:latin typeface="Courier New" pitchFamily="49" charset="0"/>
                <a:cs typeface="Courier New" pitchFamily="49" charset="0"/>
              </a:rPr>
              <a:t>DEPARTMENTS</a:t>
            </a:r>
            <a:r>
              <a:rPr lang="en-US" altLang="en-US" dirty="0">
                <a:latin typeface="Arial" charset="0"/>
              </a:rPr>
              <a:t> table.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321</a:t>
            </a:fld>
            <a:endParaRPr lang="es-VE"/>
          </a:p>
        </p:txBody>
      </p:sp>
    </p:spTree>
    <p:extLst>
      <p:ext uri="{BB962C8B-B14F-4D97-AF65-F5344CB8AC3E}">
        <p14:creationId xmlns:p14="http://schemas.microsoft.com/office/powerpoint/2010/main" val="109163620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add new rows to a table by issuing the </a:t>
            </a:r>
            <a:r>
              <a:rPr lang="en-US" altLang="en-US" dirty="0">
                <a:solidFill>
                  <a:schemeClr val="tx1"/>
                </a:solidFill>
                <a:latin typeface="Courier New" pitchFamily="49" charset="0"/>
              </a:rPr>
              <a:t>INSERT</a:t>
            </a:r>
            <a:r>
              <a:rPr lang="en-US" altLang="en-US" dirty="0">
                <a:solidFill>
                  <a:schemeClr val="tx1"/>
                </a:solidFill>
                <a:latin typeface="Arial" charset="0"/>
              </a:rPr>
              <a:t> statement. </a:t>
            </a:r>
          </a:p>
          <a:p>
            <a:pPr lvl="1" eaLnBrk="1" hangingPunct="1"/>
            <a:r>
              <a:rPr lang="en-US" altLang="en-US" dirty="0">
                <a:solidFill>
                  <a:schemeClr val="tx1"/>
                </a:solidFill>
                <a:latin typeface="Arial" charset="0"/>
              </a:rPr>
              <a:t>In the syntax:</a:t>
            </a:r>
          </a:p>
          <a:p>
            <a:pPr marL="400050" lvl="2" indent="-171450" eaLnBrk="1" hangingPunct="1">
              <a:buFont typeface="Times New Roman" pitchFamily="18" charset="0"/>
              <a:buNone/>
            </a:pPr>
            <a:r>
              <a:rPr lang="en-US" altLang="en-US" i="1" dirty="0">
                <a:solidFill>
                  <a:schemeClr val="tx1"/>
                </a:solidFill>
                <a:latin typeface="Courier New" pitchFamily="49" charset="0"/>
                <a:cs typeface="Courier New" pitchFamily="49" charset="0"/>
              </a:rPr>
              <a:t>table</a:t>
            </a:r>
            <a:r>
              <a:rPr lang="en-US" altLang="en-US" i="1" dirty="0">
                <a:solidFill>
                  <a:schemeClr val="tx1"/>
                </a:solidFill>
                <a:latin typeface="Arial" charset="0"/>
              </a:rPr>
              <a:t>		</a:t>
            </a:r>
            <a:r>
              <a:rPr lang="en-US" altLang="en-US" dirty="0">
                <a:solidFill>
                  <a:schemeClr val="tx1"/>
                </a:solidFill>
                <a:latin typeface="Arial" charset="0"/>
              </a:rPr>
              <a:t>Is the name of the table</a:t>
            </a:r>
          </a:p>
          <a:p>
            <a:pPr marL="400050" lvl="2" indent="-171450" eaLnBrk="1" hangingPunct="1">
              <a:buFont typeface="Times New Roman" pitchFamily="18" charset="0"/>
              <a:buNone/>
            </a:pPr>
            <a:r>
              <a:rPr lang="en-US" altLang="en-US" i="1" dirty="0">
                <a:solidFill>
                  <a:schemeClr val="tx1"/>
                </a:solidFill>
                <a:latin typeface="Courier New" pitchFamily="49" charset="0"/>
                <a:cs typeface="Courier New" pitchFamily="49" charset="0"/>
              </a:rPr>
              <a:t>column	</a:t>
            </a:r>
            <a:r>
              <a:rPr lang="en-US" altLang="en-US" i="1" dirty="0">
                <a:solidFill>
                  <a:schemeClr val="tx1"/>
                </a:solidFill>
                <a:latin typeface="Arial" charset="0"/>
              </a:rPr>
              <a:t>	</a:t>
            </a:r>
            <a:r>
              <a:rPr lang="en-US" altLang="en-US" dirty="0">
                <a:solidFill>
                  <a:schemeClr val="tx1"/>
                </a:solidFill>
                <a:latin typeface="Arial" charset="0"/>
              </a:rPr>
              <a:t>Is the name of the column in the table to populate</a:t>
            </a:r>
          </a:p>
          <a:p>
            <a:pPr marL="400050" lvl="2" indent="-171450" eaLnBrk="1" hangingPunct="1">
              <a:buFont typeface="Times New Roman" pitchFamily="18" charset="0"/>
              <a:buNone/>
            </a:pPr>
            <a:r>
              <a:rPr lang="en-US" altLang="en-US" i="1" dirty="0">
                <a:solidFill>
                  <a:schemeClr val="tx1"/>
                </a:solidFill>
                <a:latin typeface="Courier New" pitchFamily="49" charset="0"/>
                <a:cs typeface="Courier New" pitchFamily="49" charset="0"/>
              </a:rPr>
              <a:t>value</a:t>
            </a:r>
            <a:r>
              <a:rPr lang="en-US" altLang="en-US" i="1" dirty="0">
                <a:solidFill>
                  <a:schemeClr val="tx1"/>
                </a:solidFill>
                <a:latin typeface="Arial" charset="0"/>
              </a:rPr>
              <a:t>		</a:t>
            </a:r>
            <a:r>
              <a:rPr lang="en-US" altLang="en-US" dirty="0">
                <a:solidFill>
                  <a:schemeClr val="tx1"/>
                </a:solidFill>
                <a:latin typeface="Arial" charset="0"/>
              </a:rPr>
              <a:t>Is the corresponding value for the column</a:t>
            </a:r>
            <a:endParaRPr lang="en-US" altLang="en-US" b="1" dirty="0">
              <a:solidFill>
                <a:schemeClr val="tx1"/>
              </a:solidFill>
              <a:latin typeface="Arial" charset="0"/>
            </a:endParaRPr>
          </a:p>
          <a:p>
            <a:pPr lvl="1" eaLnBrk="1" hangingPunct="1"/>
            <a:r>
              <a:rPr lang="en-US" altLang="en-US" b="1" dirty="0">
                <a:solidFill>
                  <a:schemeClr val="tx1"/>
                </a:solidFill>
                <a:latin typeface="Arial" charset="0"/>
              </a:rPr>
              <a:t>Note:</a:t>
            </a:r>
            <a:r>
              <a:rPr lang="en-US" altLang="en-US" dirty="0">
                <a:solidFill>
                  <a:schemeClr val="tx1"/>
                </a:solidFill>
                <a:latin typeface="Arial" charset="0"/>
              </a:rPr>
              <a:t> This statement with the </a:t>
            </a:r>
            <a:r>
              <a:rPr lang="en-US" altLang="en-US" dirty="0">
                <a:solidFill>
                  <a:schemeClr val="tx1"/>
                </a:solidFill>
                <a:latin typeface="Courier New" pitchFamily="49" charset="0"/>
              </a:rPr>
              <a:t>VALUES</a:t>
            </a:r>
            <a:r>
              <a:rPr lang="en-US" altLang="en-US" dirty="0">
                <a:solidFill>
                  <a:schemeClr val="tx1"/>
                </a:solidFill>
                <a:latin typeface="Arial" charset="0"/>
              </a:rPr>
              <a:t> clause adds only one row at a time to a table.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322</a:t>
            </a:fld>
            <a:endParaRPr lang="es-VE"/>
          </a:p>
        </p:txBody>
      </p:sp>
    </p:spTree>
    <p:extLst>
      <p:ext uri="{BB962C8B-B14F-4D97-AF65-F5344CB8AC3E}">
        <p14:creationId xmlns:p14="http://schemas.microsoft.com/office/powerpoint/2010/main" val="131874148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Because you can insert a new row that contains values for each column, the column list is not required in the </a:t>
            </a:r>
            <a:r>
              <a:rPr lang="en-US" altLang="en-US" dirty="0">
                <a:solidFill>
                  <a:schemeClr val="tx1"/>
                </a:solidFill>
                <a:latin typeface="Courier New" pitchFamily="49" charset="0"/>
              </a:rPr>
              <a:t>INSERT</a:t>
            </a:r>
            <a:r>
              <a:rPr lang="en-US" altLang="en-US" dirty="0">
                <a:solidFill>
                  <a:schemeClr val="tx1"/>
                </a:solidFill>
                <a:latin typeface="Arial" charset="0"/>
              </a:rPr>
              <a:t> clause. However, if you do not use the column list, the values must be listed according to the default order of the columns in the table, and a value must be provided for each column. </a:t>
            </a:r>
            <a:endParaRPr lang="en-US" altLang="en-US" sz="500" dirty="0">
              <a:solidFill>
                <a:schemeClr val="tx1"/>
              </a:solidFill>
              <a:latin typeface="Arial" charset="0"/>
            </a:endParaRPr>
          </a:p>
          <a:p>
            <a:pPr lvl="1" eaLnBrk="1" hangingPunct="1">
              <a:spcBef>
                <a:spcPct val="0"/>
              </a:spcBef>
            </a:pPr>
            <a:r>
              <a:rPr lang="en-US" altLang="en-US" dirty="0">
                <a:solidFill>
                  <a:schemeClr val="tx1"/>
                </a:solidFill>
                <a:latin typeface="Courier New" pitchFamily="49" charset="0"/>
              </a:rPr>
              <a:t>   </a:t>
            </a:r>
          </a:p>
          <a:p>
            <a:pPr lvl="1" eaLnBrk="1" hangingPunct="1">
              <a:spcBef>
                <a:spcPct val="0"/>
              </a:spcBef>
            </a:pPr>
            <a:r>
              <a:rPr lang="en-US" altLang="en-US" dirty="0">
                <a:solidFill>
                  <a:schemeClr val="tx1"/>
                </a:solidFill>
                <a:latin typeface="Courier New" pitchFamily="49" charset="0"/>
              </a:rPr>
              <a:t>   DESCRIBE</a:t>
            </a:r>
            <a:r>
              <a:rPr lang="en-US" altLang="en-US" dirty="0">
                <a:solidFill>
                  <a:schemeClr val="tx1"/>
                </a:solidFill>
                <a:latin typeface="Arial" charset="0"/>
              </a:rPr>
              <a:t>  </a:t>
            </a:r>
            <a:r>
              <a:rPr lang="en-US" altLang="en-US" dirty="0">
                <a:solidFill>
                  <a:schemeClr val="tx1"/>
                </a:solidFill>
                <a:latin typeface="Courier New" pitchFamily="49" charset="0"/>
              </a:rPr>
              <a:t>departments</a:t>
            </a:r>
            <a:endParaRPr lang="en-US" altLang="en-US" b="1" dirty="0">
              <a:solidFill>
                <a:schemeClr val="tx1"/>
              </a:solidFill>
              <a:latin typeface="Courier New" pitchFamily="49" charset="0"/>
            </a:endParaRPr>
          </a:p>
          <a:p>
            <a:pPr lvl="1" eaLnBrk="1" hangingPunct="1">
              <a:spcBef>
                <a:spcPct val="0"/>
              </a:spcBef>
            </a:pPr>
            <a:r>
              <a:rPr lang="en-US" altLang="en-US" dirty="0">
                <a:solidFill>
                  <a:schemeClr val="tx1"/>
                </a:solidFill>
                <a:latin typeface="Courier New" pitchFamily="49" charset="0"/>
              </a:rPr>
              <a:t>     </a:t>
            </a:r>
          </a:p>
          <a:p>
            <a:pPr lvl="1" eaLnBrk="1" hangingPunct="1">
              <a:spcBef>
                <a:spcPct val="0"/>
              </a:spcBef>
            </a:pPr>
            <a:r>
              <a:rPr lang="en-US" altLang="en-US" dirty="0">
                <a:solidFill>
                  <a:schemeClr val="tx1"/>
                </a:solidFill>
                <a:latin typeface="Arial" charset="0"/>
              </a:rPr>
              <a:t>For clarity, use the column list in the </a:t>
            </a:r>
            <a:r>
              <a:rPr lang="en-US" altLang="en-US" dirty="0">
                <a:solidFill>
                  <a:schemeClr val="tx1"/>
                </a:solidFill>
                <a:latin typeface="Courier New" pitchFamily="49" charset="0"/>
              </a:rPr>
              <a:t>INSERT</a:t>
            </a:r>
            <a:r>
              <a:rPr lang="en-US" altLang="en-US" dirty="0">
                <a:solidFill>
                  <a:schemeClr val="tx1"/>
                </a:solidFill>
                <a:latin typeface="Arial" charset="0"/>
              </a:rPr>
              <a:t> clause.</a:t>
            </a:r>
            <a:br>
              <a:rPr lang="en-US" altLang="en-US" dirty="0">
                <a:solidFill>
                  <a:schemeClr val="tx1"/>
                </a:solidFill>
                <a:latin typeface="Arial" charset="0"/>
              </a:rPr>
            </a:br>
            <a:r>
              <a:rPr lang="en-US" altLang="en-US" dirty="0">
                <a:solidFill>
                  <a:schemeClr val="tx1"/>
                </a:solidFill>
                <a:latin typeface="Arial" charset="0"/>
              </a:rPr>
              <a:t>Enclose character and date values within single quotation marks; however, it is not recommended that you enclose numeric values within single quotation marks. </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323</a:t>
            </a:fld>
            <a:endParaRPr lang="es-VE"/>
          </a:p>
        </p:txBody>
      </p:sp>
    </p:spTree>
    <p:extLst>
      <p:ext uri="{BB962C8B-B14F-4D97-AF65-F5344CB8AC3E}">
        <p14:creationId xmlns:p14="http://schemas.microsoft.com/office/powerpoint/2010/main" val="395805273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2" eaLnBrk="1" hangingPunct="1"/>
            <a:endParaRPr lang="en-US" altLang="en-US" dirty="0">
              <a:latin typeface="Arial" charset="0"/>
            </a:endParaRPr>
          </a:p>
          <a:p>
            <a:pPr lvl="1" eaLnBrk="1" hangingPunct="1"/>
            <a:r>
              <a:rPr lang="en-US" altLang="en-US" dirty="0">
                <a:latin typeface="Arial" charset="0"/>
              </a:rPr>
              <a:t>Be sure that you can use null values in the targeted column by verifying the </a:t>
            </a:r>
            <a:r>
              <a:rPr lang="en-US" altLang="en-US" dirty="0">
                <a:latin typeface="Courier New" pitchFamily="49" charset="0"/>
              </a:rPr>
              <a:t>NULL</a:t>
            </a:r>
            <a:r>
              <a:rPr lang="en-US" altLang="en-US" dirty="0">
                <a:latin typeface="Arial" charset="0"/>
              </a:rPr>
              <a:t> status with the </a:t>
            </a:r>
            <a:r>
              <a:rPr lang="en-US" altLang="en-US" dirty="0">
                <a:latin typeface="Courier New" pitchFamily="49" charset="0"/>
              </a:rPr>
              <a:t>DESCRIBE</a:t>
            </a:r>
            <a:r>
              <a:rPr lang="en-US" altLang="en-US" dirty="0">
                <a:latin typeface="Arial" charset="0"/>
              </a:rPr>
              <a:t> command.</a:t>
            </a:r>
          </a:p>
          <a:p>
            <a:pPr lvl="1" eaLnBrk="1" hangingPunct="1"/>
            <a:r>
              <a:rPr lang="en-US" altLang="en-US" dirty="0">
                <a:solidFill>
                  <a:schemeClr val="tx1"/>
                </a:solidFill>
                <a:latin typeface="Arial" charset="0"/>
              </a:rPr>
              <a:t>The Oracle server automatically enforces all data types, data ranges, and data integrity constraints. If a column is not explicitly listed, a null value is inserted in the new row unless you have default values for the missing columns that are used.</a:t>
            </a:r>
          </a:p>
          <a:p>
            <a:pPr lvl="1" eaLnBrk="1" hangingPunct="1"/>
            <a:r>
              <a:rPr lang="en-US" altLang="en-US" dirty="0">
                <a:solidFill>
                  <a:schemeClr val="tx1"/>
                </a:solidFill>
                <a:latin typeface="Arial" charset="0"/>
              </a:rPr>
              <a:t>Common errors that can occur when you are inserting are in the following order: </a:t>
            </a:r>
          </a:p>
          <a:p>
            <a:pPr lvl="2" eaLnBrk="1" hangingPunct="1">
              <a:spcBef>
                <a:spcPts val="100"/>
              </a:spcBef>
            </a:pPr>
            <a:r>
              <a:rPr lang="en-US" altLang="en-US" dirty="0">
                <a:solidFill>
                  <a:schemeClr val="tx1"/>
                </a:solidFill>
                <a:latin typeface="Arial" charset="0"/>
              </a:rPr>
              <a:t>Mandatory value missing for a </a:t>
            </a:r>
            <a:r>
              <a:rPr lang="en-US" altLang="en-US" dirty="0">
                <a:solidFill>
                  <a:schemeClr val="tx1"/>
                </a:solidFill>
                <a:latin typeface="Courier New" pitchFamily="49" charset="0"/>
              </a:rPr>
              <a:t>NOT</a:t>
            </a:r>
            <a:r>
              <a:rPr lang="en-US" altLang="en-US" dirty="0">
                <a:solidFill>
                  <a:schemeClr val="tx1"/>
                </a:solidFill>
                <a:latin typeface="Arial" charset="0"/>
              </a:rPr>
              <a:t> </a:t>
            </a:r>
            <a:r>
              <a:rPr lang="en-US" altLang="en-US" dirty="0">
                <a:solidFill>
                  <a:schemeClr val="tx1"/>
                </a:solidFill>
                <a:latin typeface="Courier New" pitchFamily="49" charset="0"/>
              </a:rPr>
              <a:t>NULL</a:t>
            </a:r>
            <a:r>
              <a:rPr lang="en-US" altLang="en-US" dirty="0">
                <a:solidFill>
                  <a:schemeClr val="tx1"/>
                </a:solidFill>
                <a:latin typeface="Arial" charset="0"/>
              </a:rPr>
              <a:t> column</a:t>
            </a:r>
          </a:p>
          <a:p>
            <a:pPr lvl="2" eaLnBrk="1" hangingPunct="1">
              <a:spcBef>
                <a:spcPts val="100"/>
              </a:spcBef>
            </a:pPr>
            <a:r>
              <a:rPr lang="en-US" altLang="en-US" dirty="0">
                <a:solidFill>
                  <a:schemeClr val="tx1"/>
                </a:solidFill>
                <a:latin typeface="Arial" charset="0"/>
              </a:rPr>
              <a:t>Duplicate value violating any unique or primary key constraint</a:t>
            </a:r>
          </a:p>
          <a:p>
            <a:pPr lvl="2" eaLnBrk="1" hangingPunct="1">
              <a:spcBef>
                <a:spcPts val="100"/>
              </a:spcBef>
            </a:pPr>
            <a:r>
              <a:rPr lang="en-US" altLang="en-US" dirty="0">
                <a:solidFill>
                  <a:schemeClr val="tx1"/>
                </a:solidFill>
                <a:latin typeface="Courier New" pitchFamily="49" charset="0"/>
              </a:rPr>
              <a:t>Any</a:t>
            </a:r>
            <a:r>
              <a:rPr lang="en-US" altLang="en-US" dirty="0">
                <a:solidFill>
                  <a:schemeClr val="tx1"/>
                </a:solidFill>
                <a:latin typeface="Arial" charset="0"/>
              </a:rPr>
              <a:t> value violating a </a:t>
            </a:r>
            <a:r>
              <a:rPr lang="en-US" altLang="en-US" dirty="0">
                <a:solidFill>
                  <a:schemeClr val="tx1"/>
                </a:solidFill>
                <a:latin typeface="Courier New" pitchFamily="49" charset="0"/>
              </a:rPr>
              <a:t>CHECK</a:t>
            </a:r>
            <a:r>
              <a:rPr lang="en-US" altLang="en-US" dirty="0">
                <a:solidFill>
                  <a:schemeClr val="tx1"/>
                </a:solidFill>
                <a:latin typeface="Arial" charset="0"/>
              </a:rPr>
              <a:t> constraint</a:t>
            </a:r>
          </a:p>
          <a:p>
            <a:pPr lvl="2" eaLnBrk="1" hangingPunct="1">
              <a:spcBef>
                <a:spcPts val="100"/>
              </a:spcBef>
            </a:pPr>
            <a:r>
              <a:rPr lang="en-US" altLang="en-US" dirty="0">
                <a:solidFill>
                  <a:schemeClr val="tx1"/>
                </a:solidFill>
                <a:latin typeface="Arial" charset="0"/>
              </a:rPr>
              <a:t>Referential integrity maintained for foreign key constraint </a:t>
            </a:r>
          </a:p>
          <a:p>
            <a:pPr lvl="2" eaLnBrk="1" hangingPunct="1">
              <a:spcBef>
                <a:spcPts val="100"/>
              </a:spcBef>
            </a:pPr>
            <a:r>
              <a:rPr lang="en-US" altLang="en-US" dirty="0">
                <a:solidFill>
                  <a:schemeClr val="tx1"/>
                </a:solidFill>
                <a:latin typeface="Arial" charset="0"/>
              </a:rPr>
              <a:t>Data type mismatches or values too wide to fit in a column</a:t>
            </a:r>
          </a:p>
          <a:p>
            <a:pPr lvl="1" eaLnBrk="1" hangingPunct="1">
              <a:lnSpc>
                <a:spcPct val="95000"/>
              </a:lnSpc>
            </a:pPr>
            <a:r>
              <a:rPr lang="en-US" altLang="en-US" b="1" dirty="0">
                <a:latin typeface="Arial" charset="0"/>
              </a:rPr>
              <a:t>Note:</a:t>
            </a:r>
            <a:r>
              <a:rPr lang="en-US" altLang="en-US" dirty="0">
                <a:latin typeface="Arial" charset="0"/>
              </a:rPr>
              <a:t> Use of the column list is recommended because it makes the </a:t>
            </a:r>
            <a:r>
              <a:rPr lang="en-US" altLang="en-US" dirty="0">
                <a:latin typeface="Courier New" pitchFamily="49" charset="0"/>
              </a:rPr>
              <a:t>INSERT</a:t>
            </a:r>
            <a:r>
              <a:rPr lang="en-US" altLang="en-US" dirty="0">
                <a:latin typeface="Arial" charset="0"/>
              </a:rPr>
              <a:t> statement more readable and reliable, or less prone to mistakes.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324</a:t>
            </a:fld>
            <a:endParaRPr lang="es-VE"/>
          </a:p>
        </p:txBody>
      </p:sp>
    </p:spTree>
    <p:extLst>
      <p:ext uri="{BB962C8B-B14F-4D97-AF65-F5344CB8AC3E}">
        <p14:creationId xmlns:p14="http://schemas.microsoft.com/office/powerpoint/2010/main" val="40518255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You can use functions to enter special values in your table. </a:t>
            </a:r>
          </a:p>
          <a:p>
            <a:pPr lvl="1"/>
            <a:r>
              <a:rPr lang="en-US" altLang="en-US" dirty="0">
                <a:latin typeface="Arial" charset="0"/>
              </a:rPr>
              <a:t>The example in the slide records information for employee Popp in the </a:t>
            </a:r>
            <a:r>
              <a:rPr lang="en-US" altLang="en-US" dirty="0">
                <a:latin typeface="Courier New" pitchFamily="49" charset="0"/>
                <a:cs typeface="Courier New" pitchFamily="49" charset="0"/>
              </a:rPr>
              <a:t>EMPLOYEES</a:t>
            </a:r>
            <a:r>
              <a:rPr lang="en-US" altLang="en-US" dirty="0">
                <a:latin typeface="Arial" charset="0"/>
              </a:rPr>
              <a:t> table. It supplies the current date and time in the </a:t>
            </a:r>
            <a:r>
              <a:rPr lang="en-US" altLang="en-US" dirty="0">
                <a:latin typeface="Courier New" pitchFamily="49" charset="0"/>
                <a:cs typeface="Courier New" pitchFamily="49" charset="0"/>
              </a:rPr>
              <a:t>HIRE_DATE</a:t>
            </a:r>
            <a:r>
              <a:rPr lang="en-US" altLang="en-US" dirty="0">
                <a:latin typeface="Arial" charset="0"/>
              </a:rPr>
              <a:t> column. It uses the </a:t>
            </a:r>
            <a:r>
              <a:rPr lang="en-US" altLang="en-US" dirty="0">
                <a:latin typeface="Courier New" pitchFamily="49" charset="0"/>
                <a:cs typeface="Courier New" pitchFamily="49" charset="0"/>
              </a:rPr>
              <a:t>CURRENT_DATE</a:t>
            </a:r>
            <a:r>
              <a:rPr lang="en-US" altLang="en-US" dirty="0">
                <a:latin typeface="Arial" charset="0"/>
              </a:rPr>
              <a:t> function that returns the current date in the session time zone. You can also use the </a:t>
            </a:r>
            <a:r>
              <a:rPr lang="en-US" altLang="en-US" dirty="0">
                <a:latin typeface="Courier New" pitchFamily="49" charset="0"/>
                <a:cs typeface="Courier New" pitchFamily="49" charset="0"/>
              </a:rPr>
              <a:t>USER</a:t>
            </a:r>
            <a:r>
              <a:rPr lang="en-US" altLang="en-US" dirty="0">
                <a:latin typeface="Arial" charset="0"/>
              </a:rPr>
              <a:t> function when inserting rows in a table. The </a:t>
            </a:r>
            <a:r>
              <a:rPr lang="en-US" altLang="en-US" dirty="0">
                <a:latin typeface="Courier New" pitchFamily="49" charset="0"/>
                <a:cs typeface="Courier New" pitchFamily="49" charset="0"/>
              </a:rPr>
              <a:t>USER</a:t>
            </a:r>
            <a:r>
              <a:rPr lang="en-US" altLang="en-US" dirty="0">
                <a:latin typeface="Arial" charset="0"/>
              </a:rPr>
              <a:t> function records the current username.</a:t>
            </a:r>
          </a:p>
          <a:p>
            <a:pPr lvl="1"/>
            <a:r>
              <a:rPr lang="en-US" altLang="en-US" b="1" dirty="0">
                <a:latin typeface="Arial" charset="0"/>
              </a:rPr>
              <a:t>Confirming Additions to the Table</a:t>
            </a:r>
          </a:p>
          <a:p>
            <a:pPr lvl="4"/>
            <a:r>
              <a:rPr lang="en-US" altLang="en-US" dirty="0"/>
              <a:t>SELECT </a:t>
            </a:r>
            <a:r>
              <a:rPr lang="en-US" altLang="en-US" dirty="0" err="1"/>
              <a:t>employee_id</a:t>
            </a:r>
            <a:r>
              <a:rPr lang="en-US" altLang="en-US" dirty="0"/>
              <a:t>, </a:t>
            </a:r>
            <a:r>
              <a:rPr lang="en-US" altLang="en-US" dirty="0" err="1"/>
              <a:t>last_name</a:t>
            </a:r>
            <a:r>
              <a:rPr lang="en-US" altLang="en-US" dirty="0"/>
              <a:t>, </a:t>
            </a:r>
            <a:r>
              <a:rPr lang="en-US" altLang="en-US" dirty="0" err="1"/>
              <a:t>job_id</a:t>
            </a:r>
            <a:r>
              <a:rPr lang="en-US" altLang="en-US" dirty="0"/>
              <a:t>, </a:t>
            </a:r>
            <a:r>
              <a:rPr lang="en-US" altLang="en-US" dirty="0" err="1"/>
              <a:t>hire_date</a:t>
            </a:r>
            <a:r>
              <a:rPr lang="en-US" altLang="en-US" dirty="0"/>
              <a:t>, </a:t>
            </a:r>
            <a:r>
              <a:rPr lang="en-US" altLang="en-US" dirty="0" err="1"/>
              <a:t>commission_pct</a:t>
            </a:r>
            <a:endParaRPr lang="en-US" altLang="en-US" dirty="0"/>
          </a:p>
          <a:p>
            <a:pPr lvl="4"/>
            <a:r>
              <a:rPr lang="en-US" altLang="en-US" dirty="0"/>
              <a:t>FROM   employees</a:t>
            </a:r>
          </a:p>
          <a:p>
            <a:pPr lvl="4"/>
            <a:r>
              <a:rPr lang="en-US" altLang="en-US" dirty="0"/>
              <a:t>WHERE  </a:t>
            </a:r>
            <a:r>
              <a:rPr lang="en-US" altLang="en-US" dirty="0" err="1"/>
              <a:t>employee_id</a:t>
            </a:r>
            <a:r>
              <a:rPr lang="en-US" altLang="en-US" dirty="0"/>
              <a:t> = 113;</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325</a:t>
            </a:fld>
            <a:endParaRPr lang="es-VE"/>
          </a:p>
        </p:txBody>
      </p:sp>
    </p:spTree>
    <p:extLst>
      <p:ext uri="{BB962C8B-B14F-4D97-AF65-F5344CB8AC3E}">
        <p14:creationId xmlns:p14="http://schemas.microsoft.com/office/powerpoint/2010/main" val="110749051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The </a:t>
            </a:r>
            <a:r>
              <a:rPr lang="en-US" altLang="en-US" dirty="0">
                <a:latin typeface="Courier New" pitchFamily="49" charset="0"/>
                <a:cs typeface="Courier New" pitchFamily="49" charset="0"/>
              </a:rPr>
              <a:t>DD-MON-RR</a:t>
            </a:r>
            <a:r>
              <a:rPr lang="en-US" altLang="en-US" dirty="0">
                <a:latin typeface="Arial" charset="0"/>
              </a:rPr>
              <a:t> format is generally used to insert a date value. With the </a:t>
            </a:r>
            <a:r>
              <a:rPr lang="en-US" altLang="en-US" dirty="0">
                <a:latin typeface="Courier New" pitchFamily="49" charset="0"/>
              </a:rPr>
              <a:t>RR</a:t>
            </a:r>
            <a:r>
              <a:rPr lang="en-US" altLang="en-US" dirty="0">
                <a:latin typeface="Arial" charset="0"/>
              </a:rPr>
              <a:t> format, the system provides the correct century automatically.</a:t>
            </a:r>
          </a:p>
          <a:p>
            <a:pPr lvl="1" eaLnBrk="1" hangingPunct="1"/>
            <a:r>
              <a:rPr lang="en-US" altLang="en-US" dirty="0">
                <a:latin typeface="Arial" charset="0"/>
              </a:rPr>
              <a:t>You may also supply the date value in the </a:t>
            </a:r>
            <a:r>
              <a:rPr lang="en-US" altLang="en-US" dirty="0">
                <a:latin typeface="Courier New" pitchFamily="49" charset="0"/>
                <a:cs typeface="Courier New" pitchFamily="49" charset="0"/>
              </a:rPr>
              <a:t>DD-MON-YYYY</a:t>
            </a:r>
            <a:r>
              <a:rPr lang="en-US" altLang="en-US" dirty="0">
                <a:latin typeface="Arial" charset="0"/>
              </a:rPr>
              <a:t> format. This is recommended because it clearly specifies the century and does not depend on the internal </a:t>
            </a:r>
            <a:r>
              <a:rPr lang="en-US" altLang="en-US" dirty="0">
                <a:latin typeface="Courier New" pitchFamily="49" charset="0"/>
              </a:rPr>
              <a:t>RR</a:t>
            </a:r>
            <a:r>
              <a:rPr lang="en-US" altLang="en-US" dirty="0">
                <a:latin typeface="Arial" charset="0"/>
              </a:rPr>
              <a:t> format logic of specifying the correct century.</a:t>
            </a:r>
          </a:p>
          <a:p>
            <a:pPr lvl="1" eaLnBrk="1" hangingPunct="1"/>
            <a:r>
              <a:rPr lang="en-US" altLang="en-US" dirty="0">
                <a:latin typeface="Arial" charset="0"/>
              </a:rPr>
              <a:t>If you want to enter the date in a format other than the default format (for example, with another century or a specific time), you must use the </a:t>
            </a:r>
            <a:r>
              <a:rPr lang="en-US" altLang="en-US" dirty="0">
                <a:latin typeface="Courier New" pitchFamily="49" charset="0"/>
              </a:rPr>
              <a:t>TO_DATE</a:t>
            </a:r>
            <a:r>
              <a:rPr lang="en-US" altLang="en-US" dirty="0">
                <a:latin typeface="Arial" charset="0"/>
              </a:rPr>
              <a:t> function.</a:t>
            </a:r>
          </a:p>
          <a:p>
            <a:pPr lvl="1" eaLnBrk="1" hangingPunct="1"/>
            <a:r>
              <a:rPr lang="en-US" altLang="en-US" dirty="0">
                <a:latin typeface="Arial" charset="0"/>
              </a:rPr>
              <a:t>The example in the slide records information for employee </a:t>
            </a:r>
            <a:r>
              <a:rPr lang="en-US" altLang="en-US" dirty="0" err="1">
                <a:latin typeface="Arial" charset="0"/>
              </a:rPr>
              <a:t>Raphealy</a:t>
            </a:r>
            <a:r>
              <a:rPr lang="en-US" altLang="en-US" dirty="0">
                <a:latin typeface="Arial" charset="0"/>
              </a:rPr>
              <a:t> in the </a:t>
            </a:r>
            <a:r>
              <a:rPr lang="en-US" altLang="en-US" dirty="0">
                <a:latin typeface="Courier New" pitchFamily="49" charset="0"/>
              </a:rPr>
              <a:t>EMPLOYEES</a:t>
            </a:r>
            <a:r>
              <a:rPr lang="en-US" altLang="en-US" dirty="0">
                <a:latin typeface="Arial" charset="0"/>
              </a:rPr>
              <a:t> table. It sets the </a:t>
            </a:r>
            <a:r>
              <a:rPr lang="en-US" altLang="en-US" dirty="0">
                <a:latin typeface="Courier New" pitchFamily="49" charset="0"/>
              </a:rPr>
              <a:t>HIRE_DATE</a:t>
            </a:r>
            <a:r>
              <a:rPr lang="en-US" altLang="en-US" dirty="0">
                <a:latin typeface="Arial" charset="0"/>
              </a:rPr>
              <a:t> column to be February 3, 2003. </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326</a:t>
            </a:fld>
            <a:endParaRPr lang="es-VE"/>
          </a:p>
        </p:txBody>
      </p:sp>
    </p:spTree>
    <p:extLst>
      <p:ext uri="{BB962C8B-B14F-4D97-AF65-F5344CB8AC3E}">
        <p14:creationId xmlns:p14="http://schemas.microsoft.com/office/powerpoint/2010/main" val="258639995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You can save commands with substitution variables to a file and execute the commands in the file. The example in the slide records information for a department in the </a:t>
            </a:r>
            <a:r>
              <a:rPr lang="en-US" altLang="en-US" dirty="0">
                <a:latin typeface="Courier New" pitchFamily="49" charset="0"/>
              </a:rPr>
              <a:t>DEPARTMENTS</a:t>
            </a:r>
            <a:r>
              <a:rPr lang="en-US" altLang="en-US" dirty="0">
                <a:latin typeface="Arial" charset="0"/>
              </a:rPr>
              <a:t> table. </a:t>
            </a:r>
          </a:p>
          <a:p>
            <a:pPr lvl="1" eaLnBrk="1" hangingPunct="1"/>
            <a:r>
              <a:rPr lang="en-US" altLang="en-US" dirty="0">
                <a:latin typeface="Arial" charset="0"/>
              </a:rPr>
              <a:t>Run the script file and you are prompted for input for each of the ampersand (</a:t>
            </a:r>
            <a:r>
              <a:rPr lang="en-US" altLang="en-US" dirty="0">
                <a:latin typeface="Courier New" pitchFamily="49" charset="0"/>
              </a:rPr>
              <a:t>&amp;</a:t>
            </a:r>
            <a:r>
              <a:rPr lang="en-US" altLang="en-US" dirty="0">
                <a:latin typeface="Arial" charset="0"/>
              </a:rPr>
              <a:t>) substitution variables. After entering a value for the substitution variable, click the OK button. The values that you input are then substituted into the statement. This enables you to run the same script file over and over, but supply a different set of values each time you run it.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327</a:t>
            </a:fld>
            <a:endParaRPr lang="es-VE"/>
          </a:p>
        </p:txBody>
      </p:sp>
    </p:spTree>
    <p:extLst>
      <p:ext uri="{BB962C8B-B14F-4D97-AF65-F5344CB8AC3E}">
        <p14:creationId xmlns:p14="http://schemas.microsoft.com/office/powerpoint/2010/main" val="57260414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use the </a:t>
            </a:r>
            <a:r>
              <a:rPr lang="en-US" altLang="en-US" dirty="0">
                <a:solidFill>
                  <a:schemeClr val="tx1"/>
                </a:solidFill>
                <a:latin typeface="Courier New" pitchFamily="49" charset="0"/>
              </a:rPr>
              <a:t>INSERT</a:t>
            </a:r>
            <a:r>
              <a:rPr lang="en-US" altLang="en-US" dirty="0">
                <a:solidFill>
                  <a:schemeClr val="tx1"/>
                </a:solidFill>
                <a:latin typeface="Arial" charset="0"/>
              </a:rPr>
              <a:t> statement to add rows to a table where the values are derived from existing tables. In the example in the slide, for the </a:t>
            </a:r>
            <a:r>
              <a:rPr lang="en-US" altLang="en-US" dirty="0">
                <a:solidFill>
                  <a:schemeClr val="tx1"/>
                </a:solidFill>
                <a:latin typeface="Courier New" pitchFamily="49" charset="0"/>
              </a:rPr>
              <a:t>INSERT</a:t>
            </a:r>
            <a:r>
              <a:rPr lang="en-US" altLang="en-US" dirty="0">
                <a:solidFill>
                  <a:schemeClr val="tx1"/>
                </a:solidFill>
                <a:latin typeface="Arial" charset="0"/>
              </a:rPr>
              <a:t> </a:t>
            </a:r>
            <a:r>
              <a:rPr lang="en-US" altLang="en-US" dirty="0">
                <a:solidFill>
                  <a:schemeClr val="tx1"/>
                </a:solidFill>
                <a:latin typeface="Courier New" pitchFamily="49" charset="0"/>
              </a:rPr>
              <a:t>INTO</a:t>
            </a:r>
            <a:r>
              <a:rPr lang="en-US" altLang="en-US" dirty="0">
                <a:solidFill>
                  <a:schemeClr val="tx1"/>
                </a:solidFill>
                <a:latin typeface="Arial" charset="0"/>
              </a:rPr>
              <a:t> statement to work, you must have already created the </a:t>
            </a:r>
            <a:r>
              <a:rPr lang="en-US" altLang="en-US" dirty="0" err="1">
                <a:solidFill>
                  <a:schemeClr val="tx1"/>
                </a:solidFill>
                <a:latin typeface="Courier New" pitchFamily="49" charset="0"/>
              </a:rPr>
              <a:t>sales_reps</a:t>
            </a:r>
            <a:r>
              <a:rPr lang="en-US" altLang="en-US" dirty="0">
                <a:solidFill>
                  <a:schemeClr val="tx1"/>
                </a:solidFill>
                <a:latin typeface="Arial" charset="0"/>
              </a:rPr>
              <a:t> table using the </a:t>
            </a:r>
            <a:r>
              <a:rPr lang="en-US" altLang="en-US" dirty="0">
                <a:solidFill>
                  <a:schemeClr val="tx1"/>
                </a:solidFill>
                <a:latin typeface="Courier New" pitchFamily="49" charset="0"/>
              </a:rPr>
              <a:t>CREATE</a:t>
            </a:r>
            <a:r>
              <a:rPr lang="en-US" altLang="en-US" dirty="0">
                <a:solidFill>
                  <a:schemeClr val="tx1"/>
                </a:solidFill>
                <a:latin typeface="Arial" charset="0"/>
              </a:rPr>
              <a:t> </a:t>
            </a:r>
            <a:r>
              <a:rPr lang="en-US" altLang="en-US" dirty="0">
                <a:solidFill>
                  <a:schemeClr val="tx1"/>
                </a:solidFill>
                <a:latin typeface="Courier New" pitchFamily="49" charset="0"/>
              </a:rPr>
              <a:t>TABLE</a:t>
            </a:r>
            <a:r>
              <a:rPr lang="en-US" altLang="en-US" dirty="0">
                <a:solidFill>
                  <a:schemeClr val="tx1"/>
                </a:solidFill>
                <a:latin typeface="Arial" charset="0"/>
              </a:rPr>
              <a:t> statement. </a:t>
            </a:r>
            <a:r>
              <a:rPr lang="en-US" altLang="en-US" dirty="0">
                <a:solidFill>
                  <a:schemeClr val="tx1"/>
                </a:solidFill>
                <a:latin typeface="Courier New" pitchFamily="49" charset="0"/>
              </a:rPr>
              <a:t>CREATE</a:t>
            </a:r>
            <a:r>
              <a:rPr lang="en-US" altLang="en-US" dirty="0">
                <a:solidFill>
                  <a:schemeClr val="tx1"/>
                </a:solidFill>
                <a:latin typeface="Arial" charset="0"/>
              </a:rPr>
              <a:t> </a:t>
            </a:r>
            <a:r>
              <a:rPr lang="en-US" altLang="en-US" dirty="0">
                <a:solidFill>
                  <a:schemeClr val="tx1"/>
                </a:solidFill>
                <a:latin typeface="Courier New" pitchFamily="49" charset="0"/>
              </a:rPr>
              <a:t>TABLE</a:t>
            </a:r>
            <a:r>
              <a:rPr lang="en-US" altLang="en-US" dirty="0">
                <a:solidFill>
                  <a:schemeClr val="tx1"/>
                </a:solidFill>
                <a:latin typeface="Arial" charset="0"/>
              </a:rPr>
              <a:t> is discussed in the lesson titled “</a:t>
            </a:r>
            <a:r>
              <a:rPr lang="en-US" altLang="en-US" dirty="0">
                <a:latin typeface="Arial" charset="0"/>
              </a:rPr>
              <a:t>Introduction to Data Definition Language</a:t>
            </a:r>
            <a:r>
              <a:rPr lang="en-US" altLang="en-US" dirty="0">
                <a:solidFill>
                  <a:schemeClr val="tx1"/>
                </a:solidFill>
                <a:latin typeface="Arial" charset="0"/>
              </a:rPr>
              <a:t>.” </a:t>
            </a:r>
          </a:p>
          <a:p>
            <a:pPr lvl="1" eaLnBrk="1" hangingPunct="1">
              <a:spcBef>
                <a:spcPts val="200"/>
              </a:spcBef>
            </a:pPr>
            <a:r>
              <a:rPr lang="en-US" altLang="en-US" dirty="0">
                <a:solidFill>
                  <a:schemeClr val="tx1"/>
                </a:solidFill>
                <a:latin typeface="Arial" charset="0"/>
              </a:rPr>
              <a:t>In place of the </a:t>
            </a:r>
            <a:r>
              <a:rPr lang="en-US" altLang="en-US" dirty="0">
                <a:solidFill>
                  <a:schemeClr val="tx1"/>
                </a:solidFill>
                <a:latin typeface="Courier New" pitchFamily="49" charset="0"/>
              </a:rPr>
              <a:t>VALUES</a:t>
            </a:r>
            <a:r>
              <a:rPr lang="en-US" altLang="en-US" dirty="0">
                <a:solidFill>
                  <a:schemeClr val="tx1"/>
                </a:solidFill>
                <a:latin typeface="Arial" charset="0"/>
              </a:rPr>
              <a:t> clause, you use a </a:t>
            </a:r>
            <a:r>
              <a:rPr lang="en-US" altLang="en-US" dirty="0" err="1">
                <a:solidFill>
                  <a:schemeClr val="tx1"/>
                </a:solidFill>
                <a:latin typeface="Arial" charset="0"/>
              </a:rPr>
              <a:t>subquery</a:t>
            </a:r>
            <a:r>
              <a:rPr lang="en-US" altLang="en-US" dirty="0">
                <a:solidFill>
                  <a:schemeClr val="tx1"/>
                </a:solidFill>
                <a:latin typeface="Arial" charset="0"/>
              </a:rPr>
              <a:t>. </a:t>
            </a:r>
          </a:p>
          <a:p>
            <a:pPr lvl="1" eaLnBrk="1" hangingPunct="1">
              <a:spcBef>
                <a:spcPts val="200"/>
              </a:spcBef>
            </a:pPr>
            <a:r>
              <a:rPr lang="en-US" altLang="en-US" b="1" dirty="0">
                <a:solidFill>
                  <a:schemeClr val="tx1"/>
                </a:solidFill>
                <a:latin typeface="Arial" charset="0"/>
              </a:rPr>
              <a:t>Syntax</a:t>
            </a:r>
            <a:endParaRPr lang="en-US" altLang="en-US" dirty="0">
              <a:solidFill>
                <a:schemeClr val="tx1"/>
              </a:solidFill>
              <a:latin typeface="Arial" charset="0"/>
            </a:endParaRPr>
          </a:p>
          <a:p>
            <a:pPr marL="400050" lvl="2" indent="-171450" algn="just" eaLnBrk="1" hangingPunct="1">
              <a:buNone/>
            </a:pPr>
            <a:r>
              <a:rPr lang="en-US" altLang="en-US" dirty="0">
                <a:solidFill>
                  <a:schemeClr val="tx1"/>
                </a:solidFill>
                <a:latin typeface="Courier New" pitchFamily="49" charset="0"/>
              </a:rPr>
              <a:t>INSERT INTO </a:t>
            </a:r>
            <a:r>
              <a:rPr lang="en-US" altLang="en-US" i="1" dirty="0">
                <a:solidFill>
                  <a:schemeClr val="tx1"/>
                </a:solidFill>
                <a:latin typeface="Courier New" pitchFamily="49" charset="0"/>
              </a:rPr>
              <a:t>table</a:t>
            </a:r>
            <a:r>
              <a:rPr lang="en-US" altLang="en-US" dirty="0">
                <a:solidFill>
                  <a:schemeClr val="tx1"/>
                </a:solidFill>
                <a:latin typeface="Courier New" pitchFamily="49" charset="0"/>
              </a:rPr>
              <a:t> [ </a:t>
            </a:r>
            <a:r>
              <a:rPr lang="en-US" altLang="en-US" i="1" dirty="0">
                <a:solidFill>
                  <a:schemeClr val="tx1"/>
                </a:solidFill>
                <a:latin typeface="Courier New" pitchFamily="49" charset="0"/>
              </a:rPr>
              <a:t>column</a:t>
            </a:r>
            <a:r>
              <a:rPr lang="en-US" altLang="en-US" dirty="0">
                <a:solidFill>
                  <a:schemeClr val="tx1"/>
                </a:solidFill>
                <a:latin typeface="Courier New" pitchFamily="49" charset="0"/>
              </a:rPr>
              <a:t> (, </a:t>
            </a:r>
            <a:r>
              <a:rPr lang="en-US" altLang="en-US" i="1" dirty="0">
                <a:solidFill>
                  <a:schemeClr val="tx1"/>
                </a:solidFill>
                <a:latin typeface="Courier New" pitchFamily="49" charset="0"/>
              </a:rPr>
              <a:t>column</a:t>
            </a:r>
            <a:r>
              <a:rPr lang="en-US" altLang="en-US" dirty="0">
                <a:solidFill>
                  <a:schemeClr val="tx1"/>
                </a:solidFill>
                <a:latin typeface="Courier New" pitchFamily="49" charset="0"/>
              </a:rPr>
              <a:t>) ] </a:t>
            </a:r>
            <a:r>
              <a:rPr lang="en-US" altLang="en-US" i="1" dirty="0" err="1">
                <a:solidFill>
                  <a:schemeClr val="tx1"/>
                </a:solidFill>
                <a:latin typeface="Courier New" pitchFamily="49" charset="0"/>
              </a:rPr>
              <a:t>subquery</a:t>
            </a:r>
            <a:r>
              <a:rPr lang="en-US" altLang="en-US" i="1" dirty="0">
                <a:solidFill>
                  <a:schemeClr val="tx1"/>
                </a:solidFill>
                <a:latin typeface="Courier New" pitchFamily="49" charset="0"/>
              </a:rPr>
              <a:t>;</a:t>
            </a:r>
            <a:r>
              <a:rPr lang="en-US" altLang="en-US" dirty="0">
                <a:solidFill>
                  <a:schemeClr val="tx1"/>
                </a:solidFill>
                <a:latin typeface="Courier New" pitchFamily="49" charset="0"/>
              </a:rPr>
              <a:t> </a:t>
            </a:r>
          </a:p>
          <a:p>
            <a:pPr lvl="1" eaLnBrk="1" hangingPunct="1">
              <a:spcBef>
                <a:spcPts val="200"/>
              </a:spcBef>
            </a:pPr>
            <a:r>
              <a:rPr lang="en-US" altLang="en-US" dirty="0">
                <a:solidFill>
                  <a:schemeClr val="tx1"/>
                </a:solidFill>
                <a:latin typeface="Arial" charset="0"/>
              </a:rPr>
              <a:t>In the syntax:</a:t>
            </a:r>
            <a:endParaRPr lang="en-US" altLang="en-US" b="1" dirty="0">
              <a:solidFill>
                <a:schemeClr val="tx1"/>
              </a:solidFill>
              <a:latin typeface="Arial" charset="0"/>
            </a:endParaRPr>
          </a:p>
          <a:p>
            <a:pPr marL="400050" lvl="2" indent="-171450" eaLnBrk="1" hangingPunct="1">
              <a:buNone/>
            </a:pPr>
            <a:r>
              <a:rPr lang="en-US" altLang="en-US" i="1" dirty="0">
                <a:solidFill>
                  <a:schemeClr val="tx1"/>
                </a:solidFill>
                <a:latin typeface="Courier New" pitchFamily="49" charset="0"/>
              </a:rPr>
              <a:t>table</a:t>
            </a:r>
            <a:r>
              <a:rPr lang="en-US" altLang="en-US" i="1" dirty="0">
                <a:solidFill>
                  <a:schemeClr val="tx1"/>
                </a:solidFill>
                <a:latin typeface="Arial" charset="0"/>
              </a:rPr>
              <a:t>		</a:t>
            </a:r>
            <a:r>
              <a:rPr lang="en-US" altLang="en-US" dirty="0">
                <a:solidFill>
                  <a:schemeClr val="tx1"/>
                </a:solidFill>
                <a:latin typeface="Arial" charset="0"/>
              </a:rPr>
              <a:t>Is the name of the table</a:t>
            </a:r>
          </a:p>
          <a:p>
            <a:pPr marL="400050" lvl="2" indent="-171450" eaLnBrk="1" hangingPunct="1">
              <a:buNone/>
            </a:pPr>
            <a:r>
              <a:rPr lang="en-US" altLang="en-US" i="1" dirty="0">
                <a:solidFill>
                  <a:schemeClr val="tx1"/>
                </a:solidFill>
                <a:latin typeface="Courier New" pitchFamily="49" charset="0"/>
              </a:rPr>
              <a:t>column</a:t>
            </a:r>
            <a:r>
              <a:rPr lang="en-US" altLang="en-US" i="1" dirty="0">
                <a:solidFill>
                  <a:schemeClr val="tx1"/>
                </a:solidFill>
                <a:latin typeface="Arial" charset="0"/>
              </a:rPr>
              <a:t>		</a:t>
            </a:r>
            <a:r>
              <a:rPr lang="en-US" altLang="en-US" dirty="0">
                <a:solidFill>
                  <a:schemeClr val="tx1"/>
                </a:solidFill>
                <a:latin typeface="Arial" charset="0"/>
              </a:rPr>
              <a:t>Is the name of the column in the table to populate</a:t>
            </a:r>
          </a:p>
          <a:p>
            <a:pPr marL="400050" lvl="2" indent="-171450" eaLnBrk="1" hangingPunct="1">
              <a:buNone/>
            </a:pPr>
            <a:r>
              <a:rPr lang="en-US" altLang="en-US" i="1" dirty="0" err="1">
                <a:solidFill>
                  <a:schemeClr val="tx1"/>
                </a:solidFill>
                <a:latin typeface="Courier New" pitchFamily="49" charset="0"/>
              </a:rPr>
              <a:t>subquery</a:t>
            </a:r>
            <a:r>
              <a:rPr lang="en-US" altLang="en-US" dirty="0">
                <a:solidFill>
                  <a:schemeClr val="tx1"/>
                </a:solidFill>
                <a:latin typeface="Arial" charset="0"/>
              </a:rPr>
              <a:t>		Is the </a:t>
            </a:r>
            <a:r>
              <a:rPr lang="en-US" altLang="en-US" dirty="0" err="1">
                <a:solidFill>
                  <a:schemeClr val="tx1"/>
                </a:solidFill>
                <a:latin typeface="Arial" charset="0"/>
              </a:rPr>
              <a:t>subquery</a:t>
            </a:r>
            <a:r>
              <a:rPr lang="en-US" altLang="en-US" dirty="0">
                <a:solidFill>
                  <a:schemeClr val="tx1"/>
                </a:solidFill>
                <a:latin typeface="Arial" charset="0"/>
              </a:rPr>
              <a:t> that returns rows to the table</a:t>
            </a:r>
          </a:p>
          <a:p>
            <a:pPr lvl="1" eaLnBrk="1" hangingPunct="1">
              <a:spcBef>
                <a:spcPts val="200"/>
              </a:spcBef>
            </a:pPr>
            <a:r>
              <a:rPr lang="en-US" altLang="en-US" dirty="0">
                <a:solidFill>
                  <a:schemeClr val="tx1"/>
                </a:solidFill>
                <a:latin typeface="Arial" charset="0"/>
              </a:rPr>
              <a:t>The number of columns and their data types in the column list of the </a:t>
            </a:r>
            <a:r>
              <a:rPr lang="en-US" altLang="en-US" dirty="0">
                <a:solidFill>
                  <a:schemeClr val="tx1"/>
                </a:solidFill>
                <a:latin typeface="Courier New" pitchFamily="49" charset="0"/>
              </a:rPr>
              <a:t>INSERT</a:t>
            </a:r>
            <a:r>
              <a:rPr lang="en-US" altLang="en-US" dirty="0">
                <a:solidFill>
                  <a:schemeClr val="tx1"/>
                </a:solidFill>
                <a:latin typeface="Arial" charset="0"/>
              </a:rPr>
              <a:t> clause must match the number of values and their data types in the </a:t>
            </a:r>
            <a:r>
              <a:rPr lang="en-US" altLang="en-US" dirty="0" err="1">
                <a:solidFill>
                  <a:schemeClr val="tx1"/>
                </a:solidFill>
                <a:latin typeface="Arial" charset="0"/>
              </a:rPr>
              <a:t>subquery</a:t>
            </a:r>
            <a:r>
              <a:rPr lang="en-US" altLang="en-US" dirty="0">
                <a:solidFill>
                  <a:schemeClr val="tx1"/>
                </a:solidFill>
                <a:latin typeface="Arial" charset="0"/>
              </a:rPr>
              <a:t>. Zero or more rows are added depending on the number of rows returned by the </a:t>
            </a:r>
            <a:r>
              <a:rPr lang="en-US" altLang="en-US" dirty="0" err="1">
                <a:solidFill>
                  <a:schemeClr val="tx1"/>
                </a:solidFill>
                <a:latin typeface="Arial" charset="0"/>
              </a:rPr>
              <a:t>subquery</a:t>
            </a:r>
            <a:r>
              <a:rPr lang="en-US" altLang="en-US" dirty="0">
                <a:solidFill>
                  <a:schemeClr val="tx1"/>
                </a:solidFill>
                <a:latin typeface="Arial" charset="0"/>
              </a:rPr>
              <a:t>. To create a copy of the rows of a table, use </a:t>
            </a:r>
            <a:r>
              <a:rPr lang="en-US" altLang="en-US" dirty="0">
                <a:solidFill>
                  <a:schemeClr val="tx1"/>
                </a:solidFill>
                <a:latin typeface="Courier New" pitchFamily="49" charset="0"/>
              </a:rPr>
              <a:t>SELECT</a:t>
            </a:r>
            <a:r>
              <a:rPr lang="en-US" altLang="en-US" dirty="0">
                <a:solidFill>
                  <a:schemeClr val="tx1"/>
                </a:solidFill>
                <a:latin typeface="Arial" charset="0"/>
              </a:rPr>
              <a:t> * in the </a:t>
            </a:r>
            <a:r>
              <a:rPr lang="en-US" altLang="en-US" dirty="0" err="1">
                <a:solidFill>
                  <a:schemeClr val="tx1"/>
                </a:solidFill>
                <a:latin typeface="Arial" charset="0"/>
              </a:rPr>
              <a:t>subquery</a:t>
            </a:r>
            <a:r>
              <a:rPr lang="en-US" altLang="en-US" dirty="0">
                <a:solidFill>
                  <a:schemeClr val="tx1"/>
                </a:solidFill>
                <a:latin typeface="Arial" charset="0"/>
              </a:rPr>
              <a:t>:</a:t>
            </a:r>
          </a:p>
          <a:p>
            <a:pPr marL="857250" lvl="4" indent="-171450" eaLnBrk="1" hangingPunct="1"/>
            <a:r>
              <a:rPr lang="en-US" altLang="en-US" dirty="0">
                <a:solidFill>
                  <a:schemeClr val="tx1"/>
                </a:solidFill>
              </a:rPr>
              <a:t>INSERT INTO </a:t>
            </a:r>
            <a:r>
              <a:rPr lang="en-US" altLang="en-US" dirty="0" err="1">
                <a:solidFill>
                  <a:schemeClr val="tx1"/>
                </a:solidFill>
              </a:rPr>
              <a:t>copy_emp</a:t>
            </a:r>
            <a:endParaRPr lang="en-US" altLang="en-US" dirty="0">
              <a:solidFill>
                <a:schemeClr val="tx1"/>
              </a:solidFill>
            </a:endParaRPr>
          </a:p>
          <a:p>
            <a:pPr lvl="3" eaLnBrk="1" hangingPunct="1">
              <a:spcBef>
                <a:spcPct val="0"/>
              </a:spcBef>
              <a:buNone/>
            </a:pPr>
            <a:r>
              <a:rPr lang="en-US" altLang="en-US" dirty="0">
                <a:solidFill>
                  <a:schemeClr val="tx1"/>
                </a:solidFill>
                <a:latin typeface="Courier New" pitchFamily="49" charset="0"/>
              </a:rPr>
              <a:t>   SELECT * </a:t>
            </a:r>
          </a:p>
          <a:p>
            <a:pPr lvl="3" eaLnBrk="1" hangingPunct="1">
              <a:spcBef>
                <a:spcPct val="0"/>
              </a:spcBef>
              <a:buNone/>
            </a:pPr>
            <a:r>
              <a:rPr lang="en-US" altLang="en-US" dirty="0">
                <a:solidFill>
                  <a:schemeClr val="tx1"/>
                </a:solidFill>
                <a:latin typeface="Courier New" pitchFamily="49" charset="0"/>
              </a:rPr>
              <a:t>	FROM   employees;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328</a:t>
            </a:fld>
            <a:endParaRPr lang="es-VE"/>
          </a:p>
        </p:txBody>
      </p:sp>
    </p:spTree>
    <p:extLst>
      <p:ext uri="{BB962C8B-B14F-4D97-AF65-F5344CB8AC3E}">
        <p14:creationId xmlns:p14="http://schemas.microsoft.com/office/powerpoint/2010/main" val="275090798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5724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Navigate to https://docs.oracle.com/en/database/database.html to access the Oracle Database </a:t>
            </a:r>
            <a:r>
              <a:rPr lang="en-US" dirty="0" smtClean="0">
                <a:latin typeface="Arial"/>
                <a:ea typeface="Arial"/>
                <a:cs typeface="Arial"/>
                <a:sym typeface="Arial"/>
              </a:rPr>
              <a:t>19c</a:t>
            </a:r>
            <a:r>
              <a:rPr lang="en-US" i="1" dirty="0" smtClean="0">
                <a:latin typeface="Arial"/>
                <a:ea typeface="Arial"/>
                <a:cs typeface="Arial"/>
                <a:sym typeface="Arial"/>
              </a:rPr>
              <a:t> </a:t>
            </a:r>
            <a:r>
              <a:rPr lang="en-US" dirty="0">
                <a:latin typeface="Arial"/>
                <a:ea typeface="Arial"/>
                <a:cs typeface="Arial"/>
                <a:sym typeface="Arial"/>
              </a:rPr>
              <a:t>documentation library.</a:t>
            </a:r>
            <a:endParaRPr dirty="0"/>
          </a:p>
          <a:p>
            <a:pPr marL="0" lvl="0" indent="0" algn="l" rtl="0">
              <a:spcBef>
                <a:spcPts val="0"/>
              </a:spcBef>
              <a:spcAft>
                <a:spcPts val="0"/>
              </a:spcAft>
              <a:buNone/>
            </a:pPr>
            <a:endParaRPr dirty="0"/>
          </a:p>
        </p:txBody>
      </p:sp>
      <p:sp>
        <p:nvSpPr>
          <p:cNvPr id="784" name="Google Shape;78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16190064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The slide illustrates changing the department number for employees in department 60 to </a:t>
            </a:r>
            <a:br>
              <a:rPr lang="en-US" altLang="en-US" dirty="0">
                <a:latin typeface="Arial" charset="0"/>
              </a:rPr>
            </a:br>
            <a:r>
              <a:rPr lang="en-US" altLang="en-US" dirty="0">
                <a:latin typeface="Arial" charset="0"/>
              </a:rPr>
              <a:t>department 80.</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330</a:t>
            </a:fld>
            <a:endParaRPr lang="es-VE"/>
          </a:p>
        </p:txBody>
      </p:sp>
    </p:spTree>
    <p:extLst>
      <p:ext uri="{BB962C8B-B14F-4D97-AF65-F5344CB8AC3E}">
        <p14:creationId xmlns:p14="http://schemas.microsoft.com/office/powerpoint/2010/main" val="183664440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modify the existing values in a table by using the </a:t>
            </a:r>
            <a:r>
              <a:rPr lang="en-US" altLang="en-US" dirty="0">
                <a:solidFill>
                  <a:schemeClr val="tx1"/>
                </a:solidFill>
                <a:latin typeface="Courier New" pitchFamily="49" charset="0"/>
              </a:rPr>
              <a:t>UPDATE</a:t>
            </a:r>
            <a:r>
              <a:rPr lang="en-US" altLang="en-US" dirty="0">
                <a:solidFill>
                  <a:schemeClr val="tx1"/>
                </a:solidFill>
                <a:latin typeface="Arial" charset="0"/>
              </a:rPr>
              <a:t> statement.</a:t>
            </a:r>
          </a:p>
          <a:p>
            <a:pPr lvl="1" eaLnBrk="1" hangingPunct="1"/>
            <a:r>
              <a:rPr lang="en-US" altLang="en-US" dirty="0">
                <a:solidFill>
                  <a:schemeClr val="tx1"/>
                </a:solidFill>
                <a:latin typeface="Arial" charset="0"/>
              </a:rPr>
              <a:t>In the syntax:</a:t>
            </a:r>
          </a:p>
          <a:p>
            <a:pPr marL="400050" lvl="2" indent="-171450" eaLnBrk="1" hangingPunct="1">
              <a:buFont typeface="Times New Roman" pitchFamily="18" charset="0"/>
              <a:buNone/>
            </a:pPr>
            <a:r>
              <a:rPr lang="en-US" altLang="en-US" i="1" dirty="0">
                <a:solidFill>
                  <a:schemeClr val="tx1"/>
                </a:solidFill>
                <a:latin typeface="Courier New" pitchFamily="49" charset="0"/>
              </a:rPr>
              <a:t>table</a:t>
            </a:r>
            <a:r>
              <a:rPr lang="en-US" altLang="en-US" dirty="0">
                <a:solidFill>
                  <a:schemeClr val="tx1"/>
                </a:solidFill>
                <a:latin typeface="Arial" charset="0"/>
              </a:rPr>
              <a:t>		Is the name of the table</a:t>
            </a:r>
          </a:p>
          <a:p>
            <a:pPr marL="400050" lvl="2" indent="-171450" eaLnBrk="1" hangingPunct="1">
              <a:buFont typeface="Times New Roman" pitchFamily="18" charset="0"/>
              <a:buNone/>
            </a:pPr>
            <a:r>
              <a:rPr lang="en-US" altLang="en-US" i="1" dirty="0">
                <a:solidFill>
                  <a:schemeClr val="tx1"/>
                </a:solidFill>
                <a:latin typeface="Courier New" pitchFamily="49" charset="0"/>
              </a:rPr>
              <a:t>column</a:t>
            </a:r>
            <a:r>
              <a:rPr lang="en-US" altLang="en-US" dirty="0">
                <a:solidFill>
                  <a:schemeClr val="tx1"/>
                </a:solidFill>
                <a:latin typeface="Arial" charset="0"/>
              </a:rPr>
              <a:t>		Is the name of the column in the table to populate</a:t>
            </a:r>
          </a:p>
          <a:p>
            <a:pPr marL="400050" lvl="2" indent="-171450" eaLnBrk="1" hangingPunct="1">
              <a:buFont typeface="Times New Roman" pitchFamily="18" charset="0"/>
              <a:buNone/>
            </a:pPr>
            <a:r>
              <a:rPr lang="en-US" altLang="en-US" i="1" dirty="0">
                <a:solidFill>
                  <a:schemeClr val="tx1"/>
                </a:solidFill>
                <a:latin typeface="Courier New" pitchFamily="49" charset="0"/>
              </a:rPr>
              <a:t>value</a:t>
            </a:r>
            <a:r>
              <a:rPr lang="en-US" altLang="en-US" dirty="0">
                <a:solidFill>
                  <a:schemeClr val="tx1"/>
                </a:solidFill>
                <a:latin typeface="Arial" charset="0"/>
              </a:rPr>
              <a:t>		Is the corresponding value or </a:t>
            </a:r>
            <a:r>
              <a:rPr lang="en-US" altLang="en-US" dirty="0" err="1">
                <a:solidFill>
                  <a:schemeClr val="tx1"/>
                </a:solidFill>
                <a:latin typeface="Arial" charset="0"/>
              </a:rPr>
              <a:t>subquery</a:t>
            </a:r>
            <a:r>
              <a:rPr lang="en-US" altLang="en-US" dirty="0">
                <a:solidFill>
                  <a:schemeClr val="tx1"/>
                </a:solidFill>
                <a:latin typeface="Arial" charset="0"/>
              </a:rPr>
              <a:t> for the column</a:t>
            </a:r>
          </a:p>
          <a:p>
            <a:pPr marL="400050" lvl="2" indent="-171450" eaLnBrk="1" hangingPunct="1">
              <a:buFont typeface="Times New Roman" pitchFamily="18" charset="0"/>
              <a:buNone/>
            </a:pPr>
            <a:r>
              <a:rPr lang="en-US" altLang="en-US" i="1" dirty="0">
                <a:solidFill>
                  <a:schemeClr val="tx1"/>
                </a:solidFill>
                <a:latin typeface="Courier New" pitchFamily="49" charset="0"/>
              </a:rPr>
              <a:t>Condition	</a:t>
            </a:r>
            <a:r>
              <a:rPr lang="en-US" altLang="en-US" dirty="0">
                <a:solidFill>
                  <a:schemeClr val="tx1"/>
                </a:solidFill>
                <a:latin typeface="Arial" charset="0"/>
              </a:rPr>
              <a:t>	Identifies the rows to be updated and is composed of column names, 			expressions, constants, </a:t>
            </a:r>
            <a:r>
              <a:rPr lang="en-US" altLang="en-US" dirty="0" err="1">
                <a:solidFill>
                  <a:schemeClr val="tx1"/>
                </a:solidFill>
                <a:latin typeface="Arial" charset="0"/>
              </a:rPr>
              <a:t>subqueries</a:t>
            </a:r>
            <a:r>
              <a:rPr lang="en-US" altLang="en-US" dirty="0">
                <a:solidFill>
                  <a:schemeClr val="tx1"/>
                </a:solidFill>
                <a:latin typeface="Arial" charset="0"/>
              </a:rPr>
              <a:t>, and comparison operators</a:t>
            </a:r>
          </a:p>
          <a:p>
            <a:pPr lvl="1" eaLnBrk="1" hangingPunct="1"/>
            <a:r>
              <a:rPr lang="en-US" altLang="en-US" dirty="0">
                <a:solidFill>
                  <a:schemeClr val="tx1"/>
                </a:solidFill>
                <a:latin typeface="Arial" charset="0"/>
              </a:rPr>
              <a:t>Confirm the update operation by querying the table to display the updated rows. </a:t>
            </a:r>
            <a:endParaRPr lang="en-US" altLang="en-US" i="1" dirty="0">
              <a:solidFill>
                <a:schemeClr val="tx1"/>
              </a:solidFill>
              <a:latin typeface="Arial" charset="0"/>
            </a:endParaRPr>
          </a:p>
          <a:p>
            <a:pPr lvl="1" eaLnBrk="1" hangingPunct="1"/>
            <a:r>
              <a:rPr lang="en-US" altLang="en-US" dirty="0">
                <a:solidFill>
                  <a:schemeClr val="tx1"/>
                </a:solidFill>
                <a:latin typeface="Arial" charset="0"/>
              </a:rPr>
              <a:t>For more information, see the section on “</a:t>
            </a:r>
            <a:r>
              <a:rPr lang="en-US" altLang="en-US" dirty="0">
                <a:solidFill>
                  <a:schemeClr val="tx1"/>
                </a:solidFill>
                <a:latin typeface="Courier New" pitchFamily="49" charset="0"/>
              </a:rPr>
              <a:t>UPDATE</a:t>
            </a:r>
            <a:r>
              <a:rPr lang="en-US" altLang="en-US" dirty="0">
                <a:solidFill>
                  <a:schemeClr val="tx1"/>
                </a:solidFill>
                <a:latin typeface="Arial" charset="0"/>
              </a:rPr>
              <a:t>” in </a:t>
            </a:r>
            <a:r>
              <a:rPr lang="en-US" altLang="en-US" i="1" dirty="0">
                <a:solidFill>
                  <a:schemeClr val="tx1"/>
                </a:solidFill>
                <a:latin typeface="Arial" charset="0"/>
              </a:rPr>
              <a:t>Oracle Database SQL Language Reference </a:t>
            </a:r>
            <a:r>
              <a:rPr lang="en-US" altLang="en-US" dirty="0">
                <a:solidFill>
                  <a:schemeClr val="tx1"/>
                </a:solidFill>
                <a:latin typeface="Arial" charset="0"/>
              </a:rPr>
              <a:t>for </a:t>
            </a:r>
            <a:r>
              <a:rPr lang="en-US" altLang="en-US" dirty="0" smtClean="0">
                <a:solidFill>
                  <a:schemeClr val="tx1"/>
                </a:solidFill>
                <a:latin typeface="Arial" charset="0"/>
              </a:rPr>
              <a:t>19c</a:t>
            </a:r>
            <a:r>
              <a:rPr lang="en-US" altLang="en-US" i="1" dirty="0" smtClean="0">
                <a:solidFill>
                  <a:schemeClr val="tx1"/>
                </a:solidFill>
                <a:latin typeface="Arial" charset="0"/>
              </a:rPr>
              <a:t> </a:t>
            </a:r>
            <a:r>
              <a:rPr lang="en-US" altLang="en-US" dirty="0">
                <a:solidFill>
                  <a:schemeClr val="tx1"/>
                </a:solidFill>
                <a:latin typeface="Arial" charset="0"/>
              </a:rPr>
              <a:t>database. </a:t>
            </a:r>
            <a:endParaRPr lang="en-US" altLang="en-US" b="1" dirty="0">
              <a:latin typeface="Arial" charset="0"/>
              <a:ea typeface="SimSun" pitchFamily="2" charset="-122"/>
            </a:endParaRPr>
          </a:p>
          <a:p>
            <a:pPr lvl="1" eaLnBrk="1" hangingPunct="1"/>
            <a:r>
              <a:rPr lang="en-US" altLang="en-US" b="1" dirty="0">
                <a:latin typeface="Arial" charset="0"/>
                <a:ea typeface="SimSun" pitchFamily="2" charset="-122"/>
              </a:rPr>
              <a:t>Note:</a:t>
            </a:r>
            <a:r>
              <a:rPr lang="en-US" altLang="en-US" dirty="0">
                <a:latin typeface="Arial" charset="0"/>
                <a:ea typeface="SimSun" pitchFamily="2" charset="-122"/>
              </a:rPr>
              <a:t> In general, use the primary key column in the </a:t>
            </a:r>
            <a:r>
              <a:rPr lang="en-US" altLang="en-US" dirty="0">
                <a:latin typeface="Courier New" pitchFamily="49" charset="0"/>
                <a:ea typeface="SimSun" pitchFamily="2" charset="-122"/>
              </a:rPr>
              <a:t>WHERE</a:t>
            </a:r>
            <a:r>
              <a:rPr lang="en-US" altLang="en-US" dirty="0">
                <a:latin typeface="Arial" charset="0"/>
                <a:ea typeface="SimSun" pitchFamily="2" charset="-122"/>
              </a:rPr>
              <a:t> clause to identify a single row for update. Using other columns can unexpectedly cause several rows to be updated. For example, identifying a single row in the </a:t>
            </a:r>
            <a:r>
              <a:rPr lang="en-US" altLang="en-US" dirty="0">
                <a:latin typeface="Courier New" pitchFamily="49" charset="0"/>
                <a:ea typeface="SimSun" pitchFamily="2" charset="-122"/>
              </a:rPr>
              <a:t>EMPLOYEES</a:t>
            </a:r>
            <a:r>
              <a:rPr lang="en-US" altLang="en-US" dirty="0">
                <a:latin typeface="Arial" charset="0"/>
                <a:ea typeface="SimSun" pitchFamily="2" charset="-122"/>
              </a:rPr>
              <a:t> table by last name may return more than one employee having the same last name.</a:t>
            </a:r>
            <a:r>
              <a:rPr lang="en-US" altLang="en-US" dirty="0">
                <a:solidFill>
                  <a:schemeClr val="tx1"/>
                </a:solidFill>
                <a:latin typeface="Arial" charset="0"/>
              </a:rPr>
              <a:t> </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331</a:t>
            </a:fld>
            <a:endParaRPr lang="es-VE"/>
          </a:p>
        </p:txBody>
      </p:sp>
    </p:spTree>
    <p:extLst>
      <p:ext uri="{BB962C8B-B14F-4D97-AF65-F5344CB8AC3E}">
        <p14:creationId xmlns:p14="http://schemas.microsoft.com/office/powerpoint/2010/main" val="273278051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The </a:t>
            </a:r>
            <a:r>
              <a:rPr lang="en-US" altLang="en-US" dirty="0">
                <a:solidFill>
                  <a:schemeClr val="tx1"/>
                </a:solidFill>
                <a:latin typeface="Courier New" pitchFamily="49" charset="0"/>
              </a:rPr>
              <a:t>UPDATE</a:t>
            </a:r>
            <a:r>
              <a:rPr lang="en-US" altLang="en-US" dirty="0">
                <a:solidFill>
                  <a:schemeClr val="tx1"/>
                </a:solidFill>
                <a:latin typeface="Arial" charset="0"/>
              </a:rPr>
              <a:t> statement modifies the values of a specific row or rows if the </a:t>
            </a:r>
            <a:r>
              <a:rPr lang="en-US" altLang="en-US" dirty="0">
                <a:solidFill>
                  <a:schemeClr val="tx1"/>
                </a:solidFill>
                <a:latin typeface="Courier New" pitchFamily="49" charset="0"/>
              </a:rPr>
              <a:t>WHERE</a:t>
            </a:r>
            <a:r>
              <a:rPr lang="en-US" altLang="en-US" dirty="0">
                <a:solidFill>
                  <a:schemeClr val="tx1"/>
                </a:solidFill>
                <a:latin typeface="Arial" charset="0"/>
              </a:rPr>
              <a:t> clause is specified. The example in the slide shows the transfer of employee 113 (Popp) to department 50. </a:t>
            </a:r>
          </a:p>
          <a:p>
            <a:pPr lvl="1" eaLnBrk="1" hangingPunct="1"/>
            <a:r>
              <a:rPr lang="en-US" altLang="en-US" dirty="0">
                <a:solidFill>
                  <a:schemeClr val="tx1"/>
                </a:solidFill>
                <a:latin typeface="Arial" charset="0"/>
              </a:rPr>
              <a:t>If you omit the </a:t>
            </a:r>
            <a:r>
              <a:rPr lang="en-US" altLang="en-US" dirty="0">
                <a:solidFill>
                  <a:schemeClr val="tx1"/>
                </a:solidFill>
                <a:latin typeface="Courier New" pitchFamily="49" charset="0"/>
              </a:rPr>
              <a:t>WHERE</a:t>
            </a:r>
            <a:r>
              <a:rPr lang="en-US" altLang="en-US" dirty="0">
                <a:solidFill>
                  <a:schemeClr val="tx1"/>
                </a:solidFill>
                <a:latin typeface="Arial" charset="0"/>
              </a:rPr>
              <a:t> clause, values for all the rows in the table are modified. Examine the updated rows in the </a:t>
            </a:r>
            <a:r>
              <a:rPr lang="en-US" altLang="en-US" dirty="0">
                <a:solidFill>
                  <a:schemeClr val="tx1"/>
                </a:solidFill>
                <a:latin typeface="Courier New" pitchFamily="49" charset="0"/>
              </a:rPr>
              <a:t>COPY_EMP</a:t>
            </a:r>
            <a:r>
              <a:rPr lang="en-US" altLang="en-US" dirty="0">
                <a:solidFill>
                  <a:schemeClr val="tx1"/>
                </a:solidFill>
                <a:latin typeface="Arial" charset="0"/>
              </a:rPr>
              <a:t> table.</a:t>
            </a:r>
          </a:p>
          <a:p>
            <a:pPr lvl="4" eaLnBrk="1" hangingPunct="1">
              <a:spcBef>
                <a:spcPct val="0"/>
              </a:spcBef>
            </a:pPr>
            <a:r>
              <a:rPr lang="en-US" altLang="en-US" dirty="0">
                <a:solidFill>
                  <a:schemeClr val="tx1"/>
                </a:solidFill>
              </a:rPr>
              <a:t>   SELECT </a:t>
            </a:r>
            <a:r>
              <a:rPr lang="en-US" altLang="en-US" dirty="0" err="1">
                <a:solidFill>
                  <a:schemeClr val="tx1"/>
                </a:solidFill>
              </a:rPr>
              <a:t>last_name</a:t>
            </a:r>
            <a:r>
              <a:rPr lang="en-US" altLang="en-US" dirty="0">
                <a:solidFill>
                  <a:schemeClr val="tx1"/>
                </a:solidFill>
              </a:rPr>
              <a:t>, </a:t>
            </a:r>
            <a:r>
              <a:rPr lang="en-US" altLang="en-US" dirty="0" err="1">
                <a:solidFill>
                  <a:schemeClr val="tx1"/>
                </a:solidFill>
              </a:rPr>
              <a:t>department_id</a:t>
            </a:r>
            <a:endParaRPr lang="en-US" altLang="en-US" dirty="0">
              <a:solidFill>
                <a:schemeClr val="tx1"/>
              </a:solidFill>
            </a:endParaRPr>
          </a:p>
          <a:p>
            <a:pPr lvl="4" eaLnBrk="1" hangingPunct="1">
              <a:spcBef>
                <a:spcPct val="0"/>
              </a:spcBef>
            </a:pPr>
            <a:r>
              <a:rPr lang="en-US" altLang="en-US" dirty="0">
                <a:solidFill>
                  <a:schemeClr val="tx1"/>
                </a:solidFill>
              </a:rPr>
              <a:t>   FROM   </a:t>
            </a:r>
            <a:r>
              <a:rPr lang="en-US" altLang="en-US" dirty="0" err="1">
                <a:solidFill>
                  <a:schemeClr val="tx1"/>
                </a:solidFill>
              </a:rPr>
              <a:t>copy_emp</a:t>
            </a:r>
            <a:r>
              <a:rPr lang="en-US" altLang="en-US" dirty="0">
                <a:solidFill>
                  <a:schemeClr val="tx1"/>
                </a:solidFill>
              </a:rPr>
              <a:t>;</a:t>
            </a:r>
          </a:p>
          <a:p>
            <a:pPr lvl="1" eaLnBrk="1" hangingPunct="1">
              <a:spcBef>
                <a:spcPct val="0"/>
              </a:spcBef>
            </a:pPr>
            <a:endParaRPr lang="en-US" altLang="en-US" dirty="0">
              <a:solidFill>
                <a:schemeClr val="tx1"/>
              </a:solidFill>
              <a:latin typeface="Arial" charset="0"/>
            </a:endParaRPr>
          </a:p>
          <a:p>
            <a:pPr lvl="1" eaLnBrk="1" hangingPunct="1"/>
            <a:r>
              <a:rPr lang="en-US" altLang="en-US" dirty="0">
                <a:solidFill>
                  <a:schemeClr val="tx1"/>
                </a:solidFill>
                <a:latin typeface="Arial" charset="0"/>
              </a:rPr>
              <a:t>For example, an employee who was an </a:t>
            </a:r>
            <a:r>
              <a:rPr lang="en-US" altLang="en-US" dirty="0">
                <a:solidFill>
                  <a:schemeClr val="tx1"/>
                </a:solidFill>
                <a:latin typeface="Courier New" pitchFamily="49" charset="0"/>
              </a:rPr>
              <a:t>SA_REP</a:t>
            </a:r>
            <a:r>
              <a:rPr lang="en-US" altLang="en-US" dirty="0">
                <a:solidFill>
                  <a:schemeClr val="tx1"/>
                </a:solidFill>
                <a:latin typeface="Arial" charset="0"/>
              </a:rPr>
              <a:t> has now changed his job to an </a:t>
            </a:r>
            <a:r>
              <a:rPr lang="en-US" altLang="en-US" dirty="0">
                <a:solidFill>
                  <a:schemeClr val="tx1"/>
                </a:solidFill>
                <a:latin typeface="Courier New" pitchFamily="49" charset="0"/>
              </a:rPr>
              <a:t>IT_PROG</a:t>
            </a:r>
            <a:r>
              <a:rPr lang="en-US" altLang="en-US" dirty="0">
                <a:solidFill>
                  <a:schemeClr val="tx1"/>
                </a:solidFill>
                <a:latin typeface="Arial" charset="0"/>
              </a:rPr>
              <a:t>. Therefore, his </a:t>
            </a:r>
            <a:r>
              <a:rPr lang="en-US" altLang="en-US" dirty="0">
                <a:solidFill>
                  <a:schemeClr val="tx1"/>
                </a:solidFill>
                <a:latin typeface="Courier New" pitchFamily="49" charset="0"/>
              </a:rPr>
              <a:t>JOB_ID</a:t>
            </a:r>
            <a:r>
              <a:rPr lang="en-US" altLang="en-US" dirty="0">
                <a:solidFill>
                  <a:schemeClr val="tx1"/>
                </a:solidFill>
                <a:latin typeface="Arial" charset="0"/>
              </a:rPr>
              <a:t> needs to be updated and the commission field needs to be set to </a:t>
            </a:r>
            <a:r>
              <a:rPr lang="en-US" altLang="en-US" dirty="0">
                <a:solidFill>
                  <a:schemeClr val="tx1"/>
                </a:solidFill>
                <a:latin typeface="Courier New" pitchFamily="49" charset="0"/>
              </a:rPr>
              <a:t>NULL</a:t>
            </a:r>
            <a:r>
              <a:rPr lang="en-US" altLang="en-US" dirty="0">
                <a:solidFill>
                  <a:schemeClr val="tx1"/>
                </a:solidFill>
                <a:latin typeface="Arial" charset="0"/>
              </a:rPr>
              <a:t>.</a:t>
            </a:r>
          </a:p>
          <a:p>
            <a:pPr lvl="4" eaLnBrk="1" hangingPunct="1">
              <a:spcBef>
                <a:spcPct val="0"/>
              </a:spcBef>
            </a:pPr>
            <a:r>
              <a:rPr lang="en-US" altLang="en-US" b="1" dirty="0"/>
              <a:t>	</a:t>
            </a:r>
            <a:r>
              <a:rPr lang="en-US" altLang="en-US" dirty="0"/>
              <a:t>UPDATE employees</a:t>
            </a:r>
          </a:p>
          <a:p>
            <a:pPr lvl="4" eaLnBrk="1" hangingPunct="1">
              <a:spcBef>
                <a:spcPct val="0"/>
              </a:spcBef>
            </a:pPr>
            <a:r>
              <a:rPr lang="en-US" altLang="en-US" dirty="0">
                <a:solidFill>
                  <a:schemeClr val="tx1"/>
                </a:solidFill>
              </a:rPr>
              <a:t>	SET </a:t>
            </a:r>
            <a:r>
              <a:rPr lang="en-US" altLang="en-US" dirty="0" err="1">
                <a:solidFill>
                  <a:schemeClr val="tx1"/>
                </a:solidFill>
              </a:rPr>
              <a:t>job_id</a:t>
            </a:r>
            <a:r>
              <a:rPr lang="en-US" altLang="en-US" dirty="0">
                <a:solidFill>
                  <a:schemeClr val="tx1"/>
                </a:solidFill>
              </a:rPr>
              <a:t> = </a:t>
            </a:r>
            <a:r>
              <a:rPr lang="en-US" altLang="en-US" dirty="0">
                <a:solidFill>
                  <a:schemeClr val="tx1"/>
                </a:solidFill>
                <a:cs typeface="Courier New" pitchFamily="49" charset="0"/>
              </a:rPr>
              <a:t>'</a:t>
            </a:r>
            <a:r>
              <a:rPr lang="en-US" altLang="en-US" dirty="0">
                <a:solidFill>
                  <a:schemeClr val="tx1"/>
                </a:solidFill>
              </a:rPr>
              <a:t>IT_PROG</a:t>
            </a:r>
            <a:r>
              <a:rPr lang="en-US" altLang="en-US" dirty="0">
                <a:solidFill>
                  <a:schemeClr val="tx1"/>
                </a:solidFill>
                <a:cs typeface="Courier New" pitchFamily="49" charset="0"/>
              </a:rPr>
              <a:t>'</a:t>
            </a:r>
            <a:r>
              <a:rPr lang="en-US" altLang="en-US" dirty="0">
                <a:solidFill>
                  <a:schemeClr val="tx1"/>
                </a:solidFill>
              </a:rPr>
              <a:t>, </a:t>
            </a:r>
            <a:r>
              <a:rPr lang="en-US" altLang="en-US" dirty="0" err="1">
                <a:solidFill>
                  <a:schemeClr val="tx1"/>
                </a:solidFill>
              </a:rPr>
              <a:t>commission_pct</a:t>
            </a:r>
            <a:r>
              <a:rPr lang="en-US" altLang="en-US" dirty="0">
                <a:solidFill>
                  <a:schemeClr val="tx1"/>
                </a:solidFill>
              </a:rPr>
              <a:t> = NULL	</a:t>
            </a:r>
          </a:p>
          <a:p>
            <a:pPr lvl="4" eaLnBrk="1" hangingPunct="1">
              <a:spcBef>
                <a:spcPct val="0"/>
              </a:spcBef>
            </a:pPr>
            <a:r>
              <a:rPr lang="en-US" altLang="en-US" dirty="0">
                <a:solidFill>
                  <a:schemeClr val="tx1"/>
                </a:solidFill>
              </a:rPr>
              <a:t>	WHERE </a:t>
            </a:r>
            <a:r>
              <a:rPr lang="en-US" altLang="en-US" dirty="0" err="1">
                <a:solidFill>
                  <a:schemeClr val="tx1"/>
                </a:solidFill>
              </a:rPr>
              <a:t>employee_id</a:t>
            </a:r>
            <a:r>
              <a:rPr lang="en-US" altLang="en-US" dirty="0">
                <a:solidFill>
                  <a:schemeClr val="tx1"/>
                </a:solidFill>
              </a:rPr>
              <a:t> = 114;</a:t>
            </a:r>
            <a:endParaRPr lang="en-US" altLang="en-US" b="1" dirty="0">
              <a:solidFill>
                <a:schemeClr val="tx1"/>
              </a:solidFill>
              <a:latin typeface="Arial" charset="0"/>
            </a:endParaRPr>
          </a:p>
          <a:p>
            <a:pPr lvl="1" eaLnBrk="1" hangingPunct="1"/>
            <a:r>
              <a:rPr lang="en-US" altLang="en-US" b="1" dirty="0">
                <a:solidFill>
                  <a:schemeClr val="tx1"/>
                </a:solidFill>
                <a:latin typeface="Arial" charset="0"/>
              </a:rPr>
              <a:t>Note:</a:t>
            </a:r>
            <a:r>
              <a:rPr lang="en-US" altLang="en-US" dirty="0">
                <a:solidFill>
                  <a:schemeClr val="tx1"/>
                </a:solidFill>
                <a:latin typeface="Arial" charset="0"/>
              </a:rPr>
              <a:t> The </a:t>
            </a:r>
            <a:r>
              <a:rPr lang="en-US" altLang="en-US" dirty="0">
                <a:solidFill>
                  <a:schemeClr val="tx1"/>
                </a:solidFill>
                <a:latin typeface="Courier New" pitchFamily="49" charset="0"/>
              </a:rPr>
              <a:t>COPY_EMP</a:t>
            </a:r>
            <a:r>
              <a:rPr lang="en-US" altLang="en-US" dirty="0">
                <a:solidFill>
                  <a:schemeClr val="tx1"/>
                </a:solidFill>
                <a:latin typeface="Arial" charset="0"/>
              </a:rPr>
              <a:t> table has the same data as the </a:t>
            </a:r>
            <a:r>
              <a:rPr lang="en-US" altLang="en-US" dirty="0">
                <a:solidFill>
                  <a:schemeClr val="tx1"/>
                </a:solidFill>
                <a:latin typeface="Courier New" pitchFamily="49" charset="0"/>
              </a:rPr>
              <a:t>EMPLOYEES</a:t>
            </a:r>
            <a:r>
              <a:rPr lang="en-US" altLang="en-US" dirty="0">
                <a:solidFill>
                  <a:schemeClr val="tx1"/>
                </a:solidFill>
                <a:latin typeface="Arial" charset="0"/>
              </a:rPr>
              <a:t> table.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332</a:t>
            </a:fld>
            <a:endParaRPr lang="es-VE"/>
          </a:p>
        </p:txBody>
      </p:sp>
    </p:spTree>
    <p:extLst>
      <p:ext uri="{BB962C8B-B14F-4D97-AF65-F5344CB8AC3E}">
        <p14:creationId xmlns:p14="http://schemas.microsoft.com/office/powerpoint/2010/main" val="20885137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You can update multiple columns in the </a:t>
            </a:r>
            <a:r>
              <a:rPr lang="en-US" altLang="en-US" dirty="0">
                <a:latin typeface="Courier New" pitchFamily="49" charset="0"/>
                <a:cs typeface="Courier New" pitchFamily="49" charset="0"/>
              </a:rPr>
              <a:t>SET</a:t>
            </a:r>
            <a:r>
              <a:rPr lang="en-US" altLang="en-US" dirty="0">
                <a:latin typeface="Arial" charset="0"/>
              </a:rPr>
              <a:t> clause of an </a:t>
            </a:r>
            <a:r>
              <a:rPr lang="en-US" altLang="en-US" dirty="0">
                <a:latin typeface="Courier New" pitchFamily="49" charset="0"/>
                <a:cs typeface="Courier New" pitchFamily="49" charset="0"/>
              </a:rPr>
              <a:t>UPDATE</a:t>
            </a:r>
            <a:r>
              <a:rPr lang="en-US" altLang="en-US" dirty="0">
                <a:latin typeface="Arial" charset="0"/>
              </a:rPr>
              <a:t> statement by writing multiple </a:t>
            </a:r>
            <a:r>
              <a:rPr lang="en-US" altLang="en-US" dirty="0" err="1">
                <a:latin typeface="Arial" charset="0"/>
              </a:rPr>
              <a:t>subqueries</a:t>
            </a:r>
            <a:r>
              <a:rPr lang="en-US" altLang="en-US" dirty="0">
                <a:latin typeface="Arial" charset="0"/>
              </a:rPr>
              <a:t>. The syntax is as follows: </a:t>
            </a:r>
          </a:p>
          <a:p>
            <a:pPr lvl="4">
              <a:spcBef>
                <a:spcPts val="100"/>
              </a:spcBef>
            </a:pPr>
            <a:r>
              <a:rPr lang="en-US" altLang="en-US" dirty="0"/>
              <a:t>  UPDATE table</a:t>
            </a:r>
          </a:p>
          <a:p>
            <a:pPr lvl="4">
              <a:spcBef>
                <a:spcPts val="100"/>
              </a:spcBef>
            </a:pPr>
            <a:r>
              <a:rPr lang="en-US" altLang="en-US" dirty="0"/>
              <a:t>  SET     column  = </a:t>
            </a:r>
          </a:p>
          <a:p>
            <a:pPr lvl="4">
              <a:spcBef>
                <a:spcPts val="100"/>
              </a:spcBef>
            </a:pPr>
            <a:r>
              <a:rPr lang="en-US" altLang="en-US" dirty="0"/>
              <a:t>			   (SELECT	column</a:t>
            </a:r>
          </a:p>
          <a:p>
            <a:pPr lvl="4">
              <a:spcBef>
                <a:spcPts val="100"/>
              </a:spcBef>
            </a:pPr>
            <a:r>
              <a:rPr lang="en-US" altLang="en-US" dirty="0"/>
              <a:t>			    FROM table</a:t>
            </a:r>
          </a:p>
          <a:p>
            <a:pPr lvl="4">
              <a:spcBef>
                <a:spcPts val="100"/>
              </a:spcBef>
            </a:pPr>
            <a:r>
              <a:rPr lang="en-US" altLang="en-US" dirty="0"/>
              <a:t>			    WHERE condition)</a:t>
            </a:r>
          </a:p>
          <a:p>
            <a:pPr lvl="4">
              <a:spcBef>
                <a:spcPts val="100"/>
              </a:spcBef>
            </a:pPr>
            <a:r>
              <a:rPr lang="en-US" altLang="en-US" dirty="0"/>
              <a:t>        [ ,</a:t>
            </a:r>
          </a:p>
          <a:p>
            <a:pPr lvl="4">
              <a:spcBef>
                <a:spcPts val="100"/>
              </a:spcBef>
            </a:pPr>
            <a:r>
              <a:rPr lang="en-US" altLang="en-US" dirty="0"/>
              <a:t>         column  = </a:t>
            </a:r>
          </a:p>
          <a:p>
            <a:pPr lvl="4">
              <a:spcBef>
                <a:spcPts val="100"/>
              </a:spcBef>
            </a:pPr>
            <a:r>
              <a:rPr lang="en-US" altLang="en-US" dirty="0"/>
              <a:t>			   (SELECT	column</a:t>
            </a:r>
          </a:p>
          <a:p>
            <a:pPr lvl="4">
              <a:spcBef>
                <a:spcPts val="100"/>
              </a:spcBef>
            </a:pPr>
            <a:r>
              <a:rPr lang="en-US" altLang="en-US" dirty="0"/>
              <a:t>			    FROM table</a:t>
            </a:r>
          </a:p>
          <a:p>
            <a:pPr lvl="4">
              <a:spcBef>
                <a:spcPts val="100"/>
              </a:spcBef>
            </a:pPr>
            <a:r>
              <a:rPr lang="en-US" altLang="en-US" dirty="0"/>
              <a:t>			    WHERE condition)]</a:t>
            </a:r>
          </a:p>
          <a:p>
            <a:pPr lvl="4">
              <a:spcBef>
                <a:spcPts val="100"/>
              </a:spcBef>
            </a:pPr>
            <a:r>
              <a:rPr lang="en-US" altLang="en-US" dirty="0"/>
              <a:t> [WHERE  condition ]	;</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333</a:t>
            </a:fld>
            <a:endParaRPr lang="es-VE"/>
          </a:p>
        </p:txBody>
      </p:sp>
    </p:spTree>
    <p:extLst>
      <p:ext uri="{BB962C8B-B14F-4D97-AF65-F5344CB8AC3E}">
        <p14:creationId xmlns:p14="http://schemas.microsoft.com/office/powerpoint/2010/main" val="292060424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solidFill>
                  <a:schemeClr val="tx1"/>
                </a:solidFill>
                <a:latin typeface="Arial" charset="0"/>
              </a:rPr>
              <a:t>You can use the </a:t>
            </a:r>
            <a:r>
              <a:rPr lang="en-US" altLang="en-US" dirty="0" err="1">
                <a:solidFill>
                  <a:schemeClr val="tx1"/>
                </a:solidFill>
                <a:latin typeface="Arial" charset="0"/>
              </a:rPr>
              <a:t>subqueries</a:t>
            </a:r>
            <a:r>
              <a:rPr lang="en-US" altLang="en-US" dirty="0">
                <a:solidFill>
                  <a:schemeClr val="tx1"/>
                </a:solidFill>
                <a:latin typeface="Arial" charset="0"/>
              </a:rPr>
              <a:t> in the </a:t>
            </a:r>
            <a:r>
              <a:rPr lang="en-US" altLang="en-US" dirty="0">
                <a:solidFill>
                  <a:schemeClr val="tx1"/>
                </a:solidFill>
                <a:latin typeface="Courier New" pitchFamily="49" charset="0"/>
              </a:rPr>
              <a:t>UPDATE</a:t>
            </a:r>
            <a:r>
              <a:rPr lang="en-US" altLang="en-US" dirty="0">
                <a:solidFill>
                  <a:schemeClr val="tx1"/>
                </a:solidFill>
                <a:latin typeface="Arial" charset="0"/>
              </a:rPr>
              <a:t> statements to update values in a table. The example in the slide updates the </a:t>
            </a:r>
            <a:r>
              <a:rPr lang="en-US" altLang="en-US" dirty="0">
                <a:solidFill>
                  <a:schemeClr val="tx1"/>
                </a:solidFill>
                <a:latin typeface="Courier New" pitchFamily="49" charset="0"/>
              </a:rPr>
              <a:t>COPY_EMP</a:t>
            </a:r>
            <a:r>
              <a:rPr lang="en-US" altLang="en-US" dirty="0">
                <a:solidFill>
                  <a:schemeClr val="tx1"/>
                </a:solidFill>
                <a:latin typeface="Arial" charset="0"/>
              </a:rPr>
              <a:t> table based on the values from the </a:t>
            </a:r>
            <a:r>
              <a:rPr lang="en-US" altLang="en-US" dirty="0">
                <a:solidFill>
                  <a:schemeClr val="tx1"/>
                </a:solidFill>
                <a:latin typeface="Courier New" pitchFamily="49" charset="0"/>
              </a:rPr>
              <a:t>EMPLOYEES</a:t>
            </a:r>
            <a:r>
              <a:rPr lang="en-US" altLang="en-US" dirty="0">
                <a:solidFill>
                  <a:schemeClr val="tx1"/>
                </a:solidFill>
                <a:latin typeface="Arial" charset="0"/>
              </a:rPr>
              <a:t> table. It changes the department number to employee 100’s current department number for all the employees whose job ID is the same as employee 200’s job </a:t>
            </a:r>
            <a:r>
              <a:rPr lang="en-US" altLang="en-US" dirty="0">
                <a:solidFill>
                  <a:schemeClr val="tx1"/>
                </a:solidFill>
                <a:latin typeface="Courier New" pitchFamily="49" charset="0"/>
                <a:cs typeface="Courier New" pitchFamily="49" charset="0"/>
              </a:rPr>
              <a:t>ID</a:t>
            </a:r>
            <a:r>
              <a:rPr lang="en-US" altLang="en-US" dirty="0">
                <a:solidFill>
                  <a:schemeClr val="tx1"/>
                </a:solidFill>
                <a:latin typeface="Arial" charset="0"/>
              </a:rPr>
              <a: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334</a:t>
            </a:fld>
            <a:endParaRPr lang="es-VE"/>
          </a:p>
        </p:txBody>
      </p:sp>
    </p:spTree>
    <p:extLst>
      <p:ext uri="{BB962C8B-B14F-4D97-AF65-F5344CB8AC3E}">
        <p14:creationId xmlns:p14="http://schemas.microsoft.com/office/powerpoint/2010/main" val="158720918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916227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The contracting department has been removed from the </a:t>
            </a:r>
            <a:r>
              <a:rPr lang="en-US" altLang="en-US" dirty="0">
                <a:latin typeface="Courier New" pitchFamily="49" charset="0"/>
              </a:rPr>
              <a:t>DEPARTMENTS</a:t>
            </a:r>
            <a:r>
              <a:rPr lang="en-US" altLang="en-US" dirty="0">
                <a:latin typeface="Arial" charset="0"/>
              </a:rPr>
              <a:t> table (assuming no constraints on the </a:t>
            </a:r>
            <a:r>
              <a:rPr lang="en-US" altLang="en-US" dirty="0">
                <a:latin typeface="Courier New" pitchFamily="49" charset="0"/>
              </a:rPr>
              <a:t>DEPARTMENTS</a:t>
            </a:r>
            <a:r>
              <a:rPr lang="en-US" altLang="en-US" dirty="0">
                <a:latin typeface="Arial" charset="0"/>
              </a:rPr>
              <a:t> table are violated), as shown in the graphic in the slide.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336</a:t>
            </a:fld>
            <a:endParaRPr lang="es-VE"/>
          </a:p>
        </p:txBody>
      </p:sp>
    </p:spTree>
    <p:extLst>
      <p:ext uri="{BB962C8B-B14F-4D97-AF65-F5344CB8AC3E}">
        <p14:creationId xmlns:p14="http://schemas.microsoft.com/office/powerpoint/2010/main" val="71516111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In the syntax:</a:t>
            </a:r>
          </a:p>
          <a:p>
            <a:pPr marL="400050" lvl="2" indent="-171450" eaLnBrk="1" hangingPunct="1">
              <a:buFont typeface="Times New Roman" pitchFamily="18" charset="0"/>
              <a:buNone/>
            </a:pPr>
            <a:r>
              <a:rPr lang="en-US" altLang="en-US" i="1" dirty="0">
                <a:solidFill>
                  <a:schemeClr val="tx1"/>
                </a:solidFill>
                <a:latin typeface="Courier New" pitchFamily="49" charset="0"/>
              </a:rPr>
              <a:t>table</a:t>
            </a:r>
            <a:r>
              <a:rPr lang="en-US" altLang="en-US" i="1" dirty="0">
                <a:solidFill>
                  <a:schemeClr val="tx1"/>
                </a:solidFill>
                <a:latin typeface="Arial" charset="0"/>
              </a:rPr>
              <a:t>		</a:t>
            </a:r>
            <a:r>
              <a:rPr lang="en-US" altLang="en-US" dirty="0">
                <a:solidFill>
                  <a:schemeClr val="tx1"/>
                </a:solidFill>
                <a:latin typeface="Arial" charset="0"/>
              </a:rPr>
              <a:t>Is the name of the table</a:t>
            </a:r>
          </a:p>
          <a:p>
            <a:pPr marL="400050" lvl="2" indent="-171450" eaLnBrk="1" hangingPunct="1">
              <a:buFont typeface="Times New Roman" pitchFamily="18" charset="0"/>
              <a:buNone/>
            </a:pPr>
            <a:r>
              <a:rPr lang="en-US" altLang="en-US" i="1" dirty="0">
                <a:solidFill>
                  <a:schemeClr val="tx1"/>
                </a:solidFill>
                <a:latin typeface="Courier New" pitchFamily="49" charset="0"/>
              </a:rPr>
              <a:t>condition</a:t>
            </a:r>
            <a:r>
              <a:rPr lang="en-US" altLang="en-US" dirty="0">
                <a:solidFill>
                  <a:schemeClr val="tx1"/>
                </a:solidFill>
                <a:latin typeface="Arial" charset="0"/>
              </a:rPr>
              <a:t>		Identifies the rows to be deleted, and is composed of column names, 			expressions, constants, </a:t>
            </a:r>
            <a:r>
              <a:rPr lang="en-US" altLang="en-US" dirty="0" err="1">
                <a:solidFill>
                  <a:schemeClr val="tx1"/>
                </a:solidFill>
                <a:latin typeface="Arial" charset="0"/>
              </a:rPr>
              <a:t>subqueries</a:t>
            </a:r>
            <a:r>
              <a:rPr lang="en-US" altLang="en-US" dirty="0">
                <a:solidFill>
                  <a:schemeClr val="tx1"/>
                </a:solidFill>
                <a:latin typeface="Arial" charset="0"/>
              </a:rPr>
              <a:t>, and comparison operators</a:t>
            </a:r>
          </a:p>
          <a:p>
            <a:pPr lvl="1" eaLnBrk="1" hangingPunct="1"/>
            <a:r>
              <a:rPr lang="en-US" altLang="en-US" b="1" dirty="0">
                <a:solidFill>
                  <a:schemeClr val="tx1"/>
                </a:solidFill>
                <a:latin typeface="Arial" charset="0"/>
              </a:rPr>
              <a:t>Note:</a:t>
            </a:r>
            <a:r>
              <a:rPr lang="en-US" altLang="en-US" dirty="0">
                <a:solidFill>
                  <a:schemeClr val="tx1"/>
                </a:solidFill>
                <a:latin typeface="Arial" charset="0"/>
              </a:rPr>
              <a:t> If no rows are deleted, the message “0 rows deleted” is returned (on the Script Output tab in SQL Developer).</a:t>
            </a:r>
          </a:p>
          <a:p>
            <a:pPr lvl="1" eaLnBrk="1" hangingPunct="1"/>
            <a:r>
              <a:rPr lang="en-US" altLang="en-US" dirty="0">
                <a:solidFill>
                  <a:schemeClr val="tx1"/>
                </a:solidFill>
                <a:latin typeface="Arial" charset="0"/>
              </a:rPr>
              <a:t>For more information, see the section on “</a:t>
            </a:r>
            <a:r>
              <a:rPr lang="en-US" altLang="en-US" dirty="0">
                <a:solidFill>
                  <a:schemeClr val="tx1"/>
                </a:solidFill>
                <a:latin typeface="Courier New" pitchFamily="49" charset="0"/>
              </a:rPr>
              <a:t>DELETE</a:t>
            </a:r>
            <a:r>
              <a:rPr lang="en-US" altLang="en-US" dirty="0">
                <a:solidFill>
                  <a:schemeClr val="tx1"/>
                </a:solidFill>
                <a:latin typeface="Arial" charset="0"/>
              </a:rPr>
              <a:t>” in </a:t>
            </a:r>
            <a:r>
              <a:rPr lang="en-US" altLang="en-US" i="1" dirty="0">
                <a:solidFill>
                  <a:schemeClr val="tx1"/>
                </a:solidFill>
                <a:latin typeface="Arial" charset="0"/>
              </a:rPr>
              <a:t>Oracle Database SQL Language Reference </a:t>
            </a:r>
            <a:r>
              <a:rPr lang="en-US" altLang="en-US" dirty="0">
                <a:solidFill>
                  <a:schemeClr val="tx1"/>
                </a:solidFill>
                <a:latin typeface="Arial" charset="0"/>
              </a:rPr>
              <a:t>for </a:t>
            </a:r>
            <a:r>
              <a:rPr lang="en-US" altLang="en-US" dirty="0" smtClean="0">
                <a:solidFill>
                  <a:schemeClr val="tx1"/>
                </a:solidFill>
                <a:latin typeface="Arial" charset="0"/>
              </a:rPr>
              <a:t>19c</a:t>
            </a:r>
            <a:r>
              <a:rPr lang="en-US" altLang="en-US" i="1" dirty="0" smtClean="0">
                <a:solidFill>
                  <a:schemeClr val="tx1"/>
                </a:solidFill>
                <a:latin typeface="Arial" charset="0"/>
              </a:rPr>
              <a:t> </a:t>
            </a:r>
            <a:r>
              <a:rPr lang="en-US" altLang="en-US" dirty="0">
                <a:solidFill>
                  <a:schemeClr val="tx1"/>
                </a:solidFill>
                <a:latin typeface="Arial" charset="0"/>
              </a:rPr>
              <a:t>database.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337</a:t>
            </a:fld>
            <a:endParaRPr lang="es-VE"/>
          </a:p>
        </p:txBody>
      </p:sp>
    </p:spTree>
    <p:extLst>
      <p:ext uri="{BB962C8B-B14F-4D97-AF65-F5344CB8AC3E}">
        <p14:creationId xmlns:p14="http://schemas.microsoft.com/office/powerpoint/2010/main" val="413973055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You can delete specific rows by specifying the </a:t>
            </a:r>
            <a:r>
              <a:rPr lang="en-US" altLang="en-US" dirty="0">
                <a:latin typeface="Courier New" pitchFamily="49" charset="0"/>
                <a:cs typeface="Courier New" pitchFamily="49" charset="0"/>
              </a:rPr>
              <a:t>WHERE</a:t>
            </a:r>
            <a:r>
              <a:rPr lang="en-US" altLang="en-US" dirty="0">
                <a:latin typeface="Arial" charset="0"/>
              </a:rPr>
              <a:t> clause in the </a:t>
            </a:r>
            <a:r>
              <a:rPr lang="en-US" altLang="en-US" dirty="0">
                <a:latin typeface="Courier New" pitchFamily="49" charset="0"/>
                <a:cs typeface="Courier New" pitchFamily="49" charset="0"/>
              </a:rPr>
              <a:t>DELETE</a:t>
            </a:r>
            <a:r>
              <a:rPr lang="en-US" altLang="en-US" dirty="0">
                <a:latin typeface="Arial" charset="0"/>
              </a:rPr>
              <a:t> statement. The first example in the slide deletes the accounting department from the </a:t>
            </a:r>
            <a:r>
              <a:rPr lang="en-US" altLang="en-US" dirty="0">
                <a:latin typeface="Courier New" pitchFamily="49" charset="0"/>
                <a:cs typeface="Courier New" pitchFamily="49" charset="0"/>
              </a:rPr>
              <a:t>DEPARTMENTS</a:t>
            </a:r>
            <a:r>
              <a:rPr lang="en-US" altLang="en-US" dirty="0">
                <a:latin typeface="Arial" charset="0"/>
              </a:rPr>
              <a:t> table. You can confirm the delete operation by trying to display the deleted rows using the </a:t>
            </a:r>
            <a:r>
              <a:rPr lang="en-US" altLang="en-US" dirty="0">
                <a:latin typeface="Courier New" pitchFamily="49" charset="0"/>
                <a:cs typeface="Courier New" pitchFamily="49" charset="0"/>
              </a:rPr>
              <a:t>SELECT</a:t>
            </a:r>
            <a:r>
              <a:rPr lang="en-US" altLang="en-US" dirty="0">
                <a:latin typeface="Arial" charset="0"/>
              </a:rPr>
              <a:t> statement. The query returns 0 rows.</a:t>
            </a:r>
          </a:p>
          <a:p>
            <a:pPr lvl="4">
              <a:spcBef>
                <a:spcPct val="0"/>
              </a:spcBef>
            </a:pPr>
            <a:r>
              <a:rPr lang="en-US" altLang="en-US" dirty="0"/>
              <a:t>SELECT  *</a:t>
            </a:r>
          </a:p>
          <a:p>
            <a:pPr lvl="4">
              <a:spcBef>
                <a:spcPct val="0"/>
              </a:spcBef>
            </a:pPr>
            <a:r>
              <a:rPr lang="en-US" altLang="en-US" dirty="0"/>
              <a:t>FROM    departments</a:t>
            </a:r>
          </a:p>
          <a:p>
            <a:pPr lvl="4">
              <a:spcBef>
                <a:spcPct val="0"/>
              </a:spcBef>
            </a:pPr>
            <a:r>
              <a:rPr lang="en-US" altLang="en-US" dirty="0"/>
              <a:t>WHERE   </a:t>
            </a:r>
            <a:r>
              <a:rPr lang="en-US" altLang="en-US" dirty="0" err="1"/>
              <a:t>department_name</a:t>
            </a:r>
            <a:r>
              <a:rPr lang="en-US" altLang="en-US" dirty="0"/>
              <a:t> = 'Finance';</a:t>
            </a:r>
          </a:p>
          <a:p>
            <a:pPr lvl="1">
              <a:spcBef>
                <a:spcPct val="0"/>
              </a:spcBef>
            </a:pPr>
            <a:endParaRPr lang="en-US" altLang="en-US" dirty="0">
              <a:latin typeface="Arial" charset="0"/>
            </a:endParaRPr>
          </a:p>
          <a:p>
            <a:pPr lvl="1"/>
            <a:r>
              <a:rPr lang="en-US" altLang="en-US" dirty="0">
                <a:latin typeface="Arial" charset="0"/>
              </a:rPr>
              <a:t>However, if you omit the </a:t>
            </a:r>
            <a:r>
              <a:rPr lang="en-US" altLang="en-US" dirty="0">
                <a:latin typeface="Courier New" pitchFamily="49" charset="0"/>
                <a:cs typeface="Courier New" pitchFamily="49" charset="0"/>
              </a:rPr>
              <a:t>WHERE</a:t>
            </a:r>
            <a:r>
              <a:rPr lang="en-US" altLang="en-US" dirty="0">
                <a:latin typeface="Arial" charset="0"/>
              </a:rPr>
              <a:t> clause, all rows in the table are deleted. The second example in the slide deletes all rows from the </a:t>
            </a:r>
            <a:r>
              <a:rPr lang="en-US" altLang="en-US" dirty="0">
                <a:latin typeface="Courier New" pitchFamily="49" charset="0"/>
                <a:cs typeface="Courier New" pitchFamily="49" charset="0"/>
              </a:rPr>
              <a:t>COPY_EMP</a:t>
            </a:r>
            <a:r>
              <a:rPr lang="en-US" altLang="en-US" dirty="0">
                <a:latin typeface="Arial" charset="0"/>
              </a:rPr>
              <a:t> table, because no </a:t>
            </a:r>
            <a:r>
              <a:rPr lang="en-US" altLang="en-US" dirty="0">
                <a:latin typeface="Courier New" pitchFamily="49" charset="0"/>
                <a:cs typeface="Courier New" pitchFamily="49" charset="0"/>
              </a:rPr>
              <a:t>WHERE</a:t>
            </a:r>
            <a:r>
              <a:rPr lang="en-US" altLang="en-US" dirty="0">
                <a:latin typeface="Arial" charset="0"/>
              </a:rPr>
              <a:t> clause was specified.</a:t>
            </a:r>
          </a:p>
          <a:p>
            <a:pPr lvl="1"/>
            <a:r>
              <a:rPr lang="en-US" altLang="en-US" b="1" dirty="0">
                <a:latin typeface="Arial" charset="0"/>
              </a:rPr>
              <a:t>Example</a:t>
            </a:r>
          </a:p>
          <a:p>
            <a:pPr lvl="1"/>
            <a:r>
              <a:rPr lang="en-US" altLang="en-US" dirty="0">
                <a:latin typeface="Arial" charset="0"/>
              </a:rPr>
              <a:t>Remove rows identified in the </a:t>
            </a:r>
            <a:r>
              <a:rPr lang="en-US" altLang="en-US" dirty="0">
                <a:latin typeface="Courier New" pitchFamily="49" charset="0"/>
                <a:cs typeface="Courier New" pitchFamily="49" charset="0"/>
              </a:rPr>
              <a:t>WHERE</a:t>
            </a:r>
            <a:r>
              <a:rPr lang="en-US" altLang="en-US" dirty="0">
                <a:latin typeface="Arial" charset="0"/>
              </a:rPr>
              <a:t> clause.</a:t>
            </a:r>
          </a:p>
          <a:p>
            <a:pPr lvl="4">
              <a:spcBef>
                <a:spcPct val="0"/>
              </a:spcBef>
            </a:pPr>
            <a:r>
              <a:rPr lang="en-US" altLang="en-US" dirty="0"/>
              <a:t>DELETE FROM  employees WHERE </a:t>
            </a:r>
            <a:r>
              <a:rPr lang="en-US" altLang="en-US" dirty="0" err="1"/>
              <a:t>employee_id</a:t>
            </a:r>
            <a:r>
              <a:rPr lang="en-US" altLang="en-US" dirty="0"/>
              <a:t> = 114;</a:t>
            </a:r>
          </a:p>
          <a:p>
            <a:pPr lvl="4">
              <a:spcBef>
                <a:spcPct val="0"/>
              </a:spcBef>
            </a:pPr>
            <a:endParaRPr lang="en-US" altLang="en-US" dirty="0"/>
          </a:p>
          <a:p>
            <a:pPr lvl="4">
              <a:spcBef>
                <a:spcPct val="0"/>
              </a:spcBef>
            </a:pPr>
            <a:r>
              <a:rPr lang="en-US" altLang="en-US" dirty="0"/>
              <a:t>DELETE FROM  departments WHERE </a:t>
            </a:r>
            <a:r>
              <a:rPr lang="en-US" altLang="en-US" dirty="0" err="1"/>
              <a:t>department_id</a:t>
            </a:r>
            <a:r>
              <a:rPr lang="en-US" altLang="en-US" dirty="0"/>
              <a:t> IN (30, 40);</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338</a:t>
            </a:fld>
            <a:endParaRPr lang="es-VE"/>
          </a:p>
        </p:txBody>
      </p:sp>
    </p:spTree>
    <p:extLst>
      <p:ext uri="{BB962C8B-B14F-4D97-AF65-F5344CB8AC3E}">
        <p14:creationId xmlns:p14="http://schemas.microsoft.com/office/powerpoint/2010/main" val="371479879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use the </a:t>
            </a:r>
            <a:r>
              <a:rPr lang="en-US" altLang="en-US" dirty="0" err="1">
                <a:solidFill>
                  <a:schemeClr val="tx1"/>
                </a:solidFill>
                <a:latin typeface="Arial" charset="0"/>
              </a:rPr>
              <a:t>subqueries</a:t>
            </a:r>
            <a:r>
              <a:rPr lang="en-US" altLang="en-US" dirty="0">
                <a:solidFill>
                  <a:schemeClr val="tx1"/>
                </a:solidFill>
                <a:latin typeface="Arial" charset="0"/>
              </a:rPr>
              <a:t> to delete rows from a table based on values from another table. The example in the slide deletes all the employees in a department, where the department name contains the string </a:t>
            </a:r>
            <a:r>
              <a:rPr lang="en-US" altLang="en-US" dirty="0">
                <a:solidFill>
                  <a:schemeClr val="tx1"/>
                </a:solidFill>
                <a:latin typeface="Courier New" pitchFamily="49" charset="0"/>
              </a:rPr>
              <a:t>Public</a:t>
            </a:r>
            <a:r>
              <a:rPr lang="en-US" altLang="en-US" dirty="0">
                <a:solidFill>
                  <a:schemeClr val="tx1"/>
                </a:solidFill>
                <a:latin typeface="Arial" charset="0"/>
              </a:rPr>
              <a:t>.</a:t>
            </a:r>
          </a:p>
          <a:p>
            <a:pPr lvl="1" eaLnBrk="1" hangingPunct="1"/>
            <a:r>
              <a:rPr lang="en-US" altLang="en-US" dirty="0">
                <a:solidFill>
                  <a:schemeClr val="tx1"/>
                </a:solidFill>
                <a:latin typeface="Arial" charset="0"/>
              </a:rPr>
              <a:t>The </a:t>
            </a:r>
            <a:r>
              <a:rPr lang="en-US" altLang="en-US" dirty="0" err="1">
                <a:solidFill>
                  <a:schemeClr val="tx1"/>
                </a:solidFill>
                <a:latin typeface="Arial" charset="0"/>
              </a:rPr>
              <a:t>subquery</a:t>
            </a:r>
            <a:r>
              <a:rPr lang="en-US" altLang="en-US" dirty="0">
                <a:solidFill>
                  <a:schemeClr val="tx1"/>
                </a:solidFill>
                <a:latin typeface="Arial" charset="0"/>
              </a:rPr>
              <a:t> searches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to find the department number based on the department name containing the string </a:t>
            </a:r>
            <a:r>
              <a:rPr lang="en-US" altLang="en-US" dirty="0">
                <a:solidFill>
                  <a:schemeClr val="tx1"/>
                </a:solidFill>
                <a:latin typeface="Courier New" pitchFamily="49" charset="0"/>
              </a:rPr>
              <a:t>Public</a:t>
            </a:r>
            <a:r>
              <a:rPr lang="en-US" altLang="en-US" dirty="0">
                <a:solidFill>
                  <a:schemeClr val="tx1"/>
                </a:solidFill>
                <a:latin typeface="Arial" charset="0"/>
              </a:rPr>
              <a:t>. The </a:t>
            </a:r>
            <a:r>
              <a:rPr lang="en-US" altLang="en-US" dirty="0" err="1">
                <a:solidFill>
                  <a:schemeClr val="tx1"/>
                </a:solidFill>
                <a:latin typeface="Arial" charset="0"/>
              </a:rPr>
              <a:t>subquery</a:t>
            </a:r>
            <a:r>
              <a:rPr lang="en-US" altLang="en-US" dirty="0">
                <a:solidFill>
                  <a:schemeClr val="tx1"/>
                </a:solidFill>
                <a:latin typeface="Arial" charset="0"/>
              </a:rPr>
              <a:t> then feeds the department number to the main query, which deletes rows of data from the </a:t>
            </a:r>
            <a:r>
              <a:rPr lang="en-US" altLang="en-US" dirty="0">
                <a:solidFill>
                  <a:schemeClr val="tx1"/>
                </a:solidFill>
                <a:latin typeface="Courier New" pitchFamily="49" charset="0"/>
              </a:rPr>
              <a:t>EMPLOYEES</a:t>
            </a:r>
            <a:r>
              <a:rPr lang="en-US" altLang="en-US" dirty="0">
                <a:solidFill>
                  <a:schemeClr val="tx1"/>
                </a:solidFill>
                <a:latin typeface="Arial" charset="0"/>
              </a:rPr>
              <a:t> table.</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339</a:t>
            </a:fld>
            <a:endParaRPr lang="es-VE"/>
          </a:p>
        </p:txBody>
      </p:sp>
    </p:spTree>
    <p:extLst>
      <p:ext uri="{BB962C8B-B14F-4D97-AF65-F5344CB8AC3E}">
        <p14:creationId xmlns:p14="http://schemas.microsoft.com/office/powerpoint/2010/main" val="3253921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35515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use the </a:t>
            </a:r>
            <a:r>
              <a:rPr lang="en-US" altLang="en-US" dirty="0">
                <a:solidFill>
                  <a:schemeClr val="tx1"/>
                </a:solidFill>
                <a:latin typeface="Courier New" pitchFamily="49" charset="0"/>
              </a:rPr>
              <a:t>TRUNCATE</a:t>
            </a:r>
            <a:r>
              <a:rPr lang="en-US" altLang="en-US" dirty="0">
                <a:solidFill>
                  <a:schemeClr val="tx1"/>
                </a:solidFill>
                <a:latin typeface="Arial" charset="0"/>
              </a:rPr>
              <a:t> statement to quickly remove all rows from a table or cluster efficiently. Removing rows with the </a:t>
            </a:r>
            <a:r>
              <a:rPr lang="en-US" altLang="en-US" dirty="0">
                <a:solidFill>
                  <a:schemeClr val="tx1"/>
                </a:solidFill>
                <a:latin typeface="Courier New" pitchFamily="49" charset="0"/>
              </a:rPr>
              <a:t>TRUNCATE</a:t>
            </a:r>
            <a:r>
              <a:rPr lang="en-US" altLang="en-US" dirty="0">
                <a:solidFill>
                  <a:schemeClr val="tx1"/>
                </a:solidFill>
                <a:latin typeface="Arial" charset="0"/>
              </a:rPr>
              <a:t> statement is faster than removing them with the </a:t>
            </a:r>
            <a:r>
              <a:rPr lang="en-US" altLang="en-US" dirty="0">
                <a:solidFill>
                  <a:schemeClr val="tx1"/>
                </a:solidFill>
                <a:latin typeface="Courier New" pitchFamily="49" charset="0"/>
              </a:rPr>
              <a:t>DELETE</a:t>
            </a:r>
            <a:r>
              <a:rPr lang="en-US" altLang="en-US" dirty="0">
                <a:solidFill>
                  <a:schemeClr val="tx1"/>
                </a:solidFill>
                <a:latin typeface="Arial" charset="0"/>
              </a:rPr>
              <a:t> statement for the following reasons:</a:t>
            </a:r>
          </a:p>
          <a:p>
            <a:pPr lvl="2" eaLnBrk="1" hangingPunct="1"/>
            <a:r>
              <a:rPr lang="en-US" altLang="en-US" dirty="0">
                <a:solidFill>
                  <a:schemeClr val="tx1"/>
                </a:solidFill>
                <a:latin typeface="Arial" charset="0"/>
              </a:rPr>
              <a:t>The </a:t>
            </a:r>
            <a:r>
              <a:rPr lang="en-US" altLang="en-US" dirty="0">
                <a:solidFill>
                  <a:schemeClr val="tx1"/>
                </a:solidFill>
                <a:latin typeface="Courier New" pitchFamily="49" charset="0"/>
              </a:rPr>
              <a:t>TRUNCATE</a:t>
            </a:r>
            <a:r>
              <a:rPr lang="en-US" altLang="en-US" dirty="0">
                <a:solidFill>
                  <a:schemeClr val="tx1"/>
                </a:solidFill>
                <a:latin typeface="Arial" charset="0"/>
              </a:rPr>
              <a:t> statement is a data definition language (DDL) statement and generates no rollback information. Rollback information is covered later in this lesson.</a:t>
            </a:r>
          </a:p>
          <a:p>
            <a:pPr lvl="1" eaLnBrk="1" hangingPunct="1"/>
            <a:r>
              <a:rPr lang="en-US" altLang="en-US" dirty="0">
                <a:solidFill>
                  <a:schemeClr val="tx1"/>
                </a:solidFill>
                <a:latin typeface="Arial" charset="0"/>
              </a:rPr>
              <a:t>If the table is the parent of a referential integrity constraint, you cannot truncate the table. You need to disable the constraint before issuing the </a:t>
            </a:r>
            <a:r>
              <a:rPr lang="en-US" altLang="en-US" dirty="0">
                <a:solidFill>
                  <a:schemeClr val="tx1"/>
                </a:solidFill>
                <a:latin typeface="Courier New" pitchFamily="49" charset="0"/>
              </a:rPr>
              <a:t>TRUNCATE</a:t>
            </a:r>
            <a:r>
              <a:rPr lang="en-US" altLang="en-US" dirty="0">
                <a:solidFill>
                  <a:schemeClr val="tx1"/>
                </a:solidFill>
                <a:latin typeface="Arial" charset="0"/>
              </a:rPr>
              <a:t> statement. You will learn more about DDL statements and disabling constraints in the lesson titled “</a:t>
            </a:r>
            <a:r>
              <a:rPr lang="en-US" sz="1100" kern="1200" dirty="0">
                <a:solidFill>
                  <a:srgbClr val="000000"/>
                </a:solidFill>
                <a:latin typeface="Arial" pitchFamily="34" charset="0"/>
                <a:ea typeface="+mn-ea"/>
                <a:cs typeface="+mn-cs"/>
              </a:rPr>
              <a:t>Introduction to Data Definition Language</a:t>
            </a:r>
            <a:r>
              <a:rPr lang="en-US" altLang="en-US" dirty="0">
                <a:solidFill>
                  <a:schemeClr val="tx1"/>
                </a:solidFill>
                <a:latin typeface="Arial" charset="0"/>
              </a:rPr>
              <a: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340</a:t>
            </a:fld>
            <a:endParaRPr lang="es-VE"/>
          </a:p>
        </p:txBody>
      </p:sp>
    </p:spTree>
    <p:extLst>
      <p:ext uri="{BB962C8B-B14F-4D97-AF65-F5344CB8AC3E}">
        <p14:creationId xmlns:p14="http://schemas.microsoft.com/office/powerpoint/2010/main" val="115408887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288314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Transactions give you more flexibility and control when changing data, and the Oracle server ensures data consistency in the event of user process failure or system failure.</a:t>
            </a:r>
          </a:p>
          <a:p>
            <a:pPr lvl="1" eaLnBrk="1" hangingPunct="1"/>
            <a:r>
              <a:rPr lang="en-US" altLang="en-US" dirty="0">
                <a:latin typeface="Arial" charset="0"/>
              </a:rPr>
              <a:t>Transactions consist of DML statements that constitute one consistent change to the data. For example, a transfer of funds between two accounts should include the debit in one account and the credit to another account of the same amount. Both actions should either fail or succeed together; the credit should not be committed without the debit.</a:t>
            </a:r>
            <a:endParaRPr lang="en-US" altLang="en-US" b="1" dirty="0">
              <a:latin typeface="Arial" charset="0"/>
            </a:endParaRPr>
          </a:p>
          <a:p>
            <a:pPr lvl="1" eaLnBrk="1" hangingPunct="1"/>
            <a:r>
              <a:rPr lang="en-US" altLang="en-US" b="1" dirty="0">
                <a:latin typeface="Arial" charset="0"/>
              </a:rPr>
              <a:t>Transaction Types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342</a:t>
            </a:fld>
            <a:endParaRPr lang="es-VE"/>
          </a:p>
        </p:txBody>
      </p:sp>
    </p:spTree>
    <p:extLst>
      <p:ext uri="{BB962C8B-B14F-4D97-AF65-F5344CB8AC3E}">
        <p14:creationId xmlns:p14="http://schemas.microsoft.com/office/powerpoint/2010/main" val="347953257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When does a database transaction start and end? </a:t>
            </a:r>
          </a:p>
          <a:p>
            <a:pPr lvl="1" eaLnBrk="1" hangingPunct="1"/>
            <a:r>
              <a:rPr lang="en-US" altLang="en-US" dirty="0">
                <a:solidFill>
                  <a:schemeClr val="tx1"/>
                </a:solidFill>
                <a:latin typeface="Arial" charset="0"/>
              </a:rPr>
              <a:t>A transaction begins when the first DML statement is encountered and ends when one of the following occurs:</a:t>
            </a:r>
          </a:p>
          <a:p>
            <a:pPr lvl="2" eaLnBrk="1" hangingPunct="1"/>
            <a:r>
              <a:rPr lang="en-US" altLang="en-US" dirty="0">
                <a:solidFill>
                  <a:schemeClr val="tx1"/>
                </a:solidFill>
                <a:latin typeface="Arial" charset="0"/>
              </a:rPr>
              <a:t>A </a:t>
            </a:r>
            <a:r>
              <a:rPr lang="en-US" altLang="en-US" dirty="0">
                <a:solidFill>
                  <a:schemeClr val="tx1"/>
                </a:solidFill>
                <a:latin typeface="Courier New" pitchFamily="49" charset="0"/>
              </a:rPr>
              <a:t>COMMIT</a:t>
            </a:r>
            <a:r>
              <a:rPr lang="en-US" altLang="en-US" dirty="0">
                <a:solidFill>
                  <a:schemeClr val="tx1"/>
                </a:solidFill>
                <a:latin typeface="Arial" charset="0"/>
              </a:rPr>
              <a:t> or </a:t>
            </a:r>
            <a:r>
              <a:rPr lang="en-US" altLang="en-US" dirty="0">
                <a:solidFill>
                  <a:schemeClr val="tx1"/>
                </a:solidFill>
                <a:latin typeface="Courier New" pitchFamily="49" charset="0"/>
              </a:rPr>
              <a:t>ROLLBACK</a:t>
            </a:r>
            <a:r>
              <a:rPr lang="en-US" altLang="en-US" dirty="0">
                <a:solidFill>
                  <a:schemeClr val="tx1"/>
                </a:solidFill>
                <a:latin typeface="Arial" charset="0"/>
              </a:rPr>
              <a:t> statement is issued.</a:t>
            </a:r>
          </a:p>
          <a:p>
            <a:pPr lvl="2" eaLnBrk="1" hangingPunct="1"/>
            <a:r>
              <a:rPr lang="en-US" altLang="en-US" dirty="0">
                <a:solidFill>
                  <a:schemeClr val="tx1"/>
                </a:solidFill>
                <a:latin typeface="Arial" charset="0"/>
              </a:rPr>
              <a:t>A DDL statement, such as </a:t>
            </a:r>
            <a:r>
              <a:rPr lang="en-US" altLang="en-US" dirty="0">
                <a:solidFill>
                  <a:schemeClr val="tx1"/>
                </a:solidFill>
                <a:latin typeface="Courier New" pitchFamily="49" charset="0"/>
              </a:rPr>
              <a:t>CREATE</a:t>
            </a:r>
            <a:r>
              <a:rPr lang="en-US" altLang="en-US" dirty="0">
                <a:solidFill>
                  <a:schemeClr val="tx1"/>
                </a:solidFill>
                <a:latin typeface="Arial" charset="0"/>
              </a:rPr>
              <a:t>, is issued.</a:t>
            </a:r>
          </a:p>
          <a:p>
            <a:pPr lvl="2" eaLnBrk="1" hangingPunct="1"/>
            <a:r>
              <a:rPr lang="en-US" altLang="en-US" dirty="0">
                <a:solidFill>
                  <a:schemeClr val="tx1"/>
                </a:solidFill>
                <a:latin typeface="Arial" charset="0"/>
              </a:rPr>
              <a:t>A DCL statement is issued.</a:t>
            </a:r>
          </a:p>
          <a:p>
            <a:pPr lvl="2" eaLnBrk="1" hangingPunct="1"/>
            <a:r>
              <a:rPr lang="en-US" altLang="en-US" dirty="0">
                <a:solidFill>
                  <a:schemeClr val="tx1"/>
                </a:solidFill>
                <a:latin typeface="Arial" charset="0"/>
              </a:rPr>
              <a:t>The user exits SQL Developer or SQL*Plus.</a:t>
            </a:r>
          </a:p>
          <a:p>
            <a:pPr lvl="2" eaLnBrk="1" hangingPunct="1"/>
            <a:r>
              <a:rPr lang="en-US" altLang="en-US" dirty="0">
                <a:solidFill>
                  <a:schemeClr val="tx1"/>
                </a:solidFill>
                <a:latin typeface="Arial" charset="0"/>
              </a:rPr>
              <a:t>A machine fails or the system crashes.</a:t>
            </a:r>
          </a:p>
          <a:p>
            <a:pPr lvl="1" eaLnBrk="1" hangingPunct="1"/>
            <a:r>
              <a:rPr lang="en-US" altLang="en-US" dirty="0">
                <a:solidFill>
                  <a:schemeClr val="tx1"/>
                </a:solidFill>
                <a:latin typeface="Arial" charset="0"/>
              </a:rPr>
              <a:t>After one transaction ends, the next executable SQL statement automatically starts the next transaction.</a:t>
            </a:r>
          </a:p>
          <a:p>
            <a:pPr lvl="1" eaLnBrk="1" hangingPunct="1"/>
            <a:r>
              <a:rPr lang="en-US" altLang="en-US" dirty="0">
                <a:solidFill>
                  <a:schemeClr val="tx1"/>
                </a:solidFill>
                <a:latin typeface="Arial" charset="0"/>
              </a:rPr>
              <a:t>A DDL statement or a DCL statement is automatically committed and, therefore, implicitly ends a transaction.</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343</a:t>
            </a:fld>
            <a:endParaRPr lang="es-VE"/>
          </a:p>
        </p:txBody>
      </p:sp>
    </p:spTree>
    <p:extLst>
      <p:ext uri="{BB962C8B-B14F-4D97-AF65-F5344CB8AC3E}">
        <p14:creationId xmlns:p14="http://schemas.microsoft.com/office/powerpoint/2010/main" val="256933484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With the </a:t>
            </a:r>
            <a:r>
              <a:rPr lang="en-US" altLang="en-US" dirty="0">
                <a:latin typeface="Courier New" pitchFamily="49" charset="0"/>
              </a:rPr>
              <a:t>COMMIT</a:t>
            </a:r>
            <a:r>
              <a:rPr lang="en-US" altLang="en-US" dirty="0">
                <a:latin typeface="Arial" charset="0"/>
              </a:rPr>
              <a:t> and </a:t>
            </a:r>
            <a:r>
              <a:rPr lang="en-US" altLang="en-US" dirty="0">
                <a:latin typeface="Courier New" pitchFamily="49" charset="0"/>
              </a:rPr>
              <a:t>ROLLBACK</a:t>
            </a:r>
            <a:r>
              <a:rPr lang="en-US" altLang="en-US" dirty="0">
                <a:latin typeface="Arial" charset="0"/>
              </a:rPr>
              <a:t> statements, you have control over making changes to the data permanent.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344</a:t>
            </a:fld>
            <a:endParaRPr lang="es-VE"/>
          </a:p>
        </p:txBody>
      </p:sp>
    </p:spTree>
    <p:extLst>
      <p:ext uri="{BB962C8B-B14F-4D97-AF65-F5344CB8AC3E}">
        <p14:creationId xmlns:p14="http://schemas.microsoft.com/office/powerpoint/2010/main" val="340694293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You can control the logic of transactions by using the </a:t>
            </a:r>
            <a:r>
              <a:rPr lang="en-US" altLang="en-US" dirty="0">
                <a:latin typeface="Courier New" pitchFamily="49" charset="0"/>
              </a:rPr>
              <a:t>COMMIT</a:t>
            </a:r>
            <a:r>
              <a:rPr lang="en-US" altLang="en-US" dirty="0">
                <a:latin typeface="Arial" charset="0"/>
              </a:rPr>
              <a:t>, </a:t>
            </a:r>
            <a:r>
              <a:rPr lang="en-US" altLang="en-US" dirty="0">
                <a:latin typeface="Courier New" pitchFamily="49" charset="0"/>
              </a:rPr>
              <a:t>SAVEPOINT</a:t>
            </a:r>
            <a:r>
              <a:rPr lang="en-US" altLang="en-US" dirty="0">
                <a:latin typeface="Arial" charset="0"/>
              </a:rPr>
              <a:t>, and </a:t>
            </a:r>
            <a:r>
              <a:rPr lang="en-US" altLang="en-US" dirty="0">
                <a:latin typeface="Courier New" pitchFamily="49" charset="0"/>
              </a:rPr>
              <a:t>ROLLBACK</a:t>
            </a:r>
            <a:r>
              <a:rPr lang="en-US" altLang="en-US" dirty="0">
                <a:latin typeface="Arial" charset="0"/>
              </a:rPr>
              <a:t> statements.</a:t>
            </a: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endParaRPr lang="en-US" altLang="en-US" dirty="0">
              <a:latin typeface="Arial" charset="0"/>
            </a:endParaRPr>
          </a:p>
          <a:p>
            <a:pPr lvl="1"/>
            <a:r>
              <a:rPr lang="en-US" altLang="en-US" dirty="0">
                <a:latin typeface="Arial" charset="0"/>
              </a:rPr>
              <a:t/>
            </a:r>
            <a:br>
              <a:rPr lang="en-US" altLang="en-US" dirty="0">
                <a:latin typeface="Arial" charset="0"/>
              </a:rPr>
            </a:br>
            <a:endParaRPr lang="en-US" altLang="en-US" dirty="0">
              <a:latin typeface="Arial" charset="0"/>
            </a:endParaRPr>
          </a:p>
          <a:p>
            <a:pPr lvl="1"/>
            <a:r>
              <a:rPr lang="en-US" altLang="en-US" b="1" dirty="0">
                <a:latin typeface="Arial" charset="0"/>
              </a:rPr>
              <a:t>Note: </a:t>
            </a:r>
            <a:r>
              <a:rPr lang="en-US" altLang="en-US" dirty="0">
                <a:latin typeface="Arial" charset="0"/>
              </a:rPr>
              <a:t>You cannot </a:t>
            </a:r>
            <a:r>
              <a:rPr lang="en-US" altLang="en-US" dirty="0">
                <a:latin typeface="Courier New" pitchFamily="49" charset="0"/>
              </a:rPr>
              <a:t>COMMIT</a:t>
            </a:r>
            <a:r>
              <a:rPr lang="en-US" altLang="en-US" dirty="0">
                <a:latin typeface="Arial" charset="0"/>
              </a:rPr>
              <a:t> to a </a:t>
            </a:r>
            <a:r>
              <a:rPr lang="en-US" altLang="en-US" dirty="0">
                <a:latin typeface="Courier New" pitchFamily="49" charset="0"/>
              </a:rPr>
              <a:t>SAVEPOINT</a:t>
            </a:r>
            <a:r>
              <a:rPr lang="en-US" altLang="en-US" dirty="0">
                <a:latin typeface="Arial" charset="0"/>
              </a:rPr>
              <a:t>. </a:t>
            </a:r>
            <a:r>
              <a:rPr lang="en-US" altLang="en-US" dirty="0">
                <a:latin typeface="Courier New" pitchFamily="49" charset="0"/>
              </a:rPr>
              <a:t>SAVEPOINT</a:t>
            </a:r>
            <a:r>
              <a:rPr lang="en-US" altLang="en-US" dirty="0">
                <a:latin typeface="Arial" charset="0"/>
              </a:rPr>
              <a:t> is not ANSI-standard SQL.</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345</a:t>
            </a:fld>
            <a:endParaRPr lang="es-VE"/>
          </a:p>
        </p:txBody>
      </p:sp>
    </p:spTree>
    <p:extLst>
      <p:ext uri="{BB962C8B-B14F-4D97-AF65-F5344CB8AC3E}">
        <p14:creationId xmlns:p14="http://schemas.microsoft.com/office/powerpoint/2010/main" val="109403958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You can create a marker in the current transaction by using the </a:t>
            </a:r>
            <a:r>
              <a:rPr lang="en-US" altLang="en-US" dirty="0">
                <a:solidFill>
                  <a:schemeClr val="tx1"/>
                </a:solidFill>
                <a:latin typeface="Courier New" pitchFamily="49" charset="0"/>
              </a:rPr>
              <a:t>SAVEPOINT</a:t>
            </a:r>
            <a:r>
              <a:rPr lang="en-US" altLang="en-US" dirty="0">
                <a:solidFill>
                  <a:schemeClr val="tx1"/>
                </a:solidFill>
                <a:latin typeface="Arial" charset="0"/>
              </a:rPr>
              <a:t> statement, which divides the transaction into smaller sections. You can then discard pending changes back to that marker by using the </a:t>
            </a:r>
            <a:r>
              <a:rPr lang="en-US" altLang="en-US" dirty="0">
                <a:solidFill>
                  <a:schemeClr val="tx1"/>
                </a:solidFill>
                <a:latin typeface="Courier New" pitchFamily="49" charset="0"/>
              </a:rPr>
              <a:t>ROLLBACK</a:t>
            </a:r>
            <a:r>
              <a:rPr lang="en-US" altLang="en-US" dirty="0">
                <a:solidFill>
                  <a:schemeClr val="tx1"/>
                </a:solidFill>
                <a:latin typeface="Arial" charset="0"/>
              </a:rPr>
              <a:t> </a:t>
            </a:r>
            <a:r>
              <a:rPr lang="en-US" altLang="en-US" dirty="0">
                <a:solidFill>
                  <a:schemeClr val="tx1"/>
                </a:solidFill>
                <a:latin typeface="Courier New" pitchFamily="49" charset="0"/>
              </a:rPr>
              <a:t>TO</a:t>
            </a:r>
            <a:r>
              <a:rPr lang="en-US" altLang="en-US" dirty="0">
                <a:solidFill>
                  <a:schemeClr val="tx1"/>
                </a:solidFill>
                <a:latin typeface="Arial" charset="0"/>
              </a:rPr>
              <a:t> </a:t>
            </a:r>
            <a:r>
              <a:rPr lang="en-US" altLang="en-US" dirty="0">
                <a:solidFill>
                  <a:schemeClr val="tx1"/>
                </a:solidFill>
                <a:latin typeface="Courier New" pitchFamily="49" charset="0"/>
              </a:rPr>
              <a:t>SAVEPOINT</a:t>
            </a:r>
            <a:r>
              <a:rPr lang="en-US" altLang="en-US" dirty="0">
                <a:solidFill>
                  <a:schemeClr val="tx1"/>
                </a:solidFill>
                <a:latin typeface="Arial" charset="0"/>
              </a:rPr>
              <a:t> statement. </a:t>
            </a:r>
          </a:p>
          <a:p>
            <a:pPr lvl="1" eaLnBrk="1" hangingPunct="1"/>
            <a:r>
              <a:rPr lang="en-US" altLang="en-US" dirty="0">
                <a:solidFill>
                  <a:schemeClr val="tx1"/>
                </a:solidFill>
                <a:latin typeface="Arial" charset="0"/>
              </a:rPr>
              <a:t>Note that if you create a second </a:t>
            </a:r>
            <a:r>
              <a:rPr lang="en-US" altLang="en-US" dirty="0" err="1">
                <a:solidFill>
                  <a:schemeClr val="tx1"/>
                </a:solidFill>
                <a:latin typeface="Arial" charset="0"/>
              </a:rPr>
              <a:t>savepoint</a:t>
            </a:r>
            <a:r>
              <a:rPr lang="en-US" altLang="en-US" dirty="0">
                <a:solidFill>
                  <a:schemeClr val="tx1"/>
                </a:solidFill>
                <a:latin typeface="Arial" charset="0"/>
              </a:rPr>
              <a:t> with the same name as an earlier </a:t>
            </a:r>
            <a:r>
              <a:rPr lang="en-US" altLang="en-US" dirty="0" err="1">
                <a:solidFill>
                  <a:schemeClr val="tx1"/>
                </a:solidFill>
                <a:latin typeface="Arial" charset="0"/>
              </a:rPr>
              <a:t>savepoint</a:t>
            </a:r>
            <a:r>
              <a:rPr lang="en-US" altLang="en-US" dirty="0">
                <a:solidFill>
                  <a:schemeClr val="tx1"/>
                </a:solidFill>
                <a:latin typeface="Arial" charset="0"/>
              </a:rPr>
              <a:t>, the earlier </a:t>
            </a:r>
            <a:r>
              <a:rPr lang="en-US" altLang="en-US" dirty="0" err="1">
                <a:solidFill>
                  <a:schemeClr val="tx1"/>
                </a:solidFill>
                <a:latin typeface="Arial" charset="0"/>
              </a:rPr>
              <a:t>savepoint</a:t>
            </a:r>
            <a:r>
              <a:rPr lang="en-US" altLang="en-US" dirty="0">
                <a:solidFill>
                  <a:schemeClr val="tx1"/>
                </a:solidFill>
                <a:latin typeface="Arial" charset="0"/>
              </a:rPr>
              <a:t> is deleted.</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346</a:t>
            </a:fld>
            <a:endParaRPr lang="es-VE"/>
          </a:p>
        </p:txBody>
      </p:sp>
    </p:spTree>
    <p:extLst>
      <p:ext uri="{BB962C8B-B14F-4D97-AF65-F5344CB8AC3E}">
        <p14:creationId xmlns:p14="http://schemas.microsoft.com/office/powerpoint/2010/main" val="57691584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endParaRPr lang="en-US" altLang="en-US" dirty="0">
              <a:latin typeface="Arial" charset="0"/>
            </a:endParaRPr>
          </a:p>
          <a:p>
            <a:pPr lvl="1" eaLnBrk="1" hangingPunct="1"/>
            <a:endParaRPr lang="en-US" altLang="en-US" dirty="0">
              <a:latin typeface="Arial" charset="0"/>
            </a:endParaRPr>
          </a:p>
          <a:p>
            <a:pPr lvl="1" eaLnBrk="1" hangingPunct="1"/>
            <a:endParaRPr lang="en-US" altLang="en-US" dirty="0">
              <a:latin typeface="Arial" charset="0"/>
            </a:endParaRPr>
          </a:p>
          <a:p>
            <a:pPr lvl="1" eaLnBrk="1" hangingPunct="1"/>
            <a:endParaRPr lang="en-US" altLang="en-US" dirty="0">
              <a:latin typeface="Arial" charset="0"/>
            </a:endParaRPr>
          </a:p>
          <a:p>
            <a:pPr lvl="1" eaLnBrk="1" hangingPunct="1"/>
            <a:endParaRPr lang="en-US" altLang="en-US" dirty="0">
              <a:latin typeface="Arial" charset="0"/>
            </a:endParaRPr>
          </a:p>
          <a:p>
            <a:pPr lvl="1" eaLnBrk="1" hangingPunct="1"/>
            <a:endParaRPr lang="en-US" altLang="en-US" dirty="0">
              <a:latin typeface="Arial" charset="0"/>
            </a:endParaRPr>
          </a:p>
          <a:p>
            <a:pPr lvl="1" eaLnBrk="1" hangingPunct="1"/>
            <a:r>
              <a:rPr lang="en-US" altLang="en-US" b="1" dirty="0">
                <a:latin typeface="Arial" charset="0"/>
              </a:rPr>
              <a:t>Note:</a:t>
            </a:r>
            <a:r>
              <a:rPr lang="en-US" altLang="en-US" dirty="0">
                <a:latin typeface="Arial" charset="0"/>
              </a:rPr>
              <a:t> In SQL*Plus, the </a:t>
            </a:r>
            <a:r>
              <a:rPr lang="en-US" altLang="en-US" dirty="0">
                <a:latin typeface="Courier New" pitchFamily="49" charset="0"/>
              </a:rPr>
              <a:t>AUTOCOMMIT</a:t>
            </a:r>
            <a:r>
              <a:rPr lang="en-US" altLang="en-US" dirty="0">
                <a:latin typeface="Arial" charset="0"/>
              </a:rPr>
              <a:t> command can be toggled </a:t>
            </a:r>
            <a:r>
              <a:rPr lang="en-US" altLang="en-US" dirty="0">
                <a:latin typeface="Courier New" pitchFamily="49" charset="0"/>
                <a:cs typeface="Courier New" pitchFamily="49" charset="0"/>
              </a:rPr>
              <a:t>ON</a:t>
            </a:r>
            <a:r>
              <a:rPr lang="en-US" altLang="en-US" dirty="0">
                <a:latin typeface="Arial" charset="0"/>
              </a:rPr>
              <a:t> or </a:t>
            </a:r>
            <a:r>
              <a:rPr lang="en-US" altLang="en-US" dirty="0">
                <a:latin typeface="Courier New" pitchFamily="49" charset="0"/>
                <a:cs typeface="Courier New" pitchFamily="49" charset="0"/>
              </a:rPr>
              <a:t>OFF</a:t>
            </a:r>
            <a:r>
              <a:rPr lang="en-US" altLang="en-US" dirty="0">
                <a:latin typeface="Arial" charset="0"/>
              </a:rPr>
              <a:t>. If set to </a:t>
            </a:r>
            <a:r>
              <a:rPr lang="en-US" altLang="en-US" dirty="0">
                <a:latin typeface="Courier New" pitchFamily="49" charset="0"/>
                <a:cs typeface="Courier New" pitchFamily="49" charset="0"/>
              </a:rPr>
              <a:t>ON</a:t>
            </a:r>
            <a:r>
              <a:rPr lang="en-US" altLang="en-US" dirty="0">
                <a:latin typeface="Arial" charset="0"/>
              </a:rPr>
              <a:t>, each individual </a:t>
            </a:r>
            <a:r>
              <a:rPr lang="en-US" altLang="en-US" dirty="0">
                <a:latin typeface="Courier New" pitchFamily="49" charset="0"/>
                <a:cs typeface="Courier New" pitchFamily="49" charset="0"/>
              </a:rPr>
              <a:t>DML</a:t>
            </a:r>
            <a:r>
              <a:rPr lang="en-US" altLang="en-US" dirty="0">
                <a:latin typeface="Arial" charset="0"/>
              </a:rPr>
              <a:t> statement is committed as soon as it is executed. You cannot roll back the changes. If set to </a:t>
            </a:r>
            <a:r>
              <a:rPr lang="en-US" altLang="en-US" dirty="0">
                <a:latin typeface="Courier New" pitchFamily="49" charset="0"/>
                <a:cs typeface="Courier New" pitchFamily="49" charset="0"/>
              </a:rPr>
              <a:t>OFF</a:t>
            </a:r>
            <a:r>
              <a:rPr lang="en-US" altLang="en-US" dirty="0">
                <a:latin typeface="Arial" charset="0"/>
              </a:rPr>
              <a:t>, the </a:t>
            </a:r>
            <a:r>
              <a:rPr lang="en-US" altLang="en-US" dirty="0">
                <a:latin typeface="Courier New" pitchFamily="49" charset="0"/>
              </a:rPr>
              <a:t>COMMIT</a:t>
            </a:r>
            <a:r>
              <a:rPr lang="en-US" altLang="en-US" dirty="0">
                <a:latin typeface="Arial" charset="0"/>
              </a:rPr>
              <a:t> statement can still be issued explicitly. Also, the </a:t>
            </a:r>
            <a:r>
              <a:rPr lang="en-US" altLang="en-US" dirty="0">
                <a:latin typeface="Courier New" pitchFamily="49" charset="0"/>
              </a:rPr>
              <a:t>COMMIT</a:t>
            </a:r>
            <a:r>
              <a:rPr lang="en-US" altLang="en-US" dirty="0">
                <a:latin typeface="Arial" charset="0"/>
              </a:rPr>
              <a:t> statement is issued when a</a:t>
            </a:r>
            <a:r>
              <a:rPr lang="en-US" altLang="en-US" dirty="0">
                <a:latin typeface="Arial" charset="0"/>
                <a:cs typeface="Arial" charset="0"/>
              </a:rPr>
              <a:t> DDL </a:t>
            </a:r>
            <a:r>
              <a:rPr lang="en-US" altLang="en-US" dirty="0">
                <a:latin typeface="Arial" charset="0"/>
              </a:rPr>
              <a:t>statement is issued or when you exit SQL*Plus. The </a:t>
            </a:r>
            <a:r>
              <a:rPr lang="en-US" altLang="en-US" dirty="0">
                <a:latin typeface="Courier New" pitchFamily="49" charset="0"/>
              </a:rPr>
              <a:t>SET</a:t>
            </a:r>
            <a:r>
              <a:rPr lang="en-US" altLang="en-US" dirty="0">
                <a:latin typeface="Arial" charset="0"/>
              </a:rPr>
              <a:t> </a:t>
            </a:r>
            <a:r>
              <a:rPr lang="en-US" altLang="en-US" dirty="0">
                <a:latin typeface="Courier New" pitchFamily="49" charset="0"/>
              </a:rPr>
              <a:t>AUTOCOMMIT</a:t>
            </a:r>
            <a:r>
              <a:rPr lang="en-US" altLang="en-US" dirty="0">
                <a:latin typeface="Arial" charset="0"/>
              </a:rPr>
              <a:t> </a:t>
            </a:r>
            <a:r>
              <a:rPr lang="en-US" altLang="en-US" dirty="0">
                <a:latin typeface="Courier New" pitchFamily="49" charset="0"/>
              </a:rPr>
              <a:t>ON/OFF</a:t>
            </a:r>
            <a:r>
              <a:rPr lang="en-US" altLang="en-US" dirty="0">
                <a:latin typeface="Arial" charset="0"/>
              </a:rPr>
              <a:t> command is skipped in SQL Developer. DML is committed on a normal exit from SQL Developer only if you have the </a:t>
            </a:r>
            <a:r>
              <a:rPr lang="en-US" altLang="en-US" dirty="0" err="1">
                <a:latin typeface="Arial" charset="0"/>
              </a:rPr>
              <a:t>Autocommit</a:t>
            </a:r>
            <a:r>
              <a:rPr lang="en-US" altLang="en-US" dirty="0">
                <a:latin typeface="Arial" charset="0"/>
              </a:rPr>
              <a:t> preference enabled. To enable </a:t>
            </a:r>
            <a:r>
              <a:rPr lang="en-US" altLang="en-US" dirty="0" err="1">
                <a:latin typeface="Arial" charset="0"/>
              </a:rPr>
              <a:t>Autocommit</a:t>
            </a:r>
            <a:r>
              <a:rPr lang="en-US" altLang="en-US" dirty="0">
                <a:latin typeface="Arial" charset="0"/>
              </a:rPr>
              <a:t>, perform the following:</a:t>
            </a:r>
          </a:p>
          <a:p>
            <a:pPr lvl="1" eaLnBrk="1" hangingPunct="1"/>
            <a:endParaRPr lang="en-US" altLang="en-US" sz="100" dirty="0">
              <a:latin typeface="Arial" charset="0"/>
            </a:endParaRPr>
          </a:p>
          <a:p>
            <a:pPr lvl="2" eaLnBrk="1" hangingPunct="1"/>
            <a:r>
              <a:rPr lang="en-US" altLang="en-US" dirty="0">
                <a:latin typeface="Arial" charset="0"/>
              </a:rPr>
              <a:t>From the Tools menu, select Preferences. In the Preferences dialog box, expand Database and select Worksheet Parameters.</a:t>
            </a:r>
          </a:p>
          <a:p>
            <a:pPr lvl="2" eaLnBrk="1" hangingPunct="1"/>
            <a:r>
              <a:rPr lang="en-US" altLang="en-US" dirty="0">
                <a:latin typeface="Arial" charset="0"/>
              </a:rPr>
              <a:t>In the right pane, select the </a:t>
            </a:r>
            <a:r>
              <a:rPr lang="en-US" altLang="en-US" b="1" dirty="0">
                <a:latin typeface="Arial" charset="0"/>
              </a:rPr>
              <a:t>“</a:t>
            </a:r>
            <a:r>
              <a:rPr lang="en-US" altLang="en-US" b="1" dirty="0" err="1">
                <a:latin typeface="Arial" charset="0"/>
              </a:rPr>
              <a:t>Autocommit</a:t>
            </a:r>
            <a:r>
              <a:rPr lang="en-US" altLang="en-US" b="1" dirty="0">
                <a:latin typeface="Arial" charset="0"/>
              </a:rPr>
              <a:t> in SQL Worksheet”</a:t>
            </a:r>
            <a:r>
              <a:rPr lang="en-US" altLang="en-US" dirty="0">
                <a:latin typeface="Arial" charset="0"/>
              </a:rPr>
              <a:t> option. Click OK.</a:t>
            </a: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2" eaLnBrk="1" hangingPunct="1"/>
            <a:endParaRPr lang="en-US" altLang="en-US" dirty="0">
              <a:latin typeface="Arial" charset="0"/>
            </a:endParaRPr>
          </a:p>
          <a:p>
            <a:pPr lvl="1" eaLnBrk="1" hangingPunct="1">
              <a:buSzTx/>
              <a:buFontTx/>
              <a:buNone/>
            </a:pPr>
            <a:r>
              <a:rPr lang="en-US" altLang="en-US" b="1" dirty="0">
                <a:solidFill>
                  <a:schemeClr val="tx1"/>
                </a:solidFill>
                <a:latin typeface="Arial" charset="0"/>
              </a:rPr>
              <a:t>System Failures</a:t>
            </a:r>
          </a:p>
          <a:p>
            <a:pPr lvl="1" eaLnBrk="1" hangingPunct="1">
              <a:buSzTx/>
              <a:buFontTx/>
              <a:buNone/>
            </a:pPr>
            <a:r>
              <a:rPr lang="en-US" altLang="en-US" dirty="0">
                <a:solidFill>
                  <a:schemeClr val="tx1"/>
                </a:solidFill>
                <a:latin typeface="Arial" charset="0"/>
              </a:rPr>
              <a:t>When a transaction is interrupted by a system failure, the entire transaction is automatically rolled back. This prevents the error from causing unwanted changes to the data and returns the tables to the state at the time of the last commit. In this way, the Oracle server protects the integrity of the tables.</a:t>
            </a:r>
          </a:p>
          <a:p>
            <a:pPr lvl="1" eaLnBrk="1" hangingPunct="1">
              <a:buSzTx/>
              <a:buFontTx/>
              <a:buNone/>
            </a:pPr>
            <a:r>
              <a:rPr lang="en-US" altLang="en-US" dirty="0">
                <a:solidFill>
                  <a:schemeClr val="tx1"/>
                </a:solidFill>
                <a:latin typeface="Arial" charset="0"/>
              </a:rPr>
              <a:t>In SQL Developer, a normal exit from the session is accomplished by selecting Exit from the File menu. In SQL*Plus, a normal exit is accomplished by entering the </a:t>
            </a:r>
            <a:r>
              <a:rPr lang="en-US" altLang="en-US" dirty="0">
                <a:solidFill>
                  <a:schemeClr val="tx1"/>
                </a:solidFill>
                <a:latin typeface="Courier New" pitchFamily="49" charset="0"/>
              </a:rPr>
              <a:t>EXIT</a:t>
            </a:r>
            <a:r>
              <a:rPr lang="en-US" altLang="en-US" dirty="0">
                <a:solidFill>
                  <a:schemeClr val="tx1"/>
                </a:solidFill>
                <a:latin typeface="Arial" charset="0"/>
              </a:rPr>
              <a:t> command at the prompt. Closing the window is interpreted as an abnormal exit.</a:t>
            </a:r>
            <a:endParaRPr lang="en-US" altLang="en-US" dirty="0">
              <a:latin typeface="Arial" charset="0"/>
            </a:endParaRPr>
          </a:p>
          <a:p>
            <a:pPr lvl="2" eaLnBrk="1" hangingPunct="1"/>
            <a:endParaRPr lang="en-US" altLang="en-US" dirty="0">
              <a:latin typeface="Arial" charset="0"/>
            </a:endParaRP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347</a:t>
            </a:fld>
            <a:endParaRPr lang="es-VE"/>
          </a:p>
        </p:txBody>
      </p:sp>
    </p:spTree>
    <p:extLst>
      <p:ext uri="{BB962C8B-B14F-4D97-AF65-F5344CB8AC3E}">
        <p14:creationId xmlns:p14="http://schemas.microsoft.com/office/powerpoint/2010/main" val="294344580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Every data change made during the transaction is temporary until the transaction is committed.</a:t>
            </a:r>
          </a:p>
          <a:p>
            <a:pPr lvl="1" eaLnBrk="1" hangingPunct="1"/>
            <a:r>
              <a:rPr lang="en-US" altLang="en-US" dirty="0">
                <a:solidFill>
                  <a:schemeClr val="tx1"/>
                </a:solidFill>
                <a:latin typeface="Arial" charset="0"/>
              </a:rPr>
              <a:t>The state of the data before </a:t>
            </a:r>
            <a:r>
              <a:rPr lang="en-US" altLang="en-US" dirty="0">
                <a:solidFill>
                  <a:schemeClr val="tx1"/>
                </a:solidFill>
                <a:latin typeface="Courier New" pitchFamily="49" charset="0"/>
              </a:rPr>
              <a:t>COMMIT</a:t>
            </a:r>
            <a:r>
              <a:rPr lang="en-US" altLang="en-US" dirty="0">
                <a:solidFill>
                  <a:schemeClr val="tx1"/>
                </a:solidFill>
                <a:latin typeface="Arial" charset="0"/>
              </a:rPr>
              <a:t> or </a:t>
            </a:r>
            <a:r>
              <a:rPr lang="en-US" altLang="en-US" dirty="0">
                <a:solidFill>
                  <a:schemeClr val="tx1"/>
                </a:solidFill>
                <a:latin typeface="Courier New" pitchFamily="49" charset="0"/>
              </a:rPr>
              <a:t>ROLLBACK</a:t>
            </a:r>
            <a:r>
              <a:rPr lang="en-US" altLang="en-US" dirty="0">
                <a:solidFill>
                  <a:schemeClr val="tx1"/>
                </a:solidFill>
                <a:latin typeface="Arial" charset="0"/>
              </a:rPr>
              <a:t> statements are issued can be described as follows:</a:t>
            </a:r>
          </a:p>
          <a:p>
            <a:pPr lvl="2" eaLnBrk="1" hangingPunct="1"/>
            <a:r>
              <a:rPr lang="en-US" altLang="en-US" dirty="0">
                <a:solidFill>
                  <a:schemeClr val="tx1"/>
                </a:solidFill>
                <a:latin typeface="Arial" charset="0"/>
              </a:rPr>
              <a:t>Data manipulation operations primarily affect the database buffer; therefore, the previous state of the data can be recovered.</a:t>
            </a:r>
          </a:p>
          <a:p>
            <a:pPr lvl="2" eaLnBrk="1" hangingPunct="1"/>
            <a:r>
              <a:rPr lang="en-US" altLang="en-US" dirty="0">
                <a:solidFill>
                  <a:schemeClr val="tx1"/>
                </a:solidFill>
                <a:latin typeface="Arial" charset="0"/>
              </a:rPr>
              <a:t>The current session can review the results of the data manipulation operations by querying the tables.</a:t>
            </a:r>
          </a:p>
          <a:p>
            <a:pPr lvl="2" eaLnBrk="1" hangingPunct="1"/>
            <a:r>
              <a:rPr lang="en-US" altLang="en-US" dirty="0">
                <a:solidFill>
                  <a:schemeClr val="tx1"/>
                </a:solidFill>
                <a:latin typeface="Arial" charset="0"/>
              </a:rPr>
              <a:t>Other sessions cannot view the results of the data manipulation operations made by the current session. The Oracle server institutes read consistency to ensure that each session sees data as it existed at the last commit.</a:t>
            </a:r>
          </a:p>
          <a:p>
            <a:pPr lvl="2" eaLnBrk="1" hangingPunct="1"/>
            <a:r>
              <a:rPr lang="en-US" altLang="en-US" dirty="0">
                <a:solidFill>
                  <a:schemeClr val="tx1"/>
                </a:solidFill>
                <a:latin typeface="Arial" charset="0"/>
              </a:rPr>
              <a:t>The affected rows are locked; other sessions cannot change the data in the affected rows.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348</a:t>
            </a:fld>
            <a:endParaRPr lang="es-VE"/>
          </a:p>
        </p:txBody>
      </p:sp>
    </p:spTree>
    <p:extLst>
      <p:ext uri="{BB962C8B-B14F-4D97-AF65-F5344CB8AC3E}">
        <p14:creationId xmlns:p14="http://schemas.microsoft.com/office/powerpoint/2010/main" val="363897714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Make all pending changes permanent by using the </a:t>
            </a:r>
            <a:r>
              <a:rPr lang="en-US" altLang="en-US" dirty="0">
                <a:solidFill>
                  <a:schemeClr val="tx1"/>
                </a:solidFill>
                <a:latin typeface="Courier New" pitchFamily="49" charset="0"/>
              </a:rPr>
              <a:t>COMMIT</a:t>
            </a:r>
            <a:r>
              <a:rPr lang="en-US" altLang="en-US" dirty="0">
                <a:solidFill>
                  <a:schemeClr val="tx1"/>
                </a:solidFill>
                <a:latin typeface="Arial" charset="0"/>
              </a:rPr>
              <a:t> statement. The following happens after a </a:t>
            </a:r>
            <a:r>
              <a:rPr lang="en-US" altLang="en-US" dirty="0">
                <a:solidFill>
                  <a:schemeClr val="tx1"/>
                </a:solidFill>
                <a:latin typeface="Courier New" pitchFamily="49" charset="0"/>
              </a:rPr>
              <a:t>COMMIT</a:t>
            </a:r>
            <a:r>
              <a:rPr lang="en-US" altLang="en-US" dirty="0">
                <a:solidFill>
                  <a:schemeClr val="tx1"/>
                </a:solidFill>
                <a:latin typeface="Arial" charset="0"/>
              </a:rPr>
              <a:t> statement:</a:t>
            </a:r>
          </a:p>
          <a:p>
            <a:pPr lvl="2" eaLnBrk="1" hangingPunct="1"/>
            <a:r>
              <a:rPr lang="en-US" altLang="en-US" dirty="0">
                <a:solidFill>
                  <a:schemeClr val="tx1"/>
                </a:solidFill>
                <a:latin typeface="Arial" charset="0"/>
              </a:rPr>
              <a:t>Data changes are written to the database.</a:t>
            </a:r>
          </a:p>
          <a:p>
            <a:pPr lvl="2" eaLnBrk="1" hangingPunct="1"/>
            <a:r>
              <a:rPr lang="en-US" altLang="en-US" dirty="0">
                <a:solidFill>
                  <a:schemeClr val="tx1"/>
                </a:solidFill>
                <a:latin typeface="Arial" charset="0"/>
              </a:rPr>
              <a:t>The previous state of the data is no longer available with normal SQL queries.</a:t>
            </a:r>
          </a:p>
          <a:p>
            <a:pPr lvl="2" eaLnBrk="1" hangingPunct="1"/>
            <a:r>
              <a:rPr lang="en-US" altLang="en-US" dirty="0">
                <a:solidFill>
                  <a:schemeClr val="tx1"/>
                </a:solidFill>
                <a:latin typeface="Arial" charset="0"/>
              </a:rPr>
              <a:t>All sessions can view the results of the transaction.</a:t>
            </a:r>
          </a:p>
          <a:p>
            <a:pPr lvl="2" eaLnBrk="1" hangingPunct="1"/>
            <a:r>
              <a:rPr lang="en-US" altLang="en-US" dirty="0">
                <a:solidFill>
                  <a:schemeClr val="tx1"/>
                </a:solidFill>
                <a:latin typeface="Arial" charset="0"/>
              </a:rPr>
              <a:t>The locks on the affected rows are released; the rows are now available for other sessions to perform new data changes.</a:t>
            </a:r>
          </a:p>
          <a:p>
            <a:pPr lvl="2" eaLnBrk="1" hangingPunct="1"/>
            <a:r>
              <a:rPr lang="en-US" altLang="en-US" dirty="0">
                <a:solidFill>
                  <a:schemeClr val="tx1"/>
                </a:solidFill>
                <a:latin typeface="Arial" charset="0"/>
              </a:rPr>
              <a:t>All </a:t>
            </a:r>
            <a:r>
              <a:rPr lang="en-US" altLang="en-US" dirty="0" err="1">
                <a:solidFill>
                  <a:schemeClr val="tx1"/>
                </a:solidFill>
                <a:latin typeface="Arial" charset="0"/>
              </a:rPr>
              <a:t>savepoints</a:t>
            </a:r>
            <a:r>
              <a:rPr lang="en-US" altLang="en-US" dirty="0">
                <a:solidFill>
                  <a:schemeClr val="tx1"/>
                </a:solidFill>
                <a:latin typeface="Arial" charset="0"/>
              </a:rPr>
              <a:t> are erased.</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349</a:t>
            </a:fld>
            <a:endParaRPr lang="es-VE"/>
          </a:p>
        </p:txBody>
      </p:sp>
    </p:spTree>
    <p:extLst>
      <p:ext uri="{BB962C8B-B14F-4D97-AF65-F5344CB8AC3E}">
        <p14:creationId xmlns:p14="http://schemas.microsoft.com/office/powerpoint/2010/main" val="2693302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Relational database management systems are composed of objects or relations. They are managed by operations and governed by data integrity constraints.</a:t>
            </a:r>
            <a:endParaRPr dirty="0"/>
          </a:p>
          <a:p>
            <a:pPr marL="152373" lvl="1" indent="0" algn="l" rtl="0">
              <a:spcBef>
                <a:spcPts val="533"/>
              </a:spcBef>
              <a:spcAft>
                <a:spcPts val="0"/>
              </a:spcAft>
              <a:buClr>
                <a:schemeClr val="dk1"/>
              </a:buClr>
              <a:buSzPts val="1200"/>
              <a:buFont typeface="Calibri"/>
              <a:buNone/>
            </a:pPr>
            <a:r>
              <a:rPr lang="en-US" dirty="0"/>
              <a:t>Oracle Corporation produces products and services to meet your RDBMS needs. The main products are the following:</a:t>
            </a:r>
            <a:endParaRPr dirty="0"/>
          </a:p>
          <a:p>
            <a:pPr marL="609493" lvl="2" indent="-304745" algn="l" rtl="0">
              <a:spcBef>
                <a:spcPts val="400"/>
              </a:spcBef>
              <a:spcAft>
                <a:spcPts val="0"/>
              </a:spcAft>
              <a:buClr>
                <a:srgbClr val="000000"/>
              </a:buClr>
              <a:buSzPts val="1100"/>
              <a:buFont typeface="Calibri"/>
              <a:buChar char="•"/>
            </a:pPr>
            <a:r>
              <a:rPr lang="en-US" dirty="0"/>
              <a:t>Oracle Database, which you use to store and manage information by using SQL</a:t>
            </a:r>
            <a:endParaRPr dirty="0"/>
          </a:p>
          <a:p>
            <a:pPr marL="609493" lvl="2" indent="-304745" algn="l" rtl="0">
              <a:spcBef>
                <a:spcPts val="400"/>
              </a:spcBef>
              <a:spcAft>
                <a:spcPts val="0"/>
              </a:spcAft>
              <a:buClr>
                <a:srgbClr val="000000"/>
              </a:buClr>
              <a:buSzPts val="1100"/>
              <a:buFont typeface="Calibri"/>
              <a:buChar char="•"/>
            </a:pPr>
            <a:r>
              <a:rPr lang="en-US" dirty="0"/>
              <a:t>Oracle Fusion Middleware, which you use to develop, deploy, and manage modular business services that can be integrated and reused</a:t>
            </a:r>
            <a:endParaRPr dirty="0"/>
          </a:p>
          <a:p>
            <a:pPr marL="609493" lvl="2" indent="-304745" algn="l" rtl="0">
              <a:spcBef>
                <a:spcPts val="400"/>
              </a:spcBef>
              <a:spcAft>
                <a:spcPts val="0"/>
              </a:spcAft>
              <a:buClr>
                <a:srgbClr val="000000"/>
              </a:buClr>
              <a:buSzPts val="1100"/>
              <a:buFont typeface="Calibri"/>
              <a:buChar char="•"/>
            </a:pPr>
            <a:r>
              <a:rPr lang="en-US" dirty="0"/>
              <a:t>Oracle Enterprise Manager Grid Control, which you use to manage and automate administrative tasks across sets of systems in a grid environment</a:t>
            </a:r>
            <a:endParaRPr dirty="0"/>
          </a:p>
          <a:p>
            <a:pPr marL="152373" lvl="1" indent="0" algn="l" rtl="0">
              <a:spcBef>
                <a:spcPts val="533"/>
              </a:spcBef>
              <a:spcAft>
                <a:spcPts val="0"/>
              </a:spcAft>
              <a:buClr>
                <a:schemeClr val="dk1"/>
              </a:buClr>
              <a:buSzPts val="1200"/>
              <a:buFont typeface="Calibri"/>
              <a:buNone/>
            </a:pPr>
            <a:r>
              <a:rPr lang="en-US" b="1" dirty="0"/>
              <a:t>SQL</a:t>
            </a:r>
            <a:endParaRPr dirty="0"/>
          </a:p>
          <a:p>
            <a:pPr marL="152373" lvl="1" indent="0" algn="l" rtl="0">
              <a:spcBef>
                <a:spcPts val="533"/>
              </a:spcBef>
              <a:spcAft>
                <a:spcPts val="0"/>
              </a:spcAft>
              <a:buClr>
                <a:schemeClr val="dk1"/>
              </a:buClr>
              <a:buSzPts val="1200"/>
              <a:buFont typeface="Calibri"/>
              <a:buNone/>
            </a:pPr>
            <a:r>
              <a:rPr lang="en-US" dirty="0"/>
              <a:t>The Oracle server supports ANSI-standard SQL and contains extensions. SQL is the language that is used to communicate with the server to access, manipulate, and control data.</a:t>
            </a:r>
            <a:endParaRPr dirty="0"/>
          </a:p>
          <a:p>
            <a:pPr marL="0" lvl="0" indent="0" algn="l" rtl="0">
              <a:spcBef>
                <a:spcPts val="0"/>
              </a:spcBef>
              <a:spcAft>
                <a:spcPts val="0"/>
              </a:spcAft>
              <a:buNone/>
            </a:pPr>
            <a:endParaRPr dirty="0"/>
          </a:p>
        </p:txBody>
      </p:sp>
      <p:sp>
        <p:nvSpPr>
          <p:cNvPr id="806" name="Google Shape;80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6412727"/>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In the example in the slide, a row is deleted from the </a:t>
            </a:r>
            <a:r>
              <a:rPr lang="en-US" altLang="en-US" dirty="0">
                <a:solidFill>
                  <a:schemeClr val="tx1"/>
                </a:solidFill>
                <a:latin typeface="Courier New" pitchFamily="49" charset="0"/>
              </a:rPr>
              <a:t>EMPLOYEES</a:t>
            </a:r>
            <a:r>
              <a:rPr lang="en-US" altLang="en-US" dirty="0">
                <a:solidFill>
                  <a:schemeClr val="tx1"/>
                </a:solidFill>
                <a:latin typeface="Arial" charset="0"/>
              </a:rPr>
              <a:t> table and a new row is inserted into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The changes are saved by issuing the </a:t>
            </a:r>
            <a:r>
              <a:rPr lang="en-US" altLang="en-US" dirty="0">
                <a:solidFill>
                  <a:schemeClr val="tx1"/>
                </a:solidFill>
                <a:latin typeface="Courier New" pitchFamily="49" charset="0"/>
              </a:rPr>
              <a:t>COMMIT</a:t>
            </a:r>
            <a:r>
              <a:rPr lang="en-US" altLang="en-US" dirty="0">
                <a:solidFill>
                  <a:schemeClr val="tx1"/>
                </a:solidFill>
                <a:latin typeface="Arial" charset="0"/>
              </a:rPr>
              <a:t> statement.</a:t>
            </a:r>
          </a:p>
          <a:p>
            <a:pPr lvl="1" eaLnBrk="1" hangingPunct="1"/>
            <a:r>
              <a:rPr lang="en-US" altLang="en-US" b="1" dirty="0">
                <a:solidFill>
                  <a:schemeClr val="tx1"/>
                </a:solidFill>
                <a:latin typeface="Arial" charset="0"/>
              </a:rPr>
              <a:t>Example</a:t>
            </a:r>
          </a:p>
          <a:p>
            <a:pPr lvl="1" eaLnBrk="1" hangingPunct="1"/>
            <a:r>
              <a:rPr lang="en-US" altLang="en-US" dirty="0">
                <a:solidFill>
                  <a:schemeClr val="tx1"/>
                </a:solidFill>
                <a:latin typeface="Arial" charset="0"/>
              </a:rPr>
              <a:t>Remove departments 290 and 300 from the </a:t>
            </a:r>
            <a:r>
              <a:rPr lang="en-US" altLang="en-US" dirty="0">
                <a:solidFill>
                  <a:schemeClr val="tx1"/>
                </a:solidFill>
                <a:latin typeface="Courier New" pitchFamily="49" charset="0"/>
              </a:rPr>
              <a:t>DEPARTMENTS</a:t>
            </a:r>
            <a:r>
              <a:rPr lang="en-US" altLang="en-US" dirty="0">
                <a:solidFill>
                  <a:schemeClr val="tx1"/>
                </a:solidFill>
                <a:latin typeface="Arial" charset="0"/>
              </a:rPr>
              <a:t> table and update a row in the </a:t>
            </a:r>
            <a:r>
              <a:rPr lang="en-US" altLang="en-US" dirty="0">
                <a:solidFill>
                  <a:schemeClr val="tx1"/>
                </a:solidFill>
                <a:latin typeface="Courier New" pitchFamily="49" charset="0"/>
              </a:rPr>
              <a:t>EMPLOYEES</a:t>
            </a:r>
            <a:r>
              <a:rPr lang="en-US" altLang="en-US" dirty="0">
                <a:solidFill>
                  <a:schemeClr val="tx1"/>
                </a:solidFill>
                <a:latin typeface="Arial" charset="0"/>
              </a:rPr>
              <a:t> table. Save the data change.</a:t>
            </a:r>
          </a:p>
          <a:p>
            <a:pPr lvl="1" eaLnBrk="1" hangingPunct="1">
              <a:lnSpc>
                <a:spcPct val="80000"/>
              </a:lnSpc>
            </a:pPr>
            <a:endParaRPr lang="en-US" altLang="en-US" sz="500" dirty="0">
              <a:solidFill>
                <a:schemeClr val="tx1"/>
              </a:solidFill>
              <a:latin typeface="Arial" charset="0"/>
            </a:endParaRPr>
          </a:p>
          <a:p>
            <a:pPr lvl="4" eaLnBrk="1" hangingPunct="1">
              <a:spcBef>
                <a:spcPct val="0"/>
              </a:spcBef>
            </a:pPr>
            <a:r>
              <a:rPr lang="en-US" altLang="en-US" dirty="0"/>
              <a:t>   DELETE FROM departments</a:t>
            </a:r>
          </a:p>
          <a:p>
            <a:pPr lvl="4" eaLnBrk="1" hangingPunct="1">
              <a:spcBef>
                <a:spcPct val="0"/>
              </a:spcBef>
            </a:pPr>
            <a:r>
              <a:rPr lang="en-US" altLang="en-US" dirty="0"/>
              <a:t>   WHERE  </a:t>
            </a:r>
            <a:r>
              <a:rPr lang="en-US" altLang="en-US" dirty="0" err="1"/>
              <a:t>department_id</a:t>
            </a:r>
            <a:r>
              <a:rPr lang="en-US" altLang="en-US" dirty="0"/>
              <a:t> IN (290, 300);</a:t>
            </a:r>
          </a:p>
          <a:p>
            <a:pPr lvl="4" eaLnBrk="1" hangingPunct="1">
              <a:spcBef>
                <a:spcPct val="0"/>
              </a:spcBef>
            </a:pPr>
            <a:r>
              <a:rPr lang="en-US" altLang="en-US" dirty="0"/>
              <a:t>    </a:t>
            </a:r>
          </a:p>
          <a:p>
            <a:pPr lvl="4" eaLnBrk="1" hangingPunct="1">
              <a:spcBef>
                <a:spcPct val="0"/>
              </a:spcBef>
            </a:pPr>
            <a:r>
              <a:rPr lang="en-US" altLang="en-US" dirty="0">
                <a:solidFill>
                  <a:schemeClr val="tx1"/>
                </a:solidFill>
              </a:rPr>
              <a:t>   UPDATE  employees</a:t>
            </a:r>
          </a:p>
          <a:p>
            <a:pPr lvl="4" eaLnBrk="1" hangingPunct="1">
              <a:spcBef>
                <a:spcPct val="0"/>
              </a:spcBef>
            </a:pPr>
            <a:r>
              <a:rPr lang="en-US" altLang="en-US" dirty="0">
                <a:solidFill>
                  <a:schemeClr val="tx1"/>
                </a:solidFill>
              </a:rPr>
              <a:t>     SET   </a:t>
            </a:r>
            <a:r>
              <a:rPr lang="en-US" altLang="en-US" dirty="0" err="1">
                <a:solidFill>
                  <a:schemeClr val="tx1"/>
                </a:solidFill>
              </a:rPr>
              <a:t>department_id</a:t>
            </a:r>
            <a:r>
              <a:rPr lang="en-US" altLang="en-US" dirty="0">
                <a:solidFill>
                  <a:schemeClr val="tx1"/>
                </a:solidFill>
              </a:rPr>
              <a:t> = 80</a:t>
            </a:r>
          </a:p>
          <a:p>
            <a:pPr lvl="4" eaLnBrk="1" hangingPunct="1">
              <a:spcBef>
                <a:spcPct val="0"/>
              </a:spcBef>
            </a:pPr>
            <a:r>
              <a:rPr lang="en-US" altLang="en-US" dirty="0">
                <a:solidFill>
                  <a:schemeClr val="tx1"/>
                </a:solidFill>
              </a:rPr>
              <a:t>     WHERE </a:t>
            </a:r>
            <a:r>
              <a:rPr lang="en-US" altLang="en-US" dirty="0" err="1">
                <a:solidFill>
                  <a:schemeClr val="tx1"/>
                </a:solidFill>
              </a:rPr>
              <a:t>employee_id</a:t>
            </a:r>
            <a:r>
              <a:rPr lang="en-US" altLang="en-US" dirty="0">
                <a:solidFill>
                  <a:schemeClr val="tx1"/>
                </a:solidFill>
              </a:rPr>
              <a:t> = 206;</a:t>
            </a:r>
          </a:p>
          <a:p>
            <a:pPr lvl="1" eaLnBrk="1" hangingPunct="1">
              <a:spcBef>
                <a:spcPct val="0"/>
              </a:spcBef>
            </a:pPr>
            <a:endParaRPr lang="en-US" altLang="en-US" dirty="0">
              <a:solidFill>
                <a:schemeClr val="tx1"/>
              </a:solidFill>
              <a:latin typeface="Courier New" pitchFamily="49" charset="0"/>
            </a:endParaRPr>
          </a:p>
          <a:p>
            <a:pPr lvl="4" eaLnBrk="1" hangingPunct="1">
              <a:spcBef>
                <a:spcPct val="0"/>
              </a:spcBef>
            </a:pPr>
            <a:r>
              <a:rPr lang="en-US" altLang="en-US" dirty="0">
                <a:solidFill>
                  <a:schemeClr val="tx1"/>
                </a:solidFill>
              </a:rPr>
              <a:t>  COMMIT;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350</a:t>
            </a:fld>
            <a:endParaRPr lang="es-VE"/>
          </a:p>
        </p:txBody>
      </p:sp>
    </p:spTree>
    <p:extLst>
      <p:ext uri="{BB962C8B-B14F-4D97-AF65-F5344CB8AC3E}">
        <p14:creationId xmlns:p14="http://schemas.microsoft.com/office/powerpoint/2010/main" val="133960364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Discard all pending changes by using the </a:t>
            </a:r>
            <a:r>
              <a:rPr lang="en-US" altLang="en-US" dirty="0">
                <a:solidFill>
                  <a:schemeClr val="tx1"/>
                </a:solidFill>
                <a:latin typeface="Courier New" pitchFamily="49" charset="0"/>
              </a:rPr>
              <a:t>ROLLBACK</a:t>
            </a:r>
            <a:r>
              <a:rPr lang="en-US" altLang="en-US" dirty="0">
                <a:solidFill>
                  <a:schemeClr val="tx1"/>
                </a:solidFill>
                <a:latin typeface="Arial" charset="0"/>
              </a:rPr>
              <a:t> statement, which results in the following:</a:t>
            </a:r>
          </a:p>
          <a:p>
            <a:pPr lvl="2" eaLnBrk="1" hangingPunct="1"/>
            <a:r>
              <a:rPr lang="en-US" altLang="en-US" dirty="0">
                <a:solidFill>
                  <a:schemeClr val="tx1"/>
                </a:solidFill>
                <a:latin typeface="Arial" charset="0"/>
              </a:rPr>
              <a:t>Data changes are undone.</a:t>
            </a:r>
          </a:p>
          <a:p>
            <a:pPr lvl="2" eaLnBrk="1" hangingPunct="1"/>
            <a:r>
              <a:rPr lang="en-US" altLang="en-US" dirty="0">
                <a:solidFill>
                  <a:schemeClr val="tx1"/>
                </a:solidFill>
                <a:latin typeface="Arial" charset="0"/>
              </a:rPr>
              <a:t>The previous state of the data is restored.</a:t>
            </a:r>
          </a:p>
          <a:p>
            <a:pPr lvl="2" eaLnBrk="1" hangingPunct="1"/>
            <a:r>
              <a:rPr lang="en-US" altLang="en-US" dirty="0">
                <a:solidFill>
                  <a:schemeClr val="tx1"/>
                </a:solidFill>
                <a:latin typeface="Arial" charset="0"/>
              </a:rPr>
              <a:t>Locks on the affected rows are released.</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351</a:t>
            </a:fld>
            <a:endParaRPr lang="es-VE"/>
          </a:p>
        </p:txBody>
      </p:sp>
    </p:spTree>
    <p:extLst>
      <p:ext uri="{BB962C8B-B14F-4D97-AF65-F5344CB8AC3E}">
        <p14:creationId xmlns:p14="http://schemas.microsoft.com/office/powerpoint/2010/main" val="117772944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While attempting to remove a record from the </a:t>
            </a:r>
            <a:r>
              <a:rPr lang="en-US" altLang="en-US" dirty="0">
                <a:latin typeface="Courier New" pitchFamily="49" charset="0"/>
              </a:rPr>
              <a:t>TEST</a:t>
            </a:r>
            <a:r>
              <a:rPr lang="en-US" altLang="en-US" dirty="0">
                <a:latin typeface="Arial" charset="0"/>
              </a:rPr>
              <a:t> table, you may accidentally empty the table. However, you can correct the mistake by rolling back, reissue a proper statement, and make the data change permanent with </a:t>
            </a:r>
            <a:r>
              <a:rPr lang="en-US" altLang="en-US" dirty="0">
                <a:latin typeface="Courier New"/>
              </a:rPr>
              <a:t>COMMIT</a:t>
            </a:r>
            <a:r>
              <a:rPr lang="en-US" altLang="en-US" dirty="0">
                <a:latin typeface="Arial"/>
              </a:rPr>
              <a:t> </a:t>
            </a:r>
            <a:r>
              <a:rPr lang="en-US" altLang="en-US" dirty="0">
                <a:latin typeface="Arial" charset="0"/>
              </a:rPr>
              <a:t>statement.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352</a:t>
            </a:fld>
            <a:endParaRPr lang="es-VE"/>
          </a:p>
        </p:txBody>
      </p:sp>
    </p:spTree>
    <p:extLst>
      <p:ext uri="{BB962C8B-B14F-4D97-AF65-F5344CB8AC3E}">
        <p14:creationId xmlns:p14="http://schemas.microsoft.com/office/powerpoint/2010/main" val="140298338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If a single DML statement fails during the execution of a transaction, its effect is undone by a statement-level implicit rollback; however, the changes made by the previous DML statements in the transaction are not discarded. These can be committed or rolled back explicitly by the user.</a:t>
            </a:r>
          </a:p>
          <a:p>
            <a:pPr lvl="1" eaLnBrk="1" hangingPunct="1"/>
            <a:r>
              <a:rPr lang="en-US" altLang="en-US" dirty="0">
                <a:solidFill>
                  <a:schemeClr val="tx1"/>
                </a:solidFill>
                <a:latin typeface="Arial" charset="0"/>
              </a:rPr>
              <a:t>The Oracle server issues an implicit commit before and after any DDL statement. So, even if your DDL statement does not execute successfully, you cannot roll back the previous statement because the server issued a commit.</a:t>
            </a:r>
          </a:p>
          <a:p>
            <a:pPr lvl="1" eaLnBrk="1" hangingPunct="1"/>
            <a:r>
              <a:rPr lang="en-US" altLang="en-US" dirty="0">
                <a:solidFill>
                  <a:schemeClr val="tx1"/>
                </a:solidFill>
                <a:latin typeface="Arial" charset="0"/>
              </a:rPr>
              <a:t>Terminate your transactions explicitly by executing a </a:t>
            </a:r>
            <a:r>
              <a:rPr lang="en-US" altLang="en-US" dirty="0">
                <a:solidFill>
                  <a:schemeClr val="tx1"/>
                </a:solidFill>
                <a:latin typeface="Courier New" pitchFamily="49" charset="0"/>
              </a:rPr>
              <a:t>COMMIT</a:t>
            </a:r>
            <a:r>
              <a:rPr lang="en-US" altLang="en-US" dirty="0">
                <a:solidFill>
                  <a:schemeClr val="tx1"/>
                </a:solidFill>
                <a:latin typeface="Arial" charset="0"/>
              </a:rPr>
              <a:t> or </a:t>
            </a:r>
            <a:r>
              <a:rPr lang="en-US" altLang="en-US" dirty="0">
                <a:solidFill>
                  <a:schemeClr val="tx1"/>
                </a:solidFill>
                <a:latin typeface="Courier New" pitchFamily="49" charset="0"/>
              </a:rPr>
              <a:t>ROLLBACK</a:t>
            </a:r>
            <a:r>
              <a:rPr lang="en-US" altLang="en-US" dirty="0">
                <a:solidFill>
                  <a:schemeClr val="tx1"/>
                </a:solidFill>
                <a:latin typeface="Arial" charset="0"/>
              </a:rPr>
              <a:t> statement.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353</a:t>
            </a:fld>
            <a:endParaRPr lang="es-VE"/>
          </a:p>
        </p:txBody>
      </p:sp>
    </p:spTree>
    <p:extLst>
      <p:ext uri="{BB962C8B-B14F-4D97-AF65-F5344CB8AC3E}">
        <p14:creationId xmlns:p14="http://schemas.microsoft.com/office/powerpoint/2010/main" val="283179059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616454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Database users access the database in two ways:</a:t>
            </a:r>
          </a:p>
          <a:p>
            <a:pPr lvl="2" eaLnBrk="1" hangingPunct="1"/>
            <a:r>
              <a:rPr lang="en-US" altLang="en-US" dirty="0">
                <a:solidFill>
                  <a:schemeClr val="tx1"/>
                </a:solidFill>
                <a:latin typeface="Arial" charset="0"/>
              </a:rPr>
              <a:t>Read operations (</a:t>
            </a:r>
            <a:r>
              <a:rPr lang="en-US" altLang="en-US" dirty="0">
                <a:solidFill>
                  <a:schemeClr val="tx1"/>
                </a:solidFill>
                <a:latin typeface="Courier New" pitchFamily="49" charset="0"/>
              </a:rPr>
              <a:t>SELECT</a:t>
            </a:r>
            <a:r>
              <a:rPr lang="en-US" altLang="en-US" dirty="0">
                <a:solidFill>
                  <a:schemeClr val="tx1"/>
                </a:solidFill>
                <a:latin typeface="Arial" charset="0"/>
              </a:rPr>
              <a:t> statement)</a:t>
            </a:r>
          </a:p>
          <a:p>
            <a:pPr lvl="2" eaLnBrk="1" hangingPunct="1"/>
            <a:r>
              <a:rPr lang="en-US" altLang="en-US" dirty="0">
                <a:solidFill>
                  <a:schemeClr val="tx1"/>
                </a:solidFill>
                <a:latin typeface="Arial" charset="0"/>
              </a:rPr>
              <a:t>Write operations (</a:t>
            </a:r>
            <a:r>
              <a:rPr lang="en-US" altLang="en-US" dirty="0">
                <a:solidFill>
                  <a:schemeClr val="tx1"/>
                </a:solidFill>
                <a:latin typeface="Courier New" pitchFamily="49" charset="0"/>
              </a:rPr>
              <a:t>INSERT</a:t>
            </a:r>
            <a:r>
              <a:rPr lang="en-US" altLang="en-US" dirty="0">
                <a:solidFill>
                  <a:schemeClr val="tx1"/>
                </a:solidFill>
                <a:latin typeface="Arial" charset="0"/>
              </a:rPr>
              <a:t>, </a:t>
            </a:r>
            <a:r>
              <a:rPr lang="en-US" altLang="en-US" dirty="0">
                <a:solidFill>
                  <a:schemeClr val="tx1"/>
                </a:solidFill>
                <a:latin typeface="Courier New" pitchFamily="49" charset="0"/>
              </a:rPr>
              <a:t>UPDATE</a:t>
            </a:r>
            <a:r>
              <a:rPr lang="en-US" altLang="en-US" dirty="0">
                <a:solidFill>
                  <a:schemeClr val="tx1"/>
                </a:solidFill>
                <a:latin typeface="Arial" charset="0"/>
              </a:rPr>
              <a:t>, </a:t>
            </a:r>
            <a:r>
              <a:rPr lang="en-US" altLang="en-US" dirty="0">
                <a:solidFill>
                  <a:schemeClr val="tx1"/>
                </a:solidFill>
                <a:latin typeface="Courier New" pitchFamily="49" charset="0"/>
              </a:rPr>
              <a:t>DELETE</a:t>
            </a:r>
            <a:r>
              <a:rPr lang="en-US" altLang="en-US" dirty="0">
                <a:solidFill>
                  <a:schemeClr val="tx1"/>
                </a:solidFill>
                <a:latin typeface="Arial" charset="0"/>
              </a:rPr>
              <a:t> statements)</a:t>
            </a:r>
          </a:p>
          <a:p>
            <a:pPr lvl="1" eaLnBrk="1" hangingPunct="1"/>
            <a:r>
              <a:rPr lang="en-US" altLang="en-US" dirty="0">
                <a:solidFill>
                  <a:schemeClr val="tx1"/>
                </a:solidFill>
                <a:latin typeface="Arial" charset="0"/>
              </a:rPr>
              <a:t>You need read consistency so that:</a:t>
            </a:r>
          </a:p>
          <a:p>
            <a:pPr lvl="2" eaLnBrk="1" hangingPunct="1"/>
            <a:r>
              <a:rPr lang="en-US" altLang="en-US" dirty="0">
                <a:solidFill>
                  <a:schemeClr val="tx1"/>
                </a:solidFill>
                <a:latin typeface="Arial" charset="0"/>
              </a:rPr>
              <a:t>The database reader and writer are ensured a consistent view of data</a:t>
            </a:r>
          </a:p>
          <a:p>
            <a:pPr lvl="2" eaLnBrk="1" hangingPunct="1"/>
            <a:r>
              <a:rPr lang="en-US" altLang="en-US" dirty="0">
                <a:solidFill>
                  <a:schemeClr val="tx1"/>
                </a:solidFill>
                <a:latin typeface="Arial" charset="0"/>
              </a:rPr>
              <a:t>Readers do not view data that is in the process of being changed</a:t>
            </a:r>
          </a:p>
          <a:p>
            <a:pPr lvl="2" eaLnBrk="1" hangingPunct="1"/>
            <a:r>
              <a:rPr lang="en-US" altLang="en-US" dirty="0">
                <a:solidFill>
                  <a:schemeClr val="tx1"/>
                </a:solidFill>
                <a:latin typeface="Arial" charset="0"/>
              </a:rPr>
              <a:t>Writers are ensured that the changes to the database are done in a consistent manner</a:t>
            </a:r>
          </a:p>
          <a:p>
            <a:pPr lvl="2" eaLnBrk="1" hangingPunct="1"/>
            <a:r>
              <a:rPr lang="en-US" altLang="en-US" dirty="0">
                <a:solidFill>
                  <a:schemeClr val="tx1"/>
                </a:solidFill>
                <a:latin typeface="Arial" charset="0"/>
              </a:rPr>
              <a:t>Changes made by one writer do not disrupt or conflict with the changes being made by another writer</a:t>
            </a:r>
          </a:p>
          <a:p>
            <a:pPr lvl="1" eaLnBrk="1" hangingPunct="1"/>
            <a:r>
              <a:rPr lang="en-US" altLang="en-US" dirty="0">
                <a:solidFill>
                  <a:schemeClr val="tx1"/>
                </a:solidFill>
                <a:latin typeface="Arial" charset="0"/>
              </a:rPr>
              <a:t>The purpose of read consistency is to ensure that each user sees data as it existed at the last commit, before a DML operation started.</a:t>
            </a:r>
            <a:endParaRPr lang="en-US" altLang="en-US" b="1" dirty="0">
              <a:solidFill>
                <a:schemeClr val="tx1"/>
              </a:solidFill>
              <a:latin typeface="Arial" charset="0"/>
            </a:endParaRPr>
          </a:p>
          <a:p>
            <a:pPr lvl="1" eaLnBrk="1" hangingPunct="1"/>
            <a:r>
              <a:rPr lang="en-US" altLang="en-US" b="1" dirty="0">
                <a:solidFill>
                  <a:schemeClr val="tx1"/>
                </a:solidFill>
                <a:latin typeface="Arial" charset="0"/>
              </a:rPr>
              <a:t>Note:</a:t>
            </a:r>
            <a:r>
              <a:rPr lang="en-US" altLang="en-US" dirty="0">
                <a:solidFill>
                  <a:schemeClr val="tx1"/>
                </a:solidFill>
                <a:latin typeface="Arial" charset="0"/>
              </a:rPr>
              <a:t> The same user can log in to different sessions. Each session maintains read consistency in the manner described above, even if they are the same users.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355</a:t>
            </a:fld>
            <a:endParaRPr lang="es-VE"/>
          </a:p>
        </p:txBody>
      </p:sp>
    </p:spTree>
    <p:extLst>
      <p:ext uri="{BB962C8B-B14F-4D97-AF65-F5344CB8AC3E}">
        <p14:creationId xmlns:p14="http://schemas.microsoft.com/office/powerpoint/2010/main" val="408259944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Arial" charset="0"/>
              </a:rPr>
              <a:t>Read consistency is an automatic implementation. It keeps a partial copy of the database in the undo segments. The read-consistent image is constructed from the committed data in the table and the old data that is being changed and is not yet committed from the undo segment. </a:t>
            </a:r>
          </a:p>
          <a:p>
            <a:pPr lvl="1" eaLnBrk="1" hangingPunct="1"/>
            <a:r>
              <a:rPr lang="en-US" altLang="en-US" dirty="0">
                <a:solidFill>
                  <a:schemeClr val="tx1"/>
                </a:solidFill>
                <a:latin typeface="Arial" charset="0"/>
              </a:rPr>
              <a:t>When an insert, update, or delete operation is made on the database, the Oracle server takes a copy of the data before it is changed and writes it to an </a:t>
            </a:r>
            <a:r>
              <a:rPr lang="en-US" altLang="en-US" i="1" dirty="0">
                <a:solidFill>
                  <a:schemeClr val="tx1"/>
                </a:solidFill>
                <a:latin typeface="Arial" charset="0"/>
              </a:rPr>
              <a:t>undo segment</a:t>
            </a:r>
            <a:r>
              <a:rPr lang="en-US" altLang="en-US" dirty="0">
                <a:solidFill>
                  <a:schemeClr val="tx1"/>
                </a:solidFill>
                <a:latin typeface="Arial" charset="0"/>
              </a:rPr>
              <a:t>.</a:t>
            </a:r>
          </a:p>
          <a:p>
            <a:pPr lvl="1" eaLnBrk="1" hangingPunct="1"/>
            <a:r>
              <a:rPr lang="en-US" altLang="en-US" dirty="0">
                <a:solidFill>
                  <a:schemeClr val="tx1"/>
                </a:solidFill>
                <a:latin typeface="Arial" charset="0"/>
              </a:rPr>
              <a:t>All readers, except the one who issued the change, see the database as it existed before the changes started; they view the undo segment’s “snapshot” of the data.</a:t>
            </a:r>
          </a:p>
          <a:p>
            <a:pPr lvl="1" eaLnBrk="1" hangingPunct="1"/>
            <a:r>
              <a:rPr lang="en-US" altLang="en-US" dirty="0">
                <a:solidFill>
                  <a:schemeClr val="tx1"/>
                </a:solidFill>
                <a:latin typeface="Arial" charset="0"/>
              </a:rPr>
              <a:t>Before the changes are committed to the database, only the user who is modifying the data sees the database with the alterations. Everyone else sees the snapshot in the undo segment. This guarantees that readers of the data read consistent data that is not currently undergoing change.</a:t>
            </a:r>
          </a:p>
          <a:p>
            <a:pPr lvl="1" eaLnBrk="1" hangingPunct="1"/>
            <a:r>
              <a:rPr lang="en-US" altLang="en-US" dirty="0">
                <a:solidFill>
                  <a:schemeClr val="tx1"/>
                </a:solidFill>
                <a:latin typeface="Arial" charset="0"/>
              </a:rPr>
              <a:t>When a DML statement is committed, the change made to the database becomes visible to anyone issuing a </a:t>
            </a:r>
            <a:r>
              <a:rPr lang="en-US" altLang="en-US" dirty="0">
                <a:solidFill>
                  <a:schemeClr val="tx1"/>
                </a:solidFill>
                <a:latin typeface="Courier New" pitchFamily="49" charset="0"/>
              </a:rPr>
              <a:t>SELECT</a:t>
            </a:r>
            <a:r>
              <a:rPr lang="en-US" altLang="en-US" dirty="0">
                <a:solidFill>
                  <a:schemeClr val="tx1"/>
                </a:solidFill>
                <a:latin typeface="Arial" charset="0"/>
              </a:rPr>
              <a:t> statement </a:t>
            </a:r>
            <a:r>
              <a:rPr lang="en-US" altLang="en-US" i="1" dirty="0">
                <a:solidFill>
                  <a:schemeClr val="tx1"/>
                </a:solidFill>
                <a:latin typeface="Arial" charset="0"/>
              </a:rPr>
              <a:t>after</a:t>
            </a:r>
            <a:r>
              <a:rPr lang="en-US" altLang="en-US" dirty="0">
                <a:solidFill>
                  <a:schemeClr val="tx1"/>
                </a:solidFill>
                <a:latin typeface="Arial" charset="0"/>
              </a:rPr>
              <a:t> the commit is done. The space occupied by the </a:t>
            </a:r>
            <a:r>
              <a:rPr lang="en-US" altLang="en-US" i="1" dirty="0">
                <a:solidFill>
                  <a:schemeClr val="tx1"/>
                </a:solidFill>
                <a:latin typeface="Arial" charset="0"/>
              </a:rPr>
              <a:t>old</a:t>
            </a:r>
            <a:r>
              <a:rPr lang="en-US" altLang="en-US" dirty="0">
                <a:solidFill>
                  <a:schemeClr val="tx1"/>
                </a:solidFill>
                <a:latin typeface="Arial" charset="0"/>
              </a:rPr>
              <a:t> data in the undo segment file is freed for reuse.</a:t>
            </a:r>
          </a:p>
          <a:p>
            <a:pPr lvl="1" eaLnBrk="1" hangingPunct="1"/>
            <a:r>
              <a:rPr lang="en-US" altLang="en-US" dirty="0">
                <a:solidFill>
                  <a:schemeClr val="tx1"/>
                </a:solidFill>
                <a:latin typeface="Arial" charset="0"/>
              </a:rPr>
              <a:t>If the transaction is rolled back, the changes are undone:</a:t>
            </a:r>
          </a:p>
          <a:p>
            <a:pPr lvl="2" eaLnBrk="1" hangingPunct="1"/>
            <a:r>
              <a:rPr lang="en-US" altLang="en-US" dirty="0">
                <a:solidFill>
                  <a:schemeClr val="tx1"/>
                </a:solidFill>
                <a:latin typeface="Arial" charset="0"/>
              </a:rPr>
              <a:t>The original, older version of the data in the undo segment is written back to the table.</a:t>
            </a:r>
          </a:p>
          <a:p>
            <a:pPr lvl="2" eaLnBrk="1" hangingPunct="1"/>
            <a:r>
              <a:rPr lang="en-US" altLang="en-US" dirty="0">
                <a:solidFill>
                  <a:schemeClr val="tx1"/>
                </a:solidFill>
                <a:latin typeface="Arial" charset="0"/>
              </a:rPr>
              <a:t>All users see the database as it existed before the transaction began.</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356</a:t>
            </a:fld>
            <a:endParaRPr lang="es-VE"/>
          </a:p>
        </p:txBody>
      </p:sp>
    </p:spTree>
    <p:extLst>
      <p:ext uri="{BB962C8B-B14F-4D97-AF65-F5344CB8AC3E}">
        <p14:creationId xmlns:p14="http://schemas.microsoft.com/office/powerpoint/2010/main" val="269979307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848436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When you issue a </a:t>
            </a:r>
            <a:r>
              <a:rPr lang="en-US" altLang="en-US" dirty="0">
                <a:latin typeface="Courier New" pitchFamily="49" charset="0"/>
              </a:rPr>
              <a:t>SELECT</a:t>
            </a:r>
            <a:r>
              <a:rPr lang="en-US" altLang="en-US" dirty="0">
                <a:latin typeface="Arial" charset="0"/>
              </a:rPr>
              <a:t> statement against the database to query some records, no locks are placed on the selected rows. In general, this is required because the number of records locked at any given time is (by default) kept to the absolute minimum: only those records that have been changed but not yet committed are locked. Even then, others will be able to read those records as they appeared before the change (the “before image” of the data). There are times, however, when you may want to lock a set of records even before you change them in your program. Oracle offers the </a:t>
            </a:r>
            <a:r>
              <a:rPr lang="en-US" altLang="en-US" dirty="0">
                <a:latin typeface="Courier New" pitchFamily="49" charset="0"/>
              </a:rPr>
              <a:t>FOR</a:t>
            </a:r>
            <a:r>
              <a:rPr lang="en-US" altLang="en-US" dirty="0">
                <a:latin typeface="Arial" charset="0"/>
              </a:rPr>
              <a:t> </a:t>
            </a:r>
            <a:r>
              <a:rPr lang="en-US" altLang="en-US" dirty="0">
                <a:latin typeface="Courier New" pitchFamily="49" charset="0"/>
              </a:rPr>
              <a:t>UPDATE</a:t>
            </a:r>
            <a:r>
              <a:rPr lang="en-US" altLang="en-US" dirty="0">
                <a:latin typeface="Arial" charset="0"/>
              </a:rPr>
              <a:t> clause of the </a:t>
            </a:r>
            <a:r>
              <a:rPr lang="en-US" altLang="en-US" dirty="0">
                <a:latin typeface="Courier New" pitchFamily="49" charset="0"/>
              </a:rPr>
              <a:t>SELECT</a:t>
            </a:r>
            <a:r>
              <a:rPr lang="en-US" altLang="en-US" dirty="0">
                <a:latin typeface="Arial" charset="0"/>
              </a:rPr>
              <a:t> statement to perform this locking. </a:t>
            </a:r>
          </a:p>
          <a:p>
            <a:pPr lvl="1" eaLnBrk="1" hangingPunct="1"/>
            <a:r>
              <a:rPr lang="en-US" altLang="en-US" dirty="0">
                <a:latin typeface="Arial" charset="0"/>
              </a:rPr>
              <a:t>When you issue a </a:t>
            </a:r>
            <a:r>
              <a:rPr lang="en-US" altLang="en-US" dirty="0">
                <a:latin typeface="Courier New" pitchFamily="49" charset="0"/>
              </a:rPr>
              <a:t>SELECT...FOR</a:t>
            </a:r>
            <a:r>
              <a:rPr lang="en-US" altLang="en-US" dirty="0">
                <a:latin typeface="Arial" charset="0"/>
              </a:rPr>
              <a:t> </a:t>
            </a:r>
            <a:r>
              <a:rPr lang="en-US" altLang="en-US" dirty="0">
                <a:latin typeface="Courier New" pitchFamily="49" charset="0"/>
              </a:rPr>
              <a:t>UPDATE</a:t>
            </a:r>
            <a:r>
              <a:rPr lang="en-US" altLang="en-US" dirty="0">
                <a:latin typeface="Arial" charset="0"/>
              </a:rPr>
              <a:t> statement, RDBMS automatically obtains exclusive </a:t>
            </a:r>
            <a:br>
              <a:rPr lang="en-US" altLang="en-US" dirty="0">
                <a:latin typeface="Arial" charset="0"/>
              </a:rPr>
            </a:br>
            <a:r>
              <a:rPr lang="en-US" altLang="en-US" dirty="0">
                <a:latin typeface="Arial" charset="0"/>
              </a:rPr>
              <a:t>row-level locks on all the rows identified by the </a:t>
            </a:r>
            <a:r>
              <a:rPr lang="en-US" altLang="en-US" dirty="0">
                <a:latin typeface="Courier New" pitchFamily="49" charset="0"/>
              </a:rPr>
              <a:t>SELECT</a:t>
            </a:r>
            <a:r>
              <a:rPr lang="en-US" altLang="en-US" dirty="0">
                <a:latin typeface="Arial" charset="0"/>
              </a:rPr>
              <a:t> statement, thereby holding the records “for your changes only.” No one else will be able to change any of these records until you perform a </a:t>
            </a:r>
            <a:r>
              <a:rPr lang="en-US" altLang="en-US" dirty="0">
                <a:latin typeface="Courier New" pitchFamily="49" charset="0"/>
              </a:rPr>
              <a:t>ROLLBACK</a:t>
            </a:r>
            <a:r>
              <a:rPr lang="en-US" altLang="en-US" dirty="0">
                <a:latin typeface="Arial" charset="0"/>
              </a:rPr>
              <a:t> or a </a:t>
            </a:r>
            <a:r>
              <a:rPr lang="en-US" altLang="en-US" dirty="0">
                <a:latin typeface="Courier New" pitchFamily="49" charset="0"/>
              </a:rPr>
              <a:t>COMMIT</a:t>
            </a:r>
            <a:r>
              <a:rPr lang="en-US" altLang="en-US" dirty="0">
                <a:latin typeface="Arial" charset="0"/>
              </a:rPr>
              <a:t>. </a:t>
            </a:r>
          </a:p>
          <a:p>
            <a:pPr lvl="1" eaLnBrk="1" hangingPunct="1"/>
            <a:r>
              <a:rPr lang="en-US" altLang="en-US" dirty="0">
                <a:latin typeface="Arial" charset="0"/>
              </a:rPr>
              <a:t>You can append the optional keyword </a:t>
            </a:r>
            <a:r>
              <a:rPr lang="en-US" altLang="en-US" dirty="0">
                <a:latin typeface="Courier New" pitchFamily="49" charset="0"/>
              </a:rPr>
              <a:t>NOWAIT</a:t>
            </a:r>
            <a:r>
              <a:rPr lang="en-US" altLang="en-US" dirty="0">
                <a:latin typeface="Arial" charset="0"/>
              </a:rPr>
              <a:t> to the </a:t>
            </a:r>
            <a:r>
              <a:rPr lang="en-US" altLang="en-US" dirty="0">
                <a:latin typeface="Courier New" pitchFamily="49" charset="0"/>
              </a:rPr>
              <a:t>FOR</a:t>
            </a:r>
            <a:r>
              <a:rPr lang="en-US" altLang="en-US" dirty="0">
                <a:latin typeface="Arial" charset="0"/>
              </a:rPr>
              <a:t> </a:t>
            </a:r>
            <a:r>
              <a:rPr lang="en-US" altLang="en-US" dirty="0">
                <a:latin typeface="Courier New" pitchFamily="49" charset="0"/>
              </a:rPr>
              <a:t>UPDATE</a:t>
            </a:r>
            <a:r>
              <a:rPr lang="en-US" altLang="en-US" dirty="0">
                <a:latin typeface="Arial" charset="0"/>
              </a:rPr>
              <a:t> clause to tell the Oracle server not to wait if the table has been locked by another user. In this case, control will be returned immediately to your program or to your SQL Developer environment so that you can perform other work, or simply wait for a period of time before trying again. Without the </a:t>
            </a:r>
            <a:r>
              <a:rPr lang="en-US" altLang="en-US" dirty="0">
                <a:latin typeface="Courier New" pitchFamily="49" charset="0"/>
              </a:rPr>
              <a:t>NOWAIT</a:t>
            </a:r>
            <a:r>
              <a:rPr lang="en-US" altLang="en-US" dirty="0">
                <a:latin typeface="Arial" charset="0"/>
              </a:rPr>
              <a:t> clause, your process will block until the table is available, when the locks are released by the other user through the issue of a </a:t>
            </a:r>
            <a:r>
              <a:rPr lang="en-US" altLang="en-US" dirty="0">
                <a:latin typeface="Courier New" pitchFamily="49" charset="0"/>
              </a:rPr>
              <a:t>COMMIT</a:t>
            </a:r>
            <a:r>
              <a:rPr lang="en-US" altLang="en-US" dirty="0">
                <a:latin typeface="Arial" charset="0"/>
              </a:rPr>
              <a:t> or a </a:t>
            </a:r>
            <a:r>
              <a:rPr lang="en-US" altLang="en-US" dirty="0">
                <a:latin typeface="Courier New" pitchFamily="49" charset="0"/>
              </a:rPr>
              <a:t>ROLLBACK</a:t>
            </a:r>
            <a:r>
              <a:rPr lang="en-US" altLang="en-US" dirty="0">
                <a:latin typeface="Arial" charset="0"/>
              </a:rPr>
              <a:t> command.</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358</a:t>
            </a:fld>
            <a:endParaRPr lang="es-VE"/>
          </a:p>
        </p:txBody>
      </p:sp>
    </p:spTree>
    <p:extLst>
      <p:ext uri="{BB962C8B-B14F-4D97-AF65-F5344CB8AC3E}">
        <p14:creationId xmlns:p14="http://schemas.microsoft.com/office/powerpoint/2010/main" val="1995159217"/>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latin typeface="Arial" charset="0"/>
              </a:rPr>
              <a:t>In the example in the slide, the statement locks rows in the </a:t>
            </a:r>
            <a:r>
              <a:rPr lang="en-US" altLang="en-US" dirty="0">
                <a:latin typeface="Courier New" pitchFamily="49" charset="0"/>
                <a:cs typeface="Courier New" pitchFamily="49" charset="0"/>
              </a:rPr>
              <a:t>EMPLOYEES</a:t>
            </a:r>
            <a:r>
              <a:rPr lang="en-US" altLang="en-US" dirty="0">
                <a:latin typeface="Arial" charset="0"/>
              </a:rPr>
              <a:t> table with </a:t>
            </a:r>
            <a:r>
              <a:rPr lang="en-US" altLang="en-US" dirty="0">
                <a:latin typeface="Courier New" pitchFamily="49" charset="0"/>
                <a:cs typeface="Courier New" pitchFamily="49" charset="0"/>
              </a:rPr>
              <a:t>JOB_ID</a:t>
            </a:r>
            <a:r>
              <a:rPr lang="en-US" altLang="en-US" dirty="0">
                <a:latin typeface="Arial" charset="0"/>
              </a:rPr>
              <a:t> set to </a:t>
            </a:r>
            <a:r>
              <a:rPr lang="en-US" altLang="en-US" dirty="0">
                <a:latin typeface="Courier New" pitchFamily="49" charset="0"/>
                <a:cs typeface="Courier New" pitchFamily="49" charset="0"/>
              </a:rPr>
              <a:t>ST_CLERK</a:t>
            </a:r>
            <a:r>
              <a:rPr lang="en-US" altLang="en-US" dirty="0">
                <a:latin typeface="Arial" charset="0"/>
              </a:rPr>
              <a:t> and </a:t>
            </a:r>
            <a:r>
              <a:rPr lang="en-US" altLang="en-US" dirty="0">
                <a:latin typeface="Courier New" pitchFamily="49" charset="0"/>
                <a:cs typeface="Courier New" pitchFamily="49" charset="0"/>
              </a:rPr>
              <a:t>LOCATION_ID</a:t>
            </a:r>
            <a:r>
              <a:rPr lang="en-US" altLang="en-US" dirty="0">
                <a:latin typeface="Arial" charset="0"/>
              </a:rPr>
              <a:t> set to 1500, and locks rows in the </a:t>
            </a:r>
            <a:r>
              <a:rPr lang="en-US" altLang="en-US" dirty="0">
                <a:latin typeface="Courier New" pitchFamily="49" charset="0"/>
                <a:cs typeface="Courier New" pitchFamily="49" charset="0"/>
              </a:rPr>
              <a:t>DEPARTMENTS</a:t>
            </a:r>
            <a:r>
              <a:rPr lang="en-US" altLang="en-US" dirty="0">
                <a:latin typeface="Arial" charset="0"/>
              </a:rPr>
              <a:t> table with departments in </a:t>
            </a:r>
            <a:r>
              <a:rPr lang="en-US" altLang="en-US" dirty="0">
                <a:latin typeface="Courier New" pitchFamily="49" charset="0"/>
                <a:cs typeface="Courier New" pitchFamily="49" charset="0"/>
              </a:rPr>
              <a:t>LOCATION_ID</a:t>
            </a:r>
            <a:r>
              <a:rPr lang="en-US" altLang="en-US" dirty="0">
                <a:latin typeface="Arial" charset="0"/>
              </a:rPr>
              <a:t> set as 1500.</a:t>
            </a:r>
          </a:p>
          <a:p>
            <a:pPr lvl="1"/>
            <a:r>
              <a:rPr lang="en-US" altLang="en-US" dirty="0">
                <a:latin typeface="Arial" charset="0"/>
              </a:rPr>
              <a:t>You can use the </a:t>
            </a:r>
            <a:r>
              <a:rPr lang="en-US" altLang="en-US" dirty="0">
                <a:latin typeface="Courier New" pitchFamily="49" charset="0"/>
                <a:cs typeface="Courier New" pitchFamily="49" charset="0"/>
              </a:rPr>
              <a:t>FOR</a:t>
            </a:r>
            <a:r>
              <a:rPr lang="en-US" altLang="en-US" dirty="0">
                <a:latin typeface="Arial" charset="0"/>
              </a:rPr>
              <a:t> </a:t>
            </a:r>
            <a:r>
              <a:rPr lang="en-US" altLang="en-US" dirty="0">
                <a:latin typeface="Courier New" pitchFamily="49" charset="0"/>
                <a:cs typeface="Courier New" pitchFamily="49" charset="0"/>
              </a:rPr>
              <a:t>UPDATE</a:t>
            </a:r>
            <a:r>
              <a:rPr lang="en-US" altLang="en-US" dirty="0">
                <a:latin typeface="Arial" charset="0"/>
              </a:rPr>
              <a:t> </a:t>
            </a:r>
            <a:r>
              <a:rPr lang="en-US" altLang="en-US" dirty="0">
                <a:latin typeface="Courier New" pitchFamily="49" charset="0"/>
                <a:cs typeface="Courier New" pitchFamily="49" charset="0"/>
              </a:rPr>
              <a:t>OF</a:t>
            </a:r>
            <a:r>
              <a:rPr lang="en-US" altLang="en-US" dirty="0">
                <a:latin typeface="Arial" charset="0"/>
              </a:rPr>
              <a:t> </a:t>
            </a:r>
            <a:r>
              <a:rPr lang="en-US" altLang="en-US" i="1" dirty="0" err="1">
                <a:latin typeface="Arial" charset="0"/>
              </a:rPr>
              <a:t>column_name</a:t>
            </a:r>
            <a:r>
              <a:rPr lang="en-US" altLang="en-US" dirty="0">
                <a:latin typeface="Arial" charset="0"/>
              </a:rPr>
              <a:t> to qualify the column that you intend to change. The </a:t>
            </a:r>
            <a:r>
              <a:rPr lang="en-US" altLang="en-US" dirty="0">
                <a:latin typeface="Courier New" pitchFamily="49" charset="0"/>
                <a:cs typeface="Courier New" pitchFamily="49" charset="0"/>
              </a:rPr>
              <a:t>OF</a:t>
            </a:r>
            <a:r>
              <a:rPr lang="en-US" altLang="en-US" dirty="0">
                <a:latin typeface="Arial" charset="0"/>
              </a:rPr>
              <a:t> list of the </a:t>
            </a:r>
            <a:r>
              <a:rPr lang="en-US" altLang="en-US" dirty="0">
                <a:latin typeface="Courier New" pitchFamily="49" charset="0"/>
                <a:cs typeface="Courier New" pitchFamily="49" charset="0"/>
              </a:rPr>
              <a:t>FOR</a:t>
            </a:r>
            <a:r>
              <a:rPr lang="en-US" altLang="en-US" dirty="0">
                <a:latin typeface="Arial" charset="0"/>
              </a:rPr>
              <a:t> </a:t>
            </a:r>
            <a:r>
              <a:rPr lang="en-US" altLang="en-US" dirty="0">
                <a:latin typeface="Courier New" pitchFamily="49" charset="0"/>
                <a:cs typeface="Courier New" pitchFamily="49" charset="0"/>
              </a:rPr>
              <a:t>UPDATE</a:t>
            </a:r>
            <a:r>
              <a:rPr lang="en-US" altLang="en-US" dirty="0">
                <a:latin typeface="Arial" charset="0"/>
              </a:rPr>
              <a:t> clause does not restrict you to changing only those columns of the selected rows. Locks are still placed on all rows; if you simply state </a:t>
            </a:r>
            <a:r>
              <a:rPr lang="en-US" altLang="en-US" dirty="0">
                <a:latin typeface="Courier New" pitchFamily="49" charset="0"/>
                <a:cs typeface="Courier New" pitchFamily="49" charset="0"/>
              </a:rPr>
              <a:t>FOR</a:t>
            </a:r>
            <a:r>
              <a:rPr lang="en-US" altLang="en-US" dirty="0">
                <a:latin typeface="Arial" charset="0"/>
              </a:rPr>
              <a:t> </a:t>
            </a:r>
            <a:r>
              <a:rPr lang="en-US" altLang="en-US" dirty="0">
                <a:latin typeface="Courier New" pitchFamily="49" charset="0"/>
                <a:cs typeface="Courier New" pitchFamily="49" charset="0"/>
              </a:rPr>
              <a:t>UPDATE</a:t>
            </a:r>
            <a:r>
              <a:rPr lang="en-US" altLang="en-US" dirty="0">
                <a:latin typeface="Arial" charset="0"/>
              </a:rPr>
              <a:t> in the query and do not include one or more columns after the </a:t>
            </a:r>
            <a:r>
              <a:rPr lang="en-US" altLang="en-US" dirty="0">
                <a:latin typeface="Courier New" pitchFamily="49" charset="0"/>
                <a:cs typeface="Courier New" pitchFamily="49" charset="0"/>
              </a:rPr>
              <a:t>OF</a:t>
            </a:r>
            <a:r>
              <a:rPr lang="en-US" altLang="en-US" dirty="0">
                <a:latin typeface="Arial" charset="0"/>
              </a:rPr>
              <a:t> keyword, the database will lock all identified rows across all the tables listed in the </a:t>
            </a:r>
            <a:r>
              <a:rPr lang="en-US" altLang="en-US" dirty="0">
                <a:latin typeface="Courier New" pitchFamily="49" charset="0"/>
                <a:cs typeface="Courier New" pitchFamily="49" charset="0"/>
              </a:rPr>
              <a:t>FROM</a:t>
            </a:r>
            <a:r>
              <a:rPr lang="en-US" altLang="en-US" dirty="0">
                <a:latin typeface="Arial" charset="0"/>
              </a:rPr>
              <a:t> clause. </a:t>
            </a:r>
          </a:p>
          <a:p>
            <a:pPr lvl="1"/>
            <a:r>
              <a:rPr lang="en-US" altLang="en-US" dirty="0">
                <a:latin typeface="Arial" charset="0"/>
              </a:rPr>
              <a:t>The following statement locks only those rows in the </a:t>
            </a:r>
            <a:r>
              <a:rPr lang="en-US" altLang="en-US" dirty="0">
                <a:latin typeface="Courier New" pitchFamily="49" charset="0"/>
                <a:cs typeface="Courier New" pitchFamily="49" charset="0"/>
              </a:rPr>
              <a:t>EMPLOYEES</a:t>
            </a:r>
            <a:r>
              <a:rPr lang="en-US" altLang="en-US" dirty="0">
                <a:latin typeface="Arial" charset="0"/>
              </a:rPr>
              <a:t> table with </a:t>
            </a:r>
            <a:r>
              <a:rPr lang="en-US" altLang="en-US" dirty="0">
                <a:latin typeface="Courier New" pitchFamily="49" charset="0"/>
                <a:cs typeface="Courier New" pitchFamily="49" charset="0"/>
              </a:rPr>
              <a:t>ST_CLERK</a:t>
            </a:r>
            <a:r>
              <a:rPr lang="en-US" altLang="en-US" dirty="0">
                <a:latin typeface="Arial" charset="0"/>
              </a:rPr>
              <a:t> located in </a:t>
            </a:r>
            <a:r>
              <a:rPr lang="en-US" altLang="en-US" dirty="0">
                <a:latin typeface="Courier New" pitchFamily="49" charset="0"/>
                <a:cs typeface="Courier New" pitchFamily="49" charset="0"/>
              </a:rPr>
              <a:t>LOCATION_ID</a:t>
            </a:r>
            <a:r>
              <a:rPr lang="en-US" altLang="en-US" dirty="0">
                <a:latin typeface="Arial" charset="0"/>
              </a:rPr>
              <a:t> 1500. No rows are locked in the </a:t>
            </a:r>
            <a:r>
              <a:rPr lang="en-US" altLang="en-US" dirty="0">
                <a:latin typeface="Courier New" pitchFamily="49" charset="0"/>
                <a:cs typeface="Courier New" pitchFamily="49" charset="0"/>
              </a:rPr>
              <a:t>DEPARTMENTS</a:t>
            </a:r>
            <a:r>
              <a:rPr lang="en-US" altLang="en-US" dirty="0">
                <a:latin typeface="Arial" charset="0"/>
              </a:rPr>
              <a:t> table:</a:t>
            </a:r>
          </a:p>
          <a:p>
            <a:pPr lvl="4"/>
            <a:r>
              <a:rPr lang="en-US" altLang="en-US" dirty="0"/>
              <a:t>SELECT </a:t>
            </a:r>
            <a:r>
              <a:rPr lang="en-US" altLang="en-US" dirty="0" err="1"/>
              <a:t>e.employee_id</a:t>
            </a:r>
            <a:r>
              <a:rPr lang="en-US" altLang="en-US" dirty="0"/>
              <a:t>, </a:t>
            </a:r>
            <a:r>
              <a:rPr lang="en-US" altLang="en-US" dirty="0" err="1"/>
              <a:t>e.salary</a:t>
            </a:r>
            <a:r>
              <a:rPr lang="en-US" altLang="en-US" dirty="0"/>
              <a:t>, </a:t>
            </a:r>
            <a:r>
              <a:rPr lang="en-US" altLang="en-US" dirty="0" err="1"/>
              <a:t>e.commission_pct</a:t>
            </a:r>
            <a:r>
              <a:rPr lang="en-US" altLang="en-US" dirty="0"/>
              <a:t> </a:t>
            </a:r>
          </a:p>
          <a:p>
            <a:pPr lvl="4"/>
            <a:r>
              <a:rPr lang="en-US" altLang="en-US" dirty="0"/>
              <a:t>FROM employees e JOIN departments d </a:t>
            </a:r>
          </a:p>
          <a:p>
            <a:pPr lvl="4"/>
            <a:r>
              <a:rPr lang="en-US" altLang="en-US" dirty="0"/>
              <a:t>USING (</a:t>
            </a:r>
            <a:r>
              <a:rPr lang="en-US" altLang="en-US" dirty="0" err="1"/>
              <a:t>department_id</a:t>
            </a:r>
            <a:r>
              <a:rPr lang="en-US" altLang="en-US" dirty="0"/>
              <a:t>) </a:t>
            </a:r>
          </a:p>
          <a:p>
            <a:pPr lvl="4"/>
            <a:r>
              <a:rPr lang="en-US" altLang="en-US" dirty="0"/>
              <a:t>WHERE </a:t>
            </a:r>
            <a:r>
              <a:rPr lang="en-US" altLang="en-US" dirty="0" err="1"/>
              <a:t>job_id</a:t>
            </a:r>
            <a:r>
              <a:rPr lang="en-US" altLang="en-US" dirty="0"/>
              <a:t> = 'ST_CLERK' AND </a:t>
            </a:r>
            <a:r>
              <a:rPr lang="en-US" altLang="en-US" dirty="0" err="1"/>
              <a:t>location_id</a:t>
            </a:r>
            <a:r>
              <a:rPr lang="en-US" altLang="en-US" dirty="0"/>
              <a:t> = 1500 </a:t>
            </a:r>
          </a:p>
          <a:p>
            <a:pPr lvl="4"/>
            <a:r>
              <a:rPr lang="en-US" altLang="en-US" dirty="0"/>
              <a:t>FOR UPDATE OF </a:t>
            </a:r>
            <a:r>
              <a:rPr lang="en-US" altLang="en-US" dirty="0" err="1"/>
              <a:t>e.salary</a:t>
            </a:r>
            <a:r>
              <a:rPr lang="en-US" altLang="en-US" dirty="0"/>
              <a:t> </a:t>
            </a:r>
          </a:p>
          <a:p>
            <a:pPr lvl="4"/>
            <a:r>
              <a:rPr lang="en-US" altLang="en-US" dirty="0"/>
              <a:t>ORDER BY </a:t>
            </a:r>
            <a:r>
              <a:rPr lang="en-US" altLang="en-US" dirty="0" err="1"/>
              <a:t>e.employee_id</a:t>
            </a:r>
            <a:r>
              <a:rPr lang="en-US" altLang="en-US" dirty="0"/>
              <a:t>;</a:t>
            </a:r>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4"/>
            <a:endParaRPr lang="en-US" altLang="en-US" dirty="0"/>
          </a:p>
          <a:p>
            <a:pPr lvl="1" eaLnBrk="1" hangingPunct="1"/>
            <a:r>
              <a:rPr lang="en-US" altLang="en-US" dirty="0">
                <a:latin typeface="Arial" charset="0"/>
              </a:rPr>
              <a:t>In the following example</a:t>
            </a:r>
            <a:r>
              <a:rPr lang="en-US" altLang="en-US" b="1" dirty="0">
                <a:latin typeface="Arial" charset="0"/>
              </a:rPr>
              <a:t>, </a:t>
            </a:r>
            <a:r>
              <a:rPr lang="en-US" altLang="en-US" dirty="0">
                <a:latin typeface="Arial" charset="0"/>
              </a:rPr>
              <a:t>the database is instructed to wait for five seconds for the row to become available, and then return control to you.</a:t>
            </a:r>
          </a:p>
          <a:p>
            <a:pPr marL="857250" lvl="4" eaLnBrk="1" hangingPunct="1">
              <a:spcBef>
                <a:spcPct val="25000"/>
              </a:spcBef>
            </a:pPr>
            <a:r>
              <a:rPr lang="en-US" altLang="en-US" dirty="0"/>
              <a:t>SELECT </a:t>
            </a:r>
            <a:r>
              <a:rPr lang="en-US" altLang="en-US" dirty="0" err="1"/>
              <a:t>employee_id</a:t>
            </a:r>
            <a:r>
              <a:rPr lang="en-US" altLang="en-US" dirty="0"/>
              <a:t>, salary, </a:t>
            </a:r>
            <a:r>
              <a:rPr lang="en-US" altLang="en-US" dirty="0" err="1"/>
              <a:t>commission_pct</a:t>
            </a:r>
            <a:r>
              <a:rPr lang="en-US" altLang="en-US" dirty="0"/>
              <a:t>, </a:t>
            </a:r>
            <a:r>
              <a:rPr lang="en-US" altLang="en-US" dirty="0" err="1"/>
              <a:t>job_id</a:t>
            </a:r>
            <a:endParaRPr lang="en-US" altLang="en-US" dirty="0"/>
          </a:p>
          <a:p>
            <a:pPr marL="857250" lvl="4" eaLnBrk="1" hangingPunct="1"/>
            <a:r>
              <a:rPr lang="en-US" altLang="en-US" dirty="0"/>
              <a:t>FROM employees  </a:t>
            </a:r>
          </a:p>
          <a:p>
            <a:pPr marL="857250" lvl="4" eaLnBrk="1" hangingPunct="1"/>
            <a:r>
              <a:rPr lang="en-US" altLang="en-US" dirty="0"/>
              <a:t>WHERE </a:t>
            </a:r>
            <a:r>
              <a:rPr lang="en-US" altLang="en-US" dirty="0" err="1"/>
              <a:t>job_id</a:t>
            </a:r>
            <a:r>
              <a:rPr lang="en-US" altLang="en-US" dirty="0"/>
              <a:t> = 'SA_REP'</a:t>
            </a:r>
          </a:p>
          <a:p>
            <a:pPr marL="857250" lvl="4" eaLnBrk="1" hangingPunct="1"/>
            <a:r>
              <a:rPr lang="en-US" altLang="en-US" dirty="0"/>
              <a:t>FOR UPDATE WAIT 5</a:t>
            </a:r>
          </a:p>
          <a:p>
            <a:pPr marL="857250" lvl="4" eaLnBrk="1" hangingPunct="1"/>
            <a:r>
              <a:rPr lang="en-US" altLang="en-US" dirty="0"/>
              <a:t>ORDER BY </a:t>
            </a:r>
            <a:r>
              <a:rPr lang="en-US" altLang="en-US" dirty="0" err="1"/>
              <a:t>employee_id</a:t>
            </a:r>
            <a:r>
              <a:rPr lang="en-US" altLang="en-US" dirty="0"/>
              <a:t>;</a:t>
            </a:r>
          </a:p>
          <a:p>
            <a:pPr lvl="4"/>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359</a:t>
            </a:fld>
            <a:endParaRPr lang="es-VE"/>
          </a:p>
        </p:txBody>
      </p:sp>
    </p:spTree>
    <p:extLst>
      <p:ext uri="{BB962C8B-B14F-4D97-AF65-F5344CB8AC3E}">
        <p14:creationId xmlns:p14="http://schemas.microsoft.com/office/powerpoint/2010/main" val="2363879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In this practice, you perform the following:</a:t>
            </a:r>
            <a:endParaRPr dirty="0"/>
          </a:p>
          <a:p>
            <a:pPr marL="609493" lvl="2" indent="-304745" algn="l" rtl="0">
              <a:spcBef>
                <a:spcPts val="400"/>
              </a:spcBef>
              <a:spcAft>
                <a:spcPts val="0"/>
              </a:spcAft>
              <a:buClr>
                <a:srgbClr val="000000"/>
              </a:buClr>
              <a:buSzPts val="1100"/>
              <a:buFont typeface="Calibri"/>
              <a:buChar char="•"/>
            </a:pPr>
            <a:r>
              <a:rPr lang="en-US" dirty="0"/>
              <a:t>Start Oracle SQL Developer and create a new connection to the HR account.</a:t>
            </a:r>
            <a:endParaRPr dirty="0"/>
          </a:p>
          <a:p>
            <a:pPr marL="609493" lvl="2" indent="-304745" algn="l" rtl="0">
              <a:spcBef>
                <a:spcPts val="400"/>
              </a:spcBef>
              <a:spcAft>
                <a:spcPts val="0"/>
              </a:spcAft>
              <a:buClr>
                <a:srgbClr val="000000"/>
              </a:buClr>
              <a:buSzPts val="1100"/>
              <a:buFont typeface="Calibri"/>
              <a:buChar char="•"/>
            </a:pPr>
            <a:r>
              <a:rPr lang="en-US" dirty="0"/>
              <a:t>Use Oracle SQL Developer to examine data objects in the HR account. The </a:t>
            </a:r>
            <a:r>
              <a:rPr lang="en-US" dirty="0">
                <a:latin typeface="Courier New"/>
                <a:ea typeface="Courier New"/>
                <a:cs typeface="Courier New"/>
                <a:sym typeface="Courier New"/>
              </a:rPr>
              <a:t>HR</a:t>
            </a:r>
            <a:r>
              <a:rPr lang="en-US" dirty="0"/>
              <a:t> account contains the </a:t>
            </a:r>
            <a:r>
              <a:rPr lang="en-US" dirty="0">
                <a:latin typeface="Courier New"/>
                <a:ea typeface="Courier New"/>
                <a:cs typeface="Courier New"/>
                <a:sym typeface="Courier New"/>
              </a:rPr>
              <a:t>HR</a:t>
            </a:r>
            <a:r>
              <a:rPr lang="en-US" dirty="0"/>
              <a:t> schema tables. </a:t>
            </a:r>
            <a:endParaRPr dirty="0"/>
          </a:p>
          <a:p>
            <a:pPr marL="152373" lvl="1" indent="0" algn="l" rtl="0">
              <a:spcBef>
                <a:spcPts val="533"/>
              </a:spcBef>
              <a:spcAft>
                <a:spcPts val="0"/>
              </a:spcAft>
              <a:buClr>
                <a:schemeClr val="dk1"/>
              </a:buClr>
              <a:buSzPts val="1200"/>
              <a:buFont typeface="Calibri"/>
              <a:buNone/>
            </a:pPr>
            <a:r>
              <a:rPr lang="en-US" dirty="0"/>
              <a:t>Note the following location for the lab files:</a:t>
            </a:r>
            <a:endParaRPr dirty="0"/>
          </a:p>
          <a:p>
            <a:pPr marL="152373" lvl="4" indent="0" algn="l" rtl="0">
              <a:spcBef>
                <a:spcPts val="400"/>
              </a:spcBef>
              <a:spcAft>
                <a:spcPts val="0"/>
              </a:spcAft>
              <a:buClr>
                <a:schemeClr val="dk1"/>
              </a:buClr>
              <a:buSzPts val="1200"/>
              <a:buFont typeface="Calibri"/>
              <a:buNone/>
            </a:pPr>
            <a:r>
              <a:rPr lang="en-US" dirty="0"/>
              <a:t>	</a:t>
            </a:r>
            <a:r>
              <a:rPr lang="en-US" i="1" dirty="0"/>
              <a:t>/home/oracle/labs/sql1/labs</a:t>
            </a:r>
            <a:endParaRPr dirty="0"/>
          </a:p>
          <a:p>
            <a:pPr marL="152373" lvl="1" indent="0" algn="l" rtl="0">
              <a:spcBef>
                <a:spcPts val="533"/>
              </a:spcBef>
              <a:spcAft>
                <a:spcPts val="0"/>
              </a:spcAft>
              <a:buClr>
                <a:schemeClr val="dk1"/>
              </a:buClr>
              <a:buSzPts val="1200"/>
              <a:buFont typeface="Calibri"/>
              <a:buNone/>
            </a:pPr>
            <a:r>
              <a:rPr lang="en-US" dirty="0"/>
              <a:t>If you are asked to save any lab files, save them in this location.</a:t>
            </a:r>
            <a:endParaRPr dirty="0"/>
          </a:p>
          <a:p>
            <a:pPr marL="152373" lvl="1" indent="0" algn="l" rtl="0">
              <a:spcBef>
                <a:spcPts val="533"/>
              </a:spcBef>
              <a:spcAft>
                <a:spcPts val="0"/>
              </a:spcAft>
              <a:buClr>
                <a:schemeClr val="dk1"/>
              </a:buClr>
              <a:buSzPts val="1200"/>
              <a:buFont typeface="Calibri"/>
              <a:buNone/>
            </a:pPr>
            <a:r>
              <a:rPr lang="en-US" dirty="0"/>
              <a:t>In any practice, there may be exercises that are prefaced with the phrases “If you have time” or “If you want an extra challenge.” Work on these exercises only if you have completed all other exercises within the allocated time and would like a further challenge to your skills.</a:t>
            </a:r>
            <a:endParaRPr dirty="0"/>
          </a:p>
          <a:p>
            <a:pPr marL="152373" lvl="1" indent="0" algn="l" rtl="0">
              <a:spcBef>
                <a:spcPts val="533"/>
              </a:spcBef>
              <a:spcAft>
                <a:spcPts val="0"/>
              </a:spcAft>
              <a:buClr>
                <a:schemeClr val="dk1"/>
              </a:buClr>
              <a:buSzPts val="1200"/>
              <a:buFont typeface="Calibri"/>
              <a:buNone/>
            </a:pPr>
            <a:r>
              <a:rPr lang="en-US" dirty="0"/>
              <a:t>Perform the practices slowly and precisely. You can experiment with saving and running command files. If you have any questions at any time, ask your instructor.</a:t>
            </a:r>
            <a:endParaRPr dirty="0"/>
          </a:p>
          <a:p>
            <a:pPr marL="152373" lvl="1" indent="0" algn="l" rtl="0">
              <a:spcBef>
                <a:spcPts val="533"/>
              </a:spcBef>
              <a:spcAft>
                <a:spcPts val="0"/>
              </a:spcAft>
              <a:buClr>
                <a:schemeClr val="dk1"/>
              </a:buClr>
              <a:buSzPts val="1200"/>
              <a:buFont typeface="Calibri"/>
              <a:buNone/>
            </a:pPr>
            <a:r>
              <a:rPr lang="en-US" b="1" dirty="0"/>
              <a:t>Note:</a:t>
            </a:r>
            <a:r>
              <a:rPr lang="en-US" dirty="0"/>
              <a:t> All written practices use Oracle SQL Developer as the development environment. Although it is recommended that you use Oracle SQL Developer, you can also use SQL*Plus that is available in this course.</a:t>
            </a:r>
            <a:endParaRPr dirty="0"/>
          </a:p>
          <a:p>
            <a:pPr marL="0" lvl="0" indent="0" algn="l" rtl="0">
              <a:spcBef>
                <a:spcPts val="0"/>
              </a:spcBef>
              <a:spcAft>
                <a:spcPts val="0"/>
              </a:spcAft>
              <a:buNone/>
            </a:pPr>
            <a:endParaRPr dirty="0"/>
          </a:p>
        </p:txBody>
      </p:sp>
      <p:sp>
        <p:nvSpPr>
          <p:cNvPr id="815" name="Google Shape;81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10334694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b="0" dirty="0"/>
              <a:t>You can use the </a:t>
            </a:r>
            <a:r>
              <a:rPr lang="en-US" b="0" dirty="0">
                <a:latin typeface="Courier New"/>
              </a:rPr>
              <a:t>LOCK TABLE </a:t>
            </a:r>
            <a:r>
              <a:rPr lang="en-US" b="0" dirty="0"/>
              <a:t>statement to manually lock the tables and override automatic locking. The table must be in your schema or you must have the </a:t>
            </a:r>
            <a:r>
              <a:rPr lang="en-US" b="0" dirty="0">
                <a:latin typeface="Courier New"/>
              </a:rPr>
              <a:t>LOCK ANY TABLE</a:t>
            </a:r>
            <a:r>
              <a:rPr lang="en-US" b="0" dirty="0"/>
              <a:t> privilege.</a:t>
            </a:r>
          </a:p>
          <a:p>
            <a:pPr lvl="1"/>
            <a:r>
              <a:rPr lang="en-US" b="0" dirty="0"/>
              <a:t>The </a:t>
            </a:r>
            <a:r>
              <a:rPr lang="en-US" b="0" i="1" dirty="0" err="1">
                <a:latin typeface="Courier New"/>
              </a:rPr>
              <a:t>lockmode</a:t>
            </a:r>
            <a:r>
              <a:rPr lang="en-US" b="0" dirty="0"/>
              <a:t> clause:</a:t>
            </a:r>
          </a:p>
          <a:p>
            <a:pPr lvl="1"/>
            <a:r>
              <a:rPr lang="en-US" b="0" dirty="0">
                <a:latin typeface="Courier New"/>
              </a:rPr>
              <a:t>SHARE</a:t>
            </a:r>
            <a:r>
              <a:rPr lang="en-US" b="0" dirty="0"/>
              <a:t>			Permits concurrent queries but prevents update on the locked table</a:t>
            </a:r>
          </a:p>
          <a:p>
            <a:pPr lvl="1"/>
            <a:r>
              <a:rPr lang="en-US" b="0" dirty="0">
                <a:latin typeface="Courier New"/>
              </a:rPr>
              <a:t>EXCLUSIVE		</a:t>
            </a:r>
            <a:r>
              <a:rPr lang="en-US" b="0" dirty="0">
                <a:latin typeface="Arial"/>
              </a:rPr>
              <a:t>Permits queries on the locked table but prevents any other activity</a:t>
            </a:r>
          </a:p>
          <a:p>
            <a:pPr lvl="1"/>
            <a:r>
              <a:rPr lang="en-US" b="0" dirty="0">
                <a:latin typeface="Arial"/>
              </a:rPr>
              <a:t>For more information about the other </a:t>
            </a:r>
            <a:r>
              <a:rPr lang="en-US" b="0" dirty="0" err="1">
                <a:latin typeface="Courier New" pitchFamily="49" charset="0"/>
                <a:cs typeface="Courier New" pitchFamily="49" charset="0"/>
              </a:rPr>
              <a:t>lockmode</a:t>
            </a:r>
            <a:r>
              <a:rPr lang="en-US" b="0" dirty="0">
                <a:latin typeface="Arial"/>
              </a:rPr>
              <a:t> clauses, refer to the </a:t>
            </a:r>
            <a:r>
              <a:rPr lang="en-US" b="0" dirty="0">
                <a:latin typeface="Courier New"/>
              </a:rPr>
              <a:t>LOCK TABLE </a:t>
            </a:r>
            <a:r>
              <a:rPr lang="en-US" b="0" dirty="0">
                <a:latin typeface="Arial"/>
              </a:rPr>
              <a:t>statement in </a:t>
            </a:r>
            <a:r>
              <a:rPr lang="en-US" altLang="en-US" b="0" i="1" dirty="0">
                <a:latin typeface="Arial" charset="0"/>
              </a:rPr>
              <a:t>Oracle Database SQL Language Reference </a:t>
            </a:r>
            <a:r>
              <a:rPr lang="en-US" altLang="en-US" b="0" dirty="0">
                <a:latin typeface="Arial" charset="0"/>
              </a:rPr>
              <a:t>for </a:t>
            </a:r>
            <a:r>
              <a:rPr lang="en-US" altLang="en-US" b="0" dirty="0" smtClean="0">
                <a:latin typeface="Arial" charset="0"/>
              </a:rPr>
              <a:t>19c</a:t>
            </a:r>
            <a:r>
              <a:rPr lang="en-US" altLang="en-US" b="0" i="1" dirty="0" smtClean="0">
                <a:latin typeface="Arial" charset="0"/>
              </a:rPr>
              <a:t> </a:t>
            </a:r>
            <a:r>
              <a:rPr lang="en-US" altLang="en-US" b="0" dirty="0">
                <a:latin typeface="Arial" charset="0"/>
              </a:rPr>
              <a:t>database.</a:t>
            </a:r>
            <a:r>
              <a:rPr lang="en-US" b="0" dirty="0">
                <a:latin typeface="Arial"/>
              </a:rPr>
              <a:t> </a:t>
            </a:r>
          </a:p>
          <a:p>
            <a:pPr lvl="1"/>
            <a:r>
              <a:rPr lang="en-US" altLang="en-US" b="0" dirty="0">
                <a:latin typeface="Arial" charset="0"/>
              </a:rPr>
              <a:t>You can append the optional keyword </a:t>
            </a:r>
            <a:r>
              <a:rPr lang="en-US" altLang="en-US" b="0" dirty="0">
                <a:latin typeface="Courier New" pitchFamily="49" charset="0"/>
              </a:rPr>
              <a:t>NOWAIT</a:t>
            </a:r>
            <a:r>
              <a:rPr lang="en-US" altLang="en-US" b="0" dirty="0">
                <a:latin typeface="Arial" charset="0"/>
              </a:rPr>
              <a:t> to the </a:t>
            </a:r>
            <a:r>
              <a:rPr lang="en-US" altLang="en-US" b="0" dirty="0">
                <a:latin typeface="Courier New" pitchFamily="49" charset="0"/>
              </a:rPr>
              <a:t>LOCK TABLE </a:t>
            </a:r>
            <a:r>
              <a:rPr lang="en-US" altLang="en-US" b="0" dirty="0">
                <a:latin typeface="Arial"/>
              </a:rPr>
              <a:t>statement </a:t>
            </a:r>
            <a:r>
              <a:rPr lang="en-US" altLang="en-US" b="0" dirty="0">
                <a:latin typeface="Arial" charset="0"/>
              </a:rPr>
              <a:t>to tell the Oracle server not to wait if the table has been locked by another user.</a:t>
            </a:r>
            <a:endParaRPr lang="en-US" b="0" dirty="0">
              <a:latin typeface="Arial"/>
            </a:endParaRPr>
          </a:p>
          <a:p>
            <a:pPr lvl="1"/>
            <a:r>
              <a:rPr lang="en-US" b="0" dirty="0">
                <a:latin typeface="Arial"/>
              </a:rPr>
              <a:t>For example, the following statement locks the </a:t>
            </a:r>
            <a:r>
              <a:rPr lang="en-US" b="0" dirty="0">
                <a:latin typeface="Courier New"/>
              </a:rPr>
              <a:t>EMPLOYEES </a:t>
            </a:r>
            <a:r>
              <a:rPr lang="en-US" b="0" dirty="0">
                <a:latin typeface="Arial"/>
              </a:rPr>
              <a:t>table in exclusive mode but does not wait if another user has already locked the table.</a:t>
            </a:r>
          </a:p>
          <a:p>
            <a:pPr lvl="1"/>
            <a:r>
              <a:rPr lang="en-US" b="0" dirty="0">
                <a:latin typeface="Arial"/>
              </a:rPr>
              <a:t>	</a:t>
            </a:r>
            <a:r>
              <a:rPr lang="en-US" b="0" dirty="0">
                <a:latin typeface="Courier New"/>
              </a:rPr>
              <a:t>LOCK TABLE employees</a:t>
            </a:r>
          </a:p>
          <a:p>
            <a:pPr lvl="1"/>
            <a:r>
              <a:rPr lang="en-US" b="0" dirty="0">
                <a:latin typeface="Courier New"/>
              </a:rPr>
              <a:t>	IN EXCLUSIVE MODE</a:t>
            </a:r>
          </a:p>
          <a:p>
            <a:pPr lvl="1"/>
            <a:r>
              <a:rPr lang="en-US" b="0" dirty="0">
                <a:latin typeface="Courier New"/>
              </a:rPr>
              <a:t>	NOWAIT;</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360</a:t>
            </a:fld>
            <a:endParaRPr lang="es-VE"/>
          </a:p>
        </p:txBody>
      </p:sp>
    </p:spTree>
    <p:extLst>
      <p:ext uri="{BB962C8B-B14F-4D97-AF65-F5344CB8AC3E}">
        <p14:creationId xmlns:p14="http://schemas.microsoft.com/office/powerpoint/2010/main" val="3478508554"/>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Answer: b</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361</a:t>
            </a:fld>
            <a:endParaRPr lang="es-VE"/>
          </a:p>
        </p:txBody>
      </p:sp>
    </p:spTree>
    <p:extLst>
      <p:ext uri="{BB962C8B-B14F-4D97-AF65-F5344CB8AC3E}">
        <p14:creationId xmlns:p14="http://schemas.microsoft.com/office/powerpoint/2010/main" val="399322731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latin typeface="Arial" charset="0"/>
              </a:rPr>
              <a:t>In this lesson, you should have learned how to manipulate data in the Oracle database by using the </a:t>
            </a:r>
            <a:r>
              <a:rPr lang="en-US" altLang="en-US" dirty="0">
                <a:latin typeface="Courier New" pitchFamily="49" charset="0"/>
              </a:rPr>
              <a:t>INSERT</a:t>
            </a:r>
            <a:r>
              <a:rPr lang="en-US" altLang="en-US" dirty="0">
                <a:latin typeface="Arial" charset="0"/>
              </a:rPr>
              <a:t>, </a:t>
            </a:r>
            <a:r>
              <a:rPr lang="en-US" altLang="en-US" dirty="0">
                <a:latin typeface="Courier New" pitchFamily="49" charset="0"/>
              </a:rPr>
              <a:t>UPDATE</a:t>
            </a:r>
            <a:r>
              <a:rPr lang="en-US" altLang="en-US" dirty="0">
                <a:latin typeface="Arial" charset="0"/>
              </a:rPr>
              <a:t>, </a:t>
            </a:r>
            <a:r>
              <a:rPr lang="en-US" altLang="en-US" dirty="0">
                <a:latin typeface="Courier New" pitchFamily="49" charset="0"/>
              </a:rPr>
              <a:t>DELETE</a:t>
            </a:r>
            <a:r>
              <a:rPr lang="en-US" altLang="en-US" dirty="0">
                <a:latin typeface="Arial" charset="0"/>
              </a:rPr>
              <a:t>, and </a:t>
            </a:r>
            <a:r>
              <a:rPr lang="en-US" altLang="en-US" dirty="0">
                <a:latin typeface="Courier New" pitchFamily="49" charset="0"/>
              </a:rPr>
              <a:t>TRUNCATE</a:t>
            </a:r>
            <a:r>
              <a:rPr lang="en-US" altLang="en-US" dirty="0">
                <a:latin typeface="Arial" charset="0"/>
              </a:rPr>
              <a:t> statements, as well as how to control data changes by using the </a:t>
            </a:r>
            <a:r>
              <a:rPr lang="en-US" altLang="en-US" dirty="0">
                <a:latin typeface="Courier New" pitchFamily="49" charset="0"/>
              </a:rPr>
              <a:t>COMMIT</a:t>
            </a:r>
            <a:r>
              <a:rPr lang="en-US" altLang="en-US" dirty="0">
                <a:latin typeface="Arial" charset="0"/>
              </a:rPr>
              <a:t>, </a:t>
            </a:r>
            <a:r>
              <a:rPr lang="en-US" altLang="en-US" dirty="0">
                <a:latin typeface="Courier New" pitchFamily="49" charset="0"/>
              </a:rPr>
              <a:t>SAVEPOINT</a:t>
            </a:r>
            <a:r>
              <a:rPr lang="en-US" altLang="en-US" dirty="0">
                <a:latin typeface="Arial" charset="0"/>
              </a:rPr>
              <a:t>, and </a:t>
            </a:r>
            <a:r>
              <a:rPr lang="en-US" altLang="en-US" dirty="0">
                <a:latin typeface="Courier New" pitchFamily="49" charset="0"/>
              </a:rPr>
              <a:t>ROLLBACK</a:t>
            </a:r>
            <a:r>
              <a:rPr lang="en-US" altLang="en-US" dirty="0">
                <a:latin typeface="Arial" charset="0"/>
              </a:rPr>
              <a:t> statements. You should have also learned how to use the </a:t>
            </a:r>
            <a:r>
              <a:rPr lang="en-US" altLang="en-US" dirty="0">
                <a:latin typeface="Courier New" pitchFamily="49" charset="0"/>
              </a:rPr>
              <a:t>FOR</a:t>
            </a:r>
            <a:r>
              <a:rPr lang="en-US" altLang="en-US" dirty="0">
                <a:latin typeface="Arial" charset="0"/>
              </a:rPr>
              <a:t> </a:t>
            </a:r>
            <a:r>
              <a:rPr lang="en-US" altLang="en-US" dirty="0">
                <a:latin typeface="Courier New" pitchFamily="49" charset="0"/>
              </a:rPr>
              <a:t>UPDATE</a:t>
            </a:r>
            <a:r>
              <a:rPr lang="en-US" altLang="en-US" dirty="0">
                <a:latin typeface="Arial" charset="0"/>
              </a:rPr>
              <a:t> clause of the </a:t>
            </a:r>
            <a:r>
              <a:rPr lang="en-US" altLang="en-US" dirty="0">
                <a:latin typeface="Courier New" pitchFamily="49" charset="0"/>
              </a:rPr>
              <a:t>SELECT</a:t>
            </a:r>
            <a:r>
              <a:rPr lang="en-US" altLang="en-US" dirty="0">
                <a:latin typeface="Arial" charset="0"/>
              </a:rPr>
              <a:t> statement to lock rows for your changes only.</a:t>
            </a:r>
          </a:p>
          <a:p>
            <a:pPr lvl="1" eaLnBrk="1" hangingPunct="1"/>
            <a:r>
              <a:rPr lang="en-US" altLang="en-US" dirty="0">
                <a:latin typeface="Arial" charset="0"/>
              </a:rPr>
              <a:t>Remember that the Oracle server guarantees a consistent view of data at all times.</a:t>
            </a:r>
          </a:p>
          <a:p>
            <a:endParaRPr lang="es-VE" dirty="0"/>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362</a:t>
            </a:fld>
            <a:endParaRPr lang="es-VE"/>
          </a:p>
        </p:txBody>
      </p:sp>
    </p:spTree>
    <p:extLst>
      <p:ext uri="{BB962C8B-B14F-4D97-AF65-F5344CB8AC3E}">
        <p14:creationId xmlns:p14="http://schemas.microsoft.com/office/powerpoint/2010/main" val="189287524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charset="0"/>
              </a:rPr>
              <a:t>In this practice, you add rows to the </a:t>
            </a:r>
            <a:r>
              <a:rPr lang="en-US" altLang="en-US" dirty="0">
                <a:latin typeface="Courier New" pitchFamily="49" charset="0"/>
              </a:rPr>
              <a:t>MY_EMPLOYEE</a:t>
            </a:r>
            <a:r>
              <a:rPr lang="en-US" altLang="en-US" dirty="0">
                <a:latin typeface="Arial" charset="0"/>
              </a:rPr>
              <a:t> table, update and delete data from the table, and control your transactions. </a:t>
            </a:r>
            <a:r>
              <a:rPr lang="en-US" altLang="en-US">
                <a:latin typeface="Arial" charset="0"/>
              </a:rPr>
              <a:t>You run a script to create the </a:t>
            </a:r>
            <a:r>
              <a:rPr lang="en-US" altLang="en-US">
                <a:latin typeface="Courier New" pitchFamily="49" charset="0"/>
              </a:rPr>
              <a:t>MY_EMPLOYEE</a:t>
            </a:r>
            <a:r>
              <a:rPr lang="en-US" altLang="en-US">
                <a:latin typeface="Arial" charset="0"/>
              </a:rPr>
              <a:t> table.</a:t>
            </a:r>
          </a:p>
          <a:p>
            <a:endParaRPr lang="es-VE"/>
          </a:p>
        </p:txBody>
      </p:sp>
      <p:sp>
        <p:nvSpPr>
          <p:cNvPr id="4" name="Marcador de número de diapositiva 3"/>
          <p:cNvSpPr>
            <a:spLocks noGrp="1"/>
          </p:cNvSpPr>
          <p:nvPr>
            <p:ph type="sldNum" sz="quarter" idx="10"/>
          </p:nvPr>
        </p:nvSpPr>
        <p:spPr/>
        <p:txBody>
          <a:bodyPr/>
          <a:lstStyle/>
          <a:p>
            <a:fld id="{6BA06EFE-2C99-4B06-82D4-D225B155DFA3}" type="slidenum">
              <a:rPr lang="es-VE" smtClean="0"/>
              <a:t>363</a:t>
            </a:fld>
            <a:endParaRPr lang="es-VE"/>
          </a:p>
        </p:txBody>
      </p:sp>
    </p:spTree>
    <p:extLst>
      <p:ext uri="{BB962C8B-B14F-4D97-AF65-F5344CB8AC3E}">
        <p14:creationId xmlns:p14="http://schemas.microsoft.com/office/powerpoint/2010/main" val="142249831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28266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b="0" dirty="0">
                <a:latin typeface="Arial" charset="0"/>
              </a:rPr>
              <a:t>In Unit 3, you learn how to create and manage database objects using data definition language (DDL) statements. You will also learn how to manage data in the tables using data manipulation </a:t>
            </a:r>
            <a:br>
              <a:rPr lang="en-US" altLang="en-US" b="0" dirty="0">
                <a:latin typeface="Arial" charset="0"/>
              </a:rPr>
            </a:br>
            <a:r>
              <a:rPr lang="en-US" altLang="en-US" b="0" dirty="0">
                <a:latin typeface="Arial" charset="0"/>
              </a:rPr>
              <a:t>language (DML) statements.</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365</a:t>
            </a:fld>
            <a:endParaRPr lang="es-VE"/>
          </a:p>
        </p:txBody>
      </p:sp>
    </p:spTree>
    <p:extLst>
      <p:ext uri="{BB962C8B-B14F-4D97-AF65-F5344CB8AC3E}">
        <p14:creationId xmlns:p14="http://schemas.microsoft.com/office/powerpoint/2010/main" val="389404510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cs typeface="Times New Roman" pitchFamily="18" charset="0"/>
              </a:rPr>
              <a:t>In this lesson, you are introduced to the data definition language (DDL) statements. You learn the basics of creating simple tables, altering them, and removing them. The data types available in DDL are shown and schema concepts are introduced. Constraints are discussed in this lesson. Exception messages that are generated from violating constraints during DML operations are shown and explained.</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366</a:t>
            </a:fld>
            <a:endParaRPr lang="es-VE"/>
          </a:p>
        </p:txBody>
      </p:sp>
    </p:spTree>
    <p:extLst>
      <p:ext uri="{BB962C8B-B14F-4D97-AF65-F5344CB8AC3E}">
        <p14:creationId xmlns:p14="http://schemas.microsoft.com/office/powerpoint/2010/main" val="428092793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b="0" dirty="0"/>
              <a:t>Consider a scenario where Bob, an HR manager is creating tables to store all the employee information in the database. While creating the </a:t>
            </a:r>
            <a:r>
              <a:rPr lang="en-US" b="0" dirty="0">
                <a:latin typeface="Courier New"/>
              </a:rPr>
              <a:t>JOBS </a:t>
            </a:r>
            <a:r>
              <a:rPr lang="en-US" b="0" dirty="0"/>
              <a:t>table to store all the job information, he forgets to create a column for the job title. So what should Bob do now? </a:t>
            </a:r>
          </a:p>
          <a:p>
            <a:pPr lvl="1"/>
            <a:r>
              <a:rPr lang="en-US" b="0" dirty="0"/>
              <a:t>Should he drop the table and create </a:t>
            </a:r>
            <a:r>
              <a:rPr lang="en-US" b="0" dirty="0">
                <a:latin typeface="Courier New"/>
              </a:rPr>
              <a:t>JOBS </a:t>
            </a:r>
            <a:r>
              <a:rPr lang="en-US" b="0" dirty="0"/>
              <a:t>table again? No!</a:t>
            </a:r>
          </a:p>
          <a:p>
            <a:pPr lvl="1"/>
            <a:r>
              <a:rPr lang="en-US" b="0" dirty="0"/>
              <a:t>Bob can alter the table and add a new column (</a:t>
            </a:r>
            <a:r>
              <a:rPr lang="en-US" b="0" dirty="0">
                <a:latin typeface="Courier New"/>
              </a:rPr>
              <a:t>JOB_TITLE</a:t>
            </a:r>
            <a:r>
              <a:rPr lang="en-US" b="0" dirty="0"/>
              <a:t>) to the existing </a:t>
            </a:r>
            <a:r>
              <a:rPr lang="en-US" b="0" dirty="0">
                <a:latin typeface="Courier New"/>
              </a:rPr>
              <a:t>JOBS</a:t>
            </a:r>
            <a:r>
              <a:rPr lang="en-US" b="0" dirty="0"/>
              <a:t> table. The statements that allow you to modify the structure of database objects are called data definition language (DDL) statements. Usually, the permission to execute DDL statements is given only to the admin. </a:t>
            </a:r>
          </a:p>
          <a:p>
            <a:pPr lvl="1"/>
            <a:r>
              <a:rPr lang="en-US" b="0" dirty="0"/>
              <a:t>Bob submits the request to alter the </a:t>
            </a:r>
            <a:r>
              <a:rPr lang="en-US" b="0" dirty="0">
                <a:latin typeface="Courier New"/>
              </a:rPr>
              <a:t>JOBS </a:t>
            </a:r>
            <a:r>
              <a:rPr lang="en-US" b="0" dirty="0"/>
              <a:t>table structure along with the details. The DBA receives the request and constructs an appropriate SQL statement to alter the </a:t>
            </a:r>
            <a:r>
              <a:rPr lang="en-US" b="0" dirty="0">
                <a:latin typeface="Courier New"/>
              </a:rPr>
              <a:t>JOBS</a:t>
            </a:r>
            <a:r>
              <a:rPr lang="en-US" b="0" dirty="0"/>
              <a:t> table. </a:t>
            </a:r>
          </a:p>
          <a:p>
            <a:pPr lvl="1"/>
            <a:r>
              <a:rPr lang="en-US" b="0" dirty="0"/>
              <a:t>A new column called </a:t>
            </a:r>
            <a:r>
              <a:rPr lang="en-US" b="0" dirty="0" err="1">
                <a:latin typeface="Courier New"/>
              </a:rPr>
              <a:t>Job_Title</a:t>
            </a:r>
            <a:r>
              <a:rPr lang="en-US" b="0" dirty="0"/>
              <a:t> is added to the </a:t>
            </a:r>
            <a:r>
              <a:rPr lang="en-US" b="0" dirty="0">
                <a:latin typeface="Courier New"/>
              </a:rPr>
              <a:t>JOBS</a:t>
            </a:r>
            <a:r>
              <a:rPr lang="en-US" b="0" dirty="0"/>
              <a:t> table. The value for </a:t>
            </a:r>
            <a:r>
              <a:rPr lang="en-US" b="0" dirty="0" err="1">
                <a:latin typeface="Courier New"/>
              </a:rPr>
              <a:t>Job_Title</a:t>
            </a:r>
            <a:r>
              <a:rPr lang="en-US" b="0" dirty="0"/>
              <a:t> remains </a:t>
            </a:r>
            <a:r>
              <a:rPr lang="en-US" b="0" dirty="0">
                <a:latin typeface="Courier New"/>
              </a:rPr>
              <a:t>NULL </a:t>
            </a:r>
            <a:r>
              <a:rPr lang="en-US" b="0" dirty="0"/>
              <a:t>until Bob goes to the application and updates the values for all the records. </a:t>
            </a:r>
          </a:p>
          <a:p>
            <a:pPr lvl="1"/>
            <a:r>
              <a:rPr lang="en-US" b="0" dirty="0"/>
              <a:t> In this lesson, you learn more about DDL statements.</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367</a:t>
            </a:fld>
            <a:endParaRPr lang="es-VE"/>
          </a:p>
        </p:txBody>
      </p:sp>
    </p:spTree>
    <p:extLst>
      <p:ext uri="{BB962C8B-B14F-4D97-AF65-F5344CB8AC3E}">
        <p14:creationId xmlns:p14="http://schemas.microsoft.com/office/powerpoint/2010/main" val="46456216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95812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The Oracle database can contain </a:t>
            </a:r>
            <a:r>
              <a:rPr lang="en-US" altLang="en-US" dirty="0">
                <a:solidFill>
                  <a:schemeClr val="tx1"/>
                </a:solidFill>
              </a:rPr>
              <a:t>multiple data objects. Remember to outline each object in the database design so that it can be created during the build stage of database development.</a:t>
            </a:r>
          </a:p>
          <a:p>
            <a:pPr lvl="2" eaLnBrk="1" hangingPunct="1">
              <a:buClr>
                <a:schemeClr val="tx1"/>
              </a:buClr>
            </a:pPr>
            <a:r>
              <a:rPr lang="en-US" altLang="en-US" b="1" dirty="0">
                <a:solidFill>
                  <a:schemeClr val="tx1"/>
                </a:solidFill>
              </a:rPr>
              <a:t>Table:</a:t>
            </a:r>
            <a:r>
              <a:rPr lang="en-US" altLang="en-US" dirty="0">
                <a:solidFill>
                  <a:schemeClr val="tx1"/>
                </a:solidFill>
              </a:rPr>
              <a:t> Stores data</a:t>
            </a:r>
          </a:p>
          <a:p>
            <a:pPr lvl="2" eaLnBrk="1" hangingPunct="1">
              <a:buClr>
                <a:schemeClr val="tx1"/>
              </a:buClr>
            </a:pPr>
            <a:r>
              <a:rPr lang="en-US" altLang="en-US" b="1" dirty="0">
                <a:solidFill>
                  <a:schemeClr val="tx1"/>
                </a:solidFill>
              </a:rPr>
              <a:t>View:</a:t>
            </a:r>
            <a:r>
              <a:rPr lang="en-US" altLang="en-US" dirty="0">
                <a:solidFill>
                  <a:schemeClr val="tx1"/>
                </a:solidFill>
              </a:rPr>
              <a:t> Is a subset of data from one or more tables</a:t>
            </a:r>
          </a:p>
          <a:p>
            <a:pPr lvl="2" eaLnBrk="1" hangingPunct="1">
              <a:buClr>
                <a:schemeClr val="tx1"/>
              </a:buClr>
            </a:pPr>
            <a:r>
              <a:rPr lang="en-US" altLang="en-US" b="1" dirty="0">
                <a:solidFill>
                  <a:schemeClr val="tx1"/>
                </a:solidFill>
              </a:rPr>
              <a:t>Sequence:</a:t>
            </a:r>
            <a:r>
              <a:rPr lang="en-US" altLang="en-US" dirty="0">
                <a:solidFill>
                  <a:schemeClr val="tx1"/>
                </a:solidFill>
              </a:rPr>
              <a:t> Generates numeric values</a:t>
            </a:r>
          </a:p>
          <a:p>
            <a:pPr lvl="2" eaLnBrk="1" hangingPunct="1">
              <a:buClr>
                <a:schemeClr val="tx1"/>
              </a:buClr>
            </a:pPr>
            <a:r>
              <a:rPr lang="en-US" altLang="en-US" b="1" dirty="0">
                <a:solidFill>
                  <a:schemeClr val="tx1"/>
                </a:solidFill>
              </a:rPr>
              <a:t>Index:</a:t>
            </a:r>
            <a:r>
              <a:rPr lang="en-US" altLang="en-US" dirty="0">
                <a:solidFill>
                  <a:schemeClr val="tx1"/>
                </a:solidFill>
              </a:rPr>
              <a:t> Improves the performance of some queries</a:t>
            </a:r>
          </a:p>
          <a:p>
            <a:pPr lvl="2" eaLnBrk="1" hangingPunct="1">
              <a:buClr>
                <a:schemeClr val="tx1"/>
              </a:buClr>
            </a:pPr>
            <a:r>
              <a:rPr lang="en-US" altLang="en-US" b="1" dirty="0">
                <a:solidFill>
                  <a:schemeClr val="tx1"/>
                </a:solidFill>
              </a:rPr>
              <a:t>Synonym:</a:t>
            </a:r>
            <a:r>
              <a:rPr lang="en-US" altLang="en-US" dirty="0">
                <a:solidFill>
                  <a:schemeClr val="tx1"/>
                </a:solidFill>
              </a:rPr>
              <a:t> Gives an alternative name to an object</a:t>
            </a:r>
          </a:p>
          <a:p>
            <a:pPr lvl="1" eaLnBrk="1" hangingPunct="1"/>
            <a:r>
              <a:rPr lang="en-US" altLang="en-US" b="1" dirty="0">
                <a:solidFill>
                  <a:schemeClr val="tx1"/>
                </a:solidFill>
              </a:rPr>
              <a:t>Oracle Table Structures</a:t>
            </a:r>
          </a:p>
          <a:p>
            <a:pPr lvl="2" eaLnBrk="1" hangingPunct="1"/>
            <a:r>
              <a:rPr lang="en-US" altLang="en-US" dirty="0"/>
              <a:t>You can create tables at any time, even when users are using the database.</a:t>
            </a:r>
          </a:p>
          <a:p>
            <a:pPr lvl="2" eaLnBrk="1" hangingPunct="1"/>
            <a:r>
              <a:rPr lang="en-US" altLang="en-US" dirty="0"/>
              <a:t>You do not need to specify the size of a table. The size is ultimately defined by the amount of space allocated to the database as a whole. It is important, however, to estimate how much space a table will use over time.</a:t>
            </a:r>
          </a:p>
          <a:p>
            <a:pPr lvl="2" eaLnBrk="1" hangingPunct="1"/>
            <a:r>
              <a:rPr lang="en-US" altLang="en-US" dirty="0"/>
              <a:t>You can also modify the table structure online.</a:t>
            </a:r>
          </a:p>
          <a:p>
            <a:pPr lvl="1" eaLnBrk="1" hangingPunct="1"/>
            <a:r>
              <a:rPr lang="en-US" altLang="en-US" b="1" dirty="0"/>
              <a:t>Note: </a:t>
            </a:r>
            <a:r>
              <a:rPr lang="en-US" altLang="en-US" dirty="0"/>
              <a:t>More database objects are covered in the course titled </a:t>
            </a:r>
            <a:r>
              <a:rPr lang="en-US" altLang="en-US" i="1" dirty="0"/>
              <a:t>Oracle Database </a:t>
            </a:r>
            <a:r>
              <a:rPr lang="en-US" altLang="en-US" i="1" dirty="0" smtClean="0"/>
              <a:t>19c: </a:t>
            </a:r>
            <a:r>
              <a:rPr lang="en-US" altLang="en-US" i="1" dirty="0"/>
              <a:t>Workshop II. </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369</a:t>
            </a:fld>
            <a:endParaRPr lang="es-VE"/>
          </a:p>
        </p:txBody>
      </p:sp>
    </p:spTree>
    <p:extLst>
      <p:ext uri="{BB962C8B-B14F-4D97-AF65-F5344CB8AC3E}">
        <p14:creationId xmlns:p14="http://schemas.microsoft.com/office/powerpoint/2010/main" val="3160472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72412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defRPr/>
            </a:pPr>
            <a:r>
              <a:rPr lang="en-US" dirty="0"/>
              <a:t>Name the database tables and columns according to the standard rules for naming any Oracle database object.</a:t>
            </a:r>
          </a:p>
          <a:p>
            <a:pPr lvl="2">
              <a:spcBef>
                <a:spcPts val="100"/>
              </a:spcBef>
              <a:defRPr/>
            </a:pPr>
            <a:r>
              <a:rPr lang="en-US" dirty="0"/>
              <a:t>Table names and column names must begin with a letter and be 1–30 characters long.</a:t>
            </a:r>
          </a:p>
          <a:p>
            <a:pPr lvl="2">
              <a:spcBef>
                <a:spcPts val="100"/>
              </a:spcBef>
              <a:defRPr/>
            </a:pPr>
            <a:r>
              <a:rPr lang="en-US" dirty="0"/>
              <a:t>Names must contain only the characters A–Z, a–z, 0–9, _ (underscore), $, and # (legal characters, but their use is discouraged).</a:t>
            </a:r>
          </a:p>
          <a:p>
            <a:pPr lvl="2">
              <a:spcBef>
                <a:spcPts val="100"/>
              </a:spcBef>
              <a:defRPr/>
            </a:pPr>
            <a:r>
              <a:rPr lang="en-US" dirty="0"/>
              <a:t>Names must not duplicate the name of another object owned by the same Oracle server user.</a:t>
            </a:r>
          </a:p>
          <a:p>
            <a:pPr lvl="2">
              <a:spcBef>
                <a:spcPts val="100"/>
              </a:spcBef>
              <a:defRPr/>
            </a:pPr>
            <a:r>
              <a:rPr lang="en-US" dirty="0"/>
              <a:t>Names must not be an Oracle server–reserved word.</a:t>
            </a:r>
          </a:p>
          <a:p>
            <a:pPr lvl="3">
              <a:spcBef>
                <a:spcPts val="100"/>
              </a:spcBef>
              <a:defRPr/>
            </a:pPr>
            <a:r>
              <a:rPr lang="en-US" dirty="0"/>
              <a:t>You may also use quoted identifiers to represent the name of an object. A quoted identifier begins and ends with double quotation marks (“”). If you name a schema object using a quoted identifier, you must use the double quotation marks whenever you refer to that object. Quoted identifiers can be reserved words, although this is not recommended.</a:t>
            </a:r>
          </a:p>
          <a:p>
            <a:pPr lvl="1">
              <a:defRPr/>
            </a:pPr>
            <a:r>
              <a:rPr lang="en-US" b="1" dirty="0"/>
              <a:t>Naming Guidelines</a:t>
            </a:r>
          </a:p>
          <a:p>
            <a:pPr lvl="1">
              <a:defRPr/>
            </a:pPr>
            <a:r>
              <a:rPr lang="en-US" dirty="0"/>
              <a:t>Use descriptive names for tables and other database objects.</a:t>
            </a:r>
          </a:p>
          <a:p>
            <a:pPr lvl="1">
              <a:defRPr/>
            </a:pPr>
            <a:r>
              <a:rPr lang="en-US" b="1" dirty="0"/>
              <a:t>Note:</a:t>
            </a:r>
            <a:r>
              <a:rPr lang="en-US" dirty="0"/>
              <a:t> Names are not case-sensitive. For example, </a:t>
            </a:r>
            <a:r>
              <a:rPr lang="en-US" dirty="0">
                <a:latin typeface="Courier New" pitchFamily="49" charset="0"/>
                <a:cs typeface="Courier New" pitchFamily="49" charset="0"/>
              </a:rPr>
              <a:t>EMPLOYEES</a:t>
            </a:r>
            <a:r>
              <a:rPr lang="en-US" dirty="0"/>
              <a:t> is treated to be the same name as </a:t>
            </a:r>
            <a:r>
              <a:rPr lang="en-US" dirty="0" err="1">
                <a:latin typeface="Courier New" pitchFamily="49" charset="0"/>
                <a:cs typeface="Courier New" pitchFamily="49" charset="0"/>
              </a:rPr>
              <a:t>eMPloyees</a:t>
            </a:r>
            <a:r>
              <a:rPr lang="en-US" dirty="0"/>
              <a:t> or </a:t>
            </a:r>
            <a:r>
              <a:rPr lang="en-US" dirty="0" err="1">
                <a:latin typeface="Courier New" pitchFamily="49" charset="0"/>
                <a:cs typeface="Courier New" pitchFamily="49" charset="0"/>
              </a:rPr>
              <a:t>eMpLOYEES</a:t>
            </a:r>
            <a:r>
              <a:rPr lang="en-US" dirty="0"/>
              <a:t>. However, quoted identifiers are case-sensitive.</a:t>
            </a:r>
          </a:p>
          <a:p>
            <a:pPr lvl="1">
              <a:defRPr/>
            </a:pPr>
            <a:r>
              <a:rPr lang="en-US" dirty="0"/>
              <a:t>For more information, see the “Schema Object Names and Qualifiers” section in the </a:t>
            </a:r>
            <a:r>
              <a:rPr lang="en-US" i="1" dirty="0"/>
              <a:t>Oracle Database SQL Language Reference</a:t>
            </a:r>
            <a:r>
              <a:rPr lang="en-US" dirty="0"/>
              <a:t> for </a:t>
            </a:r>
            <a:r>
              <a:rPr lang="en-US" dirty="0" smtClean="0"/>
              <a:t>19c </a:t>
            </a:r>
            <a:r>
              <a:rPr lang="en-US" dirty="0"/>
              <a:t>database.</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370</a:t>
            </a:fld>
            <a:endParaRPr lang="es-VE"/>
          </a:p>
        </p:txBody>
      </p:sp>
    </p:spTree>
    <p:extLst>
      <p:ext uri="{BB962C8B-B14F-4D97-AF65-F5344CB8AC3E}">
        <p14:creationId xmlns:p14="http://schemas.microsoft.com/office/powerpoint/2010/main" val="112837371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3074539"/>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defRPr/>
            </a:pPr>
            <a:r>
              <a:rPr lang="en-US" dirty="0">
                <a:solidFill>
                  <a:schemeClr val="tx1"/>
                </a:solidFill>
              </a:rPr>
              <a:t>You create tables to store data by executing the SQL </a:t>
            </a:r>
            <a:r>
              <a:rPr lang="en-US" dirty="0">
                <a:solidFill>
                  <a:schemeClr val="tx1"/>
                </a:solidFill>
                <a:latin typeface="Courier New" pitchFamily="49" charset="0"/>
              </a:rPr>
              <a:t>CREATE</a:t>
            </a:r>
            <a:r>
              <a:rPr lang="en-US" dirty="0">
                <a:solidFill>
                  <a:schemeClr val="tx1"/>
                </a:solidFill>
              </a:rPr>
              <a:t> </a:t>
            </a:r>
            <a:r>
              <a:rPr lang="en-US" dirty="0">
                <a:solidFill>
                  <a:schemeClr val="tx1"/>
                </a:solidFill>
                <a:latin typeface="Courier New" pitchFamily="49" charset="0"/>
              </a:rPr>
              <a:t>TABLE</a:t>
            </a:r>
            <a:r>
              <a:rPr lang="en-US" dirty="0">
                <a:solidFill>
                  <a:schemeClr val="tx1"/>
                </a:solidFill>
              </a:rPr>
              <a:t> statement. This statement is one of the DDL statements that are a subset of the SQL statements used to create, modify, or remove Oracle Database structures. These statements have an immediate effect on the database and they also record information in the data dictionary. The data dictionary is an important set of read-only tables that provide database information.</a:t>
            </a:r>
          </a:p>
          <a:p>
            <a:pPr lvl="1" eaLnBrk="1" hangingPunct="1">
              <a:defRPr/>
            </a:pPr>
            <a:r>
              <a:rPr lang="en-US" dirty="0">
                <a:solidFill>
                  <a:schemeClr val="tx1"/>
                </a:solidFill>
              </a:rPr>
              <a:t>To create a table, a user must have the </a:t>
            </a:r>
            <a:r>
              <a:rPr lang="en-US" dirty="0">
                <a:solidFill>
                  <a:schemeClr val="tx1"/>
                </a:solidFill>
                <a:latin typeface="Courier New" pitchFamily="49" charset="0"/>
              </a:rPr>
              <a:t>CREATE</a:t>
            </a:r>
            <a:r>
              <a:rPr lang="en-US" dirty="0">
                <a:solidFill>
                  <a:schemeClr val="tx1"/>
                </a:solidFill>
              </a:rPr>
              <a:t> </a:t>
            </a:r>
            <a:r>
              <a:rPr lang="en-US" dirty="0">
                <a:solidFill>
                  <a:schemeClr val="tx1"/>
                </a:solidFill>
                <a:latin typeface="Courier New" pitchFamily="49" charset="0"/>
              </a:rPr>
              <a:t>TABLE</a:t>
            </a:r>
            <a:r>
              <a:rPr lang="en-US" dirty="0">
                <a:solidFill>
                  <a:schemeClr val="tx1"/>
                </a:solidFill>
              </a:rPr>
              <a:t> privilege and a storage area in which to create objects. The database administrator (DBA) uses data control language (DCL) statements to grant privileges to users.</a:t>
            </a:r>
          </a:p>
          <a:p>
            <a:pPr lvl="1" eaLnBrk="1" hangingPunct="1">
              <a:defRPr/>
            </a:pPr>
            <a:r>
              <a:rPr lang="en-US" dirty="0">
                <a:solidFill>
                  <a:schemeClr val="tx1"/>
                </a:solidFill>
              </a:rPr>
              <a:t>In the syntax:</a:t>
            </a:r>
          </a:p>
          <a:p>
            <a:pPr marL="400050" lvl="2" indent="-171450" eaLnBrk="1" hangingPunct="1">
              <a:buFont typeface="Times New Roman" pitchFamily="18" charset="0"/>
              <a:buNone/>
              <a:defRPr/>
            </a:pPr>
            <a:r>
              <a:rPr lang="en-US" i="1" dirty="0">
                <a:latin typeface="Courier New" pitchFamily="49" charset="0"/>
              </a:rPr>
              <a:t>schema			</a:t>
            </a:r>
            <a:r>
              <a:rPr lang="en-US" dirty="0"/>
              <a:t>Is the same as the owner’s name</a:t>
            </a:r>
          </a:p>
          <a:p>
            <a:pPr marL="400050" lvl="2" indent="-171450" eaLnBrk="1" hangingPunct="1">
              <a:buFont typeface="Times New Roman" pitchFamily="18" charset="0"/>
              <a:buNone/>
              <a:defRPr/>
            </a:pPr>
            <a:r>
              <a:rPr lang="en-US" i="1" dirty="0">
                <a:latin typeface="Courier New" pitchFamily="49" charset="0"/>
              </a:rPr>
              <a:t>table</a:t>
            </a:r>
            <a:r>
              <a:rPr lang="en-US" i="1" dirty="0"/>
              <a:t> 			</a:t>
            </a:r>
            <a:r>
              <a:rPr lang="en-US" dirty="0"/>
              <a:t>Is the name of the table</a:t>
            </a:r>
          </a:p>
          <a:p>
            <a:pPr marL="400050" lvl="2" indent="-171450" eaLnBrk="1" hangingPunct="1">
              <a:buFont typeface="Times New Roman" pitchFamily="18" charset="0"/>
              <a:buNone/>
              <a:defRPr/>
            </a:pPr>
            <a:r>
              <a:rPr lang="en-US" dirty="0">
                <a:latin typeface="Courier New" pitchFamily="49" charset="0"/>
              </a:rPr>
              <a:t>DEFAULT</a:t>
            </a:r>
            <a:r>
              <a:rPr lang="en-US" dirty="0"/>
              <a:t> </a:t>
            </a:r>
            <a:r>
              <a:rPr lang="en-US" i="1" dirty="0">
                <a:latin typeface="Courier New" pitchFamily="49" charset="0"/>
              </a:rPr>
              <a:t>expr			</a:t>
            </a:r>
            <a:r>
              <a:rPr lang="en-US" dirty="0"/>
              <a:t>Specifies a default value if a value is omitted in the </a:t>
            </a:r>
            <a:r>
              <a:rPr lang="en-US" dirty="0">
                <a:latin typeface="Courier New" pitchFamily="49" charset="0"/>
              </a:rPr>
              <a:t>INSERT</a:t>
            </a:r>
            <a:r>
              <a:rPr lang="en-US" dirty="0"/>
              <a:t> 				statement</a:t>
            </a:r>
          </a:p>
          <a:p>
            <a:pPr marL="400050" lvl="2" indent="-171450" eaLnBrk="1" hangingPunct="1">
              <a:buFont typeface="Times New Roman" pitchFamily="18" charset="0"/>
              <a:buNone/>
              <a:defRPr/>
            </a:pPr>
            <a:r>
              <a:rPr lang="en-US" i="1" dirty="0">
                <a:latin typeface="Courier New" pitchFamily="49" charset="0"/>
              </a:rPr>
              <a:t>column</a:t>
            </a:r>
            <a:r>
              <a:rPr lang="en-US" i="1" dirty="0"/>
              <a:t> 			</a:t>
            </a:r>
            <a:r>
              <a:rPr lang="en-US" dirty="0"/>
              <a:t>Is the name of the column</a:t>
            </a:r>
          </a:p>
          <a:p>
            <a:pPr marL="400050" lvl="2" indent="-171450" eaLnBrk="1" hangingPunct="1">
              <a:buFont typeface="Times New Roman" pitchFamily="18" charset="0"/>
              <a:buNone/>
              <a:defRPr/>
            </a:pPr>
            <a:r>
              <a:rPr lang="en-US" i="1" dirty="0" err="1">
                <a:latin typeface="Courier New" pitchFamily="49" charset="0"/>
              </a:rPr>
              <a:t>datatype</a:t>
            </a:r>
            <a:r>
              <a:rPr lang="en-US" i="1" dirty="0">
                <a:latin typeface="Courier New" pitchFamily="49" charset="0"/>
              </a:rPr>
              <a:t>			</a:t>
            </a:r>
            <a:r>
              <a:rPr lang="en-US" dirty="0"/>
              <a:t>Is the column’s data type and length</a:t>
            </a:r>
          </a:p>
          <a:p>
            <a:pPr marL="400050" lvl="2" indent="-171450" eaLnBrk="1" hangingPunct="1">
              <a:buFont typeface="Times New Roman" pitchFamily="18" charset="0"/>
              <a:buNone/>
              <a:defRPr/>
            </a:pPr>
            <a:endParaRPr lang="en-US" dirty="0"/>
          </a:p>
          <a:p>
            <a:pPr marL="228600" lvl="2" indent="0" eaLnBrk="1" hangingPunct="1">
              <a:buFont typeface="Times New Roman" pitchFamily="18" charset="0"/>
              <a:buNone/>
              <a:defRPr/>
            </a:pPr>
            <a:r>
              <a:rPr lang="en-US" b="1" dirty="0">
                <a:solidFill>
                  <a:schemeClr val="tx1"/>
                </a:solidFill>
              </a:rPr>
              <a:t>Note:</a:t>
            </a:r>
            <a:r>
              <a:rPr lang="en-US" dirty="0"/>
              <a:t> The </a:t>
            </a:r>
            <a:r>
              <a:rPr lang="en-US" dirty="0">
                <a:latin typeface="Courier New" pitchFamily="49" charset="0"/>
                <a:cs typeface="Courier New" pitchFamily="49" charset="0"/>
              </a:rPr>
              <a:t>CREATE</a:t>
            </a:r>
            <a:r>
              <a:rPr lang="en-US" dirty="0"/>
              <a:t> </a:t>
            </a:r>
            <a:r>
              <a:rPr lang="en-US" dirty="0">
                <a:latin typeface="Courier New" pitchFamily="49" charset="0"/>
                <a:cs typeface="Courier New" pitchFamily="49" charset="0"/>
              </a:rPr>
              <a:t>ANY</a:t>
            </a:r>
            <a:r>
              <a:rPr lang="en-US" dirty="0"/>
              <a:t> </a:t>
            </a:r>
            <a:r>
              <a:rPr lang="en-US" dirty="0">
                <a:latin typeface="Courier New" pitchFamily="49" charset="0"/>
                <a:cs typeface="Courier New" pitchFamily="49" charset="0"/>
              </a:rPr>
              <a:t>TABLE</a:t>
            </a:r>
            <a:r>
              <a:rPr lang="en-US" dirty="0"/>
              <a:t> privilege is needed to create a table in any schema other than the user’s schema.</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372</a:t>
            </a:fld>
            <a:endParaRPr lang="es-VE"/>
          </a:p>
        </p:txBody>
      </p:sp>
    </p:spTree>
    <p:extLst>
      <p:ext uri="{BB962C8B-B14F-4D97-AF65-F5344CB8AC3E}">
        <p14:creationId xmlns:p14="http://schemas.microsoft.com/office/powerpoint/2010/main" val="98782351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The example in the slide creates the </a:t>
            </a:r>
            <a:r>
              <a:rPr lang="en-US" altLang="en-US" dirty="0">
                <a:latin typeface="Courier New" pitchFamily="49" charset="0"/>
              </a:rPr>
              <a:t>DEPT</a:t>
            </a:r>
            <a:r>
              <a:rPr lang="en-US" altLang="en-US" dirty="0"/>
              <a:t> table with four columns: </a:t>
            </a:r>
            <a:r>
              <a:rPr lang="en-US" altLang="en-US" dirty="0">
                <a:latin typeface="Courier New" pitchFamily="49" charset="0"/>
              </a:rPr>
              <a:t>DEPTNO</a:t>
            </a:r>
            <a:r>
              <a:rPr lang="en-US" altLang="en-US" dirty="0"/>
              <a:t>, </a:t>
            </a:r>
            <a:r>
              <a:rPr lang="en-US" altLang="en-US" dirty="0">
                <a:latin typeface="Courier New" pitchFamily="49" charset="0"/>
              </a:rPr>
              <a:t>DNAME</a:t>
            </a:r>
            <a:r>
              <a:rPr lang="en-US" altLang="en-US" dirty="0"/>
              <a:t>, </a:t>
            </a:r>
            <a:r>
              <a:rPr lang="en-US" altLang="en-US" dirty="0">
                <a:latin typeface="Courier New" pitchFamily="49" charset="0"/>
              </a:rPr>
              <a:t>LOC</a:t>
            </a:r>
            <a:r>
              <a:rPr lang="en-US" altLang="en-US" dirty="0"/>
              <a:t>, and </a:t>
            </a:r>
            <a:r>
              <a:rPr lang="en-US" altLang="en-US" dirty="0">
                <a:latin typeface="Courier New" pitchFamily="49" charset="0"/>
              </a:rPr>
              <a:t>CREATE_DATE</a:t>
            </a:r>
            <a:r>
              <a:rPr lang="en-US" altLang="en-US" dirty="0"/>
              <a:t>. </a:t>
            </a:r>
          </a:p>
          <a:p>
            <a:pPr lvl="1" eaLnBrk="1" hangingPunct="1"/>
            <a:r>
              <a:rPr lang="en-US" altLang="en-US" dirty="0"/>
              <a:t>The </a:t>
            </a:r>
            <a:r>
              <a:rPr lang="en-US" altLang="en-US" dirty="0">
                <a:latin typeface="Courier New" pitchFamily="49" charset="0"/>
              </a:rPr>
              <a:t>CREATE_DATE</a:t>
            </a:r>
            <a:r>
              <a:rPr lang="en-US" altLang="en-US" dirty="0"/>
              <a:t> column has a default value. If a value is not provided for an </a:t>
            </a:r>
            <a:r>
              <a:rPr lang="en-US" altLang="en-US" dirty="0">
                <a:latin typeface="Courier New" pitchFamily="49" charset="0"/>
              </a:rPr>
              <a:t>INSERT</a:t>
            </a:r>
            <a:r>
              <a:rPr lang="en-US" altLang="en-US" dirty="0"/>
              <a:t> statement, the system date is automatically inserted.</a:t>
            </a:r>
          </a:p>
          <a:p>
            <a:pPr lvl="1" eaLnBrk="1" hangingPunct="1"/>
            <a:r>
              <a:rPr lang="en-US" altLang="en-US" dirty="0">
                <a:ea typeface="SimSun" pitchFamily="2" charset="-122"/>
              </a:rPr>
              <a:t>To confirm that the table was created, run the </a:t>
            </a:r>
            <a:r>
              <a:rPr lang="en-US" altLang="en-US" dirty="0">
                <a:latin typeface="Courier New" pitchFamily="49" charset="0"/>
                <a:ea typeface="SimSun" pitchFamily="2" charset="-122"/>
              </a:rPr>
              <a:t>DESCRIBE</a:t>
            </a:r>
            <a:r>
              <a:rPr lang="en-US" altLang="en-US" dirty="0">
                <a:ea typeface="SimSun" pitchFamily="2" charset="-122"/>
              </a:rPr>
              <a:t> command.</a:t>
            </a:r>
            <a:endParaRPr lang="en-US" altLang="en-US" dirty="0"/>
          </a:p>
          <a:p>
            <a:pPr lvl="1" eaLnBrk="1" hangingPunct="1"/>
            <a:r>
              <a:rPr lang="en-US" altLang="en-US" dirty="0">
                <a:solidFill>
                  <a:schemeClr val="tx1"/>
                </a:solidFill>
              </a:rPr>
              <a:t>Because creating a table is a DDL statement, an automatic commit takes place when this statement is executed.</a:t>
            </a:r>
          </a:p>
          <a:p>
            <a:pPr lvl="1" eaLnBrk="1" hangingPunct="1"/>
            <a:r>
              <a:rPr lang="en-US" altLang="en-US" b="1" dirty="0">
                <a:solidFill>
                  <a:schemeClr val="tx1"/>
                </a:solidFill>
              </a:rPr>
              <a:t>Note:</a:t>
            </a:r>
            <a:r>
              <a:rPr lang="en-US" altLang="en-US" dirty="0">
                <a:solidFill>
                  <a:schemeClr val="tx1"/>
                </a:solidFill>
              </a:rPr>
              <a:t> You can view the list of tables that you own by querying the data dictionary, as shown in the following example:</a:t>
            </a:r>
          </a:p>
          <a:p>
            <a:pPr marL="857250" lvl="4" eaLnBrk="1" hangingPunct="1"/>
            <a:r>
              <a:rPr lang="en-US" altLang="en-US" dirty="0">
                <a:solidFill>
                  <a:schemeClr val="tx1"/>
                </a:solidFill>
              </a:rPr>
              <a:t>select </a:t>
            </a:r>
            <a:r>
              <a:rPr lang="en-US" altLang="en-US" dirty="0" err="1">
                <a:solidFill>
                  <a:schemeClr val="tx1"/>
                </a:solidFill>
              </a:rPr>
              <a:t>table_name</a:t>
            </a:r>
            <a:r>
              <a:rPr lang="en-US" altLang="en-US" dirty="0">
                <a:solidFill>
                  <a:schemeClr val="tx1"/>
                </a:solidFill>
              </a:rPr>
              <a:t> from </a:t>
            </a:r>
            <a:r>
              <a:rPr lang="en-US" altLang="en-US" dirty="0" err="1">
                <a:solidFill>
                  <a:schemeClr val="tx1"/>
                </a:solidFill>
              </a:rPr>
              <a:t>user_tables</a:t>
            </a:r>
            <a:r>
              <a:rPr lang="en-US" altLang="en-US" dirty="0">
                <a:solidFill>
                  <a:schemeClr val="tx1"/>
                </a:solidFill>
              </a:rPr>
              <a:t>;</a:t>
            </a:r>
          </a:p>
          <a:p>
            <a:pPr lvl="1" eaLnBrk="1" hangingPunct="1"/>
            <a:r>
              <a:rPr lang="en-US" altLang="en-US" dirty="0">
                <a:solidFill>
                  <a:schemeClr val="tx1"/>
                </a:solidFill>
              </a:rPr>
              <a:t>Using data dictionary views, you can also find information about other database objects, such as views, indexes, and so on. You will learn about data dictionaries in detail in the </a:t>
            </a:r>
            <a:r>
              <a:rPr lang="en-US" altLang="en-US" i="1" dirty="0">
                <a:solidFill>
                  <a:schemeClr val="tx1"/>
                </a:solidFill>
              </a:rPr>
              <a:t>Oracle Database: SQL Workshop II </a:t>
            </a:r>
            <a:r>
              <a:rPr lang="en-US" altLang="en-US" dirty="0">
                <a:solidFill>
                  <a:schemeClr val="tx1"/>
                </a:solidFill>
              </a:rPr>
              <a:t>course. </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373</a:t>
            </a:fld>
            <a:endParaRPr lang="es-VE"/>
          </a:p>
        </p:txBody>
      </p:sp>
    </p:spTree>
    <p:extLst>
      <p:ext uri="{BB962C8B-B14F-4D97-AF65-F5344CB8AC3E}">
        <p14:creationId xmlns:p14="http://schemas.microsoft.com/office/powerpoint/2010/main" val="309361526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746053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When you identify a column for a table, you need to provide a data type for the column. There are several data types available:</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375</a:t>
            </a:fld>
            <a:endParaRPr lang="es-VE"/>
          </a:p>
        </p:txBody>
      </p:sp>
    </p:spTree>
    <p:extLst>
      <p:ext uri="{BB962C8B-B14F-4D97-AF65-F5344CB8AC3E}">
        <p14:creationId xmlns:p14="http://schemas.microsoft.com/office/powerpoint/2010/main" val="225058023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endParaRPr lang="en-US" altLang="en-US" b="1" dirty="0"/>
          </a:p>
          <a:p>
            <a:pPr lvl="1" eaLnBrk="1" hangingPunct="1"/>
            <a:r>
              <a:rPr lang="en-US" altLang="en-US" b="1" dirty="0"/>
              <a:t>Note:</a:t>
            </a:r>
            <a:r>
              <a:rPr lang="en-US" altLang="en-US" dirty="0"/>
              <a:t> These </a:t>
            </a:r>
            <a:r>
              <a:rPr lang="en-US" altLang="en-US" dirty="0" err="1"/>
              <a:t>datetime</a:t>
            </a:r>
            <a:r>
              <a:rPr lang="en-US" altLang="en-US" dirty="0"/>
              <a:t> data types are available with Oracle9</a:t>
            </a:r>
            <a:r>
              <a:rPr lang="en-US" altLang="en-US" i="1" dirty="0"/>
              <a:t>i</a:t>
            </a:r>
            <a:r>
              <a:rPr lang="en-US" altLang="en-US" dirty="0"/>
              <a:t> and later releases. The </a:t>
            </a:r>
            <a:r>
              <a:rPr lang="en-US" altLang="en-US" dirty="0" err="1"/>
              <a:t>datetime</a:t>
            </a:r>
            <a:r>
              <a:rPr lang="en-US" altLang="en-US" dirty="0"/>
              <a:t> data types are discussed in detail in the lesson titled “</a:t>
            </a:r>
            <a:r>
              <a:rPr lang="en-US" altLang="en-US" dirty="0">
                <a:cs typeface="Arial" pitchFamily="34" charset="0"/>
              </a:rPr>
              <a:t>Managing Data in Different Time Zones” in the </a:t>
            </a:r>
            <a:r>
              <a:rPr lang="en-US" altLang="en-US" i="1" dirty="0">
                <a:cs typeface="Arial" pitchFamily="34" charset="0"/>
              </a:rPr>
              <a:t>Oracle Database: SQL Workshop II</a:t>
            </a:r>
            <a:r>
              <a:rPr lang="en-US" altLang="en-US" dirty="0">
                <a:cs typeface="Arial" pitchFamily="34" charset="0"/>
              </a:rPr>
              <a:t> course.</a:t>
            </a:r>
          </a:p>
          <a:p>
            <a:pPr lvl="1" eaLnBrk="1" hangingPunct="1"/>
            <a:r>
              <a:rPr lang="en-US" altLang="en-US" dirty="0"/>
              <a:t>Also, for more information about </a:t>
            </a:r>
            <a:r>
              <a:rPr lang="en-US" altLang="en-US" dirty="0" err="1"/>
              <a:t>datetime</a:t>
            </a:r>
            <a:r>
              <a:rPr lang="en-US" altLang="en-US" dirty="0"/>
              <a:t> data types, see the sections on “</a:t>
            </a:r>
            <a:r>
              <a:rPr lang="en-US" altLang="en-US" dirty="0">
                <a:solidFill>
                  <a:schemeClr val="tx1"/>
                </a:solidFill>
                <a:latin typeface="Courier New" pitchFamily="49" charset="0"/>
              </a:rPr>
              <a:t>TIMESTAMP</a:t>
            </a:r>
            <a:r>
              <a:rPr lang="en-US" altLang="en-US" dirty="0">
                <a:solidFill>
                  <a:schemeClr val="tx1"/>
                </a:solidFill>
              </a:rPr>
              <a:t> </a:t>
            </a:r>
            <a:r>
              <a:rPr lang="en-US" altLang="en-US" dirty="0" err="1">
                <a:solidFill>
                  <a:schemeClr val="tx1"/>
                </a:solidFill>
              </a:rPr>
              <a:t>Datatype</a:t>
            </a:r>
            <a:r>
              <a:rPr lang="en-US" altLang="en-US" dirty="0">
                <a:solidFill>
                  <a:schemeClr val="tx1"/>
                </a:solidFill>
              </a:rPr>
              <a:t>,” “</a:t>
            </a:r>
            <a:r>
              <a:rPr lang="en-US" altLang="en-US" dirty="0">
                <a:solidFill>
                  <a:schemeClr val="tx1"/>
                </a:solidFill>
                <a:latin typeface="Courier New" pitchFamily="49" charset="0"/>
              </a:rPr>
              <a:t>INTERVAL</a:t>
            </a:r>
            <a:r>
              <a:rPr lang="en-US" altLang="en-US" dirty="0">
                <a:solidFill>
                  <a:schemeClr val="tx1"/>
                </a:solidFill>
              </a:rPr>
              <a:t> </a:t>
            </a:r>
            <a:r>
              <a:rPr lang="en-US" altLang="en-US" dirty="0">
                <a:solidFill>
                  <a:schemeClr val="tx1"/>
                </a:solidFill>
                <a:latin typeface="Courier New" pitchFamily="49" charset="0"/>
              </a:rPr>
              <a:t>YEAR</a:t>
            </a:r>
            <a:r>
              <a:rPr lang="en-US" altLang="en-US" dirty="0">
                <a:solidFill>
                  <a:schemeClr val="tx1"/>
                </a:solidFill>
              </a:rPr>
              <a:t> </a:t>
            </a:r>
            <a:r>
              <a:rPr lang="en-US" altLang="en-US" dirty="0">
                <a:solidFill>
                  <a:schemeClr val="tx1"/>
                </a:solidFill>
                <a:latin typeface="Courier New" pitchFamily="49" charset="0"/>
              </a:rPr>
              <a:t>TO</a:t>
            </a:r>
            <a:r>
              <a:rPr lang="en-US" altLang="en-US" dirty="0">
                <a:solidFill>
                  <a:schemeClr val="tx1"/>
                </a:solidFill>
              </a:rPr>
              <a:t> </a:t>
            </a:r>
            <a:r>
              <a:rPr lang="en-US" altLang="en-US" dirty="0">
                <a:solidFill>
                  <a:schemeClr val="tx1"/>
                </a:solidFill>
                <a:latin typeface="Courier New" pitchFamily="49" charset="0"/>
              </a:rPr>
              <a:t>MONTH</a:t>
            </a:r>
            <a:r>
              <a:rPr lang="en-US" altLang="en-US" dirty="0">
                <a:solidFill>
                  <a:schemeClr val="tx1"/>
                </a:solidFill>
              </a:rPr>
              <a:t> </a:t>
            </a:r>
            <a:r>
              <a:rPr lang="en-US" altLang="en-US" dirty="0" err="1">
                <a:solidFill>
                  <a:schemeClr val="tx1"/>
                </a:solidFill>
              </a:rPr>
              <a:t>Datatype</a:t>
            </a:r>
            <a:r>
              <a:rPr lang="en-US" altLang="en-US" dirty="0">
                <a:solidFill>
                  <a:schemeClr val="tx1"/>
                </a:solidFill>
              </a:rPr>
              <a:t>,” and “</a:t>
            </a:r>
            <a:r>
              <a:rPr lang="en-US" altLang="en-US" dirty="0">
                <a:solidFill>
                  <a:schemeClr val="tx1"/>
                </a:solidFill>
                <a:latin typeface="Courier New" pitchFamily="49" charset="0"/>
              </a:rPr>
              <a:t>INTERVAL</a:t>
            </a:r>
            <a:r>
              <a:rPr lang="en-US" altLang="en-US" dirty="0">
                <a:solidFill>
                  <a:schemeClr val="tx1"/>
                </a:solidFill>
              </a:rPr>
              <a:t> </a:t>
            </a:r>
            <a:r>
              <a:rPr lang="en-US" altLang="en-US" dirty="0">
                <a:solidFill>
                  <a:schemeClr val="tx1"/>
                </a:solidFill>
                <a:latin typeface="Courier New" pitchFamily="49" charset="0"/>
              </a:rPr>
              <a:t>DAY</a:t>
            </a:r>
            <a:r>
              <a:rPr lang="en-US" altLang="en-US" dirty="0">
                <a:solidFill>
                  <a:schemeClr val="tx1"/>
                </a:solidFill>
              </a:rPr>
              <a:t> </a:t>
            </a:r>
            <a:r>
              <a:rPr lang="en-US" altLang="en-US" dirty="0">
                <a:solidFill>
                  <a:schemeClr val="tx1"/>
                </a:solidFill>
                <a:latin typeface="Courier New" pitchFamily="49" charset="0"/>
              </a:rPr>
              <a:t>TO</a:t>
            </a:r>
            <a:r>
              <a:rPr lang="en-US" altLang="en-US" dirty="0">
                <a:solidFill>
                  <a:schemeClr val="tx1"/>
                </a:solidFill>
              </a:rPr>
              <a:t> </a:t>
            </a:r>
            <a:r>
              <a:rPr lang="en-US" altLang="en-US" dirty="0">
                <a:solidFill>
                  <a:schemeClr val="tx1"/>
                </a:solidFill>
                <a:latin typeface="Courier New" pitchFamily="49" charset="0"/>
              </a:rPr>
              <a:t>SECOND</a:t>
            </a:r>
            <a:r>
              <a:rPr lang="en-US" altLang="en-US" dirty="0">
                <a:solidFill>
                  <a:schemeClr val="tx1"/>
                </a:solidFill>
              </a:rPr>
              <a:t> </a:t>
            </a:r>
            <a:r>
              <a:rPr lang="en-US" altLang="en-US" dirty="0" err="1">
                <a:solidFill>
                  <a:schemeClr val="tx1"/>
                </a:solidFill>
              </a:rPr>
              <a:t>Datatype</a:t>
            </a:r>
            <a:r>
              <a:rPr lang="en-US" altLang="en-US" dirty="0">
                <a:solidFill>
                  <a:schemeClr val="tx1"/>
                </a:solidFill>
              </a:rPr>
              <a:t>”</a:t>
            </a:r>
            <a:r>
              <a:rPr lang="en-US" altLang="en-US" dirty="0"/>
              <a:t> in </a:t>
            </a:r>
            <a:r>
              <a:rPr lang="en-US" altLang="en-US" i="1" dirty="0">
                <a:solidFill>
                  <a:schemeClr val="tx1"/>
                </a:solidFill>
              </a:rPr>
              <a:t>Oracle Database SQL Language Reference </a:t>
            </a:r>
            <a:r>
              <a:rPr lang="en-US" altLang="en-US" dirty="0">
                <a:solidFill>
                  <a:schemeClr val="tx1"/>
                </a:solidFill>
              </a:rPr>
              <a:t>for </a:t>
            </a:r>
            <a:r>
              <a:rPr lang="en-US" altLang="en-US" dirty="0" smtClean="0">
                <a:solidFill>
                  <a:schemeClr val="tx1"/>
                </a:solidFill>
              </a:rPr>
              <a:t>19c</a:t>
            </a:r>
            <a:r>
              <a:rPr lang="en-US" altLang="en-US" i="1" dirty="0" smtClean="0">
                <a:solidFill>
                  <a:schemeClr val="tx1"/>
                </a:solidFill>
              </a:rPr>
              <a:t> </a:t>
            </a:r>
            <a:r>
              <a:rPr lang="en-US" altLang="en-US" dirty="0">
                <a:solidFill>
                  <a:schemeClr val="tx1"/>
                </a:solidFill>
              </a:rPr>
              <a:t>database</a:t>
            </a:r>
            <a:r>
              <a:rPr lang="en-US" altLang="en-US" i="1" dirty="0">
                <a:solidFill>
                  <a:schemeClr val="tx1"/>
                </a:solidFill>
              </a:rPr>
              <a:t>.</a:t>
            </a:r>
            <a:endParaRPr lang="en-US" altLang="en-US" dirty="0">
              <a:solidFill>
                <a:schemeClr val="tx1"/>
              </a:solidFill>
            </a:endParaRP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376</a:t>
            </a:fld>
            <a:endParaRPr lang="es-VE"/>
          </a:p>
        </p:txBody>
      </p:sp>
    </p:spTree>
    <p:extLst>
      <p:ext uri="{BB962C8B-B14F-4D97-AF65-F5344CB8AC3E}">
        <p14:creationId xmlns:p14="http://schemas.microsoft.com/office/powerpoint/2010/main" val="2612292122"/>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When you define a table, you can specify that a column should be given a default value by using the </a:t>
            </a:r>
            <a:r>
              <a:rPr lang="en-US" altLang="en-US" dirty="0">
                <a:solidFill>
                  <a:schemeClr val="tx1"/>
                </a:solidFill>
                <a:latin typeface="Courier New" pitchFamily="49" charset="0"/>
              </a:rPr>
              <a:t>DEFAULT</a:t>
            </a:r>
            <a:r>
              <a:rPr lang="en-US" altLang="en-US" dirty="0">
                <a:solidFill>
                  <a:schemeClr val="tx1"/>
                </a:solidFill>
              </a:rPr>
              <a:t> option. This option prevents null values from entering the columns when a row is inserted without a value for the column. </a:t>
            </a:r>
          </a:p>
          <a:p>
            <a:pPr lvl="1" eaLnBrk="1" hangingPunct="1"/>
            <a:r>
              <a:rPr lang="en-US" altLang="en-US" dirty="0">
                <a:solidFill>
                  <a:schemeClr val="tx1"/>
                </a:solidFill>
              </a:rPr>
              <a:t>The default value can be a literal, an expression, or a SQL function (such as </a:t>
            </a:r>
            <a:r>
              <a:rPr lang="en-US" altLang="en-US" dirty="0">
                <a:solidFill>
                  <a:schemeClr val="tx1"/>
                </a:solidFill>
                <a:latin typeface="Courier New" pitchFamily="49" charset="0"/>
              </a:rPr>
              <a:t>SYSDATE</a:t>
            </a:r>
            <a:r>
              <a:rPr lang="en-US" altLang="en-US" dirty="0">
                <a:solidFill>
                  <a:schemeClr val="tx1"/>
                </a:solidFill>
              </a:rPr>
              <a:t> or </a:t>
            </a:r>
            <a:r>
              <a:rPr lang="en-US" altLang="en-US" dirty="0">
                <a:solidFill>
                  <a:schemeClr val="tx1"/>
                </a:solidFill>
                <a:latin typeface="Courier New" pitchFamily="49" charset="0"/>
              </a:rPr>
              <a:t>USER</a:t>
            </a:r>
            <a:r>
              <a:rPr lang="en-US" altLang="en-US" dirty="0">
                <a:solidFill>
                  <a:schemeClr val="tx1"/>
                </a:solidFill>
              </a:rPr>
              <a:t>); however, the value cannot be the name of another column or a </a:t>
            </a:r>
            <a:r>
              <a:rPr lang="en-US" altLang="en-US" dirty="0" err="1">
                <a:solidFill>
                  <a:schemeClr val="tx1"/>
                </a:solidFill>
              </a:rPr>
              <a:t>pseudocolumn</a:t>
            </a:r>
            <a:r>
              <a:rPr lang="en-US" altLang="en-US" dirty="0">
                <a:solidFill>
                  <a:schemeClr val="tx1"/>
                </a:solidFill>
              </a:rPr>
              <a:t> (such as </a:t>
            </a:r>
            <a:r>
              <a:rPr lang="en-US" altLang="en-US" dirty="0">
                <a:solidFill>
                  <a:schemeClr val="tx1"/>
                </a:solidFill>
                <a:latin typeface="Courier New" pitchFamily="49" charset="0"/>
              </a:rPr>
              <a:t>NEXTVAL</a:t>
            </a:r>
            <a:r>
              <a:rPr lang="en-US" altLang="en-US" dirty="0">
                <a:solidFill>
                  <a:schemeClr val="tx1"/>
                </a:solidFill>
              </a:rPr>
              <a:t> or </a:t>
            </a:r>
            <a:r>
              <a:rPr lang="en-US" altLang="en-US" dirty="0">
                <a:solidFill>
                  <a:schemeClr val="tx1"/>
                </a:solidFill>
                <a:latin typeface="Courier New" pitchFamily="49" charset="0"/>
              </a:rPr>
              <a:t>CURRVAL</a:t>
            </a:r>
            <a:r>
              <a:rPr lang="en-US" altLang="en-US" dirty="0">
                <a:solidFill>
                  <a:schemeClr val="tx1"/>
                </a:solidFill>
              </a:rPr>
              <a:t>). The default expression must match the data type of the column.</a:t>
            </a:r>
          </a:p>
          <a:p>
            <a:pPr lvl="1" eaLnBrk="1" hangingPunct="1"/>
            <a:r>
              <a:rPr lang="en-US" altLang="en-US" dirty="0">
                <a:solidFill>
                  <a:schemeClr val="tx1"/>
                </a:solidFill>
              </a:rPr>
              <a:t>Consider the following examples:</a:t>
            </a:r>
          </a:p>
          <a:p>
            <a:pPr marL="857250" lvl="4" indent="-171450" eaLnBrk="1" hangingPunct="1"/>
            <a:r>
              <a:rPr lang="en-US" altLang="en-US" dirty="0">
                <a:solidFill>
                  <a:schemeClr val="tx1"/>
                </a:solidFill>
              </a:rPr>
              <a:t>INSERT INTO </a:t>
            </a:r>
            <a:r>
              <a:rPr lang="en-US" altLang="en-US" dirty="0" err="1">
                <a:solidFill>
                  <a:schemeClr val="tx1"/>
                </a:solidFill>
              </a:rPr>
              <a:t>hire_dates</a:t>
            </a:r>
            <a:r>
              <a:rPr lang="en-US" altLang="en-US" dirty="0">
                <a:solidFill>
                  <a:schemeClr val="tx1"/>
                </a:solidFill>
              </a:rPr>
              <a:t> values(45, NULL);</a:t>
            </a:r>
          </a:p>
          <a:p>
            <a:pPr lvl="1" eaLnBrk="1" hangingPunct="1">
              <a:spcBef>
                <a:spcPct val="0"/>
              </a:spcBef>
            </a:pPr>
            <a:r>
              <a:rPr lang="en-US" altLang="en-US" dirty="0">
                <a:solidFill>
                  <a:schemeClr val="tx1"/>
                </a:solidFill>
              </a:rPr>
              <a:t>The preceding statement will insert the null value rather than the default value.</a:t>
            </a:r>
          </a:p>
          <a:p>
            <a:pPr marL="857250" lvl="4" indent="-171450" eaLnBrk="1" hangingPunct="1">
              <a:spcBef>
                <a:spcPct val="25000"/>
              </a:spcBef>
            </a:pPr>
            <a:r>
              <a:rPr lang="en-US" altLang="en-US" dirty="0">
                <a:solidFill>
                  <a:schemeClr val="tx1"/>
                </a:solidFill>
              </a:rPr>
              <a:t>INSERT INTO </a:t>
            </a:r>
            <a:r>
              <a:rPr lang="en-US" altLang="en-US" dirty="0" err="1">
                <a:solidFill>
                  <a:schemeClr val="tx1"/>
                </a:solidFill>
              </a:rPr>
              <a:t>hire_dates</a:t>
            </a:r>
            <a:r>
              <a:rPr lang="en-US" altLang="en-US" dirty="0">
                <a:solidFill>
                  <a:schemeClr val="tx1"/>
                </a:solidFill>
              </a:rPr>
              <a:t>(id) values(35);</a:t>
            </a:r>
          </a:p>
          <a:p>
            <a:pPr lvl="1" eaLnBrk="1" hangingPunct="1">
              <a:spcBef>
                <a:spcPct val="0"/>
              </a:spcBef>
            </a:pPr>
            <a:r>
              <a:rPr lang="en-US" altLang="en-US" dirty="0">
                <a:solidFill>
                  <a:schemeClr val="tx1"/>
                </a:solidFill>
              </a:rPr>
              <a:t>The preceding statement will insert </a:t>
            </a:r>
            <a:r>
              <a:rPr lang="en-US" altLang="en-US" dirty="0">
                <a:solidFill>
                  <a:schemeClr val="tx1"/>
                </a:solidFill>
                <a:latin typeface="Courier New" pitchFamily="49" charset="0"/>
              </a:rPr>
              <a:t>SYSDATE</a:t>
            </a:r>
            <a:r>
              <a:rPr lang="en-US" altLang="en-US" dirty="0">
                <a:solidFill>
                  <a:schemeClr val="tx1"/>
                </a:solidFill>
              </a:rPr>
              <a:t> for the </a:t>
            </a:r>
            <a:r>
              <a:rPr lang="en-US" altLang="en-US" dirty="0">
                <a:solidFill>
                  <a:schemeClr val="tx1"/>
                </a:solidFill>
                <a:latin typeface="Courier New" pitchFamily="49" charset="0"/>
              </a:rPr>
              <a:t>HIRE_DATE</a:t>
            </a:r>
            <a:r>
              <a:rPr lang="en-US" altLang="en-US" dirty="0">
                <a:solidFill>
                  <a:schemeClr val="tx1"/>
                </a:solidFill>
              </a:rPr>
              <a:t> column.</a:t>
            </a:r>
          </a:p>
          <a:p>
            <a:pPr lvl="1" eaLnBrk="1" hangingPunct="1">
              <a:spcBef>
                <a:spcPct val="0"/>
              </a:spcBef>
            </a:pPr>
            <a:endParaRPr lang="en-US" altLang="en-US" dirty="0">
              <a:solidFill>
                <a:schemeClr val="tx1"/>
              </a:solidFill>
            </a:endParaRPr>
          </a:p>
          <a:p>
            <a:pPr lvl="1" eaLnBrk="1" hangingPunct="1"/>
            <a:r>
              <a:rPr lang="en-US" altLang="en-US" b="1" dirty="0">
                <a:solidFill>
                  <a:schemeClr val="tx1"/>
                </a:solidFill>
              </a:rPr>
              <a:t>Note:</a:t>
            </a:r>
            <a:r>
              <a:rPr lang="en-US" altLang="en-US" dirty="0">
                <a:solidFill>
                  <a:schemeClr val="tx1"/>
                </a:solidFill>
              </a:rPr>
              <a:t> In SQL Developer, click the Run Script icon or press F5 to run the DDL statements. The feedback messages will be shown on the Script Output tabbed page. </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377</a:t>
            </a:fld>
            <a:endParaRPr lang="es-VE"/>
          </a:p>
        </p:txBody>
      </p:sp>
    </p:spTree>
    <p:extLst>
      <p:ext uri="{BB962C8B-B14F-4D97-AF65-F5344CB8AC3E}">
        <p14:creationId xmlns:p14="http://schemas.microsoft.com/office/powerpoint/2010/main" val="332678917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9447650"/>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The Oracle server uses constraints to prevent invalid data entry into tables.</a:t>
            </a:r>
          </a:p>
          <a:p>
            <a:pPr lvl="1" eaLnBrk="1" hangingPunct="1"/>
            <a:r>
              <a:rPr lang="en-US" altLang="en-US" dirty="0"/>
              <a:t>You can use constraints to do the following:</a:t>
            </a:r>
          </a:p>
          <a:p>
            <a:pPr lvl="2" eaLnBrk="1" hangingPunct="1"/>
            <a:r>
              <a:rPr lang="en-US" altLang="en-US" dirty="0"/>
              <a:t>Enforce rules on the data in a table whenever a row is inserted, updated, or deleted from that table. The constraint must be satisfied for the operation to succeed.</a:t>
            </a:r>
          </a:p>
          <a:p>
            <a:pPr lvl="2" eaLnBrk="1" hangingPunct="1"/>
            <a:r>
              <a:rPr lang="en-US" altLang="en-US" dirty="0"/>
              <a:t>Prevent the dropping of a table if there are dependencies from other tables.</a:t>
            </a:r>
          </a:p>
          <a:p>
            <a:pPr lvl="2" eaLnBrk="1" hangingPunct="1"/>
            <a:r>
              <a:rPr lang="en-US" altLang="en-US" dirty="0"/>
              <a:t>Provide rules for Oracle tools, such as Oracle Developer.</a:t>
            </a:r>
          </a:p>
          <a:p>
            <a:pPr lvl="1" eaLnBrk="1" hangingPunct="1"/>
            <a:r>
              <a:rPr lang="en-US" altLang="en-US" b="1" dirty="0"/>
              <a:t>Data Integrity Constraints</a:t>
            </a:r>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379</a:t>
            </a:fld>
            <a:endParaRPr lang="es-VE"/>
          </a:p>
        </p:txBody>
      </p:sp>
    </p:spTree>
    <p:extLst>
      <p:ext uri="{BB962C8B-B14F-4D97-AF65-F5344CB8AC3E}">
        <p14:creationId xmlns:p14="http://schemas.microsoft.com/office/powerpoint/2010/main" val="395111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1, you will learn how to query the data from tables, how to query selected records from tables, and also how to sort the data retrieved from the tables.</a:t>
            </a:r>
            <a:endParaRPr/>
          </a:p>
        </p:txBody>
      </p:sp>
      <p:sp>
        <p:nvSpPr>
          <p:cNvPr id="830" name="Google Shape;830;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68039752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All constraints are stored in the data dictionary. </a:t>
            </a:r>
          </a:p>
          <a:p>
            <a:pPr lvl="1" eaLnBrk="1" hangingPunct="1"/>
            <a:r>
              <a:rPr lang="en-US" altLang="en-US" dirty="0"/>
              <a:t>Constraints are easy to reference if you give them a meaningful name. Constraint names must follow the standard object-naming rules, except that the name cannot be the same as another object owned by the same user. If you do not name your constraint, the Oracle server generates a name with the format </a:t>
            </a:r>
            <a:r>
              <a:rPr lang="en-US" altLang="en-US" dirty="0" err="1">
                <a:latin typeface="Courier New" pitchFamily="49" charset="0"/>
              </a:rPr>
              <a:t>SYS_C</a:t>
            </a:r>
            <a:r>
              <a:rPr lang="en-US" altLang="en-US" i="1" dirty="0" err="1">
                <a:latin typeface="Courier New" pitchFamily="49" charset="0"/>
              </a:rPr>
              <a:t>n</a:t>
            </a:r>
            <a:r>
              <a:rPr lang="en-US" altLang="en-US" dirty="0"/>
              <a:t>, where </a:t>
            </a:r>
            <a:r>
              <a:rPr lang="en-US" altLang="en-US" i="1" dirty="0"/>
              <a:t>n</a:t>
            </a:r>
            <a:r>
              <a:rPr lang="en-US" altLang="en-US" dirty="0"/>
              <a:t> is an integer so that the constraint name is unique.</a:t>
            </a:r>
          </a:p>
          <a:p>
            <a:pPr lvl="1" eaLnBrk="1" hangingPunct="1"/>
            <a:r>
              <a:rPr lang="en-US" altLang="en-US" dirty="0"/>
              <a:t>Constraints can be defined at the time of table creation or after the creation of the table. You can define a constraint at the column or table level. Functionally, a table-level constraint is the same as a column-level constraint.</a:t>
            </a:r>
          </a:p>
          <a:p>
            <a:pPr lvl="1" eaLnBrk="1" hangingPunct="1"/>
            <a:r>
              <a:rPr lang="en-US" altLang="en-US" dirty="0"/>
              <a:t>For more information, see the section on “Constraints” in </a:t>
            </a:r>
            <a:r>
              <a:rPr lang="en-US" altLang="en-US" i="1" dirty="0"/>
              <a:t>Oracle Database SQL Language Reference </a:t>
            </a:r>
            <a:r>
              <a:rPr lang="en-US" altLang="en-US" dirty="0"/>
              <a:t>for </a:t>
            </a:r>
            <a:r>
              <a:rPr lang="en-US" altLang="en-US" dirty="0" smtClean="0"/>
              <a:t>19c</a:t>
            </a:r>
            <a:r>
              <a:rPr lang="en-US" altLang="en-US" i="1" dirty="0" smtClean="0"/>
              <a:t> </a:t>
            </a:r>
            <a:r>
              <a:rPr lang="en-US" altLang="en-US" dirty="0"/>
              <a:t>database.</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380</a:t>
            </a:fld>
            <a:endParaRPr lang="es-VE"/>
          </a:p>
        </p:txBody>
      </p:sp>
    </p:spTree>
    <p:extLst>
      <p:ext uri="{BB962C8B-B14F-4D97-AF65-F5344CB8AC3E}">
        <p14:creationId xmlns:p14="http://schemas.microsoft.com/office/powerpoint/2010/main" val="139603061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The slide gives the syntax for defining constraints when creating a table. You can create constraints at the column level or the table level. </a:t>
            </a:r>
          </a:p>
          <a:p>
            <a:pPr lvl="1" eaLnBrk="1" hangingPunct="1"/>
            <a:r>
              <a:rPr lang="en-US" altLang="en-US" dirty="0"/>
              <a:t>Constraints defined at the column level are included when the column is defined. Table-level constraints are defined at the end of the table definition, and must refer to the column or columns to which the constraint pertains in a set of parentheses. It is mainly the syntax that differentiates the two; otherwise, functionally, a column-level constraint is the same as a table-level constraint.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constraints can be defined only at the column level. </a:t>
            </a:r>
          </a:p>
          <a:p>
            <a:pPr lvl="1" eaLnBrk="1" hangingPunct="1"/>
            <a:r>
              <a:rPr lang="en-US" altLang="en-US" dirty="0"/>
              <a:t>Constraints that apply to more than one column must be defined at the table level.</a:t>
            </a:r>
          </a:p>
          <a:p>
            <a:pPr lvl="1" eaLnBrk="1" hangingPunct="1"/>
            <a:r>
              <a:rPr lang="en-US" altLang="en-US" dirty="0"/>
              <a:t>In the syntax:</a:t>
            </a:r>
          </a:p>
          <a:p>
            <a:pPr marL="400050" lvl="2" indent="-171450" eaLnBrk="1" hangingPunct="1">
              <a:buFont typeface="Times New Roman" pitchFamily="18" charset="0"/>
              <a:buNone/>
            </a:pPr>
            <a:r>
              <a:rPr lang="en-US" altLang="en-US" dirty="0">
                <a:latin typeface="Courier New" pitchFamily="49" charset="0"/>
              </a:rPr>
              <a:t>schema</a:t>
            </a:r>
            <a:r>
              <a:rPr lang="en-US" altLang="en-US" dirty="0"/>
              <a:t> 			Is the same as the owner’s name</a:t>
            </a:r>
          </a:p>
          <a:p>
            <a:pPr marL="400050" lvl="2" indent="-171450" eaLnBrk="1" hangingPunct="1">
              <a:buFont typeface="Times New Roman" pitchFamily="18" charset="0"/>
              <a:buNone/>
            </a:pPr>
            <a:r>
              <a:rPr lang="en-US" altLang="en-US" dirty="0">
                <a:latin typeface="Courier New" pitchFamily="49" charset="0"/>
              </a:rPr>
              <a:t>table</a:t>
            </a:r>
            <a:r>
              <a:rPr lang="en-US" altLang="en-US" dirty="0"/>
              <a:t> 			Is the name of the table</a:t>
            </a:r>
          </a:p>
          <a:p>
            <a:pPr marL="400050" lvl="2" indent="-171450" eaLnBrk="1" hangingPunct="1">
              <a:buFont typeface="Times New Roman" pitchFamily="18" charset="0"/>
              <a:buNone/>
            </a:pPr>
            <a:r>
              <a:rPr lang="en-US" altLang="en-US" dirty="0">
                <a:latin typeface="Courier New" pitchFamily="49" charset="0"/>
              </a:rPr>
              <a:t>DEFAULT expr</a:t>
            </a:r>
            <a:r>
              <a:rPr lang="en-US" altLang="en-US" dirty="0"/>
              <a:t> 		Specifies a default value to be used if a value is omitted in the 				</a:t>
            </a:r>
            <a:r>
              <a:rPr lang="en-US" altLang="en-US" dirty="0">
                <a:latin typeface="Courier New" pitchFamily="49" charset="0"/>
              </a:rPr>
              <a:t>INSERT </a:t>
            </a:r>
            <a:r>
              <a:rPr lang="en-US" altLang="en-US" dirty="0"/>
              <a:t>statement</a:t>
            </a:r>
          </a:p>
          <a:p>
            <a:pPr marL="400050" lvl="2" indent="-171450" eaLnBrk="1" hangingPunct="1">
              <a:buFont typeface="Times New Roman" pitchFamily="18" charset="0"/>
              <a:buNone/>
            </a:pPr>
            <a:r>
              <a:rPr lang="en-US" altLang="en-US" dirty="0">
                <a:latin typeface="Courier New" pitchFamily="49" charset="0"/>
              </a:rPr>
              <a:t>column</a:t>
            </a:r>
            <a:r>
              <a:rPr lang="en-US" altLang="en-US" dirty="0"/>
              <a:t> 			Is the name of the column</a:t>
            </a:r>
          </a:p>
          <a:p>
            <a:pPr marL="400050" lvl="2" indent="-171450" eaLnBrk="1" hangingPunct="1">
              <a:buFont typeface="Times New Roman" pitchFamily="18" charset="0"/>
              <a:buNone/>
            </a:pPr>
            <a:r>
              <a:rPr lang="en-US" altLang="en-US" dirty="0" err="1">
                <a:latin typeface="Courier New" pitchFamily="49" charset="0"/>
              </a:rPr>
              <a:t>datatype</a:t>
            </a:r>
            <a:r>
              <a:rPr lang="en-US" altLang="en-US" dirty="0"/>
              <a:t> 			Is the column’s data type and length</a:t>
            </a:r>
          </a:p>
          <a:p>
            <a:pPr marL="400050" lvl="2" indent="-171450" eaLnBrk="1" hangingPunct="1">
              <a:buFont typeface="Times New Roman" pitchFamily="18" charset="0"/>
              <a:buNone/>
            </a:pPr>
            <a:r>
              <a:rPr lang="en-US" altLang="en-US" dirty="0" err="1">
                <a:latin typeface="Courier New" pitchFamily="49" charset="0"/>
              </a:rPr>
              <a:t>column_constraint</a:t>
            </a:r>
            <a:r>
              <a:rPr lang="en-US" altLang="en-US" dirty="0"/>
              <a:t>		Is an integrity constraint as part of the column definition</a:t>
            </a:r>
          </a:p>
          <a:p>
            <a:pPr marL="400050" lvl="2" indent="-171450" eaLnBrk="1" hangingPunct="1">
              <a:buFont typeface="Times New Roman" pitchFamily="18" charset="0"/>
              <a:buNone/>
            </a:pPr>
            <a:r>
              <a:rPr lang="en-US" altLang="en-US" dirty="0" err="1">
                <a:latin typeface="Courier New" pitchFamily="49" charset="0"/>
              </a:rPr>
              <a:t>table_constraint</a:t>
            </a:r>
            <a:r>
              <a:rPr lang="en-US" altLang="en-US" dirty="0"/>
              <a:t> 		Is an integrity constraint as part of the table definition</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381</a:t>
            </a:fld>
            <a:endParaRPr lang="es-VE"/>
          </a:p>
        </p:txBody>
      </p:sp>
    </p:spTree>
    <p:extLst>
      <p:ext uri="{BB962C8B-B14F-4D97-AF65-F5344CB8AC3E}">
        <p14:creationId xmlns:p14="http://schemas.microsoft.com/office/powerpoint/2010/main" val="356669276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Constraints are usually created at the same time as the table. Constraints can be added to a table after its creation and also be temporarily disabled. </a:t>
            </a:r>
          </a:p>
          <a:p>
            <a:pPr lvl="1" eaLnBrk="1" hangingPunct="1"/>
            <a:r>
              <a:rPr lang="en-US" altLang="en-US" dirty="0"/>
              <a:t>Both examples in the slide create a primary key constraint on the </a:t>
            </a:r>
            <a:r>
              <a:rPr lang="en-US" altLang="en-US" dirty="0">
                <a:latin typeface="Courier New" pitchFamily="49" charset="0"/>
              </a:rPr>
              <a:t>EMPLOYEE_ID</a:t>
            </a:r>
            <a:r>
              <a:rPr lang="en-US" altLang="en-US" dirty="0"/>
              <a:t> column of the </a:t>
            </a:r>
            <a:r>
              <a:rPr lang="en-US" altLang="en-US" dirty="0">
                <a:latin typeface="Courier New" pitchFamily="49" charset="0"/>
              </a:rPr>
              <a:t>EMPLOYEES</a:t>
            </a:r>
            <a:r>
              <a:rPr lang="en-US" altLang="en-US" dirty="0"/>
              <a:t> table.  </a:t>
            </a:r>
          </a:p>
          <a:p>
            <a:pPr lvl="2">
              <a:buFont typeface="Times New Roman" pitchFamily="18" charset="0"/>
              <a:buNone/>
            </a:pPr>
            <a:r>
              <a:rPr lang="en-US" altLang="en-US" dirty="0"/>
              <a:t>1.	The first example uses the column-level syntax to define the constraint. </a:t>
            </a:r>
          </a:p>
          <a:p>
            <a:pPr lvl="2">
              <a:buFont typeface="Times New Roman" pitchFamily="18" charset="0"/>
              <a:buNone/>
            </a:pPr>
            <a:r>
              <a:rPr lang="en-US" altLang="en-US" dirty="0"/>
              <a:t>2.	The second example uses the table-level syntax to define the constraint. </a:t>
            </a:r>
          </a:p>
          <a:p>
            <a:pPr lvl="1"/>
            <a:r>
              <a:rPr lang="en-US" altLang="en-US" dirty="0"/>
              <a:t>More details about the primary key constraint are provided later in this lesson.</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382</a:t>
            </a:fld>
            <a:endParaRPr lang="es-VE"/>
          </a:p>
        </p:txBody>
      </p:sp>
    </p:spTree>
    <p:extLst>
      <p:ext uri="{BB962C8B-B14F-4D97-AF65-F5344CB8AC3E}">
        <p14:creationId xmlns:p14="http://schemas.microsoft.com/office/powerpoint/2010/main" val="1698152700"/>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The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constraint ensures that</a:t>
            </a:r>
            <a:r>
              <a:rPr lang="en-US" altLang="en-US" dirty="0"/>
              <a:t> the column contains no null values. Columns without the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 can contain null values by default.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constraints must be defined at the column level. </a:t>
            </a:r>
          </a:p>
          <a:p>
            <a:pPr lvl="1" eaLnBrk="1" hangingPunct="1"/>
            <a:r>
              <a:rPr lang="en-US" altLang="en-US" dirty="0"/>
              <a:t>In the </a:t>
            </a:r>
            <a:r>
              <a:rPr lang="en-US" altLang="en-US" dirty="0">
                <a:latin typeface="Courier New" pitchFamily="49" charset="0"/>
              </a:rPr>
              <a:t>EMPLOYEES</a:t>
            </a:r>
            <a:r>
              <a:rPr lang="en-US" altLang="en-US" dirty="0"/>
              <a:t> table, the </a:t>
            </a:r>
            <a:r>
              <a:rPr lang="en-US" altLang="en-US" dirty="0">
                <a:latin typeface="Courier New" pitchFamily="49" charset="0"/>
              </a:rPr>
              <a:t>EMPLOYEE_ID</a:t>
            </a:r>
            <a:r>
              <a:rPr lang="en-US" altLang="en-US" dirty="0"/>
              <a:t> column inherits a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 because it is defined as a primary key. Otherwise, the </a:t>
            </a:r>
            <a:r>
              <a:rPr lang="en-US" altLang="en-US" dirty="0">
                <a:latin typeface="Courier New" pitchFamily="49" charset="0"/>
              </a:rPr>
              <a:t>LAST_NAME</a:t>
            </a:r>
            <a:r>
              <a:rPr lang="en-US" altLang="en-US" dirty="0"/>
              <a:t>, </a:t>
            </a:r>
            <a:r>
              <a:rPr lang="en-US" altLang="en-US" dirty="0">
                <a:latin typeface="Courier New" pitchFamily="49" charset="0"/>
              </a:rPr>
              <a:t>EMAIL</a:t>
            </a:r>
            <a:r>
              <a:rPr lang="en-US" altLang="en-US" dirty="0"/>
              <a:t>, </a:t>
            </a:r>
            <a:r>
              <a:rPr lang="en-US" altLang="en-US" dirty="0">
                <a:latin typeface="Courier New" pitchFamily="49" charset="0"/>
              </a:rPr>
              <a:t>HIRE_DATE</a:t>
            </a:r>
            <a:r>
              <a:rPr lang="en-US" altLang="en-US" dirty="0"/>
              <a:t>, and </a:t>
            </a:r>
            <a:r>
              <a:rPr lang="en-US" altLang="en-US" dirty="0">
                <a:latin typeface="Courier New" pitchFamily="49" charset="0"/>
              </a:rPr>
              <a:t>JOB_ID</a:t>
            </a:r>
            <a:r>
              <a:rPr lang="en-US" altLang="en-US" dirty="0"/>
              <a:t> columns have the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 enforced on them.</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383</a:t>
            </a:fld>
            <a:endParaRPr lang="es-VE"/>
          </a:p>
        </p:txBody>
      </p:sp>
    </p:spTree>
    <p:extLst>
      <p:ext uri="{BB962C8B-B14F-4D97-AF65-F5344CB8AC3E}">
        <p14:creationId xmlns:p14="http://schemas.microsoft.com/office/powerpoint/2010/main" val="149254623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A </a:t>
            </a:r>
            <a:r>
              <a:rPr lang="en-US" altLang="en-US" dirty="0">
                <a:solidFill>
                  <a:schemeClr val="tx1"/>
                </a:solidFill>
                <a:latin typeface="Courier New" pitchFamily="49" charset="0"/>
              </a:rPr>
              <a:t>UNIQUE</a:t>
            </a:r>
            <a:r>
              <a:rPr lang="en-US" altLang="en-US" dirty="0">
                <a:solidFill>
                  <a:schemeClr val="tx1"/>
                </a:solidFill>
              </a:rPr>
              <a:t> key integrity constraint requires that every value in a column or a set of columns (key) be unique—that is, no two rows of a table</a:t>
            </a:r>
            <a:r>
              <a:rPr lang="en-US" altLang="en-US" dirty="0"/>
              <a:t> can have duplicate values in a specified column or a set of columns. </a:t>
            </a:r>
          </a:p>
          <a:p>
            <a:pPr lvl="1" eaLnBrk="1" hangingPunct="1"/>
            <a:r>
              <a:rPr lang="en-US" altLang="en-US" dirty="0"/>
              <a:t>The column (or set of columns) included in the definition of the </a:t>
            </a:r>
            <a:r>
              <a:rPr lang="en-US" altLang="en-US" dirty="0">
                <a:latin typeface="Courier New" pitchFamily="49" charset="0"/>
              </a:rPr>
              <a:t>UNIQUE</a:t>
            </a:r>
            <a:r>
              <a:rPr lang="en-US" altLang="en-US" dirty="0"/>
              <a:t> key constraint is called the </a:t>
            </a:r>
            <a:r>
              <a:rPr lang="en-US" altLang="en-US" i="1" dirty="0"/>
              <a:t>unique key</a:t>
            </a:r>
            <a:r>
              <a:rPr lang="en-US" altLang="en-US" dirty="0"/>
              <a:t>. If the </a:t>
            </a:r>
            <a:r>
              <a:rPr lang="en-US" altLang="en-US" dirty="0">
                <a:latin typeface="Courier New" pitchFamily="49" charset="0"/>
              </a:rPr>
              <a:t>UNIQUE</a:t>
            </a:r>
            <a:r>
              <a:rPr lang="en-US" altLang="en-US" dirty="0"/>
              <a:t> constraint comprises more than one column, that group of columns is called a </a:t>
            </a:r>
            <a:r>
              <a:rPr lang="en-US" altLang="en-US" i="1" dirty="0"/>
              <a:t>composite unique key</a:t>
            </a:r>
            <a:r>
              <a:rPr lang="en-US" altLang="en-US" dirty="0"/>
              <a:t>. </a:t>
            </a:r>
          </a:p>
          <a:p>
            <a:pPr lvl="1" eaLnBrk="1" hangingPunct="1"/>
            <a:r>
              <a:rPr lang="en-US" altLang="en-US" dirty="0">
                <a:latin typeface="Courier New" pitchFamily="49" charset="0"/>
              </a:rPr>
              <a:t>UNIQUE</a:t>
            </a:r>
            <a:r>
              <a:rPr lang="en-US" altLang="en-US" dirty="0"/>
              <a:t> constraints enable the input of nulls unless you also define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constraints for the same columns. In fact, any number of rows can include nulls for columns without the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constraints because nulls are not considered equal to anything. A null in a column (or in all columns of a composite </a:t>
            </a:r>
            <a:r>
              <a:rPr lang="en-US" altLang="en-US" dirty="0">
                <a:latin typeface="Courier New" pitchFamily="49" charset="0"/>
              </a:rPr>
              <a:t>UNIQUE</a:t>
            </a:r>
            <a:r>
              <a:rPr lang="en-US" altLang="en-US" dirty="0"/>
              <a:t> key) always satisfies a </a:t>
            </a:r>
            <a:r>
              <a:rPr lang="en-US" altLang="en-US" dirty="0">
                <a:latin typeface="Courier New" pitchFamily="49" charset="0"/>
              </a:rPr>
              <a:t>UNIQUE</a:t>
            </a:r>
            <a:r>
              <a:rPr lang="en-US" altLang="en-US" dirty="0"/>
              <a:t> constraint. </a:t>
            </a:r>
          </a:p>
          <a:p>
            <a:pPr lvl="1" eaLnBrk="1" hangingPunct="1"/>
            <a:r>
              <a:rPr lang="en-US" altLang="en-US" b="1" dirty="0"/>
              <a:t>Note:</a:t>
            </a:r>
            <a:r>
              <a:rPr lang="en-US" altLang="en-US" dirty="0"/>
              <a:t> Because of the search mechanism for the </a:t>
            </a:r>
            <a:r>
              <a:rPr lang="en-US" altLang="en-US" dirty="0">
                <a:latin typeface="Courier New" pitchFamily="49" charset="0"/>
              </a:rPr>
              <a:t>UNIQUE</a:t>
            </a:r>
            <a:r>
              <a:rPr lang="en-US" altLang="en-US" dirty="0"/>
              <a:t> constraints on more than one column, you cannot have identical values in the non-null columns of a partially null composite </a:t>
            </a:r>
            <a:r>
              <a:rPr lang="en-US" altLang="en-US" dirty="0">
                <a:latin typeface="Courier New" pitchFamily="49" charset="0"/>
              </a:rPr>
              <a:t>UNIQUE</a:t>
            </a:r>
            <a:r>
              <a:rPr lang="en-US" altLang="en-US" dirty="0"/>
              <a:t> key.</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384</a:t>
            </a:fld>
            <a:endParaRPr lang="es-VE"/>
          </a:p>
        </p:txBody>
      </p:sp>
    </p:spTree>
    <p:extLst>
      <p:ext uri="{BB962C8B-B14F-4D97-AF65-F5344CB8AC3E}">
        <p14:creationId xmlns:p14="http://schemas.microsoft.com/office/powerpoint/2010/main" val="10788305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You can define </a:t>
            </a:r>
            <a:r>
              <a:rPr lang="en-US" altLang="en-US" dirty="0">
                <a:solidFill>
                  <a:schemeClr val="tx1"/>
                </a:solidFill>
                <a:latin typeface="Courier New" pitchFamily="49" charset="0"/>
              </a:rPr>
              <a:t>UNIQUE</a:t>
            </a:r>
            <a:r>
              <a:rPr lang="en-US" altLang="en-US" dirty="0">
                <a:solidFill>
                  <a:schemeClr val="tx1"/>
                </a:solidFill>
              </a:rPr>
              <a:t> constraints at the column level or table level. </a:t>
            </a:r>
          </a:p>
          <a:p>
            <a:pPr lvl="1" eaLnBrk="1" hangingPunct="1"/>
            <a:r>
              <a:rPr lang="en-US" altLang="en-US" dirty="0">
                <a:solidFill>
                  <a:schemeClr val="tx1"/>
                </a:solidFill>
              </a:rPr>
              <a:t>You define the constraint at the table level when you want to create a composite unique key. A composite key is defined when there is not a single attribute that can uniquely identify a row. In that case, you can have a unique key that is composed of two or more columns, the combined value of which is always unique and can identify rows.</a:t>
            </a:r>
          </a:p>
          <a:p>
            <a:pPr lvl="1" eaLnBrk="1" hangingPunct="1"/>
            <a:r>
              <a:rPr lang="en-US" altLang="en-US" dirty="0">
                <a:solidFill>
                  <a:schemeClr val="tx1"/>
                </a:solidFill>
              </a:rPr>
              <a:t>The example in the slide applies the </a:t>
            </a:r>
            <a:r>
              <a:rPr lang="en-US" altLang="en-US" dirty="0">
                <a:solidFill>
                  <a:schemeClr val="tx1"/>
                </a:solidFill>
                <a:latin typeface="Courier New" pitchFamily="49" charset="0"/>
              </a:rPr>
              <a:t>UNIQUE</a:t>
            </a:r>
            <a:r>
              <a:rPr lang="en-US" altLang="en-US" dirty="0">
                <a:solidFill>
                  <a:schemeClr val="tx1"/>
                </a:solidFill>
              </a:rPr>
              <a:t> constraint to the </a:t>
            </a:r>
            <a:r>
              <a:rPr lang="en-US" altLang="en-US" dirty="0">
                <a:solidFill>
                  <a:schemeClr val="tx1"/>
                </a:solidFill>
                <a:latin typeface="Courier New" pitchFamily="49" charset="0"/>
              </a:rPr>
              <a:t>EMAIL</a:t>
            </a:r>
            <a:r>
              <a:rPr lang="en-US" altLang="en-US" dirty="0">
                <a:solidFill>
                  <a:schemeClr val="tx1"/>
                </a:solidFill>
              </a:rPr>
              <a:t> column of the </a:t>
            </a:r>
            <a:r>
              <a:rPr lang="en-US" altLang="en-US" dirty="0">
                <a:solidFill>
                  <a:schemeClr val="tx1"/>
                </a:solidFill>
                <a:latin typeface="Courier New" pitchFamily="49" charset="0"/>
              </a:rPr>
              <a:t>EMPLOYEES</a:t>
            </a:r>
            <a:r>
              <a:rPr lang="en-US" altLang="en-US" dirty="0">
                <a:solidFill>
                  <a:schemeClr val="tx1"/>
                </a:solidFill>
              </a:rPr>
              <a:t> table. The name of the constraint is </a:t>
            </a:r>
            <a:r>
              <a:rPr lang="en-US" altLang="en-US" dirty="0">
                <a:solidFill>
                  <a:schemeClr val="tx1"/>
                </a:solidFill>
                <a:latin typeface="Courier New" pitchFamily="49" charset="0"/>
              </a:rPr>
              <a:t>EMP_EMAIL_UK</a:t>
            </a:r>
            <a:r>
              <a:rPr lang="en-US" altLang="en-US" dirty="0">
                <a:solidFill>
                  <a:schemeClr val="tx1"/>
                </a:solidFill>
              </a:rPr>
              <a:t>.</a:t>
            </a:r>
          </a:p>
          <a:p>
            <a:pPr lvl="1" eaLnBrk="1" hangingPunct="1"/>
            <a:r>
              <a:rPr lang="en-US" altLang="en-US" b="1" dirty="0">
                <a:solidFill>
                  <a:schemeClr val="tx1"/>
                </a:solidFill>
              </a:rPr>
              <a:t>Note: </a:t>
            </a:r>
            <a:r>
              <a:rPr lang="en-US" altLang="en-US" dirty="0">
                <a:solidFill>
                  <a:schemeClr val="tx1"/>
                </a:solidFill>
              </a:rPr>
              <a:t>The Oracle server enforces the </a:t>
            </a:r>
            <a:r>
              <a:rPr lang="en-US" altLang="en-US" dirty="0">
                <a:solidFill>
                  <a:schemeClr val="tx1"/>
                </a:solidFill>
                <a:latin typeface="Courier New" pitchFamily="49" charset="0"/>
              </a:rPr>
              <a:t>UNIQUE</a:t>
            </a:r>
            <a:r>
              <a:rPr lang="en-US" altLang="en-US" dirty="0">
                <a:solidFill>
                  <a:schemeClr val="tx1"/>
                </a:solidFill>
              </a:rPr>
              <a:t> constraint by implicitly creating a unique index on the unique key column or columns.</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385</a:t>
            </a:fld>
            <a:endParaRPr lang="es-VE"/>
          </a:p>
        </p:txBody>
      </p:sp>
    </p:spTree>
    <p:extLst>
      <p:ext uri="{BB962C8B-B14F-4D97-AF65-F5344CB8AC3E}">
        <p14:creationId xmlns:p14="http://schemas.microsoft.com/office/powerpoint/2010/main" val="136235999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A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constraint creates a primary key for the table. You can create only one primary key for each table. The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constraint is a column or a set of columns that uniquely identifies each row in a table. This constraint enforces the uniqueness of the column or column combination, and ensures that no column can contain a null value.</a:t>
            </a:r>
          </a:p>
          <a:p>
            <a:pPr lvl="1" eaLnBrk="1" hangingPunct="1"/>
            <a:r>
              <a:rPr lang="en-US" altLang="en-US" b="1" dirty="0">
                <a:solidFill>
                  <a:schemeClr val="tx1"/>
                </a:solidFill>
              </a:rPr>
              <a:t>Note: </a:t>
            </a:r>
            <a:r>
              <a:rPr lang="en-US" altLang="en-US" dirty="0">
                <a:solidFill>
                  <a:schemeClr val="tx1"/>
                </a:solidFill>
              </a:rPr>
              <a:t>Because uniqueness is part of the primary key constraint definition, the Oracle server enforces the uniqueness by implicitly creating a unique index on the primary key column or columns.</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386</a:t>
            </a:fld>
            <a:endParaRPr lang="es-VE"/>
          </a:p>
        </p:txBody>
      </p:sp>
    </p:spTree>
    <p:extLst>
      <p:ext uri="{BB962C8B-B14F-4D97-AF65-F5344CB8AC3E}">
        <p14:creationId xmlns:p14="http://schemas.microsoft.com/office/powerpoint/2010/main" val="57410781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The </a:t>
            </a:r>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(or referential integrity) constraint designates</a:t>
            </a:r>
            <a:r>
              <a:rPr lang="en-US" altLang="en-US" dirty="0"/>
              <a:t> a column or a combination of columns as a foreign key, and establishes a relationship with a primary key or a unique key in the same table or a different table. </a:t>
            </a:r>
          </a:p>
          <a:p>
            <a:pPr lvl="1" eaLnBrk="1" hangingPunct="1"/>
            <a:r>
              <a:rPr lang="en-US" altLang="en-US" dirty="0"/>
              <a:t>In the example in the slide, </a:t>
            </a:r>
            <a:r>
              <a:rPr lang="en-US" altLang="en-US" dirty="0">
                <a:latin typeface="Courier New" pitchFamily="49" charset="0"/>
              </a:rPr>
              <a:t>DEPARTMENT_ID</a:t>
            </a:r>
            <a:r>
              <a:rPr lang="en-US" altLang="en-US" dirty="0"/>
              <a:t> has been defined as the foreign key in the </a:t>
            </a:r>
            <a:r>
              <a:rPr lang="en-US" altLang="en-US" dirty="0">
                <a:latin typeface="Courier New" pitchFamily="49" charset="0"/>
              </a:rPr>
              <a:t>EMPLOYEES</a:t>
            </a:r>
            <a:r>
              <a:rPr lang="en-US" altLang="en-US" dirty="0"/>
              <a:t> table (dependent or child table); it references the </a:t>
            </a:r>
            <a:r>
              <a:rPr lang="en-US" altLang="en-US" dirty="0">
                <a:latin typeface="Courier New" pitchFamily="49" charset="0"/>
              </a:rPr>
              <a:t>DEPARTMENT_ID</a:t>
            </a:r>
            <a:r>
              <a:rPr lang="en-US" altLang="en-US" dirty="0"/>
              <a:t> column of the </a:t>
            </a:r>
            <a:r>
              <a:rPr lang="en-US" altLang="en-US" dirty="0">
                <a:latin typeface="Courier New" pitchFamily="49" charset="0"/>
              </a:rPr>
              <a:t>DEPARTMENTS</a:t>
            </a:r>
            <a:r>
              <a:rPr lang="en-US" altLang="en-US" dirty="0"/>
              <a:t> table (the referenced or parent table).</a:t>
            </a:r>
          </a:p>
          <a:p>
            <a:pPr lvl="1" eaLnBrk="1" hangingPunct="1"/>
            <a:r>
              <a:rPr lang="en-US" altLang="en-US" b="1" dirty="0"/>
              <a:t>Guidelines</a:t>
            </a:r>
          </a:p>
          <a:p>
            <a:pPr lvl="2" eaLnBrk="1" hangingPunct="1"/>
            <a:r>
              <a:rPr lang="en-US" altLang="en-US" dirty="0"/>
              <a:t>A foreign key value must match an existing value in the parent table or be </a:t>
            </a:r>
            <a:r>
              <a:rPr lang="en-US" altLang="en-US" dirty="0">
                <a:latin typeface="Courier New" pitchFamily="49" charset="0"/>
              </a:rPr>
              <a:t>NULL</a:t>
            </a:r>
            <a:r>
              <a:rPr lang="en-US" altLang="en-US" dirty="0"/>
              <a:t>.</a:t>
            </a:r>
          </a:p>
          <a:p>
            <a:pPr lvl="2" eaLnBrk="1" hangingPunct="1"/>
            <a:r>
              <a:rPr lang="en-US" altLang="en-US" dirty="0"/>
              <a:t>Foreign keys are based on data values and are purely logical, rather than physical, pointers.</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387</a:t>
            </a:fld>
            <a:endParaRPr lang="es-VE"/>
          </a:p>
        </p:txBody>
      </p:sp>
    </p:spTree>
    <p:extLst>
      <p:ext uri="{BB962C8B-B14F-4D97-AF65-F5344CB8AC3E}">
        <p14:creationId xmlns:p14="http://schemas.microsoft.com/office/powerpoint/2010/main" val="2621993726"/>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constraints can be defined</a:t>
            </a:r>
            <a:r>
              <a:rPr lang="en-US" altLang="en-US" dirty="0"/>
              <a:t> at the column or table constraint level. A composite foreign key must be created by using the table-level definition.</a:t>
            </a:r>
          </a:p>
          <a:p>
            <a:pPr lvl="1" eaLnBrk="1" hangingPunct="1"/>
            <a:r>
              <a:rPr lang="en-US" altLang="en-US" dirty="0"/>
              <a:t>The example in the slide defines a </a:t>
            </a:r>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constraint on the </a:t>
            </a:r>
            <a:r>
              <a:rPr lang="en-US" altLang="en-US" dirty="0">
                <a:latin typeface="Courier New" pitchFamily="49" charset="0"/>
              </a:rPr>
              <a:t>DEPARTMENT_ID</a:t>
            </a:r>
            <a:r>
              <a:rPr lang="en-US" altLang="en-US" dirty="0"/>
              <a:t> column of the </a:t>
            </a:r>
            <a:r>
              <a:rPr lang="en-US" altLang="en-US" dirty="0">
                <a:latin typeface="Courier New" pitchFamily="49" charset="0"/>
              </a:rPr>
              <a:t>EMPLOYEES</a:t>
            </a:r>
            <a:r>
              <a:rPr lang="en-US" altLang="en-US" dirty="0"/>
              <a:t> table, using table-level syntax. The name of the constraint is </a:t>
            </a:r>
            <a:r>
              <a:rPr lang="en-US" altLang="en-US" dirty="0">
                <a:latin typeface="Courier New" pitchFamily="49" charset="0"/>
              </a:rPr>
              <a:t>EMP_DEPT_FK</a:t>
            </a:r>
            <a:r>
              <a:rPr lang="en-US" altLang="en-US" dirty="0"/>
              <a:t>.</a:t>
            </a:r>
          </a:p>
          <a:p>
            <a:pPr lvl="1" eaLnBrk="1" hangingPunct="1"/>
            <a:r>
              <a:rPr lang="en-US" altLang="en-US" dirty="0"/>
              <a:t>The foreign key can also be defined at the column level, provided that the constraint is based on a single column. The syntax differs in that the keywords </a:t>
            </a:r>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do not appear, as shown in the following example:</a:t>
            </a:r>
          </a:p>
          <a:p>
            <a:pPr marL="857250" lvl="4" eaLnBrk="1" hangingPunct="1"/>
            <a:r>
              <a:rPr lang="en-US" altLang="en-US" dirty="0"/>
              <a:t>CREATE TABLE employees</a:t>
            </a:r>
          </a:p>
          <a:p>
            <a:pPr marL="857250" lvl="4" eaLnBrk="1" hangingPunct="1"/>
            <a:r>
              <a:rPr lang="en-US" altLang="en-US" dirty="0"/>
              <a:t>(...</a:t>
            </a:r>
          </a:p>
          <a:p>
            <a:pPr marL="857250" lvl="4" eaLnBrk="1" hangingPunct="1"/>
            <a:r>
              <a:rPr lang="en-US" altLang="en-US" dirty="0" err="1"/>
              <a:t>department_id</a:t>
            </a:r>
            <a:r>
              <a:rPr lang="en-US" altLang="en-US" dirty="0"/>
              <a:t> NUMBER(4) CONSTRAINT </a:t>
            </a:r>
            <a:r>
              <a:rPr lang="en-US" altLang="en-US" dirty="0" err="1"/>
              <a:t>emp_deptid_fk</a:t>
            </a:r>
            <a:r>
              <a:rPr lang="en-US" altLang="en-US" dirty="0"/>
              <a:t> </a:t>
            </a:r>
          </a:p>
          <a:p>
            <a:pPr marL="857250" lvl="4" eaLnBrk="1" hangingPunct="1"/>
            <a:r>
              <a:rPr lang="en-US" altLang="en-US" dirty="0"/>
              <a:t>REFERENCES departments(</a:t>
            </a:r>
            <a:r>
              <a:rPr lang="en-US" altLang="en-US" dirty="0" err="1"/>
              <a:t>department_id</a:t>
            </a:r>
            <a:r>
              <a:rPr lang="en-US" altLang="en-US" dirty="0"/>
              <a:t>),</a:t>
            </a:r>
          </a:p>
          <a:p>
            <a:pPr marL="857250" lvl="4" eaLnBrk="1" hangingPunct="1"/>
            <a:r>
              <a:rPr lang="en-US" altLang="en-US" dirty="0"/>
              <a:t>...</a:t>
            </a:r>
          </a:p>
          <a:p>
            <a:pPr marL="857250" lvl="4" eaLnBrk="1" hangingPunct="1"/>
            <a:r>
              <a:rPr lang="en-US" altLang="en-US" dirty="0"/>
              <a:t>)</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388</a:t>
            </a:fld>
            <a:endParaRPr lang="es-VE"/>
          </a:p>
        </p:txBody>
      </p:sp>
    </p:spTree>
    <p:extLst>
      <p:ext uri="{BB962C8B-B14F-4D97-AF65-F5344CB8AC3E}">
        <p14:creationId xmlns:p14="http://schemas.microsoft.com/office/powerpoint/2010/main" val="250346990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The foreign key is defined in the child table and the column it references is in the parent table. The foreign key is defined using a combination of the following keywords: </a:t>
            </a:r>
          </a:p>
          <a:p>
            <a:pPr marL="514350" lvl="2" indent="-285750" eaLnBrk="1" hangingPunct="1">
              <a:buFont typeface="Courier New" pitchFamily="49" charset="0"/>
              <a:buChar char="•"/>
            </a:pPr>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is used to define the column in the child table at the table-constraint level.</a:t>
            </a:r>
          </a:p>
          <a:p>
            <a:pPr marL="514350" lvl="2" indent="-285750" eaLnBrk="1" hangingPunct="1">
              <a:buFont typeface="Courier New" pitchFamily="49" charset="0"/>
              <a:buChar char="•"/>
            </a:pPr>
            <a:r>
              <a:rPr lang="en-US" altLang="en-US" dirty="0">
                <a:latin typeface="Courier New" pitchFamily="49" charset="0"/>
              </a:rPr>
              <a:t>REFERENCES</a:t>
            </a:r>
            <a:r>
              <a:rPr lang="en-US" altLang="en-US" dirty="0"/>
              <a:t> identifies the table and the column in the parent table.</a:t>
            </a:r>
          </a:p>
          <a:p>
            <a:pPr marL="514350" lvl="2" indent="-285750" eaLnBrk="1" hangingPunct="1">
              <a:buFont typeface="Courier New" pitchFamily="49" charset="0"/>
              <a:buChar char="•"/>
            </a:pPr>
            <a:r>
              <a:rPr lang="en-US" altLang="en-US" dirty="0">
                <a:latin typeface="Courier New" pitchFamily="49" charset="0"/>
              </a:rPr>
              <a:t>ON</a:t>
            </a:r>
            <a:r>
              <a:rPr lang="en-US" altLang="en-US" dirty="0"/>
              <a:t> </a:t>
            </a:r>
            <a:r>
              <a:rPr lang="en-US" altLang="en-US" dirty="0">
                <a:latin typeface="Courier New" pitchFamily="49" charset="0"/>
              </a:rPr>
              <a:t>DELETE</a:t>
            </a:r>
            <a:r>
              <a:rPr lang="en-US" altLang="en-US" dirty="0"/>
              <a:t> </a:t>
            </a:r>
            <a:r>
              <a:rPr lang="en-US" altLang="en-US" dirty="0">
                <a:latin typeface="Courier New" pitchFamily="49" charset="0"/>
              </a:rPr>
              <a:t>CASCADE</a:t>
            </a:r>
            <a:r>
              <a:rPr lang="en-US" altLang="en-US" dirty="0"/>
              <a:t> indicates that when a row in the parent table is deleted, the dependent rows in the child table are also deleted.</a:t>
            </a:r>
          </a:p>
          <a:p>
            <a:pPr marL="514350" lvl="2" indent="-285750" eaLnBrk="1" hangingPunct="1">
              <a:buFont typeface="Courier New" pitchFamily="49" charset="0"/>
              <a:buChar char="•"/>
            </a:pPr>
            <a:r>
              <a:rPr lang="en-US" altLang="en-US" dirty="0">
                <a:latin typeface="Courier New" pitchFamily="49" charset="0"/>
              </a:rPr>
              <a:t>ON</a:t>
            </a:r>
            <a:r>
              <a:rPr lang="en-US" altLang="en-US" dirty="0"/>
              <a:t> </a:t>
            </a:r>
            <a:r>
              <a:rPr lang="en-US" altLang="en-US" dirty="0">
                <a:latin typeface="Courier New" pitchFamily="49" charset="0"/>
              </a:rPr>
              <a:t>DELETE</a:t>
            </a:r>
            <a:r>
              <a:rPr lang="en-US" altLang="en-US" dirty="0"/>
              <a:t> </a:t>
            </a:r>
            <a:r>
              <a:rPr lang="en-US" altLang="en-US" dirty="0">
                <a:latin typeface="Courier New" pitchFamily="49" charset="0"/>
              </a:rPr>
              <a:t>SET</a:t>
            </a:r>
            <a:r>
              <a:rPr lang="en-US" altLang="en-US" dirty="0"/>
              <a:t> </a:t>
            </a:r>
            <a:r>
              <a:rPr lang="en-US" altLang="en-US" dirty="0">
                <a:latin typeface="Courier New" pitchFamily="49" charset="0"/>
              </a:rPr>
              <a:t>NULL</a:t>
            </a:r>
            <a:r>
              <a:rPr lang="en-US" altLang="en-US" dirty="0"/>
              <a:t> indicates that when a row in the parent table is deleted, the foreign key values are set to null.</a:t>
            </a:r>
          </a:p>
          <a:p>
            <a:pPr lvl="1" eaLnBrk="1" hangingPunct="1"/>
            <a:r>
              <a:rPr lang="en-US" altLang="en-US" dirty="0">
                <a:solidFill>
                  <a:schemeClr val="tx1"/>
                </a:solidFill>
              </a:rPr>
              <a:t>The default behavior is</a:t>
            </a:r>
            <a:r>
              <a:rPr lang="en-US" altLang="en-US" dirty="0"/>
              <a:t> called the </a:t>
            </a:r>
            <a:r>
              <a:rPr lang="en-US" altLang="en-US" i="1" dirty="0"/>
              <a:t>restrict rule</a:t>
            </a:r>
            <a:r>
              <a:rPr lang="en-US" altLang="en-US" dirty="0"/>
              <a:t>, which disallows the update or deletion of referenced data. </a:t>
            </a:r>
          </a:p>
          <a:p>
            <a:pPr lvl="1" eaLnBrk="1" hangingPunct="1"/>
            <a:r>
              <a:rPr lang="en-US" altLang="en-US" dirty="0"/>
              <a:t>Without the </a:t>
            </a:r>
            <a:r>
              <a:rPr lang="en-US" altLang="en-US" dirty="0">
                <a:latin typeface="Courier New" pitchFamily="49" charset="0"/>
              </a:rPr>
              <a:t>ON</a:t>
            </a:r>
            <a:r>
              <a:rPr lang="en-US" altLang="en-US" dirty="0"/>
              <a:t> </a:t>
            </a:r>
            <a:r>
              <a:rPr lang="en-US" altLang="en-US" dirty="0">
                <a:latin typeface="Courier New" pitchFamily="49" charset="0"/>
              </a:rPr>
              <a:t>DELETE</a:t>
            </a:r>
            <a:r>
              <a:rPr lang="en-US" altLang="en-US" dirty="0"/>
              <a:t> </a:t>
            </a:r>
            <a:r>
              <a:rPr lang="en-US" altLang="en-US" dirty="0">
                <a:latin typeface="Courier New" pitchFamily="49" charset="0"/>
              </a:rPr>
              <a:t>CASCADE</a:t>
            </a:r>
            <a:r>
              <a:rPr lang="en-US" altLang="en-US" dirty="0"/>
              <a:t> or the </a:t>
            </a:r>
            <a:r>
              <a:rPr lang="en-US" altLang="en-US" dirty="0">
                <a:latin typeface="Courier New" pitchFamily="49" charset="0"/>
              </a:rPr>
              <a:t>ON</a:t>
            </a:r>
            <a:r>
              <a:rPr lang="en-US" altLang="en-US" dirty="0"/>
              <a:t> </a:t>
            </a:r>
            <a:r>
              <a:rPr lang="en-US" altLang="en-US" dirty="0">
                <a:latin typeface="Courier New" pitchFamily="49" charset="0"/>
              </a:rPr>
              <a:t>DELETE</a:t>
            </a:r>
            <a:r>
              <a:rPr lang="en-US" altLang="en-US" dirty="0"/>
              <a:t> </a:t>
            </a:r>
            <a:r>
              <a:rPr lang="en-US" altLang="en-US" dirty="0">
                <a:latin typeface="Courier New" pitchFamily="49" charset="0"/>
              </a:rPr>
              <a:t>SET</a:t>
            </a:r>
            <a:r>
              <a:rPr lang="en-US" altLang="en-US" dirty="0"/>
              <a:t> </a:t>
            </a:r>
            <a:r>
              <a:rPr lang="en-US" altLang="en-US" dirty="0">
                <a:latin typeface="Courier New" pitchFamily="49" charset="0"/>
              </a:rPr>
              <a:t>NULL</a:t>
            </a:r>
            <a:r>
              <a:rPr lang="en-US" altLang="en-US" dirty="0"/>
              <a:t> options, the row in the parent table cannot be deleted if it is referenced in the child table. Also, these keywords cannot be used in column-level syntax.</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389</a:t>
            </a:fld>
            <a:endParaRPr lang="es-VE"/>
          </a:p>
        </p:txBody>
      </p:sp>
    </p:spTree>
    <p:extLst>
      <p:ext uri="{BB962C8B-B14F-4D97-AF65-F5344CB8AC3E}">
        <p14:creationId xmlns:p14="http://schemas.microsoft.com/office/powerpoint/2010/main" val="85724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To extract data from a database, you need to use the SQL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However, you may need to restrict the columns that are displayed. This lesson describes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that is needed to perform these actions. Further, you may want to create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statements that can be used more than once.</a:t>
            </a:r>
            <a:endParaRPr/>
          </a:p>
          <a:p>
            <a:pPr marL="0" lvl="0" indent="0" algn="l" rtl="0">
              <a:spcBef>
                <a:spcPts val="0"/>
              </a:spcBef>
              <a:spcAft>
                <a:spcPts val="0"/>
              </a:spcAft>
              <a:buNone/>
            </a:pPr>
            <a:endParaRPr/>
          </a:p>
        </p:txBody>
      </p:sp>
      <p:sp>
        <p:nvSpPr>
          <p:cNvPr id="867" name="Google Shape;86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9071517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When you define a </a:t>
            </a:r>
            <a:r>
              <a:rPr lang="en-US" altLang="en-US" dirty="0">
                <a:solidFill>
                  <a:schemeClr val="tx1"/>
                </a:solidFill>
                <a:latin typeface="Courier New" pitchFamily="49" charset="0"/>
              </a:rPr>
              <a:t>CHECK</a:t>
            </a:r>
            <a:r>
              <a:rPr lang="en-US" altLang="en-US" dirty="0">
                <a:solidFill>
                  <a:schemeClr val="tx1"/>
                </a:solidFill>
              </a:rPr>
              <a:t> constraint on a column, each row satisfies the condition</a:t>
            </a:r>
            <a:r>
              <a:rPr lang="en-US" altLang="en-US" dirty="0"/>
              <a:t>. To satisfy the constraint, each row in the table must make the condition either TRUE or unknown (due to a null).</a:t>
            </a:r>
          </a:p>
          <a:p>
            <a:pPr lvl="1" eaLnBrk="1" hangingPunct="1"/>
            <a:r>
              <a:rPr lang="en-US" altLang="en-US" dirty="0"/>
              <a:t>The condition can use the same constructs as the query conditions; however, they must not refer to other values in other rows.</a:t>
            </a:r>
          </a:p>
          <a:p>
            <a:pPr lvl="1" eaLnBrk="1" hangingPunct="1"/>
            <a:r>
              <a:rPr lang="en-US" altLang="en-US" dirty="0"/>
              <a:t>A single column can have multiple </a:t>
            </a:r>
            <a:r>
              <a:rPr lang="en-US" altLang="en-US" dirty="0">
                <a:latin typeface="Courier New" pitchFamily="49" charset="0"/>
              </a:rPr>
              <a:t>CHECK</a:t>
            </a:r>
            <a:r>
              <a:rPr lang="en-US" altLang="en-US" dirty="0"/>
              <a:t> constraints that refer to the column in its definition. There is no limit to the number of </a:t>
            </a:r>
            <a:r>
              <a:rPr lang="en-US" altLang="en-US" dirty="0">
                <a:latin typeface="Courier New" pitchFamily="49" charset="0"/>
              </a:rPr>
              <a:t>CHECK</a:t>
            </a:r>
            <a:r>
              <a:rPr lang="en-US" altLang="en-US" dirty="0"/>
              <a:t> constraints that you can define on a column.</a:t>
            </a:r>
          </a:p>
          <a:p>
            <a:pPr lvl="1" eaLnBrk="1" hangingPunct="1"/>
            <a:r>
              <a:rPr lang="en-US" altLang="en-US" dirty="0">
                <a:latin typeface="Courier New" pitchFamily="49" charset="0"/>
              </a:rPr>
              <a:t>CHECK</a:t>
            </a:r>
            <a:r>
              <a:rPr lang="en-US" altLang="en-US" dirty="0"/>
              <a:t> constraints can be defined at the column level or table level.</a:t>
            </a:r>
            <a:endParaRPr lang="en-US" altLang="en-US" dirty="0">
              <a:latin typeface="Courier New" pitchFamily="49" charset="0"/>
            </a:endParaRPr>
          </a:p>
          <a:p>
            <a:pPr marL="857250" lvl="4" eaLnBrk="1" hangingPunct="1"/>
            <a:r>
              <a:rPr lang="en-US" altLang="en-US" dirty="0"/>
              <a:t>  CREATE TABLE employees</a:t>
            </a:r>
          </a:p>
          <a:p>
            <a:pPr marL="857250" lvl="4" eaLnBrk="1" hangingPunct="1"/>
            <a:r>
              <a:rPr lang="en-US" altLang="en-US" dirty="0"/>
              <a:t>     (...</a:t>
            </a:r>
          </a:p>
          <a:p>
            <a:pPr marL="857250" lvl="4" eaLnBrk="1" hangingPunct="1"/>
            <a:r>
              <a:rPr lang="en-US" altLang="en-US" dirty="0"/>
              <a:t>      salary NUMBER(8,2) CONSTRAINT </a:t>
            </a:r>
            <a:r>
              <a:rPr lang="en-US" altLang="en-US" dirty="0" err="1"/>
              <a:t>emp_salary_min</a:t>
            </a:r>
            <a:r>
              <a:rPr lang="en-US" altLang="en-US" dirty="0"/>
              <a:t> </a:t>
            </a:r>
          </a:p>
          <a:p>
            <a:pPr marL="857250" lvl="4" eaLnBrk="1" hangingPunct="1"/>
            <a:r>
              <a:rPr lang="en-US" altLang="en-US" dirty="0"/>
              <a:t>                         CHECK (salary &gt; 0),</a:t>
            </a:r>
          </a:p>
          <a:p>
            <a:pPr marL="857250" lvl="4" eaLnBrk="1" hangingPunct="1"/>
            <a:r>
              <a:rPr lang="en-US" altLang="en-US" dirty="0"/>
              <a:t>     ...</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390</a:t>
            </a:fld>
            <a:endParaRPr lang="es-VE"/>
          </a:p>
        </p:txBody>
      </p:sp>
    </p:spTree>
    <p:extLst>
      <p:ext uri="{BB962C8B-B14F-4D97-AF65-F5344CB8AC3E}">
        <p14:creationId xmlns:p14="http://schemas.microsoft.com/office/powerpoint/2010/main" val="1819910894"/>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The example in the slide shows the statement that is used to create the </a:t>
            </a:r>
            <a:r>
              <a:rPr lang="en-US" altLang="en-US" dirty="0">
                <a:latin typeface="Courier New" pitchFamily="49" charset="0"/>
              </a:rPr>
              <a:t>TEACH_EMP</a:t>
            </a:r>
            <a:r>
              <a:rPr lang="en-US" altLang="en-US" dirty="0"/>
              <a:t> </a:t>
            </a:r>
            <a:r>
              <a:rPr lang="en-US" altLang="en-US" dirty="0">
                <a:cs typeface="Arial" pitchFamily="34" charset="0"/>
              </a:rPr>
              <a:t>table.</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391</a:t>
            </a:fld>
            <a:endParaRPr lang="es-VE"/>
          </a:p>
        </p:txBody>
      </p:sp>
    </p:spTree>
    <p:extLst>
      <p:ext uri="{BB962C8B-B14F-4D97-AF65-F5344CB8AC3E}">
        <p14:creationId xmlns:p14="http://schemas.microsoft.com/office/powerpoint/2010/main" val="283598287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When you have constraints in place on columns, an error is returned if you try to violate the constraint rule. </a:t>
            </a:r>
            <a:r>
              <a:rPr lang="en-US" altLang="en-US" dirty="0">
                <a:solidFill>
                  <a:schemeClr val="tx1"/>
                </a:solidFill>
              </a:rPr>
              <a:t>For example, if you try to update a record with a value that is tied to an integrity constraint, an error is returned. </a:t>
            </a:r>
          </a:p>
          <a:p>
            <a:pPr lvl="1" eaLnBrk="1" hangingPunct="1"/>
            <a:r>
              <a:rPr lang="en-US" altLang="en-US" dirty="0">
                <a:solidFill>
                  <a:schemeClr val="tx1"/>
                </a:solidFill>
              </a:rPr>
              <a:t>In the example in the slide, department 55 does not exist in the parent table, </a:t>
            </a:r>
            <a:r>
              <a:rPr lang="en-US" altLang="en-US" dirty="0">
                <a:solidFill>
                  <a:schemeClr val="tx1"/>
                </a:solidFill>
                <a:latin typeface="Courier New" pitchFamily="49" charset="0"/>
              </a:rPr>
              <a:t>DEPARTMENTS</a:t>
            </a:r>
            <a:r>
              <a:rPr lang="en-US" altLang="en-US" dirty="0">
                <a:solidFill>
                  <a:schemeClr val="tx1"/>
                </a:solidFill>
              </a:rPr>
              <a:t>, and therefore, you receive the “parent key not found” violation </a:t>
            </a:r>
            <a:r>
              <a:rPr lang="en-US" altLang="en-US" dirty="0">
                <a:solidFill>
                  <a:schemeClr val="tx1"/>
                </a:solidFill>
                <a:latin typeface="Courier New" pitchFamily="49" charset="0"/>
              </a:rPr>
              <a:t>ORA-02291</a:t>
            </a:r>
            <a:r>
              <a:rPr lang="en-US" altLang="en-US" dirty="0">
                <a:solidFill>
                  <a:schemeClr val="tx1"/>
                </a:solidFill>
              </a:rPr>
              <a:t>.</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392</a:t>
            </a:fld>
            <a:endParaRPr lang="es-VE"/>
          </a:p>
        </p:txBody>
      </p:sp>
    </p:spTree>
    <p:extLst>
      <p:ext uri="{BB962C8B-B14F-4D97-AF65-F5344CB8AC3E}">
        <p14:creationId xmlns:p14="http://schemas.microsoft.com/office/powerpoint/2010/main" val="1742051064"/>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If you attempt to delete a record with a value that is tied to an integrity constraint, an error is returned.</a:t>
            </a:r>
          </a:p>
          <a:p>
            <a:pPr lvl="1" eaLnBrk="1" hangingPunct="1"/>
            <a:r>
              <a:rPr lang="en-US" altLang="en-US" dirty="0">
                <a:solidFill>
                  <a:schemeClr val="tx1"/>
                </a:solidFill>
              </a:rPr>
              <a:t>The example in the slide tries to delete department 60 from the </a:t>
            </a:r>
            <a:r>
              <a:rPr lang="en-US" altLang="en-US" dirty="0">
                <a:solidFill>
                  <a:schemeClr val="tx1"/>
                </a:solidFill>
                <a:latin typeface="Courier New" pitchFamily="49" charset="0"/>
              </a:rPr>
              <a:t>DEPARTMENTS</a:t>
            </a:r>
            <a:r>
              <a:rPr lang="en-US" altLang="en-US" dirty="0">
                <a:solidFill>
                  <a:schemeClr val="tx1"/>
                </a:solidFill>
              </a:rPr>
              <a:t> table, but it results in an error because that department number is used as a foreign key in the </a:t>
            </a:r>
            <a:r>
              <a:rPr lang="en-US" altLang="en-US" dirty="0">
                <a:solidFill>
                  <a:schemeClr val="tx1"/>
                </a:solidFill>
                <a:latin typeface="Courier New" pitchFamily="49" charset="0"/>
              </a:rPr>
              <a:t>EMPLOYEES</a:t>
            </a:r>
            <a:r>
              <a:rPr lang="en-US" altLang="en-US" dirty="0">
                <a:solidFill>
                  <a:schemeClr val="tx1"/>
                </a:solidFill>
              </a:rPr>
              <a:t> table. If the parent record that you attempt to delete has child records, you receive the “child record found” violation </a:t>
            </a:r>
            <a:r>
              <a:rPr lang="en-US" altLang="en-US" dirty="0">
                <a:solidFill>
                  <a:schemeClr val="tx1"/>
                </a:solidFill>
                <a:latin typeface="Courier New" pitchFamily="49" charset="0"/>
              </a:rPr>
              <a:t>ORA-02292</a:t>
            </a:r>
            <a:r>
              <a:rPr lang="en-US" altLang="en-US" dirty="0"/>
              <a:t>.</a:t>
            </a:r>
          </a:p>
          <a:p>
            <a:pPr lvl="1" eaLnBrk="1" hangingPunct="1"/>
            <a:r>
              <a:rPr lang="en-US" altLang="en-US" dirty="0"/>
              <a:t>The following statement works because there are no employees in department 70:</a:t>
            </a:r>
          </a:p>
          <a:p>
            <a:pPr marL="857250" lvl="4" eaLnBrk="1" hangingPunct="1"/>
            <a:r>
              <a:rPr lang="en-US" altLang="en-US" dirty="0"/>
              <a:t>DELETE FROM  departments</a:t>
            </a:r>
          </a:p>
          <a:p>
            <a:pPr marL="857250" lvl="4" eaLnBrk="1" hangingPunct="1"/>
            <a:r>
              <a:rPr lang="en-US" altLang="en-US" dirty="0"/>
              <a:t>WHERE </a:t>
            </a:r>
            <a:r>
              <a:rPr lang="en-US" altLang="en-US" dirty="0" err="1"/>
              <a:t>department_id</a:t>
            </a:r>
            <a:r>
              <a:rPr lang="en-US" altLang="en-US" dirty="0"/>
              <a:t> = 70;</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393</a:t>
            </a:fld>
            <a:endParaRPr lang="es-VE"/>
          </a:p>
        </p:txBody>
      </p:sp>
    </p:spTree>
    <p:extLst>
      <p:ext uri="{BB962C8B-B14F-4D97-AF65-F5344CB8AC3E}">
        <p14:creationId xmlns:p14="http://schemas.microsoft.com/office/powerpoint/2010/main" val="115842872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837394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A second method for creating a table is to apply </a:t>
            </a:r>
            <a:r>
              <a:rPr lang="en-US" altLang="en-US" dirty="0">
                <a:solidFill>
                  <a:schemeClr val="tx1"/>
                </a:solidFill>
              </a:rPr>
              <a:t>the </a:t>
            </a:r>
            <a:r>
              <a:rPr lang="en-US" altLang="en-US" dirty="0">
                <a:solidFill>
                  <a:schemeClr val="tx1"/>
                </a:solidFill>
                <a:latin typeface="Courier New" pitchFamily="49" charset="0"/>
              </a:rPr>
              <a:t>AS</a:t>
            </a:r>
            <a:r>
              <a:rPr lang="en-US" altLang="en-US" dirty="0"/>
              <a:t> </a:t>
            </a:r>
            <a:r>
              <a:rPr lang="en-US" altLang="en-US" i="1" dirty="0" err="1">
                <a:solidFill>
                  <a:schemeClr val="tx1"/>
                </a:solidFill>
                <a:latin typeface="Courier New" pitchFamily="49" charset="0"/>
              </a:rPr>
              <a:t>subquery</a:t>
            </a:r>
            <a:r>
              <a:rPr lang="en-US" altLang="en-US" dirty="0">
                <a:solidFill>
                  <a:schemeClr val="tx1"/>
                </a:solidFill>
              </a:rPr>
              <a:t> clause, which both creates the table and inserts rows returned from the </a:t>
            </a:r>
            <a:r>
              <a:rPr lang="en-US" altLang="en-US" dirty="0" err="1">
                <a:solidFill>
                  <a:schemeClr val="tx1"/>
                </a:solidFill>
              </a:rPr>
              <a:t>subquery</a:t>
            </a:r>
            <a:r>
              <a:rPr lang="en-US" altLang="en-US" dirty="0">
                <a:solidFill>
                  <a:schemeClr val="tx1"/>
                </a:solidFill>
              </a:rPr>
              <a:t>.</a:t>
            </a:r>
          </a:p>
          <a:p>
            <a:pPr lvl="1" eaLnBrk="1" hangingPunct="1"/>
            <a:r>
              <a:rPr lang="en-US" altLang="en-US" dirty="0"/>
              <a:t>In the syntax:</a:t>
            </a:r>
          </a:p>
          <a:p>
            <a:pPr lvl="1" eaLnBrk="1" hangingPunct="1">
              <a:lnSpc>
                <a:spcPct val="95000"/>
              </a:lnSpc>
              <a:spcBef>
                <a:spcPct val="0"/>
              </a:spcBef>
            </a:pPr>
            <a:r>
              <a:rPr lang="en-US" altLang="en-US" i="1" dirty="0">
                <a:latin typeface="Courier New" pitchFamily="49" charset="0"/>
              </a:rPr>
              <a:t>table</a:t>
            </a:r>
            <a:r>
              <a:rPr lang="en-US" altLang="en-US" dirty="0"/>
              <a:t>			Is the name of the table</a:t>
            </a:r>
          </a:p>
          <a:p>
            <a:pPr lvl="1" eaLnBrk="1" hangingPunct="1">
              <a:lnSpc>
                <a:spcPct val="95000"/>
              </a:lnSpc>
              <a:spcBef>
                <a:spcPct val="0"/>
              </a:spcBef>
            </a:pPr>
            <a:r>
              <a:rPr lang="en-US" altLang="en-US" i="1" dirty="0">
                <a:latin typeface="Courier New" pitchFamily="49" charset="0"/>
              </a:rPr>
              <a:t>column</a:t>
            </a:r>
            <a:r>
              <a:rPr lang="en-US" altLang="en-US" dirty="0"/>
              <a:t>		Is the name of the column, default value, and integrity constraint</a:t>
            </a:r>
          </a:p>
          <a:p>
            <a:pPr lvl="1" eaLnBrk="1" hangingPunct="1">
              <a:lnSpc>
                <a:spcPct val="95000"/>
              </a:lnSpc>
              <a:spcBef>
                <a:spcPct val="0"/>
              </a:spcBef>
            </a:pPr>
            <a:r>
              <a:rPr lang="en-US" altLang="en-US" i="1" dirty="0" err="1">
                <a:latin typeface="Courier New" pitchFamily="49" charset="0"/>
              </a:rPr>
              <a:t>subquery</a:t>
            </a:r>
            <a:r>
              <a:rPr lang="en-US" altLang="en-US" dirty="0"/>
              <a:t>		Is the </a:t>
            </a:r>
            <a:r>
              <a:rPr lang="en-US" altLang="en-US" dirty="0">
                <a:latin typeface="Courier New" pitchFamily="49" charset="0"/>
              </a:rPr>
              <a:t>SELECT</a:t>
            </a:r>
            <a:r>
              <a:rPr lang="en-US" altLang="en-US" dirty="0"/>
              <a:t> statement that defines the set of rows to be inserted into			the new table</a:t>
            </a:r>
          </a:p>
          <a:p>
            <a:pPr lvl="1" eaLnBrk="1" hangingPunct="1">
              <a:lnSpc>
                <a:spcPct val="95000"/>
              </a:lnSpc>
              <a:spcBef>
                <a:spcPct val="0"/>
              </a:spcBef>
            </a:pPr>
            <a:r>
              <a:rPr lang="en-US" altLang="en-US" b="1" dirty="0"/>
              <a:t>Guidelines</a:t>
            </a:r>
          </a:p>
          <a:p>
            <a:pPr lvl="2" eaLnBrk="1" hangingPunct="1">
              <a:lnSpc>
                <a:spcPct val="95000"/>
              </a:lnSpc>
              <a:spcBef>
                <a:spcPct val="25000"/>
              </a:spcBef>
            </a:pPr>
            <a:r>
              <a:rPr lang="en-US" altLang="en-US" dirty="0"/>
              <a:t>The table is created with the specified column names, and the rows retrieved by the </a:t>
            </a:r>
            <a:r>
              <a:rPr lang="en-US" altLang="en-US" dirty="0">
                <a:latin typeface="Courier New" pitchFamily="49" charset="0"/>
              </a:rPr>
              <a:t>SELECT</a:t>
            </a:r>
            <a:r>
              <a:rPr lang="en-US" altLang="en-US" dirty="0"/>
              <a:t> statement are inserted into the table.</a:t>
            </a:r>
          </a:p>
          <a:p>
            <a:pPr lvl="2" eaLnBrk="1" hangingPunct="1">
              <a:lnSpc>
                <a:spcPct val="95000"/>
              </a:lnSpc>
            </a:pPr>
            <a:r>
              <a:rPr lang="en-US" altLang="en-US" dirty="0"/>
              <a:t>The column definition can contain only the column name and default value.</a:t>
            </a:r>
          </a:p>
          <a:p>
            <a:pPr lvl="2" eaLnBrk="1" hangingPunct="1">
              <a:lnSpc>
                <a:spcPct val="95000"/>
              </a:lnSpc>
            </a:pPr>
            <a:r>
              <a:rPr lang="en-US" altLang="en-US" dirty="0"/>
              <a:t>If column specifications are given, the number of columns must equal the number of columns in the </a:t>
            </a:r>
            <a:r>
              <a:rPr lang="en-US" altLang="en-US" dirty="0" err="1"/>
              <a:t>subquery</a:t>
            </a:r>
            <a:r>
              <a:rPr lang="en-US" altLang="en-US" dirty="0"/>
              <a:t> </a:t>
            </a:r>
            <a:r>
              <a:rPr lang="en-US" altLang="en-US" dirty="0">
                <a:latin typeface="Courier New" pitchFamily="49" charset="0"/>
              </a:rPr>
              <a:t>SELECT</a:t>
            </a:r>
            <a:r>
              <a:rPr lang="en-US" altLang="en-US" dirty="0"/>
              <a:t> list.</a:t>
            </a:r>
          </a:p>
          <a:p>
            <a:pPr lvl="2" eaLnBrk="1" hangingPunct="1">
              <a:lnSpc>
                <a:spcPct val="95000"/>
              </a:lnSpc>
            </a:pPr>
            <a:r>
              <a:rPr lang="en-US" altLang="en-US" dirty="0"/>
              <a:t>If no column specifications are given, the column names of the table are the same as the column names in the </a:t>
            </a:r>
            <a:r>
              <a:rPr lang="en-US" altLang="en-US" dirty="0" err="1"/>
              <a:t>subquery</a:t>
            </a:r>
            <a:r>
              <a:rPr lang="en-US" altLang="en-US" dirty="0"/>
              <a:t>.</a:t>
            </a:r>
          </a:p>
          <a:p>
            <a:pPr lvl="2" eaLnBrk="1" hangingPunct="1">
              <a:lnSpc>
                <a:spcPct val="95000"/>
              </a:lnSpc>
            </a:pPr>
            <a:r>
              <a:rPr lang="en-US" altLang="en-US" dirty="0"/>
              <a:t>The column data type definitions and the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 are passed to the new table. Note that only the </a:t>
            </a:r>
            <a:r>
              <a:rPr lang="en-US" altLang="en-US" dirty="0">
                <a:cs typeface="Arial" pitchFamily="34" charset="0"/>
              </a:rPr>
              <a:t>explicit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cs typeface="Arial" pitchFamily="34" charset="0"/>
              </a:rPr>
              <a:t> constraint will be inherited. The </a:t>
            </a:r>
            <a:r>
              <a:rPr lang="en-US" altLang="en-US" dirty="0">
                <a:latin typeface="Courier New" pitchFamily="49" charset="0"/>
                <a:cs typeface="Arial" pitchFamily="34" charset="0"/>
              </a:rPr>
              <a:t>PRIMARY</a:t>
            </a:r>
            <a:r>
              <a:rPr lang="en-US" altLang="en-US" dirty="0">
                <a:cs typeface="Arial" pitchFamily="34" charset="0"/>
              </a:rPr>
              <a:t> </a:t>
            </a:r>
            <a:r>
              <a:rPr lang="en-US" altLang="en-US" dirty="0">
                <a:latin typeface="Courier New" pitchFamily="49" charset="0"/>
                <a:cs typeface="Arial" pitchFamily="34" charset="0"/>
              </a:rPr>
              <a:t>KEY</a:t>
            </a:r>
            <a:r>
              <a:rPr lang="en-US" altLang="en-US" dirty="0">
                <a:cs typeface="Arial" pitchFamily="34" charset="0"/>
              </a:rPr>
              <a:t> column will not pass the </a:t>
            </a:r>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cs typeface="Arial" pitchFamily="34" charset="0"/>
              </a:rPr>
              <a:t> feature to the new column. </a:t>
            </a:r>
            <a:r>
              <a:rPr lang="en-US" altLang="en-US" dirty="0"/>
              <a:t>Any other constraint rules are not passed to the new table. However, you can add constraints in the column definition.</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395</a:t>
            </a:fld>
            <a:endParaRPr lang="es-VE"/>
          </a:p>
        </p:txBody>
      </p:sp>
    </p:spTree>
    <p:extLst>
      <p:ext uri="{BB962C8B-B14F-4D97-AF65-F5344CB8AC3E}">
        <p14:creationId xmlns:p14="http://schemas.microsoft.com/office/powerpoint/2010/main" val="2023428378"/>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The example in the slide creates a table named </a:t>
            </a:r>
            <a:r>
              <a:rPr lang="en-US" altLang="en-US" dirty="0">
                <a:latin typeface="Courier New" pitchFamily="49" charset="0"/>
              </a:rPr>
              <a:t>DEPT80</a:t>
            </a:r>
            <a:r>
              <a:rPr lang="en-US" altLang="en-US" dirty="0"/>
              <a:t>, which contains details of all the employees working in department 80. Notice that the data for the </a:t>
            </a:r>
            <a:r>
              <a:rPr lang="en-US" altLang="en-US" dirty="0">
                <a:latin typeface="Courier New" pitchFamily="49" charset="0"/>
              </a:rPr>
              <a:t>DEPT80</a:t>
            </a:r>
            <a:r>
              <a:rPr lang="en-US" altLang="en-US" dirty="0"/>
              <a:t> table comes from the </a:t>
            </a:r>
            <a:r>
              <a:rPr lang="en-US" altLang="en-US" dirty="0">
                <a:latin typeface="Courier New" pitchFamily="49" charset="0"/>
              </a:rPr>
              <a:t>EMPLOYEES</a:t>
            </a:r>
            <a:r>
              <a:rPr lang="en-US" altLang="en-US" dirty="0"/>
              <a:t> table.</a:t>
            </a:r>
          </a:p>
          <a:p>
            <a:pPr lvl="1" eaLnBrk="1" hangingPunct="1"/>
            <a:r>
              <a:rPr lang="en-US" altLang="en-US" dirty="0"/>
              <a:t>You can verify the existence of a database table and check the column definitions by using the </a:t>
            </a:r>
            <a:r>
              <a:rPr lang="en-US" altLang="en-US" dirty="0">
                <a:latin typeface="Courier New" pitchFamily="49" charset="0"/>
              </a:rPr>
              <a:t>DESCRIBE</a:t>
            </a:r>
            <a:r>
              <a:rPr lang="en-US" altLang="en-US" dirty="0"/>
              <a:t> command.</a:t>
            </a:r>
          </a:p>
          <a:p>
            <a:pPr lvl="1" eaLnBrk="1" hangingPunct="1"/>
            <a:r>
              <a:rPr lang="en-US" altLang="en-US" dirty="0"/>
              <a:t>However, be sure to provide a column alias when selecting an expression. The expression </a:t>
            </a:r>
            <a:r>
              <a:rPr lang="en-US" altLang="en-US" dirty="0">
                <a:latin typeface="Courier New" pitchFamily="49" charset="0"/>
              </a:rPr>
              <a:t>SALARY*12</a:t>
            </a:r>
            <a:r>
              <a:rPr lang="en-US" altLang="en-US" dirty="0"/>
              <a:t> is given the alias </a:t>
            </a:r>
            <a:r>
              <a:rPr lang="en-US" altLang="en-US" dirty="0">
                <a:latin typeface="Courier New" pitchFamily="49" charset="0"/>
              </a:rPr>
              <a:t>ANNSAL</a:t>
            </a:r>
            <a:r>
              <a:rPr lang="en-US" altLang="en-US" dirty="0"/>
              <a:t>. Without the alias, the following error is generated:</a:t>
            </a:r>
          </a:p>
          <a:p>
            <a:pPr lvl="1" eaLnBrk="1" hangingPunct="1">
              <a:spcBef>
                <a:spcPct val="0"/>
              </a:spcBef>
            </a:pPr>
            <a:r>
              <a:rPr lang="en-US" altLang="en-US" dirty="0">
                <a:latin typeface="Courier New" pitchFamily="49" charset="0"/>
              </a:rPr>
              <a:t>   </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396</a:t>
            </a:fld>
            <a:endParaRPr lang="es-VE"/>
          </a:p>
        </p:txBody>
      </p:sp>
    </p:spTree>
    <p:extLst>
      <p:ext uri="{BB962C8B-B14F-4D97-AF65-F5344CB8AC3E}">
        <p14:creationId xmlns:p14="http://schemas.microsoft.com/office/powerpoint/2010/main" val="1848221459"/>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2432982"/>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After you create a table, you may need to change the table structure for any of the following reasons: </a:t>
            </a:r>
          </a:p>
          <a:p>
            <a:pPr lvl="2" eaLnBrk="1" hangingPunct="1"/>
            <a:r>
              <a:rPr lang="en-US" altLang="en-US" dirty="0"/>
              <a:t>You omitted a column.</a:t>
            </a:r>
          </a:p>
          <a:p>
            <a:pPr lvl="2" eaLnBrk="1" hangingPunct="1"/>
            <a:r>
              <a:rPr lang="en-US" altLang="en-US" dirty="0"/>
              <a:t>Your column definition or its name needs to be changed.</a:t>
            </a:r>
          </a:p>
          <a:p>
            <a:pPr lvl="2" eaLnBrk="1" hangingPunct="1"/>
            <a:r>
              <a:rPr lang="en-US" altLang="en-US" dirty="0"/>
              <a:t>You need to remove columns. </a:t>
            </a:r>
          </a:p>
          <a:p>
            <a:pPr lvl="2" eaLnBrk="1" hangingPunct="1"/>
            <a:r>
              <a:rPr lang="en-US" altLang="en-US" dirty="0"/>
              <a:t>You want to put the table into read-only mode</a:t>
            </a:r>
          </a:p>
          <a:p>
            <a:pPr lvl="1" eaLnBrk="1" hangingPunct="1"/>
            <a:r>
              <a:rPr lang="en-US" altLang="en-US" dirty="0"/>
              <a:t>You can do this by </a:t>
            </a:r>
            <a:r>
              <a:rPr lang="en-US" altLang="en-US" dirty="0">
                <a:solidFill>
                  <a:schemeClr val="tx1"/>
                </a:solidFill>
              </a:rPr>
              <a:t>using the </a:t>
            </a: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398</a:t>
            </a:fld>
            <a:endParaRPr lang="es-VE"/>
          </a:p>
        </p:txBody>
      </p:sp>
    </p:spTree>
    <p:extLst>
      <p:ext uri="{BB962C8B-B14F-4D97-AF65-F5344CB8AC3E}">
        <p14:creationId xmlns:p14="http://schemas.microsoft.com/office/powerpoint/2010/main" val="3900488787"/>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solidFill>
                  <a:schemeClr val="tx1"/>
                </a:solidFill>
              </a:rPr>
              <a:t>You can add columns to a table, modify columns, and drop columns from a table by using the </a:t>
            </a: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 </a:t>
            </a:r>
          </a:p>
          <a:p>
            <a:pPr lvl="1"/>
            <a:r>
              <a:rPr lang="en-US" altLang="en-US" dirty="0">
                <a:solidFill>
                  <a:schemeClr val="tx1"/>
                </a:solidFill>
              </a:rPr>
              <a:t>In the syntax:</a:t>
            </a:r>
          </a:p>
          <a:p>
            <a:pPr marL="400050" lvl="2" indent="-171450">
              <a:buFont typeface="Times New Roman" pitchFamily="18" charset="0"/>
              <a:buNone/>
            </a:pPr>
            <a:r>
              <a:rPr lang="en-US" altLang="en-US" i="1" dirty="0">
                <a:solidFill>
                  <a:schemeClr val="tx1"/>
                </a:solidFill>
                <a:latin typeface="Courier New" pitchFamily="49" charset="0"/>
              </a:rPr>
              <a:t>table</a:t>
            </a:r>
            <a:r>
              <a:rPr lang="en-US" altLang="en-US" dirty="0">
                <a:solidFill>
                  <a:schemeClr val="tx1"/>
                </a:solidFill>
              </a:rPr>
              <a:t>			Is the name of the table</a:t>
            </a:r>
          </a:p>
          <a:p>
            <a:pPr marL="400050" lvl="2" indent="-171450">
              <a:buFont typeface="Times New Roman" pitchFamily="18" charset="0"/>
              <a:buNone/>
            </a:pPr>
            <a:r>
              <a:rPr lang="en-US" altLang="en-US" dirty="0">
                <a:solidFill>
                  <a:schemeClr val="tx1"/>
                </a:solidFill>
                <a:latin typeface="Courier New" pitchFamily="49" charset="0"/>
              </a:rPr>
              <a:t>ADD|MODIFY|DROP</a:t>
            </a:r>
            <a:r>
              <a:rPr lang="en-US" altLang="en-US" dirty="0">
                <a:solidFill>
                  <a:schemeClr val="tx1"/>
                </a:solidFill>
              </a:rPr>
              <a:t>		Is the type of modification</a:t>
            </a:r>
          </a:p>
          <a:p>
            <a:pPr marL="400050" lvl="2" indent="-171450">
              <a:buFont typeface="Times New Roman" pitchFamily="18" charset="0"/>
              <a:buNone/>
            </a:pPr>
            <a:r>
              <a:rPr lang="en-US" altLang="en-US" i="1" dirty="0">
                <a:solidFill>
                  <a:schemeClr val="tx1"/>
                </a:solidFill>
                <a:latin typeface="Courier New" pitchFamily="49" charset="0"/>
              </a:rPr>
              <a:t>column</a:t>
            </a:r>
            <a:r>
              <a:rPr lang="en-US" altLang="en-US" dirty="0">
                <a:solidFill>
                  <a:schemeClr val="tx1"/>
                </a:solidFill>
              </a:rPr>
              <a:t>			Is the name of the column</a:t>
            </a:r>
          </a:p>
          <a:p>
            <a:pPr marL="400050" lvl="2" indent="-171450">
              <a:buFont typeface="Times New Roman" pitchFamily="18" charset="0"/>
              <a:buNone/>
            </a:pPr>
            <a:r>
              <a:rPr lang="en-US" altLang="en-US" i="1" dirty="0" err="1">
                <a:solidFill>
                  <a:schemeClr val="tx1"/>
                </a:solidFill>
                <a:latin typeface="Courier New" pitchFamily="49" charset="0"/>
              </a:rPr>
              <a:t>datatype</a:t>
            </a:r>
            <a:r>
              <a:rPr lang="en-US" altLang="en-US" dirty="0">
                <a:solidFill>
                  <a:schemeClr val="tx1"/>
                </a:solidFill>
              </a:rPr>
              <a:t>			Is the data type and length of the column</a:t>
            </a:r>
          </a:p>
          <a:p>
            <a:pPr marL="400050" lvl="2" indent="-171450">
              <a:buFont typeface="Times New Roman" pitchFamily="18" charset="0"/>
              <a:buNone/>
            </a:pPr>
            <a:r>
              <a:rPr lang="en-US" altLang="en-US" dirty="0">
                <a:solidFill>
                  <a:schemeClr val="tx1"/>
                </a:solidFill>
                <a:latin typeface="Courier New" pitchFamily="49" charset="0"/>
              </a:rPr>
              <a:t>DEFAULT </a:t>
            </a:r>
            <a:r>
              <a:rPr lang="en-US" altLang="en-US" i="1" dirty="0">
                <a:solidFill>
                  <a:schemeClr val="tx1"/>
                </a:solidFill>
                <a:latin typeface="Courier New" pitchFamily="49" charset="0"/>
              </a:rPr>
              <a:t>expr</a:t>
            </a:r>
            <a:r>
              <a:rPr lang="en-US" altLang="en-US" i="1" dirty="0">
                <a:solidFill>
                  <a:schemeClr val="tx1"/>
                </a:solidFill>
              </a:rPr>
              <a:t>		</a:t>
            </a:r>
            <a:r>
              <a:rPr lang="en-US" altLang="en-US" dirty="0">
                <a:solidFill>
                  <a:schemeClr val="tx1"/>
                </a:solidFill>
              </a:rPr>
              <a:t>Specifies the default value for a column</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399</a:t>
            </a:fld>
            <a:endParaRPr lang="es-VE"/>
          </a:p>
        </p:txBody>
      </p:sp>
    </p:spTree>
    <p:extLst>
      <p:ext uri="{BB962C8B-B14F-4D97-AF65-F5344CB8AC3E}">
        <p14:creationId xmlns:p14="http://schemas.microsoft.com/office/powerpoint/2010/main" val="417637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236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990081"/>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ltLang="en-US" dirty="0"/>
              <a:t>Guidelines for Adding a Column</a:t>
            </a:r>
          </a:p>
          <a:p>
            <a:pPr lvl="2"/>
            <a:r>
              <a:rPr lang="en-US" altLang="en-US" dirty="0">
                <a:solidFill>
                  <a:schemeClr val="tx1"/>
                </a:solidFill>
              </a:rPr>
              <a:t>You can add or modify columns.</a:t>
            </a:r>
          </a:p>
          <a:p>
            <a:pPr lvl="2"/>
            <a:r>
              <a:rPr lang="en-US" altLang="en-US" dirty="0">
                <a:solidFill>
                  <a:schemeClr val="tx1"/>
                </a:solidFill>
              </a:rPr>
              <a:t>You cannot specify where the column is to appear. The new column becomes the last column.</a:t>
            </a:r>
          </a:p>
          <a:p>
            <a:pPr lvl="1"/>
            <a:r>
              <a:rPr lang="en-US" altLang="en-US" dirty="0">
                <a:solidFill>
                  <a:schemeClr val="tx1"/>
                </a:solidFill>
              </a:rPr>
              <a:t>The example in the slide adds a column named </a:t>
            </a:r>
            <a:r>
              <a:rPr lang="en-US" altLang="en-US" dirty="0">
                <a:solidFill>
                  <a:schemeClr val="tx1"/>
                </a:solidFill>
                <a:latin typeface="Courier New" pitchFamily="49" charset="0"/>
              </a:rPr>
              <a:t>JOB_ID</a:t>
            </a:r>
            <a:r>
              <a:rPr lang="en-US" altLang="en-US" dirty="0">
                <a:solidFill>
                  <a:schemeClr val="tx1"/>
                </a:solidFill>
              </a:rPr>
              <a:t> to the </a:t>
            </a:r>
            <a:r>
              <a:rPr lang="en-US" altLang="en-US" dirty="0">
                <a:solidFill>
                  <a:schemeClr val="tx1"/>
                </a:solidFill>
                <a:latin typeface="Courier New" pitchFamily="49" charset="0"/>
              </a:rPr>
              <a:t>DEPT80</a:t>
            </a:r>
            <a:r>
              <a:rPr lang="en-US" altLang="en-US" dirty="0">
                <a:solidFill>
                  <a:schemeClr val="tx1"/>
                </a:solidFill>
              </a:rPr>
              <a:t> table. The </a:t>
            </a:r>
            <a:r>
              <a:rPr lang="en-US" altLang="en-US" dirty="0">
                <a:solidFill>
                  <a:schemeClr val="tx1"/>
                </a:solidFill>
                <a:latin typeface="Courier New" pitchFamily="49" charset="0"/>
              </a:rPr>
              <a:t>JOB_ID</a:t>
            </a:r>
            <a:r>
              <a:rPr lang="en-US" altLang="en-US" dirty="0">
                <a:solidFill>
                  <a:schemeClr val="tx1"/>
                </a:solidFill>
              </a:rPr>
              <a:t> column becomes the last column in the table. </a:t>
            </a:r>
            <a:endParaRPr lang="en-US" altLang="en-US" b="1" dirty="0">
              <a:solidFill>
                <a:schemeClr val="tx1"/>
              </a:solidFill>
            </a:endParaRPr>
          </a:p>
          <a:p>
            <a:pPr lvl="1"/>
            <a:r>
              <a:rPr lang="en-US" altLang="en-US" b="1" dirty="0">
                <a:solidFill>
                  <a:schemeClr val="tx1"/>
                </a:solidFill>
              </a:rPr>
              <a:t>Note:</a:t>
            </a:r>
            <a:r>
              <a:rPr lang="en-US" altLang="en-US" dirty="0">
                <a:solidFill>
                  <a:schemeClr val="tx1"/>
                </a:solidFill>
              </a:rPr>
              <a:t> If a table already contains rows when a column is added, the new column is initially null or takes the default value for all the rows. You can add a mandatory</a:t>
            </a:r>
            <a:r>
              <a:rPr lang="en-US" altLang="en-US" dirty="0">
                <a:solidFill>
                  <a:schemeClr val="tx1"/>
                </a:solidFill>
                <a:latin typeface="Times" pitchFamily="18" charset="0"/>
              </a:rPr>
              <a:t> </a:t>
            </a:r>
            <a:r>
              <a:rPr lang="en-US" altLang="en-US" dirty="0">
                <a:solidFill>
                  <a:schemeClr val="tx1"/>
                </a:solidFill>
                <a:latin typeface="Courier New" pitchFamily="49" charset="0"/>
              </a:rPr>
              <a:t>NOT</a:t>
            </a:r>
            <a:r>
              <a:rPr lang="en-US" altLang="en-US" dirty="0"/>
              <a:t> </a:t>
            </a:r>
            <a:r>
              <a:rPr lang="en-US" altLang="en-US" dirty="0">
                <a:solidFill>
                  <a:schemeClr val="tx1"/>
                </a:solidFill>
                <a:latin typeface="Courier New" pitchFamily="49" charset="0"/>
              </a:rPr>
              <a:t>NULL</a:t>
            </a:r>
            <a:r>
              <a:rPr lang="en-US" altLang="en-US" dirty="0">
                <a:solidFill>
                  <a:schemeClr val="tx1"/>
                </a:solidFill>
              </a:rPr>
              <a:t> column to a table that already contains data in the other columns only if you specify a default value. You can add a </a:t>
            </a:r>
            <a:r>
              <a:rPr lang="en-US" altLang="en-US" dirty="0">
                <a:solidFill>
                  <a:schemeClr val="tx1"/>
                </a:solidFill>
                <a:latin typeface="Courier New" pitchFamily="49" charset="0"/>
              </a:rPr>
              <a:t>NOT</a:t>
            </a:r>
            <a:r>
              <a:rPr lang="en-US" altLang="en-US" dirty="0"/>
              <a:t> </a:t>
            </a:r>
            <a:r>
              <a:rPr lang="en-US" altLang="en-US" dirty="0">
                <a:solidFill>
                  <a:schemeClr val="tx1"/>
                </a:solidFill>
                <a:latin typeface="Courier New" pitchFamily="49" charset="0"/>
              </a:rPr>
              <a:t>NULL</a:t>
            </a:r>
            <a:r>
              <a:rPr lang="en-US" altLang="en-US" dirty="0">
                <a:solidFill>
                  <a:schemeClr val="tx1"/>
                </a:solidFill>
              </a:rPr>
              <a:t> column to an empty table without the default value.</a:t>
            </a:r>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400</a:t>
            </a:fld>
            <a:endParaRPr lang="es-VE"/>
          </a:p>
        </p:txBody>
      </p:sp>
    </p:spTree>
    <p:extLst>
      <p:ext uri="{BB962C8B-B14F-4D97-AF65-F5344CB8AC3E}">
        <p14:creationId xmlns:p14="http://schemas.microsoft.com/office/powerpoint/2010/main" val="302303761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solidFill>
                  <a:schemeClr val="tx1"/>
                </a:solidFill>
              </a:rPr>
              <a:t>You can modify a column definition by using the </a:t>
            </a:r>
            <a:r>
              <a:rPr lang="en-US" altLang="en-US" dirty="0">
                <a:solidFill>
                  <a:schemeClr val="tx1"/>
                </a:solidFill>
                <a:latin typeface="Courier New" pitchFamily="49" charset="0"/>
              </a:rPr>
              <a:t>ALTER</a:t>
            </a:r>
            <a:r>
              <a:rPr lang="en-US" altLang="en-US" dirty="0"/>
              <a:t> </a:t>
            </a:r>
            <a:r>
              <a:rPr lang="en-US" altLang="en-US" dirty="0">
                <a:solidFill>
                  <a:schemeClr val="tx1"/>
                </a:solidFill>
                <a:latin typeface="Courier New" pitchFamily="49" charset="0"/>
              </a:rPr>
              <a:t>TABLE</a:t>
            </a:r>
            <a:r>
              <a:rPr lang="en-US" altLang="en-US" dirty="0">
                <a:solidFill>
                  <a:schemeClr val="tx1"/>
                </a:solidFill>
              </a:rPr>
              <a:t> statement with the </a:t>
            </a:r>
            <a:r>
              <a:rPr lang="en-US" altLang="en-US" dirty="0">
                <a:solidFill>
                  <a:schemeClr val="tx1"/>
                </a:solidFill>
                <a:latin typeface="Courier New" pitchFamily="49" charset="0"/>
              </a:rPr>
              <a:t>MODIFY</a:t>
            </a:r>
            <a:r>
              <a:rPr lang="en-US" altLang="en-US" dirty="0">
                <a:solidFill>
                  <a:schemeClr val="tx1"/>
                </a:solidFill>
              </a:rPr>
              <a:t> clause. Column modification can include changes to a column’s data type, size, and default value.</a:t>
            </a:r>
          </a:p>
          <a:p>
            <a:pPr lvl="1"/>
            <a:r>
              <a:rPr lang="en-US" altLang="en-US" b="1" dirty="0"/>
              <a:t>Guidelines</a:t>
            </a:r>
          </a:p>
          <a:p>
            <a:pPr lvl="2"/>
            <a:r>
              <a:rPr lang="en-US" altLang="en-US" dirty="0">
                <a:solidFill>
                  <a:schemeClr val="tx1"/>
                </a:solidFill>
              </a:rPr>
              <a:t>You can increase the width or precision of a numeric column.</a:t>
            </a:r>
          </a:p>
          <a:p>
            <a:pPr lvl="2"/>
            <a:r>
              <a:rPr lang="en-US" altLang="en-US" dirty="0">
                <a:solidFill>
                  <a:schemeClr val="tx1"/>
                </a:solidFill>
              </a:rPr>
              <a:t>You can increase the width of character columns.</a:t>
            </a:r>
          </a:p>
          <a:p>
            <a:pPr lvl="2"/>
            <a:r>
              <a:rPr lang="en-US" altLang="en-US" dirty="0">
                <a:solidFill>
                  <a:schemeClr val="tx1"/>
                </a:solidFill>
              </a:rPr>
              <a:t>You can decrease the width of a column if:</a:t>
            </a:r>
          </a:p>
          <a:p>
            <a:pPr lvl="3"/>
            <a:r>
              <a:rPr lang="en-US" altLang="en-US" dirty="0">
                <a:solidFill>
                  <a:schemeClr val="tx1"/>
                </a:solidFill>
              </a:rPr>
              <a:t>The column contains only null values</a:t>
            </a:r>
          </a:p>
          <a:p>
            <a:pPr lvl="3"/>
            <a:r>
              <a:rPr lang="en-US" altLang="en-US" dirty="0">
                <a:solidFill>
                  <a:schemeClr val="tx1"/>
                </a:solidFill>
              </a:rPr>
              <a:t>The table has no rows</a:t>
            </a:r>
          </a:p>
          <a:p>
            <a:pPr lvl="3"/>
            <a:r>
              <a:rPr lang="en-US" altLang="en-US" dirty="0">
                <a:solidFill>
                  <a:schemeClr val="tx1"/>
                </a:solidFill>
              </a:rPr>
              <a:t>The decrease in column width is not less than the existing values in that column</a:t>
            </a:r>
          </a:p>
          <a:p>
            <a:pPr lvl="2"/>
            <a:r>
              <a:rPr lang="en-US" altLang="en-US" dirty="0">
                <a:solidFill>
                  <a:schemeClr val="tx1"/>
                </a:solidFill>
              </a:rPr>
              <a:t>You can change the data type if the column contains only null values. The exception to this is </a:t>
            </a:r>
            <a:r>
              <a:rPr lang="en-US" altLang="en-US" dirty="0">
                <a:solidFill>
                  <a:schemeClr val="tx1"/>
                </a:solidFill>
                <a:latin typeface="Courier New" pitchFamily="49" charset="0"/>
              </a:rPr>
              <a:t>CHAR</a:t>
            </a:r>
            <a:r>
              <a:rPr lang="en-US" altLang="en-US" dirty="0">
                <a:solidFill>
                  <a:schemeClr val="tx1"/>
                </a:solidFill>
              </a:rPr>
              <a:t>-to-</a:t>
            </a:r>
            <a:r>
              <a:rPr lang="en-US" altLang="en-US" dirty="0">
                <a:solidFill>
                  <a:schemeClr val="tx1"/>
                </a:solidFill>
                <a:latin typeface="Courier New" pitchFamily="49" charset="0"/>
              </a:rPr>
              <a:t>VARCHAR2</a:t>
            </a:r>
            <a:r>
              <a:rPr lang="en-US" altLang="en-US" dirty="0">
                <a:solidFill>
                  <a:schemeClr val="tx1"/>
                </a:solidFill>
              </a:rPr>
              <a:t> conversions, which can be done with data in the columns.</a:t>
            </a:r>
          </a:p>
          <a:p>
            <a:pPr lvl="2"/>
            <a:r>
              <a:rPr lang="en-US" altLang="en-US" dirty="0">
                <a:solidFill>
                  <a:schemeClr val="tx1"/>
                </a:solidFill>
              </a:rPr>
              <a:t>You can convert a </a:t>
            </a:r>
            <a:r>
              <a:rPr lang="en-US" altLang="en-US" dirty="0">
                <a:solidFill>
                  <a:schemeClr val="tx1"/>
                </a:solidFill>
                <a:latin typeface="Courier New" pitchFamily="49" charset="0"/>
              </a:rPr>
              <a:t>CHAR</a:t>
            </a:r>
            <a:r>
              <a:rPr lang="en-US" altLang="en-US" dirty="0">
                <a:solidFill>
                  <a:schemeClr val="tx1"/>
                </a:solidFill>
              </a:rPr>
              <a:t> column to the </a:t>
            </a:r>
            <a:r>
              <a:rPr lang="en-US" altLang="en-US" dirty="0">
                <a:solidFill>
                  <a:schemeClr val="tx1"/>
                </a:solidFill>
                <a:latin typeface="Courier New" pitchFamily="49" charset="0"/>
              </a:rPr>
              <a:t>VARCHAR2</a:t>
            </a:r>
            <a:r>
              <a:rPr lang="en-US" altLang="en-US" dirty="0">
                <a:solidFill>
                  <a:schemeClr val="tx1"/>
                </a:solidFill>
              </a:rPr>
              <a:t> data type or convert a </a:t>
            </a:r>
            <a:r>
              <a:rPr lang="en-US" altLang="en-US" dirty="0">
                <a:solidFill>
                  <a:schemeClr val="tx1"/>
                </a:solidFill>
                <a:latin typeface="Courier New" pitchFamily="49" charset="0"/>
              </a:rPr>
              <a:t>VARCHAR2</a:t>
            </a:r>
            <a:r>
              <a:rPr lang="en-US" altLang="en-US" dirty="0">
                <a:solidFill>
                  <a:schemeClr val="tx1"/>
                </a:solidFill>
              </a:rPr>
              <a:t> column to the </a:t>
            </a:r>
            <a:r>
              <a:rPr lang="en-US" altLang="en-US" dirty="0">
                <a:solidFill>
                  <a:schemeClr val="tx1"/>
                </a:solidFill>
                <a:latin typeface="Courier New" pitchFamily="49" charset="0"/>
              </a:rPr>
              <a:t>CHAR</a:t>
            </a:r>
            <a:r>
              <a:rPr lang="en-US" altLang="en-US" dirty="0">
                <a:solidFill>
                  <a:schemeClr val="tx1"/>
                </a:solidFill>
              </a:rPr>
              <a:t> data type only if the column contains null values or if you do not change the size.</a:t>
            </a:r>
          </a:p>
          <a:p>
            <a:pPr lvl="2"/>
            <a:r>
              <a:rPr lang="en-US" altLang="en-US" dirty="0">
                <a:solidFill>
                  <a:schemeClr val="tx1"/>
                </a:solidFill>
              </a:rPr>
              <a:t>A change to the default value of a column affects only subsequent insertions to the table.</a:t>
            </a:r>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401</a:t>
            </a:fld>
            <a:endParaRPr lang="es-VE"/>
          </a:p>
        </p:txBody>
      </p:sp>
    </p:spTree>
    <p:extLst>
      <p:ext uri="{BB962C8B-B14F-4D97-AF65-F5344CB8AC3E}">
        <p14:creationId xmlns:p14="http://schemas.microsoft.com/office/powerpoint/2010/main" val="358092495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solidFill>
                  <a:schemeClr val="tx1"/>
                </a:solidFill>
              </a:rPr>
              <a:t>You can drop a column from a table by using the </a:t>
            </a:r>
            <a:r>
              <a:rPr lang="en-US" altLang="en-US" dirty="0">
                <a:solidFill>
                  <a:schemeClr val="tx1"/>
                </a:solidFill>
                <a:latin typeface="Courier New" pitchFamily="49" charset="0"/>
              </a:rPr>
              <a:t>ALTER</a:t>
            </a:r>
            <a:r>
              <a:rPr lang="en-US" altLang="en-US" dirty="0"/>
              <a:t> </a:t>
            </a:r>
            <a:r>
              <a:rPr lang="en-US" altLang="en-US" dirty="0">
                <a:solidFill>
                  <a:schemeClr val="tx1"/>
                </a:solidFill>
                <a:latin typeface="Courier New" pitchFamily="49" charset="0"/>
              </a:rPr>
              <a:t>TABLE</a:t>
            </a:r>
            <a:r>
              <a:rPr lang="en-US" altLang="en-US" dirty="0">
                <a:solidFill>
                  <a:schemeClr val="tx1"/>
                </a:solidFill>
              </a:rPr>
              <a:t> statement with the </a:t>
            </a:r>
            <a:r>
              <a:rPr lang="en-US" altLang="en-US" dirty="0">
                <a:solidFill>
                  <a:schemeClr val="tx1"/>
                </a:solidFill>
                <a:latin typeface="Courier New" pitchFamily="49" charset="0"/>
              </a:rPr>
              <a:t>DROP</a:t>
            </a:r>
            <a:r>
              <a:rPr lang="en-US" altLang="en-US" dirty="0"/>
              <a:t> </a:t>
            </a:r>
            <a:r>
              <a:rPr lang="en-US" altLang="en-US" dirty="0">
                <a:solidFill>
                  <a:schemeClr val="tx1"/>
                </a:solidFill>
                <a:latin typeface="Courier New" pitchFamily="49" charset="0"/>
              </a:rPr>
              <a:t>COLUMN</a:t>
            </a:r>
            <a:r>
              <a:rPr lang="en-US" altLang="en-US" dirty="0">
                <a:solidFill>
                  <a:schemeClr val="tx1"/>
                </a:solidFill>
              </a:rPr>
              <a:t> clause.</a:t>
            </a:r>
          </a:p>
          <a:p>
            <a:pPr lvl="1"/>
            <a:r>
              <a:rPr lang="en-US" altLang="en-US" b="1" dirty="0"/>
              <a:t>Guidelines</a:t>
            </a:r>
          </a:p>
          <a:p>
            <a:pPr lvl="2"/>
            <a:r>
              <a:rPr lang="en-US" altLang="en-US" dirty="0">
                <a:solidFill>
                  <a:schemeClr val="tx1"/>
                </a:solidFill>
              </a:rPr>
              <a:t>The column may or may not contain data.</a:t>
            </a:r>
          </a:p>
          <a:p>
            <a:pPr lvl="2"/>
            <a:r>
              <a:rPr lang="en-US" altLang="en-US" dirty="0">
                <a:solidFill>
                  <a:schemeClr val="tx1"/>
                </a:solidFill>
              </a:rPr>
              <a:t>Using the </a:t>
            </a:r>
            <a:r>
              <a:rPr lang="en-US" altLang="en-US" dirty="0">
                <a:solidFill>
                  <a:schemeClr val="tx1"/>
                </a:solidFill>
                <a:latin typeface="Courier New" pitchFamily="49" charset="0"/>
              </a:rPr>
              <a:t>ALTER</a:t>
            </a:r>
            <a:r>
              <a:rPr lang="en-US" altLang="en-US" dirty="0"/>
              <a:t> </a:t>
            </a:r>
            <a:r>
              <a:rPr lang="en-US" altLang="en-US" dirty="0">
                <a:solidFill>
                  <a:schemeClr val="tx1"/>
                </a:solidFill>
                <a:latin typeface="Courier New" pitchFamily="49" charset="0"/>
              </a:rPr>
              <a:t>TABLE</a:t>
            </a:r>
            <a:r>
              <a:rPr lang="en-US" altLang="en-US" dirty="0"/>
              <a:t> </a:t>
            </a:r>
            <a:r>
              <a:rPr lang="en-US" altLang="en-US" dirty="0">
                <a:solidFill>
                  <a:schemeClr val="tx1"/>
                </a:solidFill>
                <a:latin typeface="Courier New" pitchFamily="49" charset="0"/>
              </a:rPr>
              <a:t>DROP</a:t>
            </a:r>
            <a:r>
              <a:rPr lang="en-US" altLang="en-US" dirty="0"/>
              <a:t> </a:t>
            </a:r>
            <a:r>
              <a:rPr lang="en-US" altLang="en-US" dirty="0">
                <a:solidFill>
                  <a:schemeClr val="tx1"/>
                </a:solidFill>
                <a:latin typeface="Courier New" pitchFamily="49" charset="0"/>
              </a:rPr>
              <a:t>COLUMN</a:t>
            </a:r>
            <a:r>
              <a:rPr lang="en-US" altLang="en-US" dirty="0">
                <a:solidFill>
                  <a:schemeClr val="tx1"/>
                </a:solidFill>
              </a:rPr>
              <a:t> statement, only one column can be dropped at a time.</a:t>
            </a:r>
          </a:p>
          <a:p>
            <a:pPr lvl="2"/>
            <a:r>
              <a:rPr lang="en-US" altLang="en-US" dirty="0">
                <a:solidFill>
                  <a:schemeClr val="tx1"/>
                </a:solidFill>
              </a:rPr>
              <a:t>The table must have at least one column remaining in it after it is altered.</a:t>
            </a:r>
          </a:p>
          <a:p>
            <a:pPr lvl="2"/>
            <a:r>
              <a:rPr lang="en-US" altLang="en-US" dirty="0">
                <a:solidFill>
                  <a:schemeClr val="tx1"/>
                </a:solidFill>
              </a:rPr>
              <a:t>After a column is dropped, it cannot be recovered.</a:t>
            </a:r>
          </a:p>
          <a:p>
            <a:pPr lvl="2"/>
            <a:r>
              <a:rPr lang="en-US" altLang="en-US" dirty="0"/>
              <a:t>A primary key that is referenced by another column cannot be dropped, unless the cascade option is </a:t>
            </a:r>
            <a:r>
              <a:rPr lang="en-US" altLang="en-US" dirty="0">
                <a:cs typeface="Arial" pitchFamily="34" charset="0"/>
              </a:rPr>
              <a:t>added.</a:t>
            </a:r>
          </a:p>
          <a:p>
            <a:pPr lvl="2"/>
            <a:r>
              <a:rPr lang="en-US" altLang="en-US" dirty="0">
                <a:cs typeface="Arial" pitchFamily="34" charset="0"/>
              </a:rPr>
              <a:t>Dropping a column can take a while if the column has a large number of values. In this case, it may be better to set it to be unused and drop it when there are fewer users on the system to avoid extended locks.</a:t>
            </a:r>
          </a:p>
          <a:p>
            <a:pPr lvl="1"/>
            <a:r>
              <a:rPr lang="en-US" altLang="en-US" b="1" dirty="0">
                <a:cs typeface="Arial" pitchFamily="34" charset="0"/>
              </a:rPr>
              <a:t>Note:</a:t>
            </a:r>
            <a:r>
              <a:rPr lang="en-US" altLang="en-US" dirty="0">
                <a:cs typeface="Arial" pitchFamily="34" charset="0"/>
              </a:rPr>
              <a:t> Certain columns can never be dropped, such as columns that form part of the partitioning key of a partitioned table or columns that form part of the </a:t>
            </a:r>
            <a:r>
              <a:rPr lang="en-US" altLang="en-US" dirty="0">
                <a:latin typeface="Courier New" pitchFamily="49" charset="0"/>
                <a:cs typeface="Arial" pitchFamily="34" charset="0"/>
              </a:rPr>
              <a:t>PRIMARY</a:t>
            </a:r>
            <a:r>
              <a:rPr lang="en-US" altLang="en-US" dirty="0">
                <a:cs typeface="Arial" pitchFamily="34" charset="0"/>
              </a:rPr>
              <a:t> </a:t>
            </a:r>
            <a:r>
              <a:rPr lang="en-US" altLang="en-US" dirty="0">
                <a:latin typeface="Courier New" pitchFamily="49" charset="0"/>
                <a:cs typeface="Arial" pitchFamily="34" charset="0"/>
              </a:rPr>
              <a:t>KEY</a:t>
            </a:r>
            <a:r>
              <a:rPr lang="en-US" altLang="en-US" dirty="0">
                <a:cs typeface="Arial" pitchFamily="34" charset="0"/>
              </a:rPr>
              <a:t> of an index-organized table. For more information about index-organized tables and partitioned tables, refer to the </a:t>
            </a:r>
            <a:r>
              <a:rPr lang="en-US" altLang="en-US" i="1" dirty="0">
                <a:cs typeface="Arial" pitchFamily="34" charset="0"/>
              </a:rPr>
              <a:t>Oracle Database Concepts </a:t>
            </a:r>
            <a:r>
              <a:rPr lang="en-US" altLang="en-US" dirty="0">
                <a:cs typeface="Arial" pitchFamily="34" charset="0"/>
              </a:rPr>
              <a:t>and</a:t>
            </a:r>
            <a:r>
              <a:rPr lang="en-US" altLang="en-US" i="1" dirty="0">
                <a:cs typeface="Arial" pitchFamily="34" charset="0"/>
              </a:rPr>
              <a:t> Oracle Database Administrator’s Guide.</a:t>
            </a:r>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402</a:t>
            </a:fld>
            <a:endParaRPr lang="es-VE"/>
          </a:p>
        </p:txBody>
      </p:sp>
    </p:spTree>
    <p:extLst>
      <p:ext uri="{BB962C8B-B14F-4D97-AF65-F5344CB8AC3E}">
        <p14:creationId xmlns:p14="http://schemas.microsoft.com/office/powerpoint/2010/main" val="431798810"/>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altLang="en-US" dirty="0">
                <a:solidFill>
                  <a:schemeClr val="tx1"/>
                </a:solidFill>
              </a:rPr>
              <a:t>You can use the </a:t>
            </a:r>
            <a:r>
              <a:rPr lang="en-US" altLang="en-US" dirty="0">
                <a:solidFill>
                  <a:schemeClr val="tx1"/>
                </a:solidFill>
                <a:latin typeface="Courier New" pitchFamily="49" charset="0"/>
              </a:rPr>
              <a:t>SET</a:t>
            </a:r>
            <a:r>
              <a:rPr lang="en-US" altLang="en-US" dirty="0"/>
              <a:t> </a:t>
            </a:r>
            <a:r>
              <a:rPr lang="en-US" altLang="en-US" dirty="0">
                <a:solidFill>
                  <a:schemeClr val="tx1"/>
                </a:solidFill>
                <a:latin typeface="Courier New" pitchFamily="49" charset="0"/>
              </a:rPr>
              <a:t>UNUSED</a:t>
            </a:r>
            <a:r>
              <a:rPr lang="en-US" altLang="en-US" dirty="0">
                <a:solidFill>
                  <a:schemeClr val="tx1"/>
                </a:solidFill>
              </a:rPr>
              <a:t> option to mark one or more columns as unused so that they can be dropped when the demand on system resources is lower. Specifying this clause does not actually remove the target columns from each row in the table (that is, it does not restore the disk space used by these columns). Therefore, the response time is faster than if you executed the </a:t>
            </a:r>
            <a:r>
              <a:rPr lang="en-US" altLang="en-US" dirty="0">
                <a:solidFill>
                  <a:schemeClr val="tx1"/>
                </a:solidFill>
                <a:latin typeface="Courier New" pitchFamily="49" charset="0"/>
              </a:rPr>
              <a:t>DROP</a:t>
            </a:r>
            <a:r>
              <a:rPr lang="en-US" altLang="en-US" dirty="0">
                <a:solidFill>
                  <a:schemeClr val="tx1"/>
                </a:solidFill>
              </a:rPr>
              <a:t> clause. </a:t>
            </a:r>
          </a:p>
          <a:p>
            <a:pPr lvl="1"/>
            <a:r>
              <a:rPr lang="en-US" altLang="en-US" dirty="0">
                <a:solidFill>
                  <a:schemeClr val="tx1"/>
                </a:solidFill>
              </a:rPr>
              <a:t>Unused columns are treated as if they were dropped, even though their column data remains in the table’s rows. After a column has been marked as unused, a </a:t>
            </a:r>
            <a:r>
              <a:rPr lang="en-US" altLang="en-US" dirty="0">
                <a:solidFill>
                  <a:schemeClr val="tx1"/>
                </a:solidFill>
                <a:latin typeface="Courier New" pitchFamily="49" charset="0"/>
              </a:rPr>
              <a:t>SELECT</a:t>
            </a:r>
            <a:r>
              <a:rPr lang="en-US" altLang="en-US" dirty="0">
                <a:solidFill>
                  <a:schemeClr val="tx1"/>
                </a:solidFill>
              </a:rPr>
              <a:t> </a:t>
            </a:r>
            <a:r>
              <a:rPr lang="en-US" altLang="en-US" dirty="0">
                <a:solidFill>
                  <a:schemeClr val="tx1"/>
                </a:solidFill>
                <a:latin typeface="Courier New" pitchFamily="49" charset="0"/>
              </a:rPr>
              <a:t>*</a:t>
            </a:r>
            <a:r>
              <a:rPr lang="en-US" altLang="en-US" dirty="0">
                <a:solidFill>
                  <a:schemeClr val="tx1"/>
                </a:solidFill>
              </a:rPr>
              <a:t> query will not retrieve data from unused columns. In addition, the names and types of columns marked as unused will not be displayed during a </a:t>
            </a:r>
            <a:r>
              <a:rPr lang="en-US" altLang="en-US" dirty="0">
                <a:solidFill>
                  <a:schemeClr val="tx1"/>
                </a:solidFill>
                <a:latin typeface="Courier New" pitchFamily="49" charset="0"/>
              </a:rPr>
              <a:t>DESCRIBE</a:t>
            </a:r>
            <a:r>
              <a:rPr lang="en-US" altLang="en-US" dirty="0">
                <a:solidFill>
                  <a:schemeClr val="tx1"/>
                </a:solidFill>
              </a:rPr>
              <a:t> statement, and you can add to the table a new column with the same name as an unused column. The </a:t>
            </a:r>
            <a:r>
              <a:rPr lang="en-US" altLang="en-US" dirty="0">
                <a:solidFill>
                  <a:schemeClr val="tx1"/>
                </a:solidFill>
                <a:latin typeface="Courier New" pitchFamily="49" charset="0"/>
              </a:rPr>
              <a:t>SET</a:t>
            </a:r>
            <a:r>
              <a:rPr lang="en-US" altLang="en-US" dirty="0"/>
              <a:t> </a:t>
            </a:r>
            <a:r>
              <a:rPr lang="en-US" altLang="en-US" dirty="0">
                <a:solidFill>
                  <a:schemeClr val="tx1"/>
                </a:solidFill>
                <a:latin typeface="Courier New" pitchFamily="49" charset="0"/>
              </a:rPr>
              <a:t>UNUSED</a:t>
            </a:r>
            <a:r>
              <a:rPr lang="en-US" altLang="en-US" dirty="0">
                <a:solidFill>
                  <a:schemeClr val="tx1"/>
                </a:solidFill>
              </a:rPr>
              <a:t> information is stored in the </a:t>
            </a:r>
            <a:r>
              <a:rPr lang="en-US" altLang="en-US" dirty="0">
                <a:solidFill>
                  <a:schemeClr val="tx1"/>
                </a:solidFill>
                <a:latin typeface="Courier New" pitchFamily="49" charset="0"/>
              </a:rPr>
              <a:t>USER_UNUSED_COL_TABS</a:t>
            </a:r>
            <a:r>
              <a:rPr lang="en-US" altLang="en-US" dirty="0">
                <a:solidFill>
                  <a:schemeClr val="tx1"/>
                </a:solidFill>
              </a:rPr>
              <a:t> dictionary view.</a:t>
            </a:r>
          </a:p>
          <a:p>
            <a:pPr lvl="1"/>
            <a:r>
              <a:rPr lang="en-US" altLang="en-US" dirty="0">
                <a:cs typeface="Courier New" pitchFamily="49" charset="0"/>
              </a:rPr>
              <a:t>You can specify the </a:t>
            </a:r>
            <a:r>
              <a:rPr lang="en-US" altLang="en-US" dirty="0">
                <a:latin typeface="Courier New" pitchFamily="49" charset="0"/>
                <a:cs typeface="Courier New" pitchFamily="49" charset="0"/>
              </a:rPr>
              <a:t>ONLINE</a:t>
            </a:r>
            <a:r>
              <a:rPr lang="en-US" altLang="en-US" dirty="0">
                <a:cs typeface="Arial" pitchFamily="34" charset="0"/>
              </a:rPr>
              <a:t> </a:t>
            </a:r>
            <a:r>
              <a:rPr lang="en-US" altLang="en-US" dirty="0"/>
              <a:t>keyword to indicate that DML operations on the table will be allowed while marking the column or columns </a:t>
            </a:r>
            <a:r>
              <a:rPr lang="en-US" altLang="en-US" dirty="0">
                <a:latin typeface="Courier New" pitchFamily="49" charset="0"/>
                <a:cs typeface="Courier New" pitchFamily="49" charset="0"/>
              </a:rPr>
              <a:t>UNUSED</a:t>
            </a:r>
            <a:r>
              <a:rPr lang="en-US" altLang="en-US" dirty="0"/>
              <a:t>. The code example shows the use of </a:t>
            </a:r>
            <a:r>
              <a:rPr lang="en-US" altLang="en-US" dirty="0">
                <a:latin typeface="Courier New" pitchFamily="49" charset="0"/>
                <a:cs typeface="Courier New" pitchFamily="49" charset="0"/>
              </a:rPr>
              <a:t>SET</a:t>
            </a:r>
            <a:r>
              <a:rPr lang="en-US" altLang="en-US" dirty="0">
                <a:solidFill>
                  <a:schemeClr val="tx1"/>
                </a:solidFill>
              </a:rPr>
              <a:t> </a:t>
            </a:r>
            <a:r>
              <a:rPr lang="en-US" altLang="en-US" dirty="0">
                <a:latin typeface="Courier New" pitchFamily="49" charset="0"/>
                <a:cs typeface="Courier New" pitchFamily="49" charset="0"/>
              </a:rPr>
              <a:t>UNUSED</a:t>
            </a:r>
            <a:r>
              <a:rPr lang="en-US" altLang="en-US" dirty="0">
                <a:solidFill>
                  <a:schemeClr val="tx1"/>
                </a:solidFill>
              </a:rPr>
              <a:t> </a:t>
            </a:r>
            <a:r>
              <a:rPr lang="en-US" altLang="en-US" dirty="0">
                <a:latin typeface="Courier New" pitchFamily="49" charset="0"/>
                <a:cs typeface="Courier New" pitchFamily="49" charset="0"/>
              </a:rPr>
              <a:t>COLUMN</a:t>
            </a:r>
            <a:r>
              <a:rPr lang="en-US" altLang="en-US" dirty="0">
                <a:solidFill>
                  <a:schemeClr val="tx1"/>
                </a:solidFill>
              </a:rPr>
              <a:t> </a:t>
            </a:r>
            <a:r>
              <a:rPr lang="en-US" altLang="en-US" dirty="0"/>
              <a:t>that sets a column unused forever using the </a:t>
            </a:r>
            <a:r>
              <a:rPr lang="en-US" altLang="en-US" dirty="0">
                <a:latin typeface="Courier New" pitchFamily="49" charset="0"/>
                <a:cs typeface="Courier New" pitchFamily="49" charset="0"/>
              </a:rPr>
              <a:t>ONLINE</a:t>
            </a:r>
            <a:r>
              <a:rPr lang="en-US" altLang="en-US" dirty="0"/>
              <a:t> keyword.</a:t>
            </a:r>
          </a:p>
          <a:p>
            <a:pPr lvl="4"/>
            <a:r>
              <a:rPr lang="en-US" altLang="en-US" sz="900" dirty="0">
                <a:cs typeface="Courier New" pitchFamily="49" charset="0"/>
              </a:rPr>
              <a:t>  </a:t>
            </a:r>
            <a:r>
              <a:rPr lang="en-US" altLang="en-US" dirty="0">
                <a:cs typeface="Courier New" pitchFamily="49" charset="0"/>
              </a:rPr>
              <a:t>ALTER TABLE dept80 SET UNUSED(</a:t>
            </a:r>
            <a:r>
              <a:rPr lang="en-US" altLang="en-US" dirty="0" err="1">
                <a:cs typeface="Courier New" pitchFamily="49" charset="0"/>
              </a:rPr>
              <a:t>hire_date</a:t>
            </a:r>
            <a:r>
              <a:rPr lang="en-US" altLang="en-US" dirty="0">
                <a:cs typeface="Courier New" pitchFamily="49" charset="0"/>
              </a:rPr>
              <a:t>)ONLINE;</a:t>
            </a:r>
          </a:p>
          <a:p>
            <a:pPr lvl="1"/>
            <a:r>
              <a:rPr lang="en-US" altLang="en-US" b="1" dirty="0">
                <a:solidFill>
                  <a:schemeClr val="tx1"/>
                </a:solidFill>
              </a:rPr>
              <a:t>Note: </a:t>
            </a:r>
            <a:r>
              <a:rPr lang="en-US" altLang="en-US" dirty="0">
                <a:solidFill>
                  <a:schemeClr val="tx1"/>
                </a:solidFill>
              </a:rPr>
              <a:t>The guidelines for setting a column to be </a:t>
            </a:r>
            <a:r>
              <a:rPr lang="en-US" altLang="en-US" dirty="0">
                <a:solidFill>
                  <a:schemeClr val="tx1"/>
                </a:solidFill>
                <a:latin typeface="Courier New" pitchFamily="49" charset="0"/>
              </a:rPr>
              <a:t>UNUSED</a:t>
            </a:r>
            <a:r>
              <a:rPr lang="en-US" altLang="en-US" dirty="0">
                <a:solidFill>
                  <a:schemeClr val="tx1"/>
                </a:solidFill>
              </a:rPr>
              <a:t> are similar to those for dropping a column.</a:t>
            </a:r>
            <a:endParaRPr lang="en-US" altLang="en-US" dirty="0"/>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403</a:t>
            </a:fld>
            <a:endParaRPr lang="es-VE"/>
          </a:p>
        </p:txBody>
      </p:sp>
    </p:spTree>
    <p:extLst>
      <p:ext uri="{BB962C8B-B14F-4D97-AF65-F5344CB8AC3E}">
        <p14:creationId xmlns:p14="http://schemas.microsoft.com/office/powerpoint/2010/main" val="40205171"/>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defRPr/>
            </a:pPr>
            <a:r>
              <a:rPr lang="en-US" b="1" dirty="0">
                <a:latin typeface="Courier New" pitchFamily="49" charset="0"/>
              </a:rPr>
              <a:t>DROP</a:t>
            </a:r>
            <a:r>
              <a:rPr lang="en-US" b="1" dirty="0"/>
              <a:t> </a:t>
            </a:r>
            <a:r>
              <a:rPr lang="en-US" b="1" dirty="0">
                <a:latin typeface="Courier New" pitchFamily="49" charset="0"/>
              </a:rPr>
              <a:t>UNUSED</a:t>
            </a:r>
            <a:r>
              <a:rPr lang="en-US" b="1" dirty="0"/>
              <a:t> </a:t>
            </a:r>
            <a:r>
              <a:rPr lang="en-US" b="1" dirty="0">
                <a:latin typeface="Courier New" pitchFamily="49" charset="0"/>
              </a:rPr>
              <a:t>COLUMNS</a:t>
            </a:r>
            <a:r>
              <a:rPr lang="en-US" b="1" dirty="0">
                <a:cs typeface="Arial" pitchFamily="34" charset="0"/>
              </a:rPr>
              <a:t> Option</a:t>
            </a:r>
          </a:p>
          <a:p>
            <a:pPr lvl="1">
              <a:defRPr/>
            </a:pPr>
            <a:r>
              <a:rPr lang="en-US" dirty="0">
                <a:solidFill>
                  <a:schemeClr val="tx1"/>
                </a:solidFill>
                <a:latin typeface="Courier New" pitchFamily="49" charset="0"/>
              </a:rPr>
              <a:t>DROP</a:t>
            </a:r>
            <a:r>
              <a:rPr lang="en-US" dirty="0"/>
              <a:t> </a:t>
            </a:r>
            <a:r>
              <a:rPr lang="en-US" dirty="0">
                <a:solidFill>
                  <a:schemeClr val="tx1"/>
                </a:solidFill>
                <a:latin typeface="Courier New" pitchFamily="49" charset="0"/>
              </a:rPr>
              <a:t>UNUSED</a:t>
            </a:r>
            <a:r>
              <a:rPr lang="en-US" dirty="0"/>
              <a:t> </a:t>
            </a:r>
            <a:r>
              <a:rPr lang="en-US" dirty="0">
                <a:solidFill>
                  <a:schemeClr val="tx1"/>
                </a:solidFill>
                <a:latin typeface="Courier New" pitchFamily="49" charset="0"/>
              </a:rPr>
              <a:t>COLUMNS</a:t>
            </a:r>
            <a:r>
              <a:rPr lang="en-US" dirty="0">
                <a:solidFill>
                  <a:schemeClr val="tx1"/>
                </a:solidFill>
              </a:rPr>
              <a:t> removes from the table all columns that are currently marked as unused. You can use this statement when you want to reclaim the extra disk space from the unused columns in the table. If the table contains no unused columns, the statement returns with no errors.</a:t>
            </a:r>
          </a:p>
          <a:p>
            <a:pPr marL="857250" lvl="4">
              <a:defRPr/>
            </a:pPr>
            <a:r>
              <a:rPr lang="en-US" dirty="0">
                <a:solidFill>
                  <a:schemeClr val="tx1"/>
                </a:solidFill>
              </a:rPr>
              <a:t>ALTER TABLE  dept80</a:t>
            </a:r>
          </a:p>
          <a:p>
            <a:pPr marL="857250" lvl="4">
              <a:defRPr/>
            </a:pPr>
            <a:r>
              <a:rPr lang="en-US" dirty="0">
                <a:solidFill>
                  <a:schemeClr val="tx1"/>
                </a:solidFill>
              </a:rPr>
              <a:t>SET   UNUSED (</a:t>
            </a:r>
            <a:r>
              <a:rPr lang="en-US" dirty="0" err="1">
                <a:solidFill>
                  <a:schemeClr val="tx1"/>
                </a:solidFill>
              </a:rPr>
              <a:t>last_name</a:t>
            </a:r>
            <a:r>
              <a:rPr lang="en-US" dirty="0">
                <a:solidFill>
                  <a:schemeClr val="tx1"/>
                </a:solidFill>
              </a:rPr>
              <a:t>);</a:t>
            </a:r>
          </a:p>
          <a:p>
            <a:pPr marL="857250" lvl="4">
              <a:defRPr/>
            </a:pPr>
            <a:endParaRPr lang="en-US" dirty="0">
              <a:solidFill>
                <a:schemeClr val="tx1"/>
              </a:solidFill>
            </a:endParaRPr>
          </a:p>
          <a:p>
            <a:pPr marL="857250" lvl="4">
              <a:defRPr/>
            </a:pPr>
            <a:r>
              <a:rPr lang="en-US" dirty="0">
                <a:solidFill>
                  <a:schemeClr val="tx1"/>
                </a:solidFill>
              </a:rPr>
              <a:t>ALTER TABLE  dept80</a:t>
            </a:r>
          </a:p>
          <a:p>
            <a:pPr marL="857250" lvl="4">
              <a:defRPr/>
            </a:pPr>
            <a:r>
              <a:rPr lang="en-US" dirty="0">
                <a:solidFill>
                  <a:schemeClr val="tx1"/>
                </a:solidFill>
              </a:rPr>
              <a:t>DROP  UNUSED COLUMNS;</a:t>
            </a:r>
          </a:p>
          <a:p>
            <a:pPr marL="857250" lvl="4">
              <a:defRPr/>
            </a:pPr>
            <a:endParaRPr lang="en-US" dirty="0">
              <a:solidFill>
                <a:schemeClr val="tx1"/>
              </a:solidFill>
            </a:endParaRPr>
          </a:p>
          <a:p>
            <a:pPr marL="57150" lvl="1">
              <a:defRPr/>
            </a:pPr>
            <a:r>
              <a:rPr lang="en-US" b="1" dirty="0">
                <a:cs typeface="Arial" pitchFamily="34" charset="0"/>
              </a:rPr>
              <a:t>Note: </a:t>
            </a:r>
            <a:r>
              <a:rPr lang="en-US" dirty="0">
                <a:ea typeface="MS PGothic" pitchFamily="34" charset="-128"/>
                <a:cs typeface="Arial" pitchFamily="34" charset="0"/>
              </a:rPr>
              <a:t>A subsequent </a:t>
            </a:r>
            <a:r>
              <a:rPr lang="en-US" dirty="0">
                <a:latin typeface="Courier New" pitchFamily="49" charset="0"/>
                <a:ea typeface="MS PGothic" pitchFamily="34" charset="-128"/>
                <a:cs typeface="Courier New" pitchFamily="49" charset="0"/>
              </a:rPr>
              <a:t>DROP</a:t>
            </a:r>
            <a:r>
              <a:rPr lang="en-US" dirty="0">
                <a:solidFill>
                  <a:schemeClr val="tx1"/>
                </a:solidFill>
              </a:rPr>
              <a:t> </a:t>
            </a:r>
            <a:r>
              <a:rPr lang="en-US" dirty="0">
                <a:latin typeface="Courier New" pitchFamily="49" charset="0"/>
                <a:ea typeface="MS PGothic" pitchFamily="34" charset="-128"/>
                <a:cs typeface="Courier New" pitchFamily="49" charset="0"/>
              </a:rPr>
              <a:t>UNUSED</a:t>
            </a:r>
            <a:r>
              <a:rPr lang="en-US" dirty="0">
                <a:solidFill>
                  <a:schemeClr val="tx1"/>
                </a:solidFill>
              </a:rPr>
              <a:t> </a:t>
            </a:r>
            <a:r>
              <a:rPr lang="en-US" dirty="0">
                <a:latin typeface="Courier New" pitchFamily="49" charset="0"/>
                <a:ea typeface="MS PGothic" pitchFamily="34" charset="-128"/>
                <a:cs typeface="Courier New" pitchFamily="49" charset="0"/>
              </a:rPr>
              <a:t>COLUMNS</a:t>
            </a:r>
            <a:r>
              <a:rPr lang="en-US" dirty="0">
                <a:solidFill>
                  <a:schemeClr val="tx1"/>
                </a:solidFill>
              </a:rPr>
              <a:t> </a:t>
            </a:r>
            <a:r>
              <a:rPr lang="en-US" dirty="0">
                <a:ea typeface="MS PGothic" pitchFamily="34" charset="-128"/>
                <a:cs typeface="Arial" pitchFamily="34" charset="0"/>
              </a:rPr>
              <a:t>will physically remove all unused columns from a table, similar to a </a:t>
            </a:r>
            <a:r>
              <a:rPr lang="en-US" dirty="0">
                <a:latin typeface="Courier New" pitchFamily="49" charset="0"/>
                <a:ea typeface="MS PGothic" pitchFamily="34" charset="-128"/>
                <a:cs typeface="Courier New" pitchFamily="49" charset="0"/>
              </a:rPr>
              <a:t>DROP</a:t>
            </a:r>
            <a:r>
              <a:rPr lang="en-US" dirty="0">
                <a:solidFill>
                  <a:schemeClr val="tx1"/>
                </a:solidFill>
              </a:rPr>
              <a:t> </a:t>
            </a:r>
            <a:r>
              <a:rPr lang="en-US" dirty="0">
                <a:latin typeface="Courier New" pitchFamily="49" charset="0"/>
                <a:ea typeface="MS PGothic" pitchFamily="34" charset="-128"/>
                <a:cs typeface="Courier New" pitchFamily="49" charset="0"/>
              </a:rPr>
              <a:t>COLUMN</a:t>
            </a:r>
            <a:r>
              <a:rPr lang="en-US" dirty="0">
                <a:ea typeface="MS PGothic" pitchFamily="34" charset="-128"/>
                <a:cs typeface="Arial" pitchFamily="34" charset="0"/>
              </a:rPr>
              <a:t>.</a:t>
            </a:r>
            <a:endParaRPr lang="en-US" dirty="0"/>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404</a:t>
            </a:fld>
            <a:endParaRPr lang="es-VE"/>
          </a:p>
        </p:txBody>
      </p:sp>
    </p:spTree>
    <p:extLst>
      <p:ext uri="{BB962C8B-B14F-4D97-AF65-F5344CB8AC3E}">
        <p14:creationId xmlns:p14="http://schemas.microsoft.com/office/powerpoint/2010/main" val="2324245514"/>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You can specify </a:t>
            </a:r>
            <a:r>
              <a:rPr lang="en-US" altLang="en-US" dirty="0">
                <a:latin typeface="Courier New" pitchFamily="49" charset="0"/>
              </a:rPr>
              <a:t>READ</a:t>
            </a:r>
            <a:r>
              <a:rPr lang="en-US" altLang="en-US" dirty="0"/>
              <a:t> </a:t>
            </a:r>
            <a:r>
              <a:rPr lang="en-US" altLang="en-US" dirty="0">
                <a:latin typeface="Courier New" pitchFamily="49" charset="0"/>
              </a:rPr>
              <a:t>ONLY</a:t>
            </a:r>
            <a:r>
              <a:rPr lang="en-US" altLang="en-US" dirty="0"/>
              <a:t> to convert a table into read-only mode. When the table is in </a:t>
            </a:r>
            <a:r>
              <a:rPr lang="en-US" altLang="en-US" dirty="0">
                <a:latin typeface="Courier New" pitchFamily="49" charset="0"/>
              </a:rPr>
              <a:t>READ</a:t>
            </a:r>
            <a:r>
              <a:rPr lang="en-US" altLang="en-US" dirty="0"/>
              <a:t> </a:t>
            </a:r>
            <a:r>
              <a:rPr lang="en-US" altLang="en-US" dirty="0">
                <a:latin typeface="Courier New" pitchFamily="49" charset="0"/>
              </a:rPr>
              <a:t>ONLY</a:t>
            </a:r>
            <a:r>
              <a:rPr lang="en-US" altLang="en-US" dirty="0"/>
              <a:t> mode, you cannot issue any DML statements that affect the table or any </a:t>
            </a:r>
            <a:r>
              <a:rPr lang="en-US" altLang="en-US" dirty="0">
                <a:latin typeface="Courier New" pitchFamily="49" charset="0"/>
              </a:rPr>
              <a:t>SELECT</a:t>
            </a:r>
            <a:r>
              <a:rPr lang="en-US" altLang="en-US" dirty="0">
                <a:solidFill>
                  <a:schemeClr val="tx1"/>
                </a:solidFill>
              </a:rPr>
              <a:t> </a:t>
            </a:r>
            <a:r>
              <a:rPr lang="en-US" altLang="en-US" dirty="0">
                <a:latin typeface="Courier New" pitchFamily="49" charset="0"/>
              </a:rPr>
              <a:t>...</a:t>
            </a:r>
            <a:r>
              <a:rPr lang="en-US" altLang="en-US" dirty="0">
                <a:solidFill>
                  <a:schemeClr val="tx1"/>
                </a:solidFill>
              </a:rPr>
              <a:t> </a:t>
            </a:r>
            <a:r>
              <a:rPr lang="en-US" altLang="en-US" dirty="0">
                <a:latin typeface="Courier New" pitchFamily="49" charset="0"/>
              </a:rPr>
              <a:t>FOR</a:t>
            </a:r>
            <a:r>
              <a:rPr lang="en-US" altLang="en-US" dirty="0"/>
              <a:t> </a:t>
            </a:r>
            <a:r>
              <a:rPr lang="en-US" altLang="en-US" dirty="0">
                <a:latin typeface="Courier New" pitchFamily="49" charset="0"/>
              </a:rPr>
              <a:t>UPDATE</a:t>
            </a:r>
            <a:r>
              <a:rPr lang="en-US" altLang="en-US" dirty="0"/>
              <a:t> statements. You can issue DDL statements as long as they do not modify any data in the table. Operations on indexes associated with the table are allowed when the table is in </a:t>
            </a:r>
            <a:r>
              <a:rPr lang="en-US" altLang="en-US" dirty="0">
                <a:latin typeface="Courier New" pitchFamily="49" charset="0"/>
              </a:rPr>
              <a:t>READ</a:t>
            </a:r>
            <a:r>
              <a:rPr lang="en-US" altLang="en-US" dirty="0"/>
              <a:t> </a:t>
            </a:r>
            <a:r>
              <a:rPr lang="en-US" altLang="en-US" dirty="0">
                <a:latin typeface="Courier New" pitchFamily="49" charset="0"/>
              </a:rPr>
              <a:t>ONLY</a:t>
            </a:r>
            <a:r>
              <a:rPr lang="en-US" altLang="en-US" dirty="0"/>
              <a:t> mode.</a:t>
            </a:r>
          </a:p>
          <a:p>
            <a:pPr lvl="1" eaLnBrk="1" hangingPunct="1"/>
            <a:r>
              <a:rPr lang="en-US" altLang="en-US" dirty="0"/>
              <a:t>Specify </a:t>
            </a:r>
            <a:r>
              <a:rPr lang="en-US" altLang="en-US" dirty="0">
                <a:latin typeface="Courier New" pitchFamily="49" charset="0"/>
              </a:rPr>
              <a:t>READ/WRITE</a:t>
            </a:r>
            <a:r>
              <a:rPr lang="en-US" altLang="en-US" dirty="0"/>
              <a:t> to return a read-only table to read/write mode.</a:t>
            </a:r>
          </a:p>
          <a:p>
            <a:pPr lvl="1" eaLnBrk="1" hangingPunct="1"/>
            <a:r>
              <a:rPr lang="en-US" altLang="en-US" b="1" dirty="0"/>
              <a:t>Note:</a:t>
            </a:r>
            <a:r>
              <a:rPr lang="en-US" altLang="en-US" dirty="0"/>
              <a:t> You can drop a table that is in </a:t>
            </a:r>
            <a:r>
              <a:rPr lang="en-US" altLang="en-US" dirty="0">
                <a:latin typeface="Courier New" pitchFamily="49" charset="0"/>
              </a:rPr>
              <a:t>READ</a:t>
            </a:r>
            <a:r>
              <a:rPr lang="en-US" altLang="en-US" dirty="0"/>
              <a:t> </a:t>
            </a:r>
            <a:r>
              <a:rPr lang="en-US" altLang="en-US" dirty="0">
                <a:latin typeface="Courier New" pitchFamily="49" charset="0"/>
              </a:rPr>
              <a:t>ONLY</a:t>
            </a:r>
            <a:r>
              <a:rPr lang="en-US" altLang="en-US" dirty="0"/>
              <a:t> mode. </a:t>
            </a:r>
            <a:r>
              <a:rPr lang="en-US" altLang="en-US" dirty="0">
                <a:latin typeface="MS Sans Serif"/>
              </a:rPr>
              <a:t>The </a:t>
            </a:r>
            <a:r>
              <a:rPr lang="en-US" altLang="en-US" dirty="0">
                <a:latin typeface="Courier New" pitchFamily="49" charset="0"/>
              </a:rPr>
              <a:t>DROP</a:t>
            </a:r>
            <a:r>
              <a:rPr lang="en-US" altLang="en-US" dirty="0">
                <a:latin typeface="MS Sans Serif"/>
              </a:rPr>
              <a:t> command is executed only in the data dictionary, so access to the table contents is not required. The space used by the table will not be reclaimed until the </a:t>
            </a:r>
            <a:r>
              <a:rPr lang="en-US" altLang="en-US" dirty="0" err="1">
                <a:latin typeface="MS Sans Serif"/>
              </a:rPr>
              <a:t>tablespace</a:t>
            </a:r>
            <a:r>
              <a:rPr lang="en-US" altLang="en-US" dirty="0">
                <a:latin typeface="MS Sans Serif"/>
              </a:rPr>
              <a:t> is made read/write again, and then the required changes can be made to the block segment headers, and so on.</a:t>
            </a:r>
          </a:p>
          <a:p>
            <a:pPr lvl="1" eaLnBrk="1" hangingPunct="1"/>
            <a:r>
              <a:rPr lang="en-US" altLang="en-US" dirty="0">
                <a:solidFill>
                  <a:schemeClr val="tx1"/>
                </a:solidFill>
              </a:rPr>
              <a:t>For information about the </a:t>
            </a: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 see the course titled </a:t>
            </a:r>
            <a:r>
              <a:rPr lang="en-US" altLang="en-US" i="1" dirty="0">
                <a:solidFill>
                  <a:schemeClr val="tx1"/>
                </a:solidFill>
              </a:rPr>
              <a:t>Oracle Database </a:t>
            </a:r>
            <a:r>
              <a:rPr lang="en-US" altLang="en-US" i="1" dirty="0" smtClean="0">
                <a:solidFill>
                  <a:schemeClr val="tx1"/>
                </a:solidFill>
              </a:rPr>
              <a:t>19c: </a:t>
            </a:r>
            <a:r>
              <a:rPr lang="en-US" altLang="en-US" i="1" dirty="0">
                <a:solidFill>
                  <a:schemeClr val="tx1"/>
                </a:solidFill>
              </a:rPr>
              <a:t>SQL Workshop II</a:t>
            </a:r>
            <a:r>
              <a:rPr lang="en-US" altLang="en-US" dirty="0">
                <a:solidFill>
                  <a:schemeClr val="tx1"/>
                </a:solidFill>
              </a:rPr>
              <a:t>.</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405</a:t>
            </a:fld>
            <a:endParaRPr lang="es-VE"/>
          </a:p>
        </p:txBody>
      </p:sp>
    </p:spTree>
    <p:extLst>
      <p:ext uri="{BB962C8B-B14F-4D97-AF65-F5344CB8AC3E}">
        <p14:creationId xmlns:p14="http://schemas.microsoft.com/office/powerpoint/2010/main" val="2953170795"/>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634286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solidFill>
                  <a:schemeClr val="tx1"/>
                </a:solidFill>
              </a:rPr>
              <a:t>The </a:t>
            </a: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rgbClr val="FC0128"/>
                </a:solidFill>
              </a:rPr>
              <a:t> </a:t>
            </a:r>
            <a:r>
              <a:rPr lang="en-US" altLang="en-US" dirty="0"/>
              <a:t>statement moves a table to the recycle bin or removes the table and all its data from the database entirely. Unless you specify the </a:t>
            </a:r>
            <a:r>
              <a:rPr lang="en-US" altLang="en-US" dirty="0">
                <a:latin typeface="Courier New" pitchFamily="49" charset="0"/>
                <a:cs typeface="Courier New" pitchFamily="49" charset="0"/>
              </a:rPr>
              <a:t>PURGE</a:t>
            </a:r>
            <a:r>
              <a:rPr lang="en-US" altLang="en-US" dirty="0"/>
              <a:t> clause, the </a:t>
            </a:r>
            <a:r>
              <a:rPr lang="en-US" altLang="en-US" dirty="0">
                <a:latin typeface="Courier New" pitchFamily="49" charset="0"/>
                <a:cs typeface="Courier New" pitchFamily="49" charset="0"/>
              </a:rPr>
              <a:t>DROP</a:t>
            </a:r>
            <a:r>
              <a:rPr lang="en-US" altLang="en-US" dirty="0"/>
              <a:t> </a:t>
            </a:r>
            <a:r>
              <a:rPr lang="en-US" altLang="en-US" dirty="0">
                <a:latin typeface="Courier New" pitchFamily="49" charset="0"/>
                <a:cs typeface="Courier New" pitchFamily="49" charset="0"/>
              </a:rPr>
              <a:t>TABLE</a:t>
            </a:r>
            <a:r>
              <a:rPr lang="en-US" altLang="en-US" dirty="0"/>
              <a:t> statement does not result in space being released back to the </a:t>
            </a:r>
            <a:r>
              <a:rPr lang="en-US" altLang="en-US" dirty="0" err="1"/>
              <a:t>tablespace</a:t>
            </a:r>
            <a:r>
              <a:rPr lang="en-US" altLang="en-US" dirty="0"/>
              <a:t> for use by other objects, and the space continues to count toward the user’s space quota. Dropping a table invalidates the dependent objects and removes object privileges on the table.</a:t>
            </a:r>
          </a:p>
          <a:p>
            <a:pPr lvl="1" eaLnBrk="1" hangingPunct="1">
              <a:lnSpc>
                <a:spcPct val="95000"/>
              </a:lnSpc>
            </a:pPr>
            <a:r>
              <a:rPr lang="en-US" altLang="en-US" dirty="0"/>
              <a:t>When you drop a table, the database loses all the data in the table and all the indexes associated with it. </a:t>
            </a:r>
          </a:p>
          <a:p>
            <a:pPr lvl="1" eaLnBrk="1" hangingPunct="1">
              <a:lnSpc>
                <a:spcPct val="95000"/>
              </a:lnSpc>
            </a:pPr>
            <a:r>
              <a:rPr lang="en-US" altLang="en-US" b="1" dirty="0"/>
              <a:t>Syntax</a:t>
            </a:r>
          </a:p>
          <a:p>
            <a:pPr lvl="1" eaLnBrk="1" hangingPunct="1">
              <a:lnSpc>
                <a:spcPct val="95000"/>
              </a:lnSpc>
            </a:pPr>
            <a:r>
              <a:rPr lang="en-US" altLang="en-US" dirty="0">
                <a:latin typeface="Courier New" pitchFamily="49" charset="0"/>
              </a:rPr>
              <a:t>DROP TABLE </a:t>
            </a:r>
            <a:r>
              <a:rPr lang="en-US" altLang="en-US" i="1" dirty="0" err="1">
                <a:latin typeface="Courier New" pitchFamily="49" charset="0"/>
              </a:rPr>
              <a:t>table</a:t>
            </a:r>
            <a:r>
              <a:rPr lang="en-US" altLang="en-US" i="1" dirty="0">
                <a:latin typeface="Courier New" pitchFamily="49" charset="0"/>
              </a:rPr>
              <a:t> </a:t>
            </a:r>
            <a:r>
              <a:rPr lang="en-US" altLang="en-US" dirty="0">
                <a:latin typeface="Courier New" pitchFamily="49" charset="0"/>
              </a:rPr>
              <a:t>[PURGE]</a:t>
            </a:r>
            <a:endParaRPr lang="en-US" altLang="en-US" dirty="0"/>
          </a:p>
          <a:p>
            <a:pPr lvl="1" eaLnBrk="1" hangingPunct="1">
              <a:lnSpc>
                <a:spcPct val="95000"/>
              </a:lnSpc>
            </a:pPr>
            <a:r>
              <a:rPr lang="en-US" altLang="en-US" dirty="0"/>
              <a:t>In the syntax, </a:t>
            </a:r>
            <a:r>
              <a:rPr lang="en-US" altLang="en-US" i="1" dirty="0">
                <a:latin typeface="Courier New" pitchFamily="49" charset="0"/>
              </a:rPr>
              <a:t>table</a:t>
            </a:r>
            <a:r>
              <a:rPr lang="en-US" altLang="en-US" i="1" dirty="0"/>
              <a:t> </a:t>
            </a:r>
            <a:r>
              <a:rPr lang="en-US" altLang="en-US" dirty="0"/>
              <a:t>is the name of the table.</a:t>
            </a:r>
          </a:p>
          <a:p>
            <a:pPr lvl="1" eaLnBrk="1" hangingPunct="1">
              <a:lnSpc>
                <a:spcPct val="95000"/>
              </a:lnSpc>
            </a:pPr>
            <a:r>
              <a:rPr lang="en-US" altLang="en-US" b="1" dirty="0"/>
              <a:t>Guidelines</a:t>
            </a:r>
            <a:endParaRPr lang="en-US" altLang="en-US" dirty="0"/>
          </a:p>
          <a:p>
            <a:pPr lvl="2" eaLnBrk="1" hangingPunct="1">
              <a:lnSpc>
                <a:spcPct val="95000"/>
              </a:lnSpc>
            </a:pPr>
            <a:r>
              <a:rPr lang="en-US" altLang="en-US" dirty="0"/>
              <a:t>All data is deleted from the table.</a:t>
            </a:r>
          </a:p>
          <a:p>
            <a:pPr lvl="2" eaLnBrk="1" hangingPunct="1">
              <a:lnSpc>
                <a:spcPct val="95000"/>
              </a:lnSpc>
            </a:pPr>
            <a:r>
              <a:rPr lang="en-US" altLang="en-US" dirty="0"/>
              <a:t>Any views and synonyms remain, but are invalid.</a:t>
            </a:r>
          </a:p>
          <a:p>
            <a:pPr lvl="2" eaLnBrk="1" hangingPunct="1">
              <a:lnSpc>
                <a:spcPct val="95000"/>
              </a:lnSpc>
            </a:pPr>
            <a:r>
              <a:rPr lang="en-US" altLang="en-US" dirty="0"/>
              <a:t>Any pending transactions are committed.</a:t>
            </a:r>
          </a:p>
          <a:p>
            <a:pPr lvl="2" eaLnBrk="1" hangingPunct="1">
              <a:lnSpc>
                <a:spcPct val="95000"/>
              </a:lnSpc>
            </a:pPr>
            <a:r>
              <a:rPr lang="en-US" altLang="en-US" dirty="0"/>
              <a:t>Only the creator of the table or a user with the </a:t>
            </a:r>
            <a:r>
              <a:rPr lang="en-US" altLang="en-US" dirty="0">
                <a:latin typeface="Courier New" pitchFamily="49" charset="0"/>
              </a:rPr>
              <a:t>DROP</a:t>
            </a:r>
            <a:r>
              <a:rPr lang="en-US" altLang="en-US" dirty="0"/>
              <a:t> </a:t>
            </a:r>
            <a:r>
              <a:rPr lang="en-US" altLang="en-US" dirty="0">
                <a:latin typeface="Courier New" pitchFamily="49" charset="0"/>
              </a:rPr>
              <a:t>ANY</a:t>
            </a:r>
            <a:r>
              <a:rPr lang="en-US" altLang="en-US" dirty="0"/>
              <a:t> </a:t>
            </a:r>
            <a:r>
              <a:rPr lang="en-US" altLang="en-US" dirty="0">
                <a:latin typeface="Courier New" pitchFamily="49" charset="0"/>
              </a:rPr>
              <a:t>TABLE</a:t>
            </a:r>
            <a:r>
              <a:rPr lang="en-US" altLang="en-US" dirty="0"/>
              <a:t> privilege can remove a table.</a:t>
            </a:r>
          </a:p>
          <a:p>
            <a:pPr lvl="1" eaLnBrk="1" hangingPunct="1">
              <a:lnSpc>
                <a:spcPct val="95000"/>
              </a:lnSpc>
            </a:pPr>
            <a:r>
              <a:rPr lang="en-US" altLang="en-US" b="1" dirty="0"/>
              <a:t>Note: </a:t>
            </a:r>
            <a:r>
              <a:rPr lang="en-US" altLang="en-US" dirty="0"/>
              <a:t>Use the </a:t>
            </a:r>
            <a:r>
              <a:rPr lang="en-US" altLang="en-US" dirty="0">
                <a:latin typeface="Courier New" pitchFamily="49" charset="0"/>
                <a:cs typeface="Courier New" pitchFamily="49" charset="0"/>
              </a:rPr>
              <a:t>FLASHBACK</a:t>
            </a:r>
            <a:r>
              <a:rPr lang="en-US" altLang="en-US" dirty="0"/>
              <a:t> </a:t>
            </a:r>
            <a:r>
              <a:rPr lang="en-US" altLang="en-US" dirty="0">
                <a:latin typeface="Courier New" pitchFamily="49" charset="0"/>
                <a:cs typeface="Courier New" pitchFamily="49" charset="0"/>
              </a:rPr>
              <a:t>TABLE</a:t>
            </a:r>
            <a:r>
              <a:rPr lang="en-US" altLang="en-US" dirty="0"/>
              <a:t> statement to restore a dropped table from the recycle bin. This is discussed in detail in the course titled </a:t>
            </a:r>
            <a:r>
              <a:rPr lang="en-US" altLang="en-US" i="1" dirty="0"/>
              <a:t>Oracle Database </a:t>
            </a:r>
            <a:r>
              <a:rPr lang="en-US" altLang="en-US" i="1" dirty="0" smtClean="0"/>
              <a:t>19c: </a:t>
            </a:r>
            <a:r>
              <a:rPr lang="en-US" altLang="en-US" i="1" dirty="0"/>
              <a:t>SQL Workshop II</a:t>
            </a:r>
            <a:r>
              <a:rPr lang="en-US" altLang="en-US" dirty="0"/>
              <a:t>.</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407</a:t>
            </a:fld>
            <a:endParaRPr lang="es-VE"/>
          </a:p>
        </p:txBody>
      </p:sp>
    </p:spTree>
    <p:extLst>
      <p:ext uri="{BB962C8B-B14F-4D97-AF65-F5344CB8AC3E}">
        <p14:creationId xmlns:p14="http://schemas.microsoft.com/office/powerpoint/2010/main" val="61978698"/>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Answer: a, b, d</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408</a:t>
            </a:fld>
            <a:endParaRPr lang="es-VE"/>
          </a:p>
        </p:txBody>
      </p:sp>
    </p:spTree>
    <p:extLst>
      <p:ext uri="{BB962C8B-B14F-4D97-AF65-F5344CB8AC3E}">
        <p14:creationId xmlns:p14="http://schemas.microsoft.com/office/powerpoint/2010/main" val="796645890"/>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In this lesson, you should have learned the following:</a:t>
            </a:r>
          </a:p>
          <a:p>
            <a:pPr lvl="1" eaLnBrk="1" hangingPunct="1"/>
            <a:r>
              <a:rPr lang="en-US" altLang="en-US" b="1" dirty="0">
                <a:latin typeface="Courier New" pitchFamily="49" charset="0"/>
              </a:rPr>
              <a:t>CREATE</a:t>
            </a:r>
            <a:r>
              <a:rPr lang="en-US" altLang="en-US" b="1" dirty="0"/>
              <a:t> </a:t>
            </a:r>
            <a:r>
              <a:rPr lang="en-US" altLang="en-US" b="1" dirty="0">
                <a:latin typeface="Courier New" pitchFamily="49" charset="0"/>
              </a:rPr>
              <a:t>TABLE</a:t>
            </a:r>
            <a:endParaRPr lang="en-US" altLang="en-US" dirty="0">
              <a:latin typeface="Courier New" pitchFamily="49" charset="0"/>
            </a:endParaRPr>
          </a:p>
          <a:p>
            <a:pPr lvl="2" eaLnBrk="1" hangingPunct="1"/>
            <a:r>
              <a:rPr lang="en-US" altLang="en-US" dirty="0"/>
              <a:t>Use the </a:t>
            </a:r>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statement to create a table and include constraints.</a:t>
            </a:r>
          </a:p>
          <a:p>
            <a:pPr lvl="2" eaLnBrk="1" hangingPunct="1"/>
            <a:r>
              <a:rPr lang="en-US" altLang="en-US" dirty="0"/>
              <a:t>Create a table based on another table by using a </a:t>
            </a:r>
            <a:r>
              <a:rPr lang="en-US" altLang="en-US" dirty="0" err="1"/>
              <a:t>subquery</a:t>
            </a:r>
            <a:r>
              <a:rPr lang="en-US" altLang="en-US" dirty="0"/>
              <a:t>.</a:t>
            </a:r>
          </a:p>
          <a:p>
            <a:pPr lvl="1" eaLnBrk="1" hangingPunct="1"/>
            <a:r>
              <a:rPr lang="en-US" altLang="en-US" b="1" dirty="0">
                <a:latin typeface="Courier New" pitchFamily="49" charset="0"/>
              </a:rPr>
              <a:t>DROP</a:t>
            </a:r>
            <a:r>
              <a:rPr lang="en-US" altLang="en-US" b="1" dirty="0"/>
              <a:t> </a:t>
            </a:r>
            <a:r>
              <a:rPr lang="en-US" altLang="en-US" b="1" dirty="0">
                <a:latin typeface="Courier New" pitchFamily="49" charset="0"/>
              </a:rPr>
              <a:t>TABLE</a:t>
            </a:r>
            <a:endParaRPr lang="en-US" altLang="en-US" dirty="0"/>
          </a:p>
          <a:p>
            <a:pPr lvl="2" eaLnBrk="1" hangingPunct="1"/>
            <a:r>
              <a:rPr lang="en-US" altLang="en-US" dirty="0"/>
              <a:t>Remove rows and a table structure. </a:t>
            </a:r>
          </a:p>
          <a:p>
            <a:pPr lvl="2" eaLnBrk="1" hangingPunct="1"/>
            <a:r>
              <a:rPr lang="en-US" altLang="en-US" dirty="0"/>
              <a:t>When executed, this statement cannot be rolled back.</a:t>
            </a:r>
          </a:p>
          <a:p>
            <a:endParaRPr lang="es-VE" dirty="0"/>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409</a:t>
            </a:fld>
            <a:endParaRPr lang="es-VE"/>
          </a:p>
        </p:txBody>
      </p:sp>
    </p:spTree>
    <p:extLst>
      <p:ext uri="{BB962C8B-B14F-4D97-AF65-F5344CB8AC3E}">
        <p14:creationId xmlns:p14="http://schemas.microsoft.com/office/powerpoint/2010/main" val="3419037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Alex, an HR manager in London, wants a report of all the employees in the Accounting department of the organization. The HR application consists of a database of all the employees in the organization. So, how does Alex search based on the criteria in the HR application?</a:t>
            </a:r>
            <a:endParaRPr dirty="0"/>
          </a:p>
          <a:p>
            <a:pPr marL="152373" lvl="1" indent="0" algn="l" rtl="0">
              <a:spcBef>
                <a:spcPts val="533"/>
              </a:spcBef>
              <a:spcAft>
                <a:spcPts val="0"/>
              </a:spcAft>
              <a:buClr>
                <a:schemeClr val="dk1"/>
              </a:buClr>
              <a:buSzPts val="1200"/>
              <a:buFont typeface="Calibri"/>
              <a:buNone/>
            </a:pPr>
            <a:r>
              <a:rPr lang="en-US" dirty="0"/>
              <a:t>Alex finds it very efficient to use the HR application to generate reports. He logs in to the application, enters ‘Accounting’ in the Department field, and clicks Go.</a:t>
            </a:r>
            <a:endParaRPr dirty="0"/>
          </a:p>
          <a:p>
            <a:pPr marL="152373" lvl="1" indent="0" algn="l" rtl="0">
              <a:spcBef>
                <a:spcPts val="533"/>
              </a:spcBef>
              <a:spcAft>
                <a:spcPts val="0"/>
              </a:spcAft>
              <a:buClr>
                <a:schemeClr val="dk1"/>
              </a:buClr>
              <a:buSzPts val="1200"/>
              <a:buFont typeface="Calibri"/>
              <a:buNone/>
            </a:pPr>
            <a:r>
              <a:rPr lang="en-US" dirty="0"/>
              <a:t>The HR application fires a SQL </a:t>
            </a:r>
            <a:r>
              <a:rPr lang="en-US" dirty="0">
                <a:latin typeface="Courier New"/>
                <a:ea typeface="Courier New"/>
                <a:cs typeface="Courier New"/>
                <a:sym typeface="Courier New"/>
              </a:rPr>
              <a:t>SELECT </a:t>
            </a:r>
            <a:r>
              <a:rPr lang="en-US" dirty="0"/>
              <a:t>statement to query the database for all employees in the Accounting department. Alex then sees the result on his application.</a:t>
            </a:r>
            <a:endParaRPr dirty="0"/>
          </a:p>
          <a:p>
            <a:pPr marL="152373" lvl="1" indent="0" algn="l" rtl="0">
              <a:spcBef>
                <a:spcPts val="533"/>
              </a:spcBef>
              <a:spcAft>
                <a:spcPts val="0"/>
              </a:spcAft>
              <a:buClr>
                <a:schemeClr val="dk1"/>
              </a:buClr>
              <a:buSzPts val="1200"/>
              <a:buFont typeface="Calibri"/>
              <a:buNone/>
            </a:pPr>
            <a:r>
              <a:rPr lang="en-US" dirty="0"/>
              <a:t>Basically, you can query the database for information by writing conditional and complex SQL statements. In this lesson, you will learn more about SQL </a:t>
            </a:r>
            <a:r>
              <a:rPr lang="en-US" dirty="0">
                <a:latin typeface="Courier New"/>
                <a:ea typeface="Courier New"/>
                <a:cs typeface="Courier New"/>
                <a:sym typeface="Courier New"/>
              </a:rPr>
              <a:t>SELECT </a:t>
            </a:r>
            <a:r>
              <a:rPr lang="en-US" dirty="0"/>
              <a:t>statements.</a:t>
            </a:r>
            <a:endParaRPr dirty="0"/>
          </a:p>
          <a:p>
            <a:pPr marL="0" lvl="0" indent="0" algn="l" rtl="0">
              <a:spcBef>
                <a:spcPts val="0"/>
              </a:spcBef>
              <a:spcAft>
                <a:spcPts val="0"/>
              </a:spcAft>
              <a:buNone/>
            </a:pPr>
            <a:endParaRPr dirty="0"/>
          </a:p>
        </p:txBody>
      </p:sp>
      <p:sp>
        <p:nvSpPr>
          <p:cNvPr id="886" name="Google Shape;88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63008797"/>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eaLnBrk="1" hangingPunct="1"/>
            <a:r>
              <a:rPr lang="en-US" altLang="en-US" dirty="0"/>
              <a:t>You create new tables by using the </a:t>
            </a:r>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statement and confirm that the new table was added to the database. You also learn to set the status of a table as </a:t>
            </a:r>
            <a:r>
              <a:rPr lang="en-US" altLang="en-US" dirty="0">
                <a:latin typeface="Courier New" pitchFamily="49" charset="0"/>
              </a:rPr>
              <a:t>READ</a:t>
            </a:r>
            <a:r>
              <a:rPr lang="en-US" altLang="en-US" dirty="0"/>
              <a:t> </a:t>
            </a:r>
            <a:r>
              <a:rPr lang="en-US" altLang="en-US" dirty="0">
                <a:latin typeface="Courier New" pitchFamily="49" charset="0"/>
              </a:rPr>
              <a:t>ONLY</a:t>
            </a:r>
            <a:r>
              <a:rPr lang="en-US" altLang="en-US" dirty="0"/>
              <a:t>, and then revert to </a:t>
            </a:r>
            <a:r>
              <a:rPr lang="en-US" altLang="en-US" dirty="0">
                <a:latin typeface="Courier New" pitchFamily="49" charset="0"/>
              </a:rPr>
              <a:t>READ/WRITE</a:t>
            </a:r>
            <a:r>
              <a:rPr lang="en-US" altLang="en-US" dirty="0"/>
              <a:t>.</a:t>
            </a:r>
          </a:p>
          <a:p>
            <a:pPr lvl="1" eaLnBrk="1" hangingPunct="1"/>
            <a:r>
              <a:rPr lang="en-US" altLang="en-US" b="1" dirty="0">
                <a:cs typeface="Times New Roman" pitchFamily="18" charset="0"/>
              </a:rPr>
              <a:t>Note:</a:t>
            </a:r>
            <a:r>
              <a:rPr lang="en-US" altLang="en-US" dirty="0">
                <a:cs typeface="Times New Roman" pitchFamily="18" charset="0"/>
              </a:rPr>
              <a:t> For all DDL and DML statements, click the Run Script icon (or press F5) to execute the query in SQL Developer. Thus, you get to see the feedback messages on the Script Output tabbed page. </a:t>
            </a:r>
            <a:r>
              <a:rPr lang="en-US" altLang="en-US">
                <a:cs typeface="Times New Roman" pitchFamily="18" charset="0"/>
              </a:rPr>
              <a:t>For </a:t>
            </a:r>
            <a:r>
              <a:rPr lang="en-US" altLang="en-US">
                <a:latin typeface="Courier New" pitchFamily="49" charset="0"/>
                <a:cs typeface="Courier New" pitchFamily="49" charset="0"/>
              </a:rPr>
              <a:t>SELECT</a:t>
            </a:r>
            <a:r>
              <a:rPr lang="en-US" altLang="en-US">
                <a:cs typeface="Times New Roman" pitchFamily="18" charset="0"/>
              </a:rPr>
              <a:t> queries, continue to click the Execute Statement icon or press F9 to get the formatted output on the Results tabbed page.</a:t>
            </a:r>
          </a:p>
          <a:p>
            <a:endParaRPr lang="es-VE"/>
          </a:p>
        </p:txBody>
      </p:sp>
      <p:sp>
        <p:nvSpPr>
          <p:cNvPr id="4" name="Marcador de número de diapositiva 3"/>
          <p:cNvSpPr>
            <a:spLocks noGrp="1"/>
          </p:cNvSpPr>
          <p:nvPr>
            <p:ph type="sldNum" sz="quarter" idx="10"/>
          </p:nvPr>
        </p:nvSpPr>
        <p:spPr/>
        <p:txBody>
          <a:bodyPr/>
          <a:lstStyle/>
          <a:p>
            <a:fld id="{F64C13C0-7DCC-4CC8-A76F-E43EEBD96A79}" type="slidenum">
              <a:rPr lang="es-VE" smtClean="0"/>
              <a:t>410</a:t>
            </a:fld>
            <a:endParaRPr lang="es-VE"/>
          </a:p>
        </p:txBody>
      </p:sp>
    </p:spTree>
    <p:extLst>
      <p:ext uri="{BB962C8B-B14F-4D97-AF65-F5344CB8AC3E}">
        <p14:creationId xmlns:p14="http://schemas.microsoft.com/office/powerpoint/2010/main" val="734997097"/>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3883345"/>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701958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823926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227533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638118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0793919"/>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0257814"/>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3998022"/>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5384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Use the </a:t>
            </a:r>
            <a:r>
              <a:rPr lang="en-US" dirty="0">
                <a:latin typeface="Courier New"/>
                <a:ea typeface="Courier New"/>
                <a:cs typeface="Courier New"/>
                <a:sym typeface="Courier New"/>
              </a:rPr>
              <a:t>SELECT</a:t>
            </a:r>
            <a:r>
              <a:rPr lang="en-US" dirty="0"/>
              <a:t> statement to retrieve data from one or more tables or views in the database. </a:t>
            </a:r>
            <a:endParaRPr dirty="0"/>
          </a:p>
          <a:p>
            <a:pPr marL="152373" lvl="1" indent="0" algn="l" rtl="0">
              <a:spcBef>
                <a:spcPts val="533"/>
              </a:spcBef>
              <a:spcAft>
                <a:spcPts val="0"/>
              </a:spcAft>
              <a:buClr>
                <a:schemeClr val="dk1"/>
              </a:buClr>
              <a:buSzPts val="1200"/>
              <a:buFont typeface="Calibri"/>
              <a:buNone/>
            </a:pPr>
            <a:r>
              <a:rPr lang="en-US" dirty="0"/>
              <a:t>In its simplest form, a </a:t>
            </a:r>
            <a:r>
              <a:rPr lang="en-US" dirty="0">
                <a:latin typeface="Courier New"/>
                <a:ea typeface="Courier New"/>
                <a:cs typeface="Courier New"/>
                <a:sym typeface="Courier New"/>
              </a:rPr>
              <a:t>SELECT</a:t>
            </a:r>
            <a:r>
              <a:rPr lang="en-US" dirty="0"/>
              <a:t> statement must include the following:</a:t>
            </a:r>
            <a:endParaRPr dirty="0"/>
          </a:p>
          <a:p>
            <a:pPr marL="609493" lvl="2" indent="-304745" algn="l" rtl="0">
              <a:spcBef>
                <a:spcPts val="400"/>
              </a:spcBef>
              <a:spcAft>
                <a:spcPts val="0"/>
              </a:spcAft>
              <a:buClr>
                <a:srgbClr val="000000"/>
              </a:buClr>
              <a:buSzPts val="1100"/>
              <a:buFont typeface="Calibri"/>
              <a:buChar char="•"/>
            </a:pPr>
            <a:r>
              <a:rPr lang="en-US" dirty="0"/>
              <a:t>A </a:t>
            </a:r>
            <a:r>
              <a:rPr lang="en-US" dirty="0">
                <a:latin typeface="Courier New"/>
                <a:ea typeface="Courier New"/>
                <a:cs typeface="Courier New"/>
                <a:sym typeface="Courier New"/>
              </a:rPr>
              <a:t>SELECT</a:t>
            </a:r>
            <a:r>
              <a:rPr lang="en-US" dirty="0"/>
              <a:t> clause, which specifies the columns to be displayed</a:t>
            </a:r>
            <a:endParaRPr dirty="0"/>
          </a:p>
          <a:p>
            <a:pPr marL="609493" lvl="2" indent="-304745" algn="l" rtl="0">
              <a:spcBef>
                <a:spcPts val="400"/>
              </a:spcBef>
              <a:spcAft>
                <a:spcPts val="0"/>
              </a:spcAft>
              <a:buClr>
                <a:srgbClr val="000000"/>
              </a:buClr>
              <a:buSzPts val="1100"/>
              <a:buFont typeface="Calibri"/>
              <a:buChar char="•"/>
            </a:pPr>
            <a:r>
              <a:rPr lang="en-US" dirty="0"/>
              <a:t>A </a:t>
            </a:r>
            <a:r>
              <a:rPr lang="en-US" dirty="0">
                <a:latin typeface="Courier New"/>
                <a:ea typeface="Courier New"/>
                <a:cs typeface="Courier New"/>
                <a:sym typeface="Courier New"/>
              </a:rPr>
              <a:t>FROM</a:t>
            </a:r>
            <a:r>
              <a:rPr lang="en-US" dirty="0"/>
              <a:t> clause, which identifies the table containing the columns that are listed in the </a:t>
            </a:r>
            <a:r>
              <a:rPr lang="en-US" dirty="0">
                <a:latin typeface="Courier New"/>
                <a:ea typeface="Courier New"/>
                <a:cs typeface="Courier New"/>
                <a:sym typeface="Courier New"/>
              </a:rPr>
              <a:t>SELECT</a:t>
            </a:r>
            <a:r>
              <a:rPr lang="en-US" dirty="0"/>
              <a:t> clause</a:t>
            </a:r>
            <a:endParaRPr dirty="0"/>
          </a:p>
          <a:p>
            <a:pPr marL="152373" lvl="1" indent="0" algn="l" rtl="0">
              <a:spcBef>
                <a:spcPts val="533"/>
              </a:spcBef>
              <a:spcAft>
                <a:spcPts val="0"/>
              </a:spcAft>
              <a:buClr>
                <a:schemeClr val="dk1"/>
              </a:buClr>
              <a:buSzPts val="1200"/>
              <a:buFont typeface="Calibri"/>
              <a:buNone/>
            </a:pPr>
            <a:r>
              <a:rPr lang="en-US" dirty="0"/>
              <a:t>In the syntax:</a:t>
            </a:r>
            <a:endParaRPr dirty="0"/>
          </a:p>
          <a:p>
            <a:pPr marL="1066613" lvl="3" indent="-304747" algn="l" rtl="0">
              <a:spcBef>
                <a:spcPts val="400"/>
              </a:spcBef>
              <a:spcAft>
                <a:spcPts val="0"/>
              </a:spcAft>
              <a:buClr>
                <a:srgbClr val="000000"/>
              </a:buClr>
              <a:buSzPts val="1100"/>
              <a:buFont typeface="Courier New"/>
              <a:buNone/>
            </a:pPr>
            <a:r>
              <a:rPr lang="en-US" dirty="0">
                <a:latin typeface="Courier New"/>
                <a:ea typeface="Courier New"/>
                <a:cs typeface="Courier New"/>
                <a:sym typeface="Courier New"/>
              </a:rPr>
              <a:t>SELECT</a:t>
            </a:r>
            <a:r>
              <a:rPr lang="en-US" dirty="0"/>
              <a:t>		Is a list of one or more columns</a:t>
            </a:r>
            <a:endParaRPr dirty="0"/>
          </a:p>
          <a:p>
            <a:pPr marL="1066613" lvl="3" indent="-304747" algn="l" rtl="0">
              <a:spcBef>
                <a:spcPts val="400"/>
              </a:spcBef>
              <a:spcAft>
                <a:spcPts val="0"/>
              </a:spcAft>
              <a:buClr>
                <a:srgbClr val="000000"/>
              </a:buClr>
              <a:buSzPts val="1100"/>
              <a:buFont typeface="Courier New"/>
              <a:buNone/>
            </a:pPr>
            <a:r>
              <a:rPr lang="en-US" dirty="0">
                <a:latin typeface="Courier New"/>
                <a:ea typeface="Courier New"/>
                <a:cs typeface="Courier New"/>
                <a:sym typeface="Courier New"/>
              </a:rPr>
              <a:t>* </a:t>
            </a:r>
            <a:r>
              <a:rPr lang="en-US" dirty="0"/>
              <a:t> 				Selects all columns</a:t>
            </a:r>
            <a:endParaRPr dirty="0"/>
          </a:p>
          <a:p>
            <a:pPr marL="1066613" lvl="3" indent="-304747" algn="l" rtl="0">
              <a:spcBef>
                <a:spcPts val="400"/>
              </a:spcBef>
              <a:spcAft>
                <a:spcPts val="0"/>
              </a:spcAft>
              <a:buClr>
                <a:srgbClr val="000000"/>
              </a:buClr>
              <a:buSzPts val="1100"/>
              <a:buFont typeface="Courier New"/>
              <a:buNone/>
            </a:pPr>
            <a:r>
              <a:rPr lang="en-US" dirty="0">
                <a:latin typeface="Courier New"/>
                <a:ea typeface="Courier New"/>
                <a:cs typeface="Courier New"/>
                <a:sym typeface="Courier New"/>
              </a:rPr>
              <a:t>DISTINCT</a:t>
            </a:r>
            <a:r>
              <a:rPr lang="en-US" dirty="0"/>
              <a:t>		Suppresses duplicates</a:t>
            </a:r>
            <a:endParaRPr dirty="0"/>
          </a:p>
          <a:p>
            <a:pPr marL="1066613" lvl="3" indent="-304747" algn="l" rtl="0">
              <a:spcBef>
                <a:spcPts val="400"/>
              </a:spcBef>
              <a:spcAft>
                <a:spcPts val="0"/>
              </a:spcAft>
              <a:buClr>
                <a:srgbClr val="000000"/>
              </a:buClr>
              <a:buSzPts val="1100"/>
              <a:buFont typeface="Courier New"/>
              <a:buNone/>
            </a:pPr>
            <a:r>
              <a:rPr lang="en-US" i="1" dirty="0" err="1">
                <a:latin typeface="Courier New"/>
                <a:ea typeface="Courier New"/>
                <a:cs typeface="Courier New"/>
                <a:sym typeface="Courier New"/>
              </a:rPr>
              <a:t>column|expression</a:t>
            </a:r>
            <a:r>
              <a:rPr lang="en-US" dirty="0"/>
              <a:t>	Selects the named column or the expression</a:t>
            </a:r>
            <a:endParaRPr dirty="0"/>
          </a:p>
          <a:p>
            <a:pPr marL="1066613" lvl="3" indent="-304747" algn="l" rtl="0">
              <a:spcBef>
                <a:spcPts val="400"/>
              </a:spcBef>
              <a:spcAft>
                <a:spcPts val="0"/>
              </a:spcAft>
              <a:buClr>
                <a:srgbClr val="000000"/>
              </a:buClr>
              <a:buSzPts val="1100"/>
              <a:buFont typeface="Courier New"/>
              <a:buNone/>
            </a:pPr>
            <a:r>
              <a:rPr lang="en-US" i="1" dirty="0">
                <a:latin typeface="Courier New"/>
                <a:ea typeface="Courier New"/>
                <a:cs typeface="Courier New"/>
                <a:sym typeface="Courier New"/>
              </a:rPr>
              <a:t>alias</a:t>
            </a:r>
            <a:r>
              <a:rPr lang="en-US" dirty="0"/>
              <a:t>			Gives different headings to the selected columns </a:t>
            </a:r>
            <a:endParaRPr dirty="0"/>
          </a:p>
          <a:p>
            <a:pPr marL="1066613" lvl="3" indent="-304747" algn="l" rtl="0">
              <a:spcBef>
                <a:spcPts val="400"/>
              </a:spcBef>
              <a:spcAft>
                <a:spcPts val="0"/>
              </a:spcAft>
              <a:buClr>
                <a:srgbClr val="000000"/>
              </a:buClr>
              <a:buSzPts val="1100"/>
              <a:buFont typeface="Courier New"/>
              <a:buNone/>
            </a:pPr>
            <a:r>
              <a:rPr lang="en-US" i="1" dirty="0">
                <a:latin typeface="Courier New"/>
                <a:ea typeface="Courier New"/>
                <a:cs typeface="Courier New"/>
                <a:sym typeface="Courier New"/>
              </a:rPr>
              <a:t>FROM</a:t>
            </a:r>
            <a:r>
              <a:rPr lang="en-US" i="1" dirty="0"/>
              <a:t> </a:t>
            </a:r>
            <a:r>
              <a:rPr lang="en-US" i="1" dirty="0">
                <a:latin typeface="Courier New"/>
                <a:ea typeface="Courier New"/>
                <a:cs typeface="Courier New"/>
                <a:sym typeface="Courier New"/>
              </a:rPr>
              <a:t>table</a:t>
            </a:r>
            <a:r>
              <a:rPr lang="en-US" dirty="0"/>
              <a:t> 		Specifies the table containing the columns</a:t>
            </a:r>
            <a:endParaRPr dirty="0"/>
          </a:p>
          <a:p>
            <a:pPr marL="152373" lvl="1" indent="0" algn="l" rtl="0">
              <a:spcBef>
                <a:spcPts val="533"/>
              </a:spcBef>
              <a:spcAft>
                <a:spcPts val="0"/>
              </a:spcAft>
              <a:buClr>
                <a:schemeClr val="dk1"/>
              </a:buClr>
              <a:buSzPts val="1200"/>
              <a:buFont typeface="Calibri"/>
              <a:buNone/>
            </a:pPr>
            <a:r>
              <a:rPr lang="en-US" dirty="0"/>
              <a:t>Throughout this course, you will see that the words </a:t>
            </a:r>
            <a:r>
              <a:rPr lang="en-US" i="1" dirty="0"/>
              <a:t>keyword</a:t>
            </a:r>
            <a:r>
              <a:rPr lang="en-US" dirty="0"/>
              <a:t>, </a:t>
            </a:r>
            <a:r>
              <a:rPr lang="en-US" i="1" dirty="0"/>
              <a:t>clause</a:t>
            </a:r>
            <a:r>
              <a:rPr lang="en-US" dirty="0"/>
              <a:t>, and </a:t>
            </a:r>
            <a:r>
              <a:rPr lang="en-US" i="1" dirty="0"/>
              <a:t>statement</a:t>
            </a:r>
            <a:r>
              <a:rPr lang="en-US" dirty="0"/>
              <a:t> are used as follows:</a:t>
            </a:r>
            <a:endParaRPr dirty="0"/>
          </a:p>
          <a:p>
            <a:pPr marL="609493" lvl="2" indent="-304745" algn="l" rtl="0">
              <a:spcBef>
                <a:spcPts val="400"/>
              </a:spcBef>
              <a:spcAft>
                <a:spcPts val="0"/>
              </a:spcAft>
              <a:buClr>
                <a:srgbClr val="000000"/>
              </a:buClr>
              <a:buSzPts val="1100"/>
              <a:buFont typeface="Calibri"/>
              <a:buChar char="•"/>
            </a:pPr>
            <a:r>
              <a:rPr lang="en-US" dirty="0"/>
              <a:t>A </a:t>
            </a:r>
            <a:r>
              <a:rPr lang="en-US" i="1" dirty="0"/>
              <a:t>keyword</a:t>
            </a:r>
            <a:r>
              <a:rPr lang="en-US" dirty="0"/>
              <a:t> refers to an individual SQL element—for example, </a:t>
            </a:r>
            <a:r>
              <a:rPr lang="en-US" dirty="0">
                <a:latin typeface="Courier New"/>
                <a:ea typeface="Courier New"/>
                <a:cs typeface="Courier New"/>
                <a:sym typeface="Courier New"/>
              </a:rPr>
              <a:t>SELECT</a:t>
            </a:r>
            <a:r>
              <a:rPr lang="en-US" dirty="0"/>
              <a:t> and </a:t>
            </a:r>
            <a:r>
              <a:rPr lang="en-US" dirty="0">
                <a:latin typeface="Courier New"/>
                <a:ea typeface="Courier New"/>
                <a:cs typeface="Courier New"/>
                <a:sym typeface="Courier New"/>
              </a:rPr>
              <a:t>FROM</a:t>
            </a:r>
            <a:r>
              <a:rPr lang="en-US" dirty="0"/>
              <a:t> are keywords.</a:t>
            </a:r>
            <a:endParaRPr dirty="0"/>
          </a:p>
          <a:p>
            <a:pPr marL="609493" lvl="2" indent="-304745" algn="l" rtl="0">
              <a:spcBef>
                <a:spcPts val="400"/>
              </a:spcBef>
              <a:spcAft>
                <a:spcPts val="0"/>
              </a:spcAft>
              <a:buClr>
                <a:srgbClr val="000000"/>
              </a:buClr>
              <a:buSzPts val="1100"/>
              <a:buFont typeface="Calibri"/>
              <a:buChar char="•"/>
            </a:pPr>
            <a:r>
              <a:rPr lang="en-US" dirty="0"/>
              <a:t>A </a:t>
            </a:r>
            <a:r>
              <a:rPr lang="en-US" i="1" dirty="0"/>
              <a:t>clause</a:t>
            </a:r>
            <a:r>
              <a:rPr lang="en-US" dirty="0"/>
              <a:t> is a part of a SQL statement—for example, </a:t>
            </a:r>
            <a:r>
              <a:rPr lang="en-US" dirty="0">
                <a:latin typeface="Courier New"/>
                <a:ea typeface="Courier New"/>
                <a:cs typeface="Courier New"/>
                <a:sym typeface="Courier New"/>
              </a:rPr>
              <a:t>SELECT</a:t>
            </a:r>
            <a:r>
              <a:rPr lang="en-US" dirty="0"/>
              <a:t> </a:t>
            </a:r>
            <a:r>
              <a:rPr lang="en-US" dirty="0" err="1">
                <a:latin typeface="Courier New"/>
                <a:ea typeface="Courier New"/>
                <a:cs typeface="Courier New"/>
                <a:sym typeface="Courier New"/>
              </a:rPr>
              <a:t>employee_id</a:t>
            </a:r>
            <a:r>
              <a:rPr lang="en-US" dirty="0"/>
              <a:t>, </a:t>
            </a:r>
            <a:r>
              <a:rPr lang="en-US" dirty="0" err="1">
                <a:latin typeface="Courier New"/>
                <a:ea typeface="Courier New"/>
                <a:cs typeface="Courier New"/>
                <a:sym typeface="Courier New"/>
              </a:rPr>
              <a:t>last_name</a:t>
            </a:r>
            <a:r>
              <a:rPr lang="en-US" dirty="0"/>
              <a:t>, and so on.</a:t>
            </a:r>
            <a:endParaRPr dirty="0"/>
          </a:p>
          <a:p>
            <a:pPr marL="609493" lvl="2" indent="-304745" algn="l" rtl="0">
              <a:spcBef>
                <a:spcPts val="400"/>
              </a:spcBef>
              <a:spcAft>
                <a:spcPts val="0"/>
              </a:spcAft>
              <a:buClr>
                <a:srgbClr val="000000"/>
              </a:buClr>
              <a:buSzPts val="1100"/>
              <a:buFont typeface="Calibri"/>
              <a:buChar char="•"/>
            </a:pPr>
            <a:r>
              <a:rPr lang="en-US" dirty="0"/>
              <a:t>A </a:t>
            </a:r>
            <a:r>
              <a:rPr lang="en-US" i="1" dirty="0"/>
              <a:t>statement</a:t>
            </a:r>
            <a:r>
              <a:rPr lang="en-US" dirty="0"/>
              <a:t> is a combination of two or more clauses—for example, </a:t>
            </a:r>
            <a:r>
              <a:rPr lang="en-US" dirty="0">
                <a:latin typeface="Courier New"/>
                <a:ea typeface="Courier New"/>
                <a:cs typeface="Courier New"/>
                <a:sym typeface="Courier New"/>
              </a:rPr>
              <a:t>SELECT * FROM employees</a:t>
            </a:r>
            <a:r>
              <a:rPr lang="en-US" dirty="0"/>
              <a:t>.</a:t>
            </a:r>
            <a:endParaRPr dirty="0"/>
          </a:p>
          <a:p>
            <a:pPr marL="0" lvl="0" indent="0" algn="l" rtl="0">
              <a:spcBef>
                <a:spcPts val="0"/>
              </a:spcBef>
              <a:spcAft>
                <a:spcPts val="0"/>
              </a:spcAft>
              <a:buNone/>
            </a:pPr>
            <a:endParaRPr dirty="0"/>
          </a:p>
        </p:txBody>
      </p:sp>
      <p:sp>
        <p:nvSpPr>
          <p:cNvPr id="925" name="Google Shape;925;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647201254"/>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068007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0912197"/>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857983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066749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a:p>
        </p:txBody>
      </p:sp>
      <p:sp>
        <p:nvSpPr>
          <p:cNvPr id="4" name="Marcador de número de diapositiva 3"/>
          <p:cNvSpPr>
            <a:spLocks noGrp="1"/>
          </p:cNvSpPr>
          <p:nvPr>
            <p:ph type="sldNum" sz="quarter" idx="10"/>
          </p:nvPr>
        </p:nvSpPr>
        <p:spPr/>
        <p:txBody>
          <a:bodyPr/>
          <a:lstStyle/>
          <a:p>
            <a:fld id="{A58CC08D-1412-4E0F-8C7C-341B5BFF72C1}" type="slidenum">
              <a:rPr lang="es-VE" smtClean="0"/>
              <a:t>424</a:t>
            </a:fld>
            <a:endParaRPr lang="es-VE"/>
          </a:p>
        </p:txBody>
      </p:sp>
    </p:spTree>
    <p:extLst>
      <p:ext uri="{BB962C8B-B14F-4D97-AF65-F5344CB8AC3E}">
        <p14:creationId xmlns:p14="http://schemas.microsoft.com/office/powerpoint/2010/main" val="379619156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9083724"/>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1064496"/>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7593284"/>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7573807"/>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7381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You can display all columns of data in a table by following the </a:t>
            </a:r>
            <a:r>
              <a:rPr lang="en-US" dirty="0">
                <a:latin typeface="Courier New"/>
                <a:ea typeface="Courier New"/>
                <a:cs typeface="Courier New"/>
                <a:sym typeface="Courier New"/>
              </a:rPr>
              <a:t>SELECT</a:t>
            </a:r>
            <a:r>
              <a:rPr lang="en-US" dirty="0">
                <a:latin typeface="Arial"/>
                <a:ea typeface="Arial"/>
                <a:cs typeface="Arial"/>
                <a:sym typeface="Arial"/>
              </a:rPr>
              <a:t> keyword with an asterisk (</a:t>
            </a:r>
            <a:r>
              <a:rPr lang="en-US" dirty="0">
                <a:latin typeface="Courier New"/>
                <a:ea typeface="Courier New"/>
                <a:cs typeface="Courier New"/>
                <a:sym typeface="Courier New"/>
              </a:rPr>
              <a:t>*</a:t>
            </a:r>
            <a:r>
              <a:rPr lang="en-US" dirty="0">
                <a:latin typeface="Arial"/>
                <a:ea typeface="Arial"/>
                <a:cs typeface="Arial"/>
                <a:sym typeface="Arial"/>
              </a:rPr>
              <a:t>). In the example in the slide, the </a:t>
            </a:r>
            <a:r>
              <a:rPr lang="en-US" dirty="0">
                <a:latin typeface="Courier New"/>
                <a:ea typeface="Courier New"/>
                <a:cs typeface="Courier New"/>
                <a:sym typeface="Courier New"/>
              </a:rPr>
              <a:t>DEPARTMENTS</a:t>
            </a:r>
            <a:r>
              <a:rPr lang="en-US" dirty="0">
                <a:latin typeface="Arial"/>
                <a:ea typeface="Arial"/>
                <a:cs typeface="Arial"/>
                <a:sym typeface="Arial"/>
              </a:rPr>
              <a:t> table contains four columns: </a:t>
            </a:r>
            <a:r>
              <a:rPr lang="en-US" dirty="0">
                <a:latin typeface="Courier New"/>
                <a:ea typeface="Courier New"/>
                <a:cs typeface="Courier New"/>
                <a:sym typeface="Courier New"/>
              </a:rPr>
              <a:t>DEPARTMENT_ID</a:t>
            </a:r>
            <a:r>
              <a:rPr lang="en-US" dirty="0">
                <a:latin typeface="Arial"/>
                <a:ea typeface="Arial"/>
                <a:cs typeface="Arial"/>
                <a:sym typeface="Arial"/>
              </a:rPr>
              <a:t>, </a:t>
            </a:r>
            <a:r>
              <a:rPr lang="en-US" dirty="0">
                <a:latin typeface="Courier New"/>
                <a:ea typeface="Courier New"/>
                <a:cs typeface="Courier New"/>
                <a:sym typeface="Courier New"/>
              </a:rPr>
              <a:t>DEPARTMENT_NAME</a:t>
            </a:r>
            <a:r>
              <a:rPr lang="en-US" dirty="0">
                <a:latin typeface="Arial"/>
                <a:ea typeface="Arial"/>
                <a:cs typeface="Arial"/>
                <a:sym typeface="Arial"/>
              </a:rPr>
              <a:t>, </a:t>
            </a:r>
            <a:r>
              <a:rPr lang="en-US" dirty="0">
                <a:latin typeface="Courier New"/>
                <a:ea typeface="Courier New"/>
                <a:cs typeface="Courier New"/>
                <a:sym typeface="Courier New"/>
              </a:rPr>
              <a:t>MANAGER_ID</a:t>
            </a:r>
            <a:r>
              <a:rPr lang="en-US" dirty="0">
                <a:latin typeface="Arial"/>
                <a:ea typeface="Arial"/>
                <a:cs typeface="Arial"/>
                <a:sym typeface="Arial"/>
              </a:rPr>
              <a:t>, and </a:t>
            </a:r>
            <a:r>
              <a:rPr lang="en-US" dirty="0">
                <a:latin typeface="Courier New"/>
                <a:ea typeface="Courier New"/>
                <a:cs typeface="Courier New"/>
                <a:sym typeface="Courier New"/>
              </a:rPr>
              <a:t>LOCATION_ID</a:t>
            </a:r>
            <a:r>
              <a:rPr lang="en-US" dirty="0">
                <a:latin typeface="Arial"/>
                <a:ea typeface="Arial"/>
                <a:cs typeface="Arial"/>
                <a:sym typeface="Arial"/>
              </a:rPr>
              <a:t>. The table contains eight rows, one for each department.</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You can also display all columns in the table by listing them after the </a:t>
            </a:r>
            <a:r>
              <a:rPr lang="en-US" dirty="0">
                <a:latin typeface="Courier New"/>
                <a:ea typeface="Courier New"/>
                <a:cs typeface="Courier New"/>
                <a:sym typeface="Courier New"/>
              </a:rPr>
              <a:t>SELECT</a:t>
            </a:r>
            <a:r>
              <a:rPr lang="en-US" dirty="0">
                <a:latin typeface="Arial"/>
                <a:ea typeface="Arial"/>
                <a:cs typeface="Arial"/>
                <a:sym typeface="Arial"/>
              </a:rPr>
              <a:t> keyword. For example, the following SQL statement (like the example in the slide) displays all columns and all rows of the </a:t>
            </a:r>
            <a:r>
              <a:rPr lang="en-US" dirty="0">
                <a:latin typeface="Courier New"/>
                <a:ea typeface="Courier New"/>
                <a:cs typeface="Courier New"/>
                <a:sym typeface="Courier New"/>
              </a:rPr>
              <a:t>DEPARTMENTS</a:t>
            </a:r>
            <a:r>
              <a:rPr lang="en-US" dirty="0">
                <a:latin typeface="Arial"/>
                <a:ea typeface="Arial"/>
                <a:cs typeface="Arial"/>
                <a:sym typeface="Arial"/>
              </a:rPr>
              <a:t> table:</a:t>
            </a:r>
            <a:endParaRPr dirty="0"/>
          </a:p>
          <a:p>
            <a:pPr marL="857250" lvl="4" indent="-171450" algn="l" rtl="0">
              <a:spcBef>
                <a:spcPts val="400"/>
              </a:spcBef>
              <a:spcAft>
                <a:spcPts val="0"/>
              </a:spcAft>
              <a:buClr>
                <a:schemeClr val="dk1"/>
              </a:buClr>
              <a:buSzPts val="1200"/>
              <a:buFont typeface="Calibri"/>
              <a:buNone/>
            </a:pPr>
            <a:r>
              <a:rPr lang="en-US" dirty="0"/>
              <a:t>SELECT  </a:t>
            </a:r>
            <a:r>
              <a:rPr lang="en-US" dirty="0" err="1"/>
              <a:t>department_id</a:t>
            </a:r>
            <a:r>
              <a:rPr lang="en-US" dirty="0"/>
              <a:t>, </a:t>
            </a:r>
            <a:r>
              <a:rPr lang="en-US" dirty="0" err="1"/>
              <a:t>department_name</a:t>
            </a:r>
            <a:r>
              <a:rPr lang="en-US" dirty="0"/>
              <a:t>, </a:t>
            </a:r>
            <a:r>
              <a:rPr lang="en-US" dirty="0" err="1"/>
              <a:t>manager_id</a:t>
            </a:r>
            <a:r>
              <a:rPr lang="en-US" dirty="0"/>
              <a:t>, </a:t>
            </a:r>
            <a:r>
              <a:rPr lang="en-US" dirty="0" err="1"/>
              <a:t>location_id</a:t>
            </a:r>
            <a:endParaRPr dirty="0"/>
          </a:p>
          <a:p>
            <a:pPr marL="857250" lvl="4" indent="-171450" algn="l" rtl="0">
              <a:spcBef>
                <a:spcPts val="400"/>
              </a:spcBef>
              <a:spcAft>
                <a:spcPts val="0"/>
              </a:spcAft>
              <a:buClr>
                <a:schemeClr val="dk1"/>
              </a:buClr>
              <a:buSzPts val="1200"/>
              <a:buFont typeface="Calibri"/>
              <a:buNone/>
            </a:pPr>
            <a:r>
              <a:rPr lang="en-US" dirty="0"/>
              <a:t>FROM    departments</a:t>
            </a:r>
            <a:r>
              <a:rPr lang="en-US" b="1" dirty="0"/>
              <a:t>;</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Note: </a:t>
            </a:r>
            <a:r>
              <a:rPr lang="en-US" dirty="0">
                <a:latin typeface="Arial"/>
                <a:ea typeface="Arial"/>
                <a:cs typeface="Arial"/>
                <a:sym typeface="Arial"/>
              </a:rPr>
              <a:t>In SQL Developer, you can enter your SQL statement in a SQL Worksheet and then click the “Execute Statement” icon or press [F9] to execute the statement. The output displayed on the Results tabbed page appears as shown in the slide.</a:t>
            </a:r>
            <a:endParaRPr dirty="0"/>
          </a:p>
          <a:p>
            <a:pPr marL="0" lvl="0" indent="0" algn="l" rtl="0">
              <a:spcBef>
                <a:spcPts val="0"/>
              </a:spcBef>
              <a:spcAft>
                <a:spcPts val="0"/>
              </a:spcAft>
              <a:buNone/>
            </a:pPr>
            <a:endParaRPr dirty="0"/>
          </a:p>
        </p:txBody>
      </p:sp>
      <p:sp>
        <p:nvSpPr>
          <p:cNvPr id="937" name="Google Shape;937;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29978250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632492"/>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15933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4090194"/>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8808991"/>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63730"/>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744777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229052"/>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600405"/>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590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You can use the SELECT statement to display specific columns of the table by specifying the column names, separated by commas. The example in the slide displays all the department numbers and location numbers from the DEPARTMENTS table.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In the SELECT clause, specify the columns that you want, in the order in which you want them to appear in the output. For example, to display location before department number (from left to right), you use the following statement:</a:t>
            </a:r>
            <a:endParaRPr dirty="0"/>
          </a:p>
          <a:p>
            <a:pPr marL="152373" lvl="1" indent="0" algn="l" rtl="0">
              <a:spcBef>
                <a:spcPts val="533"/>
              </a:spcBef>
              <a:spcAft>
                <a:spcPts val="0"/>
              </a:spcAft>
              <a:buClr>
                <a:schemeClr val="dk1"/>
              </a:buClr>
              <a:buSzPts val="1200"/>
              <a:buFont typeface="Courier New"/>
              <a:buNone/>
            </a:pPr>
            <a:r>
              <a:rPr lang="en-US" dirty="0">
                <a:latin typeface="Courier New"/>
                <a:ea typeface="Courier New"/>
                <a:cs typeface="Courier New"/>
                <a:sym typeface="Courier New"/>
              </a:rPr>
              <a:t>	SELECT </a:t>
            </a:r>
            <a:r>
              <a:rPr lang="en-US" dirty="0" err="1">
                <a:latin typeface="Courier New"/>
                <a:ea typeface="Courier New"/>
                <a:cs typeface="Courier New"/>
                <a:sym typeface="Courier New"/>
              </a:rPr>
              <a:t>location_id</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department_id</a:t>
            </a:r>
            <a:endParaRPr dirty="0">
              <a:latin typeface="Courier New"/>
              <a:ea typeface="Courier New"/>
              <a:cs typeface="Courier New"/>
              <a:sym typeface="Courier New"/>
            </a:endParaRPr>
          </a:p>
          <a:p>
            <a:pPr marL="152373" lvl="1" indent="0" algn="l" rtl="0">
              <a:spcBef>
                <a:spcPts val="533"/>
              </a:spcBef>
              <a:spcAft>
                <a:spcPts val="0"/>
              </a:spcAft>
              <a:buClr>
                <a:schemeClr val="dk1"/>
              </a:buClr>
              <a:buSzPts val="1200"/>
              <a:buFont typeface="Courier New"/>
              <a:buNone/>
            </a:pPr>
            <a:r>
              <a:rPr lang="en-US" dirty="0">
                <a:latin typeface="Courier New"/>
                <a:ea typeface="Courier New"/>
                <a:cs typeface="Courier New"/>
                <a:sym typeface="Courier New"/>
              </a:rPr>
              <a:t>	FROM   departments;</a:t>
            </a:r>
            <a:endParaRPr dirty="0"/>
          </a:p>
          <a:p>
            <a:pPr marL="0" lvl="0" indent="0" algn="l" rtl="0">
              <a:spcBef>
                <a:spcPts val="0"/>
              </a:spcBef>
              <a:spcAft>
                <a:spcPts val="0"/>
              </a:spcAft>
              <a:buNone/>
            </a:pPr>
            <a:endParaRPr dirty="0"/>
          </a:p>
        </p:txBody>
      </p:sp>
      <p:sp>
        <p:nvSpPr>
          <p:cNvPr id="948" name="Google Shape;94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240837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When you install Oracle Database, a </a:t>
            </a:r>
            <a:r>
              <a:rPr lang="en-US" dirty="0">
                <a:latin typeface="Courier New"/>
                <a:ea typeface="Courier New"/>
                <a:cs typeface="Courier New"/>
                <a:sym typeface="Courier New"/>
              </a:rPr>
              <a:t>DUAL</a:t>
            </a:r>
            <a:r>
              <a:rPr lang="en-US" dirty="0"/>
              <a:t> table is automatically created. This table is in the </a:t>
            </a:r>
            <a:r>
              <a:rPr lang="en-US" dirty="0">
                <a:latin typeface="Courier New"/>
                <a:ea typeface="Courier New"/>
                <a:cs typeface="Courier New"/>
                <a:sym typeface="Courier New"/>
              </a:rPr>
              <a:t>SYS</a:t>
            </a:r>
            <a:r>
              <a:rPr lang="en-US" dirty="0"/>
              <a:t> user schema but is accessible by the name </a:t>
            </a:r>
            <a:r>
              <a:rPr lang="en-US" dirty="0">
                <a:latin typeface="Courier New"/>
                <a:ea typeface="Courier New"/>
                <a:cs typeface="Courier New"/>
                <a:sym typeface="Courier New"/>
              </a:rPr>
              <a:t>DUAL</a:t>
            </a:r>
            <a:r>
              <a:rPr lang="en-US" dirty="0"/>
              <a:t> to all users. When you display the contents of the </a:t>
            </a:r>
            <a:r>
              <a:rPr lang="en-US" dirty="0">
                <a:latin typeface="Courier New"/>
                <a:ea typeface="Courier New"/>
                <a:cs typeface="Courier New"/>
                <a:sym typeface="Courier New"/>
              </a:rPr>
              <a:t>DUAL</a:t>
            </a:r>
            <a:r>
              <a:rPr lang="en-US" dirty="0"/>
              <a:t> table, you will observe that it has one column, </a:t>
            </a:r>
            <a:r>
              <a:rPr lang="en-US" dirty="0">
                <a:latin typeface="Courier New"/>
                <a:ea typeface="Courier New"/>
                <a:cs typeface="Courier New"/>
                <a:sym typeface="Courier New"/>
              </a:rPr>
              <a:t>DUMMY</a:t>
            </a:r>
            <a:r>
              <a:rPr lang="en-US" dirty="0"/>
              <a:t>, defined to be </a:t>
            </a:r>
            <a:r>
              <a:rPr lang="en-US" dirty="0">
                <a:latin typeface="Courier New"/>
                <a:ea typeface="Courier New"/>
                <a:cs typeface="Courier New"/>
                <a:sym typeface="Courier New"/>
              </a:rPr>
              <a:t>varchar(1)</a:t>
            </a:r>
            <a:r>
              <a:rPr lang="en-US" dirty="0"/>
              <a:t>, and contains one row with a value</a:t>
            </a:r>
            <a:r>
              <a:rPr lang="en-US" dirty="0">
                <a:latin typeface="Courier New"/>
                <a:ea typeface="Courier New"/>
                <a:cs typeface="Courier New"/>
                <a:sym typeface="Courier New"/>
              </a:rPr>
              <a:t> x</a:t>
            </a:r>
            <a:r>
              <a:rPr lang="en-US" dirty="0"/>
              <a:t>. </a:t>
            </a:r>
            <a:endParaRPr dirty="0"/>
          </a:p>
          <a:p>
            <a:pPr marL="152373" lvl="1" indent="0" algn="l" rtl="0">
              <a:spcBef>
                <a:spcPts val="533"/>
              </a:spcBef>
              <a:spcAft>
                <a:spcPts val="0"/>
              </a:spcAft>
              <a:buClr>
                <a:schemeClr val="dk1"/>
              </a:buClr>
              <a:buSzPts val="1200"/>
              <a:buFont typeface="Calibri"/>
              <a:buNone/>
            </a:pPr>
            <a:r>
              <a:rPr lang="en-US" dirty="0"/>
              <a:t>Selecting from the </a:t>
            </a:r>
            <a:r>
              <a:rPr lang="en-US" dirty="0">
                <a:latin typeface="Courier New"/>
                <a:ea typeface="Courier New"/>
                <a:cs typeface="Courier New"/>
                <a:sym typeface="Courier New"/>
              </a:rPr>
              <a:t>DUAL</a:t>
            </a:r>
            <a:r>
              <a:rPr lang="en-US" dirty="0"/>
              <a:t> table is useful for computing a constant expression with the </a:t>
            </a:r>
            <a:r>
              <a:rPr lang="en-US" dirty="0">
                <a:latin typeface="Courier New"/>
                <a:ea typeface="Courier New"/>
                <a:cs typeface="Courier New"/>
                <a:sym typeface="Courier New"/>
              </a:rPr>
              <a:t>SELECT</a:t>
            </a:r>
            <a:r>
              <a:rPr lang="en-US" dirty="0"/>
              <a:t> statement. Because </a:t>
            </a:r>
            <a:r>
              <a:rPr lang="en-US" dirty="0">
                <a:latin typeface="Courier New"/>
                <a:ea typeface="Courier New"/>
                <a:cs typeface="Courier New"/>
                <a:sym typeface="Courier New"/>
              </a:rPr>
              <a:t>DUAL</a:t>
            </a:r>
            <a:r>
              <a:rPr lang="en-US" dirty="0"/>
              <a:t> has only one row, the constant is returned only once. Alternatively, you can select a constant, </a:t>
            </a:r>
            <a:r>
              <a:rPr lang="en-US" dirty="0" err="1"/>
              <a:t>pseudocolumn</a:t>
            </a:r>
            <a:r>
              <a:rPr lang="en-US" dirty="0"/>
              <a:t>, or expression from any table, but the value will be returned as many times as there are rows in the table.</a:t>
            </a:r>
            <a:endParaRPr dirty="0"/>
          </a:p>
          <a:p>
            <a:pPr marL="152373" lvl="1" indent="0" algn="l" rtl="0">
              <a:spcBef>
                <a:spcPts val="533"/>
              </a:spcBef>
              <a:spcAft>
                <a:spcPts val="0"/>
              </a:spcAft>
              <a:buClr>
                <a:schemeClr val="dk1"/>
              </a:buClr>
              <a:buSzPts val="1200"/>
              <a:buFont typeface="Calibri"/>
              <a:buNone/>
            </a:pPr>
            <a:r>
              <a:rPr lang="en-US" dirty="0"/>
              <a:t>For example, if you want to compute the expression </a:t>
            </a:r>
            <a:r>
              <a:rPr lang="en-US" dirty="0">
                <a:latin typeface="Courier New"/>
                <a:ea typeface="Courier New"/>
                <a:cs typeface="Courier New"/>
                <a:sym typeface="Courier New"/>
              </a:rPr>
              <a:t>12*4/5+5*8, </a:t>
            </a:r>
            <a:r>
              <a:rPr lang="en-US" dirty="0"/>
              <a:t>use the following statement:</a:t>
            </a:r>
            <a:endParaRPr dirty="0"/>
          </a:p>
          <a:p>
            <a:pPr marL="152373" lvl="1" indent="0" algn="l" rtl="0">
              <a:spcBef>
                <a:spcPts val="533"/>
              </a:spcBef>
              <a:spcAft>
                <a:spcPts val="0"/>
              </a:spcAft>
              <a:buClr>
                <a:schemeClr val="dk1"/>
              </a:buClr>
              <a:buSzPts val="1000"/>
              <a:buFont typeface="Courier New"/>
              <a:buNone/>
            </a:pPr>
            <a:r>
              <a:rPr lang="en-US" sz="1000" dirty="0">
                <a:latin typeface="Courier New"/>
                <a:ea typeface="Courier New"/>
                <a:cs typeface="Courier New"/>
                <a:sym typeface="Courier New"/>
              </a:rPr>
              <a:t>	</a:t>
            </a:r>
            <a:r>
              <a:rPr lang="en-US" dirty="0">
                <a:latin typeface="Courier New"/>
                <a:ea typeface="Courier New"/>
                <a:cs typeface="Courier New"/>
                <a:sym typeface="Courier New"/>
              </a:rPr>
              <a:t>select  12*4/5+5*8 </a:t>
            </a:r>
            <a:endParaRPr dirty="0"/>
          </a:p>
          <a:p>
            <a:pPr marL="152373" lvl="1" indent="0" algn="l" rtl="0">
              <a:spcBef>
                <a:spcPts val="533"/>
              </a:spcBef>
              <a:spcAft>
                <a:spcPts val="0"/>
              </a:spcAft>
              <a:buClr>
                <a:schemeClr val="dk1"/>
              </a:buClr>
              <a:buSzPts val="1200"/>
              <a:buFont typeface="Courier New"/>
              <a:buNone/>
            </a:pPr>
            <a:r>
              <a:rPr lang="en-US" dirty="0">
                <a:latin typeface="Courier New"/>
                <a:ea typeface="Courier New"/>
                <a:cs typeface="Courier New"/>
                <a:sym typeface="Courier New"/>
              </a:rPr>
              <a:t>	from dual;</a:t>
            </a:r>
            <a:endParaRPr dirty="0"/>
          </a:p>
          <a:p>
            <a:pPr marL="0" lvl="0" indent="0" algn="l" rtl="0">
              <a:spcBef>
                <a:spcPts val="0"/>
              </a:spcBef>
              <a:spcAft>
                <a:spcPts val="0"/>
              </a:spcAft>
              <a:buNone/>
            </a:pPr>
            <a:endParaRPr dirty="0"/>
          </a:p>
        </p:txBody>
      </p:sp>
      <p:sp>
        <p:nvSpPr>
          <p:cNvPr id="959" name="Google Shape;95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534149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b="1" dirty="0"/>
              <a:t>Writing SQL Statements</a:t>
            </a:r>
            <a:endParaRPr dirty="0"/>
          </a:p>
          <a:p>
            <a:pPr marL="152373" lvl="1" indent="0" algn="l" rtl="0">
              <a:spcBef>
                <a:spcPts val="533"/>
              </a:spcBef>
              <a:spcAft>
                <a:spcPts val="0"/>
              </a:spcAft>
              <a:buClr>
                <a:schemeClr val="dk1"/>
              </a:buClr>
              <a:buSzPts val="1200"/>
              <a:buFont typeface="Calibri"/>
              <a:buNone/>
            </a:pPr>
            <a:r>
              <a:rPr lang="en-US" dirty="0"/>
              <a:t>By using the following simple rules and guidelines, you can construct valid statements that are easy to read and edit:</a:t>
            </a:r>
            <a:endParaRPr dirty="0"/>
          </a:p>
          <a:p>
            <a:pPr marL="609493" lvl="2" indent="-304745" algn="l" rtl="0">
              <a:spcBef>
                <a:spcPts val="400"/>
              </a:spcBef>
              <a:spcAft>
                <a:spcPts val="0"/>
              </a:spcAft>
              <a:buClr>
                <a:srgbClr val="000000"/>
              </a:buClr>
              <a:buSzPts val="1100"/>
              <a:buFont typeface="Calibri"/>
              <a:buChar char="•"/>
            </a:pPr>
            <a:r>
              <a:rPr lang="en-US" dirty="0"/>
              <a:t>SQL statements are not case-sensitive (unless indicated).</a:t>
            </a:r>
            <a:endParaRPr dirty="0"/>
          </a:p>
          <a:p>
            <a:pPr marL="609493" lvl="2" indent="-304745" algn="l" rtl="0">
              <a:spcBef>
                <a:spcPts val="400"/>
              </a:spcBef>
              <a:spcAft>
                <a:spcPts val="0"/>
              </a:spcAft>
              <a:buClr>
                <a:srgbClr val="000000"/>
              </a:buClr>
              <a:buSzPts val="1100"/>
              <a:buFont typeface="Calibri"/>
              <a:buChar char="•"/>
            </a:pPr>
            <a:r>
              <a:rPr lang="en-US" dirty="0"/>
              <a:t>SQL statements can be entered on one or many lines. </a:t>
            </a:r>
            <a:endParaRPr dirty="0"/>
          </a:p>
          <a:p>
            <a:pPr marL="609493" lvl="2" indent="-304745" algn="l" rtl="0">
              <a:spcBef>
                <a:spcPts val="400"/>
              </a:spcBef>
              <a:spcAft>
                <a:spcPts val="0"/>
              </a:spcAft>
              <a:buClr>
                <a:srgbClr val="000000"/>
              </a:buClr>
              <a:buSzPts val="1100"/>
              <a:buFont typeface="Calibri"/>
              <a:buChar char="•"/>
            </a:pPr>
            <a:r>
              <a:rPr lang="en-US" dirty="0"/>
              <a:t>Keywords cannot be split across lines or abbreviated.</a:t>
            </a:r>
            <a:endParaRPr dirty="0"/>
          </a:p>
          <a:p>
            <a:pPr marL="609493" lvl="2" indent="-304745" algn="l" rtl="0">
              <a:spcBef>
                <a:spcPts val="400"/>
              </a:spcBef>
              <a:spcAft>
                <a:spcPts val="0"/>
              </a:spcAft>
              <a:buClr>
                <a:srgbClr val="000000"/>
              </a:buClr>
              <a:buSzPts val="1100"/>
              <a:buFont typeface="Calibri"/>
              <a:buChar char="•"/>
            </a:pPr>
            <a:r>
              <a:rPr lang="en-US" dirty="0"/>
              <a:t>Clauses are usually placed on separate lines for readability and ease of editing.</a:t>
            </a:r>
            <a:endParaRPr dirty="0"/>
          </a:p>
          <a:p>
            <a:pPr marL="609493" lvl="2" indent="-304745" algn="l" rtl="0">
              <a:spcBef>
                <a:spcPts val="400"/>
              </a:spcBef>
              <a:spcAft>
                <a:spcPts val="0"/>
              </a:spcAft>
              <a:buClr>
                <a:srgbClr val="000000"/>
              </a:buClr>
              <a:buSzPts val="1100"/>
              <a:buFont typeface="Calibri"/>
              <a:buChar char="•"/>
            </a:pPr>
            <a:r>
              <a:rPr lang="en-US" dirty="0"/>
              <a:t>Indents should be used to make code more readable.</a:t>
            </a:r>
            <a:endParaRPr dirty="0"/>
          </a:p>
          <a:p>
            <a:pPr marL="609493" lvl="2" indent="-304745" algn="l" rtl="0">
              <a:spcBef>
                <a:spcPts val="400"/>
              </a:spcBef>
              <a:spcAft>
                <a:spcPts val="0"/>
              </a:spcAft>
              <a:buClr>
                <a:srgbClr val="000000"/>
              </a:buClr>
              <a:buSzPts val="1100"/>
              <a:buFont typeface="Calibri"/>
              <a:buChar char="•"/>
            </a:pPr>
            <a:r>
              <a:rPr lang="en-US" dirty="0"/>
              <a:t>Keywords typically are entered in uppercase; all other words, such as table names and columns names, are entered in lowercase.</a:t>
            </a:r>
            <a:endParaRPr dirty="0"/>
          </a:p>
          <a:p>
            <a:pPr marL="152373" lvl="1" indent="0" algn="l" rtl="0">
              <a:spcBef>
                <a:spcPts val="533"/>
              </a:spcBef>
              <a:spcAft>
                <a:spcPts val="0"/>
              </a:spcAft>
              <a:buClr>
                <a:schemeClr val="dk1"/>
              </a:buClr>
              <a:buSzPts val="1200"/>
              <a:buFont typeface="Calibri"/>
              <a:buNone/>
            </a:pPr>
            <a:r>
              <a:rPr lang="en-US" b="1" dirty="0"/>
              <a:t>Executing SQL Statements</a:t>
            </a:r>
            <a:endParaRPr dirty="0"/>
          </a:p>
          <a:p>
            <a:pPr marL="152373" lvl="1" indent="0" algn="l" rtl="0">
              <a:spcBef>
                <a:spcPts val="533"/>
              </a:spcBef>
              <a:spcAft>
                <a:spcPts val="0"/>
              </a:spcAft>
              <a:buClr>
                <a:schemeClr val="dk1"/>
              </a:buClr>
              <a:buSzPts val="1200"/>
              <a:buFont typeface="Calibri"/>
              <a:buNone/>
            </a:pPr>
            <a:r>
              <a:rPr lang="en-US" dirty="0"/>
              <a:t>In SQL Developer, click the Run Script icon or press [F5] to run the command or commands in the SQL Worksheet. You can also click the Execute Statement icon or press [F9] to run a SQL statement in the SQL Worksheet. The Execute Statement icon executes the statement at the cursor in the Enter SQL Statement box, while the Run Script icon executes all the statements in the Enter SQL Statement box. The Execute Statement icon displays the output of the query on the Results tabbed page, whereas the Run Script icon emulates the SQL*Plus display and shows the output on the Script Output tabbed page.</a:t>
            </a:r>
            <a:endParaRPr dirty="0"/>
          </a:p>
          <a:p>
            <a:pPr marL="152373" lvl="1" indent="0" algn="l" rtl="0">
              <a:spcBef>
                <a:spcPts val="533"/>
              </a:spcBef>
              <a:spcAft>
                <a:spcPts val="0"/>
              </a:spcAft>
              <a:buClr>
                <a:schemeClr val="dk1"/>
              </a:buClr>
              <a:buSzPts val="1200"/>
              <a:buFont typeface="Calibri"/>
              <a:buNone/>
            </a:pPr>
            <a:r>
              <a:rPr lang="en-US" dirty="0"/>
              <a:t>In SQL*Plus, terminate the SQL statement with a semicolon, and then press [Enter] to run the command.</a:t>
            </a:r>
            <a:endParaRPr dirty="0"/>
          </a:p>
          <a:p>
            <a:pPr marL="0" lvl="0" indent="0" algn="l" rtl="0">
              <a:spcBef>
                <a:spcPts val="0"/>
              </a:spcBef>
              <a:spcAft>
                <a:spcPts val="0"/>
              </a:spcAft>
              <a:buNone/>
            </a:pPr>
            <a:endParaRPr dirty="0"/>
          </a:p>
        </p:txBody>
      </p:sp>
      <p:sp>
        <p:nvSpPr>
          <p:cNvPr id="970" name="Google Shape;970;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969741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52373" lvl="1" indent="0" algn="l" rtl="0">
              <a:spcBef>
                <a:spcPts val="533"/>
              </a:spcBef>
              <a:spcAft>
                <a:spcPts val="0"/>
              </a:spcAft>
              <a:buClr>
                <a:schemeClr val="dk1"/>
              </a:buClr>
              <a:buSzPts val="1200"/>
              <a:buFont typeface="Calibri"/>
              <a:buNone/>
            </a:pPr>
            <a:r>
              <a:rPr lang="en-US" b="1" dirty="0"/>
              <a:t>Executing SQL Statements</a:t>
            </a:r>
            <a:endParaRPr lang="en-US" dirty="0"/>
          </a:p>
          <a:p>
            <a:pPr marL="152373" lvl="1" indent="0" algn="l" rtl="0">
              <a:spcBef>
                <a:spcPts val="533"/>
              </a:spcBef>
              <a:spcAft>
                <a:spcPts val="0"/>
              </a:spcAft>
              <a:buClr>
                <a:schemeClr val="dk1"/>
              </a:buClr>
              <a:buSzPts val="1200"/>
              <a:buFont typeface="Calibri"/>
              <a:buNone/>
            </a:pPr>
            <a:r>
              <a:rPr lang="en-US" dirty="0"/>
              <a:t>In SQL Developer, click the Run Script icon or press [F5] to run the command or commands in the SQL Worksheet. You can also click the Execute Statement icon or press [F9] to run a SQL statement in the SQL Worksheet. The Execute Statement icon executes the statement at the cursor in the Enter SQL Statement box, while the Run Script icon executes all the statements in the Enter SQL Statement box. The Execute Statement icon displays the output of the query on the Results tabbed page, whereas the Run Script icon emulates the SQL*Plus display and shows the output on the Script Output tabbed page.</a:t>
            </a:r>
          </a:p>
          <a:p>
            <a:pPr marL="152373" lvl="1" indent="0" algn="l" rtl="0">
              <a:spcBef>
                <a:spcPts val="533"/>
              </a:spcBef>
              <a:spcAft>
                <a:spcPts val="0"/>
              </a:spcAft>
              <a:buClr>
                <a:schemeClr val="dk1"/>
              </a:buClr>
              <a:buSzPts val="1200"/>
              <a:buFont typeface="Calibri"/>
              <a:buNone/>
            </a:pPr>
            <a:r>
              <a:rPr lang="en-US" dirty="0"/>
              <a:t>In SQL*Plus, terminate the SQL statement with a semicolon, and then press [Enter] to run the command.</a:t>
            </a:r>
          </a:p>
          <a:p>
            <a:pPr marL="0" lvl="0" indent="0" algn="l" rtl="0">
              <a:spcBef>
                <a:spcPts val="0"/>
              </a:spcBef>
              <a:spcAft>
                <a:spcPts val="0"/>
              </a:spcAft>
              <a:buNone/>
            </a:pPr>
            <a:endParaRPr dirty="0"/>
          </a:p>
        </p:txBody>
      </p:sp>
      <p:sp>
        <p:nvSpPr>
          <p:cNvPr id="980" name="Google Shape;98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800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dirty="0"/>
              <a:t>In SQL Developer, column headings are displayed in uppercase and are left-aligned.</a:t>
            </a:r>
            <a:endParaRPr dirty="0"/>
          </a:p>
          <a:p>
            <a:pPr marL="152373" lvl="1" indent="0" algn="l" rtl="0">
              <a:spcBef>
                <a:spcPts val="533"/>
              </a:spcBef>
              <a:spcAft>
                <a:spcPts val="0"/>
              </a:spcAft>
              <a:buClr>
                <a:schemeClr val="dk1"/>
              </a:buClr>
              <a:buSzPts val="1200"/>
              <a:buFont typeface="Calibri"/>
              <a:buNone/>
            </a:pPr>
            <a:r>
              <a:rPr lang="en-US" dirty="0"/>
              <a:t>Run the following SQL statement and observe the column headings in the output:</a:t>
            </a:r>
            <a:endParaRPr dirty="0"/>
          </a:p>
          <a:p>
            <a:pPr marL="152373" lvl="4" indent="0" algn="l" rtl="0">
              <a:spcBef>
                <a:spcPts val="400"/>
              </a:spcBef>
              <a:spcAft>
                <a:spcPts val="0"/>
              </a:spcAft>
              <a:buClr>
                <a:schemeClr val="dk1"/>
              </a:buClr>
              <a:buSzPts val="1200"/>
              <a:buFont typeface="Calibri"/>
              <a:buNone/>
            </a:pPr>
            <a:r>
              <a:rPr lang="en-US" dirty="0"/>
              <a:t>	SELECT </a:t>
            </a:r>
            <a:r>
              <a:rPr lang="en-US" dirty="0" err="1"/>
              <a:t>last_name</a:t>
            </a:r>
            <a:r>
              <a:rPr lang="en-US" dirty="0"/>
              <a:t>, </a:t>
            </a:r>
            <a:r>
              <a:rPr lang="en-US" dirty="0" err="1"/>
              <a:t>hire_date</a:t>
            </a:r>
            <a:r>
              <a:rPr lang="en-US" dirty="0"/>
              <a:t>, salary</a:t>
            </a:r>
            <a:endParaRPr dirty="0"/>
          </a:p>
          <a:p>
            <a:pPr marL="152373" lvl="4" indent="0" algn="l" rtl="0">
              <a:spcBef>
                <a:spcPts val="400"/>
              </a:spcBef>
              <a:spcAft>
                <a:spcPts val="0"/>
              </a:spcAft>
              <a:buClr>
                <a:schemeClr val="dk1"/>
              </a:buClr>
              <a:buSzPts val="1200"/>
              <a:buFont typeface="Calibri"/>
              <a:buNone/>
            </a:pPr>
            <a:r>
              <a:rPr lang="en-US" dirty="0"/>
              <a:t>	FROM   employees;</a:t>
            </a:r>
            <a:endParaRPr dirty="0"/>
          </a:p>
          <a:p>
            <a:pPr marL="152373" lvl="1" indent="0" algn="l" rtl="0">
              <a:spcBef>
                <a:spcPts val="533"/>
              </a:spcBef>
              <a:spcAft>
                <a:spcPts val="0"/>
              </a:spcAft>
              <a:buClr>
                <a:schemeClr val="dk1"/>
              </a:buClr>
              <a:buSzPts val="1200"/>
              <a:buFont typeface="Calibri"/>
              <a:buNone/>
            </a:pPr>
            <a:r>
              <a:rPr lang="en-US" dirty="0"/>
              <a:t>You can override the column heading display with an alias. Column aliases are covered later in this lesson.</a:t>
            </a:r>
            <a:endParaRPr dirty="0"/>
          </a:p>
          <a:p>
            <a:pPr marL="0" lvl="0" indent="0" algn="l" rtl="0">
              <a:spcBef>
                <a:spcPts val="0"/>
              </a:spcBef>
              <a:spcAft>
                <a:spcPts val="0"/>
              </a:spcAft>
              <a:buNone/>
            </a:pPr>
            <a:endParaRPr dirty="0"/>
          </a:p>
        </p:txBody>
      </p:sp>
      <p:sp>
        <p:nvSpPr>
          <p:cNvPr id="991" name="Google Shape;991;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632326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19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This course offers you an introduction to the Oracle Database technology. Completing this course will equip you with essential SQL skills. Some of the tasks you can do with these skills include querying single and multiple tables, inserting data in tables, creating tables, and querying metadata.</a:t>
            </a: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976546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may need to </a:t>
            </a:r>
            <a:r>
              <a:rPr lang="en-US">
                <a:solidFill>
                  <a:schemeClr val="dk1"/>
                </a:solidFill>
                <a:latin typeface="Arial"/>
                <a:ea typeface="Arial"/>
                <a:cs typeface="Arial"/>
                <a:sym typeface="Arial"/>
              </a:rPr>
              <a:t>modify the way in which data is displayed, or you may want to perform calculations or look at what-if scenarios. All these are possible using arithmetic expressions. An arithmetic expression can contain column names, constant numeric values, and the arithmetic operators.</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Arithmetic Operators</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The slide lists the arithmetic operators that are available in SQL. You can use arithmetic operators in any clause of a SQL statement (except the </a:t>
            </a:r>
            <a:r>
              <a:rPr lang="en-US">
                <a:solidFill>
                  <a:schemeClr val="dk1"/>
                </a:solidFill>
                <a:latin typeface="Courier New"/>
                <a:ea typeface="Courier New"/>
                <a:cs typeface="Courier New"/>
                <a:sym typeface="Courier New"/>
              </a:rPr>
              <a:t>FROM</a:t>
            </a:r>
            <a:r>
              <a:rPr lang="en-US">
                <a:solidFill>
                  <a:schemeClr val="dk1"/>
                </a:solidFill>
                <a:latin typeface="Arial"/>
                <a:ea typeface="Arial"/>
                <a:cs typeface="Arial"/>
                <a:sym typeface="Arial"/>
              </a:rPr>
              <a:t> clause).</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Remember that </a:t>
            </a:r>
            <a:r>
              <a:rPr lang="en-US">
                <a:latin typeface="Arial"/>
                <a:ea typeface="Arial"/>
                <a:cs typeface="Arial"/>
                <a:sym typeface="Arial"/>
              </a:rPr>
              <a:t>you can use only the addition and subtraction operators </a:t>
            </a:r>
            <a:r>
              <a:rPr lang="en-US">
                <a:solidFill>
                  <a:schemeClr val="dk1"/>
                </a:solidFill>
                <a:latin typeface="Arial"/>
                <a:ea typeface="Arial"/>
                <a:cs typeface="Arial"/>
                <a:sym typeface="Arial"/>
              </a:rPr>
              <a:t>with the </a:t>
            </a:r>
            <a:r>
              <a:rPr lang="en-US">
                <a:solidFill>
                  <a:schemeClr val="dk1"/>
                </a:solidFill>
                <a:latin typeface="Courier New"/>
                <a:ea typeface="Courier New"/>
                <a:cs typeface="Courier New"/>
                <a:sym typeface="Courier New"/>
              </a:rPr>
              <a:t>DATE</a:t>
            </a:r>
            <a:r>
              <a:rPr lang="en-US">
                <a:solidFill>
                  <a:schemeClr val="dk1"/>
                </a:solidFill>
                <a:latin typeface="Arial"/>
                <a:ea typeface="Arial"/>
                <a:cs typeface="Arial"/>
                <a:sym typeface="Arial"/>
              </a:rPr>
              <a:t> and </a:t>
            </a:r>
            <a:r>
              <a:rPr lang="en-US">
                <a:solidFill>
                  <a:schemeClr val="dk1"/>
                </a:solidFill>
                <a:latin typeface="Courier New"/>
                <a:ea typeface="Courier New"/>
                <a:cs typeface="Courier New"/>
                <a:sym typeface="Courier New"/>
              </a:rPr>
              <a:t>TIMESTAMP</a:t>
            </a:r>
            <a:r>
              <a:rPr lang="en-US">
                <a:latin typeface="Arial"/>
                <a:ea typeface="Arial"/>
                <a:cs typeface="Arial"/>
                <a:sym typeface="Arial"/>
              </a:rPr>
              <a:t> data types.</a:t>
            </a:r>
            <a:endParaRPr/>
          </a:p>
          <a:p>
            <a:pPr marL="0" lvl="0" indent="0" algn="l" rtl="0">
              <a:spcBef>
                <a:spcPts val="0"/>
              </a:spcBef>
              <a:spcAft>
                <a:spcPts val="0"/>
              </a:spcAft>
              <a:buNone/>
            </a:pPr>
            <a:endParaRPr/>
          </a:p>
        </p:txBody>
      </p:sp>
      <p:sp>
        <p:nvSpPr>
          <p:cNvPr id="1010" name="Google Shape;101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979657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The example in the slide uses the addition operator to calculate a salary increase of $300 for all employees. The slide also displays a </a:t>
            </a:r>
            <a:r>
              <a:rPr lang="en-US" dirty="0">
                <a:latin typeface="Courier New"/>
                <a:ea typeface="Courier New"/>
                <a:cs typeface="Courier New"/>
                <a:sym typeface="Courier New"/>
              </a:rPr>
              <a:t>SALARY+300</a:t>
            </a:r>
            <a:r>
              <a:rPr lang="en-US" dirty="0">
                <a:latin typeface="Arial"/>
                <a:ea typeface="Arial"/>
                <a:cs typeface="Arial"/>
                <a:sym typeface="Arial"/>
              </a:rPr>
              <a:t> column in the output.</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Note that the resultant calculated column, </a:t>
            </a:r>
            <a:r>
              <a:rPr lang="en-US" dirty="0">
                <a:latin typeface="Courier New"/>
                <a:ea typeface="Courier New"/>
                <a:cs typeface="Courier New"/>
                <a:sym typeface="Courier New"/>
              </a:rPr>
              <a:t>SALARY+300</a:t>
            </a:r>
            <a:r>
              <a:rPr lang="en-US" dirty="0">
                <a:latin typeface="Arial"/>
                <a:ea typeface="Arial"/>
                <a:cs typeface="Arial"/>
                <a:sym typeface="Arial"/>
              </a:rPr>
              <a:t>, is not a new column in the </a:t>
            </a:r>
            <a:r>
              <a:rPr lang="en-US" dirty="0">
                <a:latin typeface="Courier New"/>
                <a:ea typeface="Courier New"/>
                <a:cs typeface="Courier New"/>
                <a:sym typeface="Courier New"/>
              </a:rPr>
              <a:t>EMPLOYEES</a:t>
            </a:r>
            <a:r>
              <a:rPr lang="en-US" dirty="0">
                <a:latin typeface="Arial"/>
                <a:ea typeface="Arial"/>
                <a:cs typeface="Arial"/>
                <a:sym typeface="Arial"/>
              </a:rPr>
              <a:t> table; it is for display only. By default, the name of a new column comes from the calculation that generated it—in this case, </a:t>
            </a:r>
            <a:r>
              <a:rPr lang="en-US" dirty="0">
                <a:latin typeface="Courier New"/>
                <a:ea typeface="Courier New"/>
                <a:cs typeface="Courier New"/>
                <a:sym typeface="Courier New"/>
              </a:rPr>
              <a:t>salary+300</a:t>
            </a:r>
            <a:r>
              <a:rPr lang="en-US" dirty="0">
                <a:latin typeface="Arial"/>
                <a:ea typeface="Arial"/>
                <a:cs typeface="Arial"/>
                <a:sym typeface="Arial"/>
              </a:rPr>
              <a:t>.</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Remember that the Oracle server ignores blank spaces before and after the arithmetic operator.</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Rules of Precedence</a:t>
            </a:r>
            <a:endParaRPr dirty="0"/>
          </a:p>
          <a:p>
            <a:pPr marL="400050" lvl="2" indent="-171450" algn="l" rtl="0">
              <a:spcBef>
                <a:spcPts val="400"/>
              </a:spcBef>
              <a:spcAft>
                <a:spcPts val="0"/>
              </a:spcAft>
              <a:buClr>
                <a:srgbClr val="000000"/>
              </a:buClr>
              <a:buSzPts val="1100"/>
              <a:buFont typeface="Arial"/>
              <a:buChar char="•"/>
            </a:pPr>
            <a:r>
              <a:rPr lang="en-US" dirty="0">
                <a:latin typeface="Arial"/>
                <a:ea typeface="Arial"/>
                <a:cs typeface="Arial"/>
                <a:sym typeface="Arial"/>
              </a:rPr>
              <a:t>Multiplication and division occur before addition and subtraction.</a:t>
            </a:r>
            <a:endParaRPr dirty="0"/>
          </a:p>
          <a:p>
            <a:pPr marL="400050" lvl="2" indent="-171450" algn="l" rtl="0">
              <a:spcBef>
                <a:spcPts val="400"/>
              </a:spcBef>
              <a:spcAft>
                <a:spcPts val="0"/>
              </a:spcAft>
              <a:buClr>
                <a:srgbClr val="000000"/>
              </a:buClr>
              <a:buSzPts val="1100"/>
              <a:buFont typeface="Arial"/>
              <a:buChar char="•"/>
            </a:pPr>
            <a:r>
              <a:rPr lang="en-US" dirty="0">
                <a:latin typeface="Arial"/>
                <a:ea typeface="Arial"/>
                <a:cs typeface="Arial"/>
                <a:sym typeface="Arial"/>
              </a:rPr>
              <a:t>Operators of the same priority are evaluated from left to right.</a:t>
            </a:r>
            <a:endParaRPr dirty="0"/>
          </a:p>
          <a:p>
            <a:pPr marL="400050" lvl="2" indent="-171450" algn="l" rtl="0">
              <a:spcBef>
                <a:spcPts val="400"/>
              </a:spcBef>
              <a:spcAft>
                <a:spcPts val="0"/>
              </a:spcAft>
              <a:buClr>
                <a:srgbClr val="000000"/>
              </a:buClr>
              <a:buSzPts val="1100"/>
              <a:buFont typeface="Arial"/>
              <a:buChar char="•"/>
            </a:pPr>
            <a:r>
              <a:rPr lang="en-US" dirty="0">
                <a:latin typeface="Arial"/>
                <a:ea typeface="Arial"/>
                <a:cs typeface="Arial"/>
                <a:sym typeface="Arial"/>
              </a:rPr>
              <a:t>Parentheses are used to override the default precedence or to clarify the statement.</a:t>
            </a:r>
            <a:endParaRPr dirty="0"/>
          </a:p>
          <a:p>
            <a:pPr marL="0" lvl="0" indent="0" algn="l" rtl="0">
              <a:spcBef>
                <a:spcPts val="0"/>
              </a:spcBef>
              <a:spcAft>
                <a:spcPts val="0"/>
              </a:spcAft>
              <a:buNone/>
            </a:pPr>
            <a:endParaRPr dirty="0"/>
          </a:p>
        </p:txBody>
      </p:sp>
      <p:sp>
        <p:nvSpPr>
          <p:cNvPr id="1020" name="Google Shape;1020;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1141946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3" name="Google Shape;103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The first example in the slide displays the last name, salary, and annual compensation of employees. It calculates the annual compensation by multiplying the monthly salary with 12, plus a one-time bonus of $100. Note that multiplication is performed before addition.</a:t>
            </a:r>
            <a:endParaRPr dirty="0"/>
          </a:p>
          <a:p>
            <a:pPr marL="152373" lvl="1" indent="0" algn="l" rtl="0">
              <a:spcBef>
                <a:spcPts val="533"/>
              </a:spcBef>
              <a:spcAft>
                <a:spcPts val="0"/>
              </a:spcAft>
              <a:buClr>
                <a:schemeClr val="dk1"/>
              </a:buClr>
              <a:buSzPts val="1200"/>
              <a:buFont typeface="Arial"/>
              <a:buNone/>
            </a:pPr>
            <a:r>
              <a:rPr lang="en-US" b="1" dirty="0">
                <a:solidFill>
                  <a:schemeClr val="dk1"/>
                </a:solidFill>
                <a:latin typeface="Arial"/>
                <a:ea typeface="Arial"/>
                <a:cs typeface="Arial"/>
                <a:sym typeface="Arial"/>
              </a:rPr>
              <a:t>Note:</a:t>
            </a:r>
            <a:r>
              <a:rPr lang="en-US" dirty="0">
                <a:solidFill>
                  <a:schemeClr val="dk1"/>
                </a:solidFill>
                <a:latin typeface="Arial"/>
                <a:ea typeface="Arial"/>
                <a:cs typeface="Arial"/>
                <a:sym typeface="Arial"/>
              </a:rPr>
              <a:t> Use parentheses to reinforce the standard order of precedence and to improve clarity. For example, the expression in the slide can be written as </a:t>
            </a:r>
            <a:r>
              <a:rPr lang="en-US" dirty="0">
                <a:solidFill>
                  <a:schemeClr val="dk1"/>
                </a:solidFill>
                <a:latin typeface="Courier New"/>
                <a:ea typeface="Courier New"/>
                <a:cs typeface="Courier New"/>
                <a:sym typeface="Courier New"/>
              </a:rPr>
              <a:t>(12*salary)+100</a:t>
            </a:r>
            <a:r>
              <a:rPr lang="en-US" dirty="0">
                <a:solidFill>
                  <a:schemeClr val="dk1"/>
                </a:solidFill>
                <a:latin typeface="Arial"/>
                <a:ea typeface="Arial"/>
                <a:cs typeface="Arial"/>
                <a:sym typeface="Arial"/>
              </a:rPr>
              <a:t> with no change in the result.</a:t>
            </a:r>
            <a:endParaRPr b="1"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Using Parentheses</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You can override the rules of precedence by using parentheses to specify the desired order in which the operators are to be executed.</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The second example in the slide displays the last name, salary, and annual compensation of employees. It calculates the annual compensation as follows: adding a monthly bonus of $100 to the monthly salary, and then multiplying that subtotal with 12. Because of the parentheses, addition takes priority over multiplication.</a:t>
            </a:r>
            <a:endParaRPr dirty="0"/>
          </a:p>
          <a:p>
            <a:pPr marL="0" lvl="0" indent="0" algn="l" rtl="0">
              <a:spcBef>
                <a:spcPts val="0"/>
              </a:spcBef>
              <a:spcAft>
                <a:spcPts val="0"/>
              </a:spcAft>
              <a:buNone/>
            </a:pPr>
            <a:endParaRPr dirty="0"/>
          </a:p>
        </p:txBody>
      </p:sp>
      <p:sp>
        <p:nvSpPr>
          <p:cNvPr id="1034" name="Google Shape;103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5155269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If a row </a:t>
            </a:r>
            <a:r>
              <a:rPr lang="en-US" dirty="0">
                <a:solidFill>
                  <a:schemeClr val="dk1"/>
                </a:solidFill>
                <a:latin typeface="Arial"/>
                <a:ea typeface="Arial"/>
                <a:cs typeface="Arial"/>
                <a:sym typeface="Arial"/>
              </a:rPr>
              <a:t>lacks a data value for a particular column, that value is said to be </a:t>
            </a:r>
            <a:r>
              <a:rPr lang="en-US" dirty="0">
                <a:solidFill>
                  <a:schemeClr val="dk1"/>
                </a:solidFill>
                <a:latin typeface="Courier New"/>
                <a:ea typeface="Courier New"/>
                <a:cs typeface="Courier New"/>
                <a:sym typeface="Courier New"/>
              </a:rPr>
              <a:t>NULL</a:t>
            </a:r>
            <a:r>
              <a:rPr lang="en-US" dirty="0">
                <a:solidFill>
                  <a:schemeClr val="dk1"/>
                </a:solidFill>
                <a:latin typeface="Arial"/>
                <a:ea typeface="Arial"/>
                <a:cs typeface="Arial"/>
                <a:sym typeface="Arial"/>
              </a:rPr>
              <a:t> or to contain a null.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You can select columns with </a:t>
            </a:r>
            <a:r>
              <a:rPr lang="en-US" dirty="0">
                <a:latin typeface="Courier New"/>
                <a:ea typeface="Courier New"/>
                <a:cs typeface="Courier New"/>
                <a:sym typeface="Courier New"/>
              </a:rPr>
              <a:t>NULL</a:t>
            </a:r>
            <a:r>
              <a:rPr lang="en-US" dirty="0">
                <a:latin typeface="Arial"/>
                <a:ea typeface="Arial"/>
                <a:cs typeface="Arial"/>
                <a:sym typeface="Arial"/>
              </a:rPr>
              <a:t> value in a </a:t>
            </a:r>
            <a:r>
              <a:rPr lang="en-US" dirty="0">
                <a:latin typeface="Courier New"/>
                <a:ea typeface="Courier New"/>
                <a:cs typeface="Courier New"/>
                <a:sym typeface="Courier New"/>
              </a:rPr>
              <a:t>SELECT</a:t>
            </a:r>
            <a:r>
              <a:rPr lang="en-US" dirty="0">
                <a:latin typeface="Arial"/>
                <a:ea typeface="Arial"/>
                <a:cs typeface="Arial"/>
                <a:sym typeface="Arial"/>
              </a:rPr>
              <a:t> query and </a:t>
            </a:r>
            <a:r>
              <a:rPr lang="en-US" dirty="0">
                <a:latin typeface="Courier New"/>
                <a:ea typeface="Courier New"/>
                <a:cs typeface="Courier New"/>
                <a:sym typeface="Courier New"/>
              </a:rPr>
              <a:t>NULL</a:t>
            </a:r>
            <a:r>
              <a:rPr lang="en-US" dirty="0">
                <a:latin typeface="Arial"/>
                <a:ea typeface="Arial"/>
                <a:cs typeface="Arial"/>
                <a:sym typeface="Arial"/>
              </a:rPr>
              <a:t> values can be part of an arithmetic expression. Any arithmetic expression using </a:t>
            </a:r>
            <a:r>
              <a:rPr lang="en-US" dirty="0">
                <a:latin typeface="Courier New"/>
                <a:ea typeface="Courier New"/>
                <a:cs typeface="Courier New"/>
                <a:sym typeface="Courier New"/>
              </a:rPr>
              <a:t>NULL</a:t>
            </a:r>
            <a:r>
              <a:rPr lang="en-US" dirty="0">
                <a:latin typeface="Arial"/>
                <a:ea typeface="Arial"/>
                <a:cs typeface="Arial"/>
                <a:sym typeface="Arial"/>
              </a:rPr>
              <a:t> values results into </a:t>
            </a:r>
            <a:r>
              <a:rPr lang="en-US" dirty="0">
                <a:latin typeface="Courier New"/>
                <a:ea typeface="Courier New"/>
                <a:cs typeface="Courier New"/>
                <a:sym typeface="Courier New"/>
              </a:rPr>
              <a:t>NULL</a:t>
            </a:r>
            <a:r>
              <a:rPr lang="en-US" dirty="0">
                <a:latin typeface="Arial"/>
                <a:ea typeface="Arial"/>
                <a:cs typeface="Arial"/>
                <a:sym typeface="Arial"/>
              </a:rPr>
              <a:t>. </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Columns of any</a:t>
            </a:r>
            <a:r>
              <a:rPr lang="en-US" dirty="0">
                <a:latin typeface="Arial"/>
                <a:ea typeface="Arial"/>
                <a:cs typeface="Arial"/>
                <a:sym typeface="Arial"/>
              </a:rPr>
              <a:t> data type can contain nulls. However, some constraints (</a:t>
            </a:r>
            <a:r>
              <a:rPr lang="en-US" dirty="0">
                <a:latin typeface="Courier New"/>
                <a:ea typeface="Courier New"/>
                <a:cs typeface="Courier New"/>
                <a:sym typeface="Courier New"/>
              </a:rPr>
              <a:t>NOT</a:t>
            </a:r>
            <a:r>
              <a:rPr lang="en-US" dirty="0">
                <a:latin typeface="Arial"/>
                <a:ea typeface="Arial"/>
                <a:cs typeface="Arial"/>
                <a:sym typeface="Arial"/>
              </a:rPr>
              <a:t> </a:t>
            </a:r>
            <a:r>
              <a:rPr lang="en-US" dirty="0">
                <a:latin typeface="Courier New"/>
                <a:ea typeface="Courier New"/>
                <a:cs typeface="Courier New"/>
                <a:sym typeface="Courier New"/>
              </a:rPr>
              <a:t>NULL</a:t>
            </a:r>
            <a:r>
              <a:rPr lang="en-US" dirty="0">
                <a:latin typeface="Arial"/>
                <a:ea typeface="Arial"/>
                <a:cs typeface="Arial"/>
                <a:sym typeface="Arial"/>
              </a:rPr>
              <a:t> and </a:t>
            </a:r>
            <a:r>
              <a:rPr lang="en-US" dirty="0">
                <a:latin typeface="Courier New"/>
                <a:ea typeface="Courier New"/>
                <a:cs typeface="Courier New"/>
                <a:sym typeface="Courier New"/>
              </a:rPr>
              <a:t>PRIMARY KEY</a:t>
            </a:r>
            <a:r>
              <a:rPr lang="en-US" dirty="0">
                <a:latin typeface="Arial"/>
                <a:ea typeface="Arial"/>
                <a:cs typeface="Arial"/>
                <a:sym typeface="Arial"/>
              </a:rPr>
              <a:t>) prevent nulls from being used in the column.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In the slide example, notice that only a sales manager or sales representative can earn a commission in the </a:t>
            </a:r>
            <a:r>
              <a:rPr lang="en-US" dirty="0">
                <a:latin typeface="Courier New"/>
                <a:ea typeface="Courier New"/>
                <a:cs typeface="Courier New"/>
                <a:sym typeface="Courier New"/>
              </a:rPr>
              <a:t>COMMISSION_PCT</a:t>
            </a:r>
            <a:r>
              <a:rPr lang="en-US" dirty="0">
                <a:latin typeface="Arial"/>
                <a:ea typeface="Arial"/>
                <a:cs typeface="Arial"/>
                <a:sym typeface="Arial"/>
              </a:rPr>
              <a:t> column of the </a:t>
            </a:r>
            <a:r>
              <a:rPr lang="en-US" dirty="0">
                <a:latin typeface="Courier New"/>
                <a:ea typeface="Courier New"/>
                <a:cs typeface="Courier New"/>
                <a:sym typeface="Courier New"/>
              </a:rPr>
              <a:t>EMPLOYEES</a:t>
            </a:r>
            <a:r>
              <a:rPr lang="en-US" dirty="0">
                <a:latin typeface="Arial"/>
                <a:ea typeface="Arial"/>
                <a:cs typeface="Arial"/>
                <a:sym typeface="Arial"/>
              </a:rPr>
              <a:t> table. Other employees are not entitled to earn commissions. A null represents that fact.</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You can see that by default, SQL Developer uses the literal, (null), to identify null values. However, you can set it to something more relevant to you. To do so, select Preferences from the Tools menu. In the Preferences dialog box, expand the Database node. Click Advanced and on the right pane, for “Display Null Value As”, enter the appropriate value.</a:t>
            </a:r>
            <a:endParaRPr dirty="0"/>
          </a:p>
          <a:p>
            <a:pPr marL="0" lvl="0" indent="0" algn="l" rtl="0">
              <a:spcBef>
                <a:spcPts val="0"/>
              </a:spcBef>
              <a:spcAft>
                <a:spcPts val="0"/>
              </a:spcAft>
              <a:buNone/>
            </a:pPr>
            <a:endParaRPr dirty="0"/>
          </a:p>
        </p:txBody>
      </p:sp>
      <p:sp>
        <p:nvSpPr>
          <p:cNvPr id="1051" name="Google Shape;1051;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57541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If any column value in an arithmetic expression is null, the result </a:t>
            </a:r>
            <a:r>
              <a:rPr lang="en-US" dirty="0">
                <a:solidFill>
                  <a:schemeClr val="dk1"/>
                </a:solidFill>
                <a:latin typeface="Arial"/>
                <a:ea typeface="Arial"/>
                <a:cs typeface="Arial"/>
                <a:sym typeface="Arial"/>
              </a:rPr>
              <a:t>is null. For example, if you attempt to perform division by zero, you get an error. However, if you divide a number by null, the result is a null or unknown.</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In the example in the slide, employee King does not get any commission. Because the </a:t>
            </a:r>
            <a:r>
              <a:rPr lang="en-US" dirty="0">
                <a:solidFill>
                  <a:schemeClr val="dk1"/>
                </a:solidFill>
                <a:latin typeface="Courier New"/>
                <a:ea typeface="Courier New"/>
                <a:cs typeface="Courier New"/>
                <a:sym typeface="Courier New"/>
              </a:rPr>
              <a:t>COMMISSION_PCT</a:t>
            </a:r>
            <a:r>
              <a:rPr lang="en-US" dirty="0">
                <a:solidFill>
                  <a:schemeClr val="dk1"/>
                </a:solidFill>
                <a:latin typeface="Arial"/>
                <a:ea typeface="Arial"/>
                <a:cs typeface="Arial"/>
                <a:sym typeface="Arial"/>
              </a:rPr>
              <a:t> column in the arithmetic expression is null, the result is null.</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For more information, see the section on “Basic Elements of Oracle SQL</a:t>
            </a:r>
            <a:r>
              <a:rPr lang="en-US" dirty="0">
                <a:latin typeface="Arial"/>
                <a:ea typeface="Arial"/>
                <a:cs typeface="Arial"/>
                <a:sym typeface="Arial"/>
              </a:rPr>
              <a:t>” in </a:t>
            </a:r>
            <a:r>
              <a:rPr lang="en-US" i="1" dirty="0">
                <a:solidFill>
                  <a:schemeClr val="dk1"/>
                </a:solidFill>
                <a:latin typeface="Arial"/>
                <a:ea typeface="Arial"/>
                <a:cs typeface="Arial"/>
                <a:sym typeface="Arial"/>
              </a:rPr>
              <a:t>Oracle Database SQL Language Reference </a:t>
            </a:r>
            <a:r>
              <a:rPr lang="en-US" dirty="0">
                <a:solidFill>
                  <a:schemeClr val="dk1"/>
                </a:solidFill>
                <a:latin typeface="Arial"/>
                <a:ea typeface="Arial"/>
                <a:cs typeface="Arial"/>
                <a:sym typeface="Arial"/>
              </a:rPr>
              <a:t>for </a:t>
            </a:r>
            <a:r>
              <a:rPr lang="en-US" dirty="0" smtClean="0">
                <a:solidFill>
                  <a:schemeClr val="dk1"/>
                </a:solidFill>
                <a:latin typeface="Arial"/>
                <a:ea typeface="Arial"/>
                <a:cs typeface="Arial"/>
                <a:sym typeface="Arial"/>
              </a:rPr>
              <a:t>19c</a:t>
            </a:r>
            <a:r>
              <a:rPr lang="en-US" i="1" dirty="0" smtClean="0">
                <a:solidFill>
                  <a:schemeClr val="dk1"/>
                </a:solidFill>
                <a:latin typeface="Arial"/>
                <a:ea typeface="Arial"/>
                <a:cs typeface="Arial"/>
                <a:sym typeface="Arial"/>
              </a:rPr>
              <a:t> </a:t>
            </a:r>
            <a:r>
              <a:rPr lang="en-US" dirty="0">
                <a:solidFill>
                  <a:schemeClr val="dk1"/>
                </a:solidFill>
                <a:latin typeface="Arial"/>
                <a:ea typeface="Arial"/>
                <a:cs typeface="Arial"/>
                <a:sym typeface="Arial"/>
              </a:rPr>
              <a:t>database.</a:t>
            </a:r>
            <a:endParaRPr dirty="0"/>
          </a:p>
          <a:p>
            <a:pPr marL="0" lvl="0" indent="0" algn="l" rtl="0">
              <a:spcBef>
                <a:spcPts val="0"/>
              </a:spcBef>
              <a:spcAft>
                <a:spcPts val="0"/>
              </a:spcAft>
              <a:buNone/>
            </a:pPr>
            <a:endParaRPr dirty="0"/>
          </a:p>
        </p:txBody>
      </p:sp>
      <p:sp>
        <p:nvSpPr>
          <p:cNvPr id="1068" name="Google Shape;106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2105666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52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When displaying the result of a query, SQL Developer normally uses the name of the selected column as the column heading. This heading may not be descriptive and, therefore, may be difficult to understand. You can change a column heading by using a column alias.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Specify the alias after the column in the </a:t>
            </a:r>
            <a:r>
              <a:rPr lang="en-US">
                <a:latin typeface="Courier New"/>
                <a:ea typeface="Courier New"/>
                <a:cs typeface="Courier New"/>
                <a:sym typeface="Courier New"/>
              </a:rPr>
              <a:t>SELECT</a:t>
            </a:r>
            <a:r>
              <a:rPr lang="en-US">
                <a:latin typeface="Arial"/>
                <a:ea typeface="Arial"/>
                <a:cs typeface="Arial"/>
                <a:sym typeface="Arial"/>
              </a:rPr>
              <a:t> list using blank space as a separator. By default, alias headings appear in uppercase. If the alias contains spaces or special characters (such as </a:t>
            </a:r>
            <a:r>
              <a:rPr lang="en-US">
                <a:latin typeface="Courier New"/>
                <a:ea typeface="Courier New"/>
                <a:cs typeface="Courier New"/>
                <a:sym typeface="Courier New"/>
              </a:rPr>
              <a:t>-</a:t>
            </a:r>
            <a:r>
              <a:rPr lang="en-US">
                <a:latin typeface="Arial"/>
                <a:ea typeface="Arial"/>
                <a:cs typeface="Arial"/>
                <a:sym typeface="Arial"/>
              </a:rPr>
              <a:t>, </a:t>
            </a:r>
            <a:r>
              <a:rPr lang="en-US">
                <a:latin typeface="Courier New"/>
                <a:ea typeface="Courier New"/>
                <a:cs typeface="Courier New"/>
                <a:sym typeface="Courier New"/>
              </a:rPr>
              <a:t>!</a:t>
            </a:r>
            <a:r>
              <a:rPr lang="en-US">
                <a:latin typeface="Arial"/>
                <a:ea typeface="Arial"/>
                <a:cs typeface="Arial"/>
                <a:sym typeface="Arial"/>
              </a:rPr>
              <a:t>, </a:t>
            </a:r>
            <a:r>
              <a:rPr lang="en-US">
                <a:latin typeface="Courier New"/>
                <a:ea typeface="Courier New"/>
                <a:cs typeface="Courier New"/>
                <a:sym typeface="Courier New"/>
              </a:rPr>
              <a:t>_</a:t>
            </a:r>
            <a:r>
              <a:rPr lang="en-US">
                <a:latin typeface="Arial"/>
                <a:ea typeface="Arial"/>
                <a:cs typeface="Arial"/>
                <a:sym typeface="Arial"/>
              </a:rPr>
              <a:t>), or if it is case-sensitive, enclose the alias in double quotation marks (</a:t>
            </a:r>
            <a:r>
              <a:rPr lang="en-US">
                <a:latin typeface="Courier New"/>
                <a:ea typeface="Courier New"/>
                <a:cs typeface="Courier New"/>
                <a:sym typeface="Courier New"/>
              </a:rPr>
              <a:t>“ ”</a:t>
            </a:r>
            <a:r>
              <a:rPr lang="en-US">
                <a:latin typeface="Arial"/>
                <a:ea typeface="Arial"/>
                <a:cs typeface="Arial"/>
                <a:sym typeface="Arial"/>
              </a:rPr>
              <a:t>).</a:t>
            </a:r>
            <a:endParaRPr/>
          </a:p>
          <a:p>
            <a:pPr marL="0" lvl="0" indent="0" algn="l" rtl="0">
              <a:spcBef>
                <a:spcPts val="0"/>
              </a:spcBef>
              <a:spcAft>
                <a:spcPts val="0"/>
              </a:spcAft>
              <a:buNone/>
            </a:pPr>
            <a:endParaRPr/>
          </a:p>
        </p:txBody>
      </p:sp>
      <p:sp>
        <p:nvSpPr>
          <p:cNvPr id="1092" name="Google Shape;1092;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989431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The first example displays the names and the commission percentages of all the employees. Note that the optional </a:t>
            </a:r>
            <a:r>
              <a:rPr lang="en-US" dirty="0">
                <a:solidFill>
                  <a:schemeClr val="dk1"/>
                </a:solidFill>
                <a:latin typeface="Courier New"/>
                <a:ea typeface="Courier New"/>
                <a:cs typeface="Courier New"/>
                <a:sym typeface="Courier New"/>
              </a:rPr>
              <a:t>AS</a:t>
            </a:r>
            <a:r>
              <a:rPr lang="en-US" dirty="0">
                <a:solidFill>
                  <a:schemeClr val="dk1"/>
                </a:solidFill>
                <a:latin typeface="Arial"/>
                <a:ea typeface="Arial"/>
                <a:cs typeface="Arial"/>
                <a:sym typeface="Arial"/>
              </a:rPr>
              <a:t> keyword has been used before the column alias name. The result of the query is the same whether the </a:t>
            </a:r>
            <a:r>
              <a:rPr lang="en-US" dirty="0">
                <a:solidFill>
                  <a:schemeClr val="dk1"/>
                </a:solidFill>
                <a:latin typeface="Courier New"/>
                <a:ea typeface="Courier New"/>
                <a:cs typeface="Courier New"/>
                <a:sym typeface="Courier New"/>
              </a:rPr>
              <a:t>AS</a:t>
            </a:r>
            <a:r>
              <a:rPr lang="en-US" dirty="0">
                <a:solidFill>
                  <a:schemeClr val="dk1"/>
                </a:solidFill>
                <a:latin typeface="Arial"/>
                <a:ea typeface="Arial"/>
                <a:cs typeface="Arial"/>
                <a:sym typeface="Arial"/>
              </a:rPr>
              <a:t> keyword is used or not. Also, note that the SQL statement has the column aliases, </a:t>
            </a:r>
            <a:r>
              <a:rPr lang="en-US" dirty="0">
                <a:solidFill>
                  <a:schemeClr val="dk1"/>
                </a:solidFill>
                <a:latin typeface="Courier New"/>
                <a:ea typeface="Courier New"/>
                <a:cs typeface="Courier New"/>
                <a:sym typeface="Courier New"/>
              </a:rPr>
              <a:t>name</a:t>
            </a:r>
            <a:r>
              <a:rPr lang="en-US" dirty="0">
                <a:solidFill>
                  <a:schemeClr val="dk1"/>
                </a:solidFill>
                <a:latin typeface="Arial"/>
                <a:ea typeface="Arial"/>
                <a:cs typeface="Arial"/>
                <a:sym typeface="Arial"/>
              </a:rPr>
              <a:t> and </a:t>
            </a:r>
            <a:r>
              <a:rPr lang="en-US" dirty="0">
                <a:solidFill>
                  <a:schemeClr val="dk1"/>
                </a:solidFill>
                <a:latin typeface="Courier New"/>
                <a:ea typeface="Courier New"/>
                <a:cs typeface="Courier New"/>
                <a:sym typeface="Courier New"/>
              </a:rPr>
              <a:t>comm</a:t>
            </a:r>
            <a:r>
              <a:rPr lang="en-US" dirty="0">
                <a:solidFill>
                  <a:schemeClr val="dk1"/>
                </a:solidFill>
                <a:latin typeface="Arial"/>
                <a:ea typeface="Arial"/>
                <a:cs typeface="Arial"/>
                <a:sym typeface="Arial"/>
              </a:rPr>
              <a:t>, in lowercase, whereas the result of the query displays the column headings in uppercase. As mentioned in the preceding slide, column headings appear in uppercase by default.</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The second example displays the last names and annual salaries of all the employees. Because </a:t>
            </a:r>
            <a:r>
              <a:rPr lang="en-US" dirty="0">
                <a:solidFill>
                  <a:schemeClr val="dk1"/>
                </a:solidFill>
                <a:latin typeface="Courier New"/>
                <a:ea typeface="Courier New"/>
                <a:cs typeface="Courier New"/>
                <a:sym typeface="Courier New"/>
              </a:rPr>
              <a:t>Annual</a:t>
            </a:r>
            <a:r>
              <a:rPr lang="en-US" dirty="0">
                <a:solidFill>
                  <a:schemeClr val="dk1"/>
                </a:solidFill>
                <a:latin typeface="Arial"/>
                <a:ea typeface="Arial"/>
                <a:cs typeface="Arial"/>
                <a:sym typeface="Arial"/>
              </a:rPr>
              <a:t> </a:t>
            </a:r>
            <a:r>
              <a:rPr lang="en-US" dirty="0">
                <a:solidFill>
                  <a:schemeClr val="dk1"/>
                </a:solidFill>
                <a:latin typeface="Courier New"/>
                <a:ea typeface="Courier New"/>
                <a:cs typeface="Courier New"/>
                <a:sym typeface="Courier New"/>
              </a:rPr>
              <a:t>Salary</a:t>
            </a:r>
            <a:r>
              <a:rPr lang="en-US" dirty="0">
                <a:solidFill>
                  <a:schemeClr val="dk1"/>
                </a:solidFill>
                <a:latin typeface="Arial"/>
                <a:ea typeface="Arial"/>
                <a:cs typeface="Arial"/>
                <a:sym typeface="Arial"/>
              </a:rPr>
              <a:t> contains a space, it has been enclosed in double quotation marks. Note that the column heading in the output is exactly the same as the column</a:t>
            </a:r>
            <a:r>
              <a:rPr lang="en-US" dirty="0">
                <a:latin typeface="Arial"/>
                <a:ea typeface="Arial"/>
                <a:cs typeface="Arial"/>
                <a:sym typeface="Arial"/>
              </a:rPr>
              <a:t> alias.</a:t>
            </a:r>
            <a:endParaRPr dirty="0"/>
          </a:p>
          <a:p>
            <a:pPr marL="0" lvl="0" indent="0" algn="l" rtl="0">
              <a:spcBef>
                <a:spcPts val="0"/>
              </a:spcBef>
              <a:spcAft>
                <a:spcPts val="0"/>
              </a:spcAft>
              <a:buNone/>
            </a:pPr>
            <a:endParaRPr dirty="0"/>
          </a:p>
        </p:txBody>
      </p:sp>
      <p:sp>
        <p:nvSpPr>
          <p:cNvPr id="1103" name="Google Shape;110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1405123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6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You can link columns to other columns, arithmetic expressions, or constant values to create a character expression by using the concatenation operator (</a:t>
            </a:r>
            <a:r>
              <a:rPr lang="en-US" dirty="0">
                <a:latin typeface="Courier New"/>
                <a:ea typeface="Courier New"/>
                <a:cs typeface="Courier New"/>
                <a:sym typeface="Courier New"/>
              </a:rPr>
              <a:t>||</a:t>
            </a:r>
            <a:r>
              <a:rPr lang="en-US" dirty="0">
                <a:latin typeface="Arial"/>
                <a:ea typeface="Arial"/>
                <a:cs typeface="Arial"/>
                <a:sym typeface="Arial"/>
              </a:rPr>
              <a:t>). Columns on either side of the operator are combined to make a single output column.</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In the example, </a:t>
            </a:r>
            <a:r>
              <a:rPr lang="en-US" dirty="0">
                <a:latin typeface="Courier New"/>
                <a:ea typeface="Courier New"/>
                <a:cs typeface="Courier New"/>
                <a:sym typeface="Courier New"/>
              </a:rPr>
              <a:t>LAST_NAME</a:t>
            </a:r>
            <a:r>
              <a:rPr lang="en-US" dirty="0">
                <a:latin typeface="Arial"/>
                <a:ea typeface="Arial"/>
                <a:cs typeface="Arial"/>
                <a:sym typeface="Arial"/>
              </a:rPr>
              <a:t> and </a:t>
            </a:r>
            <a:r>
              <a:rPr lang="en-US" dirty="0">
                <a:latin typeface="Courier New"/>
                <a:ea typeface="Courier New"/>
                <a:cs typeface="Courier New"/>
                <a:sym typeface="Courier New"/>
              </a:rPr>
              <a:t>JOB_ID</a:t>
            </a:r>
            <a:r>
              <a:rPr lang="en-US" dirty="0">
                <a:latin typeface="Arial"/>
                <a:ea typeface="Arial"/>
                <a:cs typeface="Arial"/>
                <a:sym typeface="Arial"/>
              </a:rPr>
              <a:t> are concatenated, and given the alias </a:t>
            </a:r>
            <a:r>
              <a:rPr lang="en-US" dirty="0">
                <a:latin typeface="Courier New"/>
                <a:ea typeface="Courier New"/>
                <a:cs typeface="Courier New"/>
                <a:sym typeface="Courier New"/>
              </a:rPr>
              <a:t>Employees</a:t>
            </a:r>
            <a:r>
              <a:rPr lang="en-US" dirty="0">
                <a:latin typeface="Arial"/>
                <a:ea typeface="Arial"/>
                <a:cs typeface="Arial"/>
                <a:sym typeface="Arial"/>
              </a:rPr>
              <a:t>. Note that the last name of the employee and the job code are combined to make a single output column.</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The </a:t>
            </a:r>
            <a:r>
              <a:rPr lang="en-US" dirty="0">
                <a:latin typeface="Courier New"/>
                <a:ea typeface="Courier New"/>
                <a:cs typeface="Courier New"/>
                <a:sym typeface="Courier New"/>
              </a:rPr>
              <a:t>AS</a:t>
            </a:r>
            <a:r>
              <a:rPr lang="en-US" dirty="0">
                <a:latin typeface="Arial"/>
                <a:ea typeface="Arial"/>
                <a:cs typeface="Arial"/>
                <a:sym typeface="Arial"/>
              </a:rPr>
              <a:t> keyword before the alias name makes the </a:t>
            </a:r>
            <a:r>
              <a:rPr lang="en-US" dirty="0">
                <a:latin typeface="Courier New"/>
                <a:ea typeface="Courier New"/>
                <a:cs typeface="Courier New"/>
                <a:sym typeface="Courier New"/>
              </a:rPr>
              <a:t>SELECT</a:t>
            </a:r>
            <a:r>
              <a:rPr lang="en-US" dirty="0">
                <a:latin typeface="Arial"/>
                <a:ea typeface="Arial"/>
                <a:cs typeface="Arial"/>
                <a:sym typeface="Arial"/>
              </a:rPr>
              <a:t> clause easier to read.</a:t>
            </a:r>
            <a:endParaRPr dirty="0"/>
          </a:p>
          <a:p>
            <a:pPr marL="152373" lvl="1" indent="0" algn="l" rtl="0">
              <a:spcBef>
                <a:spcPts val="533"/>
              </a:spcBef>
              <a:spcAft>
                <a:spcPts val="0"/>
              </a:spcAft>
              <a:buClr>
                <a:schemeClr val="dk1"/>
              </a:buClr>
              <a:buSzPts val="1200"/>
              <a:buFont typeface="Arial"/>
              <a:buNone/>
            </a:pPr>
            <a:r>
              <a:rPr lang="en-US" b="1" dirty="0">
                <a:latin typeface="Arial"/>
                <a:ea typeface="Arial"/>
                <a:cs typeface="Arial"/>
                <a:sym typeface="Arial"/>
              </a:rPr>
              <a:t>Null Values with the Concatenation Operator</a:t>
            </a: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If you concatenate a null value with a character string, the result is a character string. </a:t>
            </a:r>
            <a:r>
              <a:rPr lang="en-US" dirty="0">
                <a:latin typeface="Courier New"/>
                <a:ea typeface="Courier New"/>
                <a:cs typeface="Courier New"/>
                <a:sym typeface="Courier New"/>
              </a:rPr>
              <a:t>LAST_NAME || NULL</a:t>
            </a:r>
            <a:r>
              <a:rPr lang="en-US" dirty="0">
                <a:latin typeface="Arial"/>
                <a:ea typeface="Arial"/>
                <a:cs typeface="Arial"/>
                <a:sym typeface="Arial"/>
              </a:rPr>
              <a:t> results in </a:t>
            </a:r>
            <a:r>
              <a:rPr lang="en-US" dirty="0">
                <a:latin typeface="Courier New"/>
                <a:ea typeface="Courier New"/>
                <a:cs typeface="Courier New"/>
                <a:sym typeface="Courier New"/>
              </a:rPr>
              <a:t>LAST_NAME</a:t>
            </a:r>
            <a:r>
              <a:rPr lang="en-US" dirty="0">
                <a:latin typeface="Arial"/>
                <a:ea typeface="Arial"/>
                <a:cs typeface="Arial"/>
                <a:sym typeface="Arial"/>
              </a:rPr>
              <a:t>.</a:t>
            </a:r>
            <a:endParaRPr dirty="0"/>
          </a:p>
          <a:p>
            <a:pPr marL="0" lvl="0" indent="0" algn="l" rtl="0">
              <a:spcBef>
                <a:spcPts val="0"/>
              </a:spcBef>
              <a:spcAft>
                <a:spcPts val="0"/>
              </a:spcAft>
              <a:buNone/>
            </a:pPr>
            <a:endParaRPr dirty="0"/>
          </a:p>
        </p:txBody>
      </p:sp>
      <p:sp>
        <p:nvSpPr>
          <p:cNvPr id="1130" name="Google Shape;1130;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1482792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This course offers you an introduction to the Oracle Database technology. Completing this course will equip you with essential SQL skills. Some of the tasks you can do with these skills include querying single and multiple tables, inserting data in tables, creating tables, and querying metadata.</a:t>
            </a:r>
            <a:endParaRPr/>
          </a:p>
          <a:p>
            <a:pPr marL="0" lvl="0" indent="0" algn="l" rtl="0">
              <a:spcBef>
                <a:spcPts val="0"/>
              </a:spcBef>
              <a:spcAft>
                <a:spcPts val="0"/>
              </a:spcAft>
              <a:buNone/>
            </a:pPr>
            <a:endParaRPr/>
          </a:p>
        </p:txBody>
      </p:sp>
      <p:sp>
        <p:nvSpPr>
          <p:cNvPr id="140" name="Google Shape;14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47448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A literal is a character, a number, or a date that is included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list. It is not a column name or a column alias. It is printed for each row returned. Literal strings of free-format text can be included in the query result and are treated the same as a column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list.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date and character literals </a:t>
            </a:r>
            <a:r>
              <a:rPr lang="en-US" i="1">
                <a:latin typeface="Arial"/>
                <a:ea typeface="Arial"/>
                <a:cs typeface="Arial"/>
                <a:sym typeface="Arial"/>
              </a:rPr>
              <a:t>must </a:t>
            </a:r>
            <a:r>
              <a:rPr lang="en-US">
                <a:latin typeface="Arial"/>
                <a:ea typeface="Arial"/>
                <a:cs typeface="Arial"/>
                <a:sym typeface="Arial"/>
              </a:rPr>
              <a:t>be enclosed within single quotation marks (</a:t>
            </a:r>
            <a:r>
              <a:rPr lang="en-US">
                <a:latin typeface="Courier New"/>
                <a:ea typeface="Courier New"/>
                <a:cs typeface="Courier New"/>
                <a:sym typeface="Courier New"/>
              </a:rPr>
              <a:t>''</a:t>
            </a:r>
            <a:r>
              <a:rPr lang="en-US">
                <a:latin typeface="Arial"/>
                <a:ea typeface="Arial"/>
                <a:cs typeface="Arial"/>
                <a:sym typeface="Arial"/>
              </a:rPr>
              <a:t>); number literals need not be enclosed in a similar manner.</a:t>
            </a:r>
            <a:endParaRPr/>
          </a:p>
          <a:p>
            <a:pPr marL="0" lvl="0" indent="0" algn="l" rtl="0">
              <a:spcBef>
                <a:spcPts val="0"/>
              </a:spcBef>
              <a:spcAft>
                <a:spcPts val="0"/>
              </a:spcAft>
              <a:buNone/>
            </a:pPr>
            <a:endParaRPr/>
          </a:p>
        </p:txBody>
      </p:sp>
      <p:sp>
        <p:nvSpPr>
          <p:cNvPr id="1141" name="Google Shape;1141;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1896299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The example in the slide displays the last names and job codes of all employees. The column has the heading Employee Details. Note the spaces between the single quotation marks in the </a:t>
            </a:r>
            <a:r>
              <a:rPr lang="en-US" dirty="0">
                <a:latin typeface="Courier New"/>
                <a:ea typeface="Courier New"/>
                <a:cs typeface="Courier New"/>
                <a:sym typeface="Courier New"/>
              </a:rPr>
              <a:t>SELECT</a:t>
            </a:r>
            <a:r>
              <a:rPr lang="en-US" dirty="0">
                <a:latin typeface="Arial"/>
                <a:ea typeface="Arial"/>
                <a:cs typeface="Arial"/>
                <a:sym typeface="Arial"/>
              </a:rPr>
              <a:t> statement. The spaces improve the readability of the output.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In the following example, the last name and salary for each employee are concatenated with a literal, to give the returned rows more meaning:</a:t>
            </a:r>
            <a:endParaRPr dirty="0"/>
          </a:p>
          <a:p>
            <a:pPr marL="152373" lvl="1" indent="0" algn="l" rtl="0">
              <a:spcBef>
                <a:spcPts val="533"/>
              </a:spcBef>
              <a:spcAft>
                <a:spcPts val="0"/>
              </a:spcAft>
              <a:buClr>
                <a:schemeClr val="dk1"/>
              </a:buClr>
              <a:buSzPts val="400"/>
              <a:buFont typeface="Calibri"/>
              <a:buNone/>
            </a:pPr>
            <a:endParaRPr sz="400" dirty="0">
              <a:latin typeface="Arial"/>
              <a:ea typeface="Arial"/>
              <a:cs typeface="Arial"/>
              <a:sym typeface="Arial"/>
            </a:endParaRPr>
          </a:p>
          <a:p>
            <a:pPr marL="857250" lvl="4" indent="0" algn="l" rtl="0">
              <a:spcBef>
                <a:spcPts val="275"/>
              </a:spcBef>
              <a:spcAft>
                <a:spcPts val="0"/>
              </a:spcAft>
              <a:buClr>
                <a:schemeClr val="dk1"/>
              </a:buClr>
              <a:buSzPts val="1200"/>
              <a:buFont typeface="Calibri"/>
              <a:buNone/>
            </a:pPr>
            <a:r>
              <a:rPr lang="en-US" dirty="0"/>
              <a:t>SELECT </a:t>
            </a:r>
            <a:r>
              <a:rPr lang="en-US" dirty="0" err="1"/>
              <a:t>last_name</a:t>
            </a:r>
            <a:r>
              <a:rPr lang="en-US" dirty="0"/>
              <a:t> ||': 1 Month salary = '||salary Monthly</a:t>
            </a:r>
            <a:endParaRPr dirty="0"/>
          </a:p>
          <a:p>
            <a:pPr marL="857250" lvl="4" indent="0" algn="l" rtl="0">
              <a:spcBef>
                <a:spcPts val="400"/>
              </a:spcBef>
              <a:spcAft>
                <a:spcPts val="0"/>
              </a:spcAft>
              <a:buClr>
                <a:schemeClr val="dk1"/>
              </a:buClr>
              <a:buSzPts val="1200"/>
              <a:buFont typeface="Calibri"/>
              <a:buNone/>
            </a:pPr>
            <a:r>
              <a:rPr lang="en-US" dirty="0"/>
              <a:t>FROM   employees;</a:t>
            </a:r>
            <a:endParaRPr dirty="0"/>
          </a:p>
          <a:p>
            <a:pPr marL="0" lvl="0" indent="0" algn="l" rtl="0">
              <a:spcBef>
                <a:spcPts val="0"/>
              </a:spcBef>
              <a:spcAft>
                <a:spcPts val="0"/>
              </a:spcAft>
              <a:buNone/>
            </a:pPr>
            <a:endParaRPr dirty="0"/>
          </a:p>
        </p:txBody>
      </p:sp>
      <p:sp>
        <p:nvSpPr>
          <p:cNvPr id="1151" name="Google Shape;1151;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985047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2" name="Google Shape;1162;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Many SQL statements use character literals in expressions or conditions. If the literal itself contains a single quotation mark, you can use the quote (</a:t>
            </a:r>
            <a:r>
              <a:rPr lang="en-US">
                <a:latin typeface="Courier New"/>
                <a:ea typeface="Courier New"/>
                <a:cs typeface="Courier New"/>
                <a:sym typeface="Courier New"/>
              </a:rPr>
              <a:t>q</a:t>
            </a:r>
            <a:r>
              <a:rPr lang="en-US">
                <a:latin typeface="Arial"/>
                <a:ea typeface="Arial"/>
                <a:cs typeface="Arial"/>
                <a:sym typeface="Arial"/>
              </a:rPr>
              <a:t>) operator and select your own quotation mark delimiter.</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You can choose any convenient delimiter, single-byte or multibyte, or any of the following character pairs: </a:t>
            </a:r>
            <a:r>
              <a:rPr lang="en-US">
                <a:latin typeface="Courier New"/>
                <a:ea typeface="Courier New"/>
                <a:cs typeface="Courier New"/>
                <a:sym typeface="Courier New"/>
              </a:rPr>
              <a:t>[ ]</a:t>
            </a:r>
            <a:r>
              <a:rPr lang="en-US">
                <a:latin typeface="Arial"/>
                <a:ea typeface="Arial"/>
                <a:cs typeface="Arial"/>
                <a:sym typeface="Arial"/>
              </a:rPr>
              <a:t>, </a:t>
            </a:r>
            <a:r>
              <a:rPr lang="en-US">
                <a:latin typeface="Courier New"/>
                <a:ea typeface="Courier New"/>
                <a:cs typeface="Courier New"/>
                <a:sym typeface="Courier New"/>
              </a:rPr>
              <a:t>{ }</a:t>
            </a:r>
            <a:r>
              <a:rPr lang="en-US">
                <a:latin typeface="Arial"/>
                <a:ea typeface="Arial"/>
                <a:cs typeface="Arial"/>
                <a:sym typeface="Arial"/>
              </a:rPr>
              <a:t>, </a:t>
            </a:r>
            <a:r>
              <a:rPr lang="en-US">
                <a:latin typeface="Courier New"/>
                <a:ea typeface="Courier New"/>
                <a:cs typeface="Courier New"/>
                <a:sym typeface="Courier New"/>
              </a:rPr>
              <a:t>( )</a:t>
            </a:r>
            <a:r>
              <a:rPr lang="en-US">
                <a:latin typeface="Arial"/>
                <a:ea typeface="Arial"/>
                <a:cs typeface="Arial"/>
                <a:sym typeface="Arial"/>
              </a:rPr>
              <a:t>, or </a:t>
            </a:r>
            <a:r>
              <a:rPr lang="en-US">
                <a:latin typeface="Courier New"/>
                <a:ea typeface="Courier New"/>
                <a:cs typeface="Courier New"/>
                <a:sym typeface="Courier New"/>
              </a:rPr>
              <a:t>&lt; &gt;</a:t>
            </a:r>
            <a:r>
              <a:rPr lang="en-US">
                <a:latin typeface="Arial"/>
                <a:ea typeface="Arial"/>
                <a:cs typeface="Arial"/>
                <a:sym typeface="Arial"/>
              </a:rPr>
              <a: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example shown, the string contains a single quotation mark, which is normally interpreted as a delimiter of a character string. By using the </a:t>
            </a:r>
            <a:r>
              <a:rPr lang="en-US">
                <a:latin typeface="Courier New"/>
                <a:ea typeface="Courier New"/>
                <a:cs typeface="Courier New"/>
                <a:sym typeface="Courier New"/>
              </a:rPr>
              <a:t>q</a:t>
            </a:r>
            <a:r>
              <a:rPr lang="en-US">
                <a:latin typeface="Arial"/>
                <a:ea typeface="Arial"/>
                <a:cs typeface="Arial"/>
                <a:sym typeface="Arial"/>
              </a:rPr>
              <a:t> operator, however, brackets </a:t>
            </a:r>
            <a:r>
              <a:rPr lang="en-US">
                <a:latin typeface="Courier New"/>
                <a:ea typeface="Courier New"/>
                <a:cs typeface="Courier New"/>
                <a:sym typeface="Courier New"/>
              </a:rPr>
              <a:t>[ ]</a:t>
            </a:r>
            <a:r>
              <a:rPr lang="en-US">
                <a:latin typeface="Arial"/>
                <a:ea typeface="Arial"/>
                <a:cs typeface="Arial"/>
                <a:sym typeface="Arial"/>
              </a:rPr>
              <a:t> are used as the quotation mark delimiters. The string between the brackets delimiters is interpreted as a literal character string.</a:t>
            </a:r>
            <a:endParaRPr/>
          </a:p>
          <a:p>
            <a:pPr marL="0" lvl="0" indent="0" algn="l" rtl="0">
              <a:spcBef>
                <a:spcPts val="0"/>
              </a:spcBef>
              <a:spcAft>
                <a:spcPts val="0"/>
              </a:spcAft>
              <a:buNone/>
            </a:pPr>
            <a:endParaRPr/>
          </a:p>
        </p:txBody>
      </p:sp>
      <p:sp>
        <p:nvSpPr>
          <p:cNvPr id="1163" name="Google Shape;1163;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448021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Unless you indicate otherwise, SQL displays the results of a query without eliminating the duplicate rows. The first example in the slide</a:t>
            </a:r>
            <a:r>
              <a:rPr lang="en-US" dirty="0">
                <a:solidFill>
                  <a:schemeClr val="dk1"/>
                </a:solidFill>
                <a:latin typeface="Arial"/>
                <a:ea typeface="Arial"/>
                <a:cs typeface="Arial"/>
                <a:sym typeface="Arial"/>
              </a:rPr>
              <a:t> displays all the department numbers from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table. Note that the department numbers are repeated. </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To eliminate duplicate rows in the result, include the </a:t>
            </a:r>
            <a:r>
              <a:rPr lang="en-US" dirty="0">
                <a:solidFill>
                  <a:schemeClr val="dk1"/>
                </a:solidFill>
                <a:latin typeface="Courier New"/>
                <a:ea typeface="Courier New"/>
                <a:cs typeface="Courier New"/>
                <a:sym typeface="Courier New"/>
              </a:rPr>
              <a:t>DISTINCT</a:t>
            </a:r>
            <a:r>
              <a:rPr lang="en-US" dirty="0">
                <a:solidFill>
                  <a:schemeClr val="dk1"/>
                </a:solidFill>
                <a:latin typeface="Arial"/>
                <a:ea typeface="Arial"/>
                <a:cs typeface="Arial"/>
                <a:sym typeface="Arial"/>
              </a:rPr>
              <a:t> keyword in the </a:t>
            </a:r>
            <a:r>
              <a:rPr lang="en-US" dirty="0">
                <a:solidFill>
                  <a:schemeClr val="dk1"/>
                </a:solidFill>
                <a:latin typeface="Courier New"/>
                <a:ea typeface="Courier New"/>
                <a:cs typeface="Courier New"/>
                <a:sym typeface="Courier New"/>
              </a:rPr>
              <a:t>SELECT</a:t>
            </a:r>
            <a:r>
              <a:rPr lang="en-US" dirty="0">
                <a:solidFill>
                  <a:schemeClr val="dk1"/>
                </a:solidFill>
                <a:latin typeface="Arial"/>
                <a:ea typeface="Arial"/>
                <a:cs typeface="Arial"/>
                <a:sym typeface="Arial"/>
              </a:rPr>
              <a:t> clause immediately after the </a:t>
            </a:r>
            <a:r>
              <a:rPr lang="en-US" dirty="0">
                <a:solidFill>
                  <a:schemeClr val="dk1"/>
                </a:solidFill>
                <a:latin typeface="Courier New"/>
                <a:ea typeface="Courier New"/>
                <a:cs typeface="Courier New"/>
                <a:sym typeface="Courier New"/>
              </a:rPr>
              <a:t>SELECT</a:t>
            </a:r>
            <a:r>
              <a:rPr lang="en-US" dirty="0">
                <a:solidFill>
                  <a:schemeClr val="dk1"/>
                </a:solidFill>
                <a:latin typeface="Arial"/>
                <a:ea typeface="Arial"/>
                <a:cs typeface="Arial"/>
                <a:sym typeface="Arial"/>
              </a:rPr>
              <a:t> keyword. In the second example in the slide,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table actually contains 20</a:t>
            </a:r>
            <a:r>
              <a:rPr lang="en-US" i="1"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rows, but there are only</a:t>
            </a:r>
            <a:r>
              <a:rPr lang="en-US" dirty="0">
                <a:latin typeface="Arial"/>
                <a:ea typeface="Arial"/>
                <a:cs typeface="Arial"/>
                <a:sym typeface="Arial"/>
              </a:rPr>
              <a:t> seven unique department numbers in the table.</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You can specify multiple columns after the </a:t>
            </a:r>
            <a:r>
              <a:rPr lang="en-US" dirty="0">
                <a:latin typeface="Courier New"/>
                <a:ea typeface="Courier New"/>
                <a:cs typeface="Courier New"/>
                <a:sym typeface="Courier New"/>
              </a:rPr>
              <a:t>DISTINCT</a:t>
            </a:r>
            <a:r>
              <a:rPr lang="en-US" dirty="0">
                <a:latin typeface="Arial"/>
                <a:ea typeface="Arial"/>
                <a:cs typeface="Arial"/>
                <a:sym typeface="Arial"/>
              </a:rPr>
              <a:t> qualifier. The </a:t>
            </a:r>
            <a:r>
              <a:rPr lang="en-US" dirty="0">
                <a:latin typeface="Courier New"/>
                <a:ea typeface="Courier New"/>
                <a:cs typeface="Courier New"/>
                <a:sym typeface="Courier New"/>
              </a:rPr>
              <a:t>DISTINCT</a:t>
            </a:r>
            <a:r>
              <a:rPr lang="en-US" dirty="0">
                <a:latin typeface="Arial"/>
                <a:ea typeface="Arial"/>
                <a:cs typeface="Arial"/>
                <a:sym typeface="Arial"/>
              </a:rPr>
              <a:t> qualifier affects all the selected columns, and the result is every distinct combination of the columns. </a:t>
            </a:r>
            <a:endParaRPr sz="500" dirty="0">
              <a:latin typeface="Arial"/>
              <a:ea typeface="Arial"/>
              <a:cs typeface="Arial"/>
              <a:sym typeface="Arial"/>
            </a:endParaRPr>
          </a:p>
          <a:p>
            <a:pPr marL="857250" lvl="4" indent="0" algn="l" rtl="0">
              <a:spcBef>
                <a:spcPts val="275"/>
              </a:spcBef>
              <a:spcAft>
                <a:spcPts val="0"/>
              </a:spcAft>
              <a:buClr>
                <a:schemeClr val="dk1"/>
              </a:buClr>
              <a:buSzPts val="1200"/>
              <a:buFont typeface="Calibri"/>
              <a:buNone/>
            </a:pPr>
            <a:r>
              <a:rPr lang="en-US" dirty="0"/>
              <a:t>SELECT  DISTINCT </a:t>
            </a:r>
            <a:r>
              <a:rPr lang="en-US" dirty="0" err="1"/>
              <a:t>department_id</a:t>
            </a:r>
            <a:r>
              <a:rPr lang="en-US" dirty="0"/>
              <a:t>, </a:t>
            </a:r>
            <a:r>
              <a:rPr lang="en-US" dirty="0" err="1"/>
              <a:t>job_id</a:t>
            </a:r>
            <a:endParaRPr dirty="0"/>
          </a:p>
          <a:p>
            <a:pPr marL="857250" lvl="4" indent="0" algn="l" rtl="0">
              <a:spcBef>
                <a:spcPts val="400"/>
              </a:spcBef>
              <a:spcAft>
                <a:spcPts val="0"/>
              </a:spcAft>
              <a:buClr>
                <a:schemeClr val="dk1"/>
              </a:buClr>
              <a:buSzPts val="1200"/>
              <a:buFont typeface="Calibri"/>
              <a:buNone/>
            </a:pPr>
            <a:r>
              <a:rPr lang="en-US" dirty="0"/>
              <a:t>FROM    employees;</a:t>
            </a:r>
            <a:endParaRPr dirty="0"/>
          </a:p>
          <a:p>
            <a:pPr marL="0" lvl="0" indent="0" algn="l" rtl="0">
              <a:spcBef>
                <a:spcPts val="0"/>
              </a:spcBef>
              <a:spcAft>
                <a:spcPts val="0"/>
              </a:spcAft>
              <a:buNone/>
            </a:pPr>
            <a:endParaRPr dirty="0"/>
          </a:p>
        </p:txBody>
      </p:sp>
      <p:sp>
        <p:nvSpPr>
          <p:cNvPr id="1174" name="Google Shape;1174;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815667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9" name="Google Shape;118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267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can display the structure of a </a:t>
            </a:r>
            <a:r>
              <a:rPr lang="en-US">
                <a:solidFill>
                  <a:schemeClr val="dk1"/>
                </a:solidFill>
                <a:latin typeface="Arial"/>
                <a:ea typeface="Arial"/>
                <a:cs typeface="Arial"/>
                <a:sym typeface="Arial"/>
              </a:rPr>
              <a:t>table by using the </a:t>
            </a:r>
            <a:r>
              <a:rPr lang="en-US">
                <a:solidFill>
                  <a:schemeClr val="dk1"/>
                </a:solidFill>
                <a:latin typeface="Courier New"/>
                <a:ea typeface="Courier New"/>
                <a:cs typeface="Courier New"/>
                <a:sym typeface="Courier New"/>
              </a:rPr>
              <a:t>DESCRIBE</a:t>
            </a:r>
            <a:r>
              <a:rPr lang="en-US">
                <a:solidFill>
                  <a:schemeClr val="dk1"/>
                </a:solidFill>
                <a:latin typeface="Arial"/>
                <a:ea typeface="Arial"/>
                <a:cs typeface="Arial"/>
                <a:sym typeface="Arial"/>
              </a:rPr>
              <a:t> command. The command displays the column names and the data types, and it shows you whether a</a:t>
            </a:r>
            <a:r>
              <a:rPr lang="en-US">
                <a:latin typeface="Arial"/>
                <a:ea typeface="Arial"/>
                <a:cs typeface="Arial"/>
                <a:sym typeface="Arial"/>
              </a:rPr>
              <a:t> column </a:t>
            </a:r>
            <a:r>
              <a:rPr lang="en-US" i="1">
                <a:latin typeface="Arial"/>
                <a:ea typeface="Arial"/>
                <a:cs typeface="Arial"/>
                <a:sym typeface="Arial"/>
              </a:rPr>
              <a:t>must</a:t>
            </a:r>
            <a:r>
              <a:rPr lang="en-US">
                <a:latin typeface="Arial"/>
                <a:ea typeface="Arial"/>
                <a:cs typeface="Arial"/>
                <a:sym typeface="Arial"/>
              </a:rPr>
              <a:t> contain data (that is, whether the column has a </a:t>
            </a:r>
            <a:r>
              <a:rPr lang="en-US">
                <a:latin typeface="Courier New"/>
                <a:ea typeface="Courier New"/>
                <a:cs typeface="Courier New"/>
                <a:sym typeface="Courier New"/>
              </a:rPr>
              <a:t>NOT</a:t>
            </a:r>
            <a:r>
              <a:rPr lang="en-US">
                <a:latin typeface="Arial"/>
                <a:ea typeface="Arial"/>
                <a:cs typeface="Arial"/>
                <a:sym typeface="Arial"/>
              </a:rPr>
              <a:t> </a:t>
            </a:r>
            <a:r>
              <a:rPr lang="en-US">
                <a:latin typeface="Courier New"/>
                <a:ea typeface="Courier New"/>
                <a:cs typeface="Courier New"/>
                <a:sym typeface="Courier New"/>
              </a:rPr>
              <a:t>NULL</a:t>
            </a:r>
            <a:r>
              <a:rPr lang="en-US">
                <a:latin typeface="Arial"/>
                <a:ea typeface="Arial"/>
                <a:cs typeface="Arial"/>
                <a:sym typeface="Arial"/>
              </a:rPr>
              <a:t> constraint).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syntax, </a:t>
            </a:r>
            <a:r>
              <a:rPr lang="en-US" i="1">
                <a:latin typeface="Courier New"/>
                <a:ea typeface="Courier New"/>
                <a:cs typeface="Courier New"/>
                <a:sym typeface="Courier New"/>
              </a:rPr>
              <a:t>table</a:t>
            </a:r>
            <a:r>
              <a:rPr lang="en-US" i="1">
                <a:latin typeface="Arial"/>
                <a:ea typeface="Arial"/>
                <a:cs typeface="Arial"/>
                <a:sym typeface="Arial"/>
              </a:rPr>
              <a:t> </a:t>
            </a:r>
            <a:r>
              <a:rPr lang="en-US" i="1">
                <a:latin typeface="Courier New"/>
                <a:ea typeface="Courier New"/>
                <a:cs typeface="Courier New"/>
                <a:sym typeface="Courier New"/>
              </a:rPr>
              <a:t>name</a:t>
            </a:r>
            <a:r>
              <a:rPr lang="en-US" i="1">
                <a:latin typeface="Arial"/>
                <a:ea typeface="Arial"/>
                <a:cs typeface="Arial"/>
                <a:sym typeface="Arial"/>
              </a:rPr>
              <a:t> </a:t>
            </a:r>
            <a:r>
              <a:rPr lang="en-US">
                <a:latin typeface="Arial"/>
                <a:ea typeface="Arial"/>
                <a:cs typeface="Arial"/>
                <a:sym typeface="Arial"/>
              </a:rPr>
              <a:t>is the name of any existing table, view, or synonym that is accessible to the user.</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Using the SQL Developer GUI interface, you can select the table in the Connections tree and use the Columns tab to view the table structure.</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 </a:t>
            </a:r>
            <a:r>
              <a:rPr lang="en-US">
                <a:latin typeface="Courier New"/>
                <a:ea typeface="Courier New"/>
                <a:cs typeface="Courier New"/>
                <a:sym typeface="Courier New"/>
              </a:rPr>
              <a:t>DESCRIBE</a:t>
            </a:r>
            <a:r>
              <a:rPr lang="en-US">
                <a:latin typeface="Arial"/>
                <a:ea typeface="Arial"/>
                <a:cs typeface="Arial"/>
                <a:sym typeface="Arial"/>
              </a:rPr>
              <a:t> is a SQL*Plus command supported by SQL Developer. It is abbreviated as </a:t>
            </a:r>
            <a:r>
              <a:rPr lang="en-US">
                <a:latin typeface="Courier New"/>
                <a:ea typeface="Courier New"/>
                <a:cs typeface="Courier New"/>
                <a:sym typeface="Courier New"/>
              </a:rPr>
              <a:t>DESC</a:t>
            </a:r>
            <a:r>
              <a:rPr lang="en-US">
                <a:latin typeface="Arial"/>
                <a:ea typeface="Arial"/>
                <a:cs typeface="Arial"/>
                <a:sym typeface="Arial"/>
              </a:rPr>
              <a:t>.</a:t>
            </a:r>
            <a:endParaRPr/>
          </a:p>
          <a:p>
            <a:pPr marL="0" lvl="0" indent="0" algn="l" rtl="0">
              <a:spcBef>
                <a:spcPts val="0"/>
              </a:spcBef>
              <a:spcAft>
                <a:spcPts val="0"/>
              </a:spcAft>
              <a:buNone/>
            </a:pPr>
            <a:endParaRPr/>
          </a:p>
        </p:txBody>
      </p:sp>
      <p:sp>
        <p:nvSpPr>
          <p:cNvPr id="1199" name="Google Shape;1199;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575804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0" name="Google Shape;121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example in the slide displays information about the structure of the </a:t>
            </a:r>
            <a:r>
              <a:rPr lang="en-US">
                <a:latin typeface="Courier New"/>
                <a:ea typeface="Courier New"/>
                <a:cs typeface="Courier New"/>
                <a:sym typeface="Courier New"/>
              </a:rPr>
              <a:t>EMPLOYEES</a:t>
            </a:r>
            <a:r>
              <a:rPr lang="en-US">
                <a:latin typeface="Arial"/>
                <a:ea typeface="Arial"/>
                <a:cs typeface="Arial"/>
                <a:sym typeface="Arial"/>
              </a:rPr>
              <a:t> table using the </a:t>
            </a:r>
            <a:r>
              <a:rPr lang="en-US">
                <a:latin typeface="Courier New"/>
                <a:ea typeface="Courier New"/>
                <a:cs typeface="Courier New"/>
                <a:sym typeface="Courier New"/>
              </a:rPr>
              <a:t>DESCRIBE</a:t>
            </a:r>
            <a:r>
              <a:rPr lang="en-US">
                <a:latin typeface="Arial"/>
                <a:ea typeface="Arial"/>
                <a:cs typeface="Arial"/>
                <a:sym typeface="Arial"/>
              </a:rPr>
              <a:t> command.</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resulting displa</a:t>
            </a:r>
            <a:r>
              <a:rPr lang="en-US" sz="1100">
                <a:solidFill>
                  <a:srgbClr val="000000"/>
                </a:solidFill>
                <a:latin typeface="Arial"/>
                <a:ea typeface="Arial"/>
                <a:cs typeface="Arial"/>
                <a:sym typeface="Arial"/>
              </a:rPr>
              <a:t>y, </a:t>
            </a:r>
            <a:r>
              <a:rPr lang="en-US" i="1">
                <a:latin typeface="Arial"/>
                <a:ea typeface="Arial"/>
                <a:cs typeface="Arial"/>
                <a:sym typeface="Arial"/>
              </a:rPr>
              <a:t>Null </a:t>
            </a:r>
            <a:r>
              <a:rPr lang="en-US">
                <a:latin typeface="Arial"/>
                <a:ea typeface="Arial"/>
                <a:cs typeface="Arial"/>
                <a:sym typeface="Arial"/>
              </a:rPr>
              <a:t>indicates that the values for this column may be unknown. </a:t>
            </a:r>
            <a:r>
              <a:rPr lang="en-US">
                <a:latin typeface="Courier New"/>
                <a:ea typeface="Courier New"/>
                <a:cs typeface="Courier New"/>
                <a:sym typeface="Courier New"/>
              </a:rPr>
              <a:t>NOT</a:t>
            </a:r>
            <a:r>
              <a:rPr lang="en-US">
                <a:latin typeface="Arial"/>
                <a:ea typeface="Arial"/>
                <a:cs typeface="Arial"/>
                <a:sym typeface="Arial"/>
              </a:rPr>
              <a:t> </a:t>
            </a:r>
            <a:r>
              <a:rPr lang="en-US">
                <a:latin typeface="Courier New"/>
                <a:ea typeface="Courier New"/>
                <a:cs typeface="Courier New"/>
                <a:sym typeface="Courier New"/>
              </a:rPr>
              <a:t>NULL</a:t>
            </a:r>
            <a:r>
              <a:rPr lang="en-US">
                <a:latin typeface="Arial"/>
                <a:ea typeface="Arial"/>
                <a:cs typeface="Arial"/>
                <a:sym typeface="Arial"/>
              </a:rPr>
              <a:t> indicates that a column must contain data. </a:t>
            </a:r>
            <a:r>
              <a:rPr lang="en-US" i="1">
                <a:latin typeface="Arial"/>
                <a:ea typeface="Arial"/>
                <a:cs typeface="Arial"/>
                <a:sym typeface="Arial"/>
              </a:rPr>
              <a:t>Type </a:t>
            </a:r>
            <a:r>
              <a:rPr lang="en-US">
                <a:latin typeface="Arial"/>
                <a:ea typeface="Arial"/>
                <a:cs typeface="Arial"/>
                <a:sym typeface="Arial"/>
              </a:rPr>
              <a:t>displays the data type for a column.</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data types are described in the following table:</a:t>
            </a:r>
            <a:endParaRPr/>
          </a:p>
          <a:p>
            <a:pPr marL="0" lvl="0" indent="0" algn="l" rtl="0">
              <a:spcBef>
                <a:spcPts val="0"/>
              </a:spcBef>
              <a:spcAft>
                <a:spcPts val="0"/>
              </a:spcAft>
              <a:buNone/>
            </a:pPr>
            <a:endParaRPr/>
          </a:p>
        </p:txBody>
      </p:sp>
      <p:sp>
        <p:nvSpPr>
          <p:cNvPr id="1211" name="Google Shape;1211;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9924812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Answer: b, c</a:t>
            </a:r>
            <a:endParaRPr/>
          </a:p>
          <a:p>
            <a:pPr marL="0" lvl="0" indent="0" algn="l" rtl="0">
              <a:spcBef>
                <a:spcPts val="0"/>
              </a:spcBef>
              <a:spcAft>
                <a:spcPts val="0"/>
              </a:spcAft>
              <a:buNone/>
            </a:pPr>
            <a:endParaRPr/>
          </a:p>
        </p:txBody>
      </p:sp>
      <p:sp>
        <p:nvSpPr>
          <p:cNvPr id="1221" name="Google Shape;1221;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1127185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In this lesson, you should have learned how to retrieve data from a database table with the </a:t>
            </a:r>
            <a:r>
              <a:rPr lang="en-US" dirty="0">
                <a:latin typeface="Courier New"/>
                <a:ea typeface="Courier New"/>
                <a:cs typeface="Courier New"/>
                <a:sym typeface="Courier New"/>
              </a:rPr>
              <a:t>SELECT</a:t>
            </a:r>
            <a:r>
              <a:rPr lang="en-US" dirty="0">
                <a:latin typeface="Arial"/>
                <a:ea typeface="Arial"/>
                <a:cs typeface="Arial"/>
                <a:sym typeface="Arial"/>
              </a:rPr>
              <a:t> statement.</a:t>
            </a:r>
            <a:endParaRPr b="1" dirty="0">
              <a:latin typeface="Courier New"/>
              <a:ea typeface="Courier New"/>
              <a:cs typeface="Courier New"/>
              <a:sym typeface="Courier New"/>
            </a:endParaRPr>
          </a:p>
          <a:p>
            <a:pPr marL="857250" lvl="4" indent="0" algn="l" rtl="0">
              <a:spcBef>
                <a:spcPts val="400"/>
              </a:spcBef>
              <a:spcAft>
                <a:spcPts val="0"/>
              </a:spcAft>
              <a:buClr>
                <a:schemeClr val="dk1"/>
              </a:buClr>
              <a:buSzPts val="1200"/>
              <a:buFont typeface="Calibri"/>
              <a:buNone/>
            </a:pPr>
            <a:r>
              <a:rPr lang="en-US" dirty="0"/>
              <a:t>SELECT  *|{[DISTINCT] </a:t>
            </a:r>
            <a:r>
              <a:rPr lang="en-US" i="1" dirty="0"/>
              <a:t>column </a:t>
            </a:r>
            <a:r>
              <a:rPr lang="en-US" dirty="0"/>
              <a:t>[</a:t>
            </a:r>
            <a:r>
              <a:rPr lang="en-US" i="1" dirty="0"/>
              <a:t>alias</a:t>
            </a:r>
            <a:r>
              <a:rPr lang="en-US" dirty="0"/>
              <a:t>],...}</a:t>
            </a:r>
            <a:endParaRPr dirty="0"/>
          </a:p>
          <a:p>
            <a:pPr marL="857250" lvl="4" indent="0" algn="l" rtl="0">
              <a:spcBef>
                <a:spcPts val="400"/>
              </a:spcBef>
              <a:spcAft>
                <a:spcPts val="0"/>
              </a:spcAft>
              <a:buClr>
                <a:schemeClr val="dk1"/>
              </a:buClr>
              <a:buSzPts val="1200"/>
              <a:buFont typeface="Calibri"/>
              <a:buNone/>
            </a:pPr>
            <a:r>
              <a:rPr lang="en-US" dirty="0"/>
              <a:t>FROM    </a:t>
            </a:r>
            <a:r>
              <a:rPr lang="en-US" i="1" dirty="0"/>
              <a:t>table</a:t>
            </a:r>
            <a:r>
              <a:rPr lang="en-US" dirty="0"/>
              <a:t>;</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In the syntax:</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	</a:t>
            </a:r>
            <a:r>
              <a:rPr lang="en-US" dirty="0">
                <a:latin typeface="Courier New"/>
                <a:ea typeface="Courier New"/>
                <a:cs typeface="Courier New"/>
                <a:sym typeface="Courier New"/>
              </a:rPr>
              <a:t>SELECT</a:t>
            </a:r>
            <a:r>
              <a:rPr lang="en-US" dirty="0">
                <a:latin typeface="Arial"/>
                <a:ea typeface="Arial"/>
                <a:cs typeface="Arial"/>
                <a:sym typeface="Arial"/>
              </a:rPr>
              <a:t>			Is a list of one or more columns</a:t>
            </a:r>
            <a:endParaRPr i="1" dirty="0">
              <a:latin typeface="Arial"/>
              <a:ea typeface="Arial"/>
              <a:cs typeface="Arial"/>
              <a:sym typeface="Arial"/>
            </a:endParaRPr>
          </a:p>
          <a:p>
            <a:pPr marL="400050" lvl="2" indent="-171450" algn="l" rtl="0">
              <a:spcBef>
                <a:spcPts val="400"/>
              </a:spcBef>
              <a:spcAft>
                <a:spcPts val="0"/>
              </a:spcAft>
              <a:buClr>
                <a:srgbClr val="000000"/>
              </a:buClr>
              <a:buSzPts val="1100"/>
              <a:buFont typeface="Times New Roman"/>
              <a:buNone/>
            </a:pPr>
            <a:r>
              <a:rPr lang="en-US" dirty="0">
                <a:latin typeface="Arial"/>
                <a:ea typeface="Arial"/>
                <a:cs typeface="Arial"/>
                <a:sym typeface="Arial"/>
              </a:rPr>
              <a:t>		</a:t>
            </a:r>
            <a:r>
              <a:rPr lang="en-US" dirty="0">
                <a:latin typeface="Courier New"/>
                <a:ea typeface="Courier New"/>
                <a:cs typeface="Courier New"/>
                <a:sym typeface="Courier New"/>
              </a:rPr>
              <a:t>*</a:t>
            </a:r>
            <a:r>
              <a:rPr lang="en-US" i="1" dirty="0">
                <a:latin typeface="Courier New"/>
                <a:ea typeface="Courier New"/>
                <a:cs typeface="Courier New"/>
                <a:sym typeface="Courier New"/>
              </a:rPr>
              <a:t> </a:t>
            </a:r>
            <a:r>
              <a:rPr lang="en-US" i="1" dirty="0">
                <a:latin typeface="Arial"/>
                <a:ea typeface="Arial"/>
                <a:cs typeface="Arial"/>
                <a:sym typeface="Arial"/>
              </a:rPr>
              <a:t> 				</a:t>
            </a:r>
            <a:r>
              <a:rPr lang="en-US" dirty="0">
                <a:latin typeface="Arial"/>
                <a:ea typeface="Arial"/>
                <a:cs typeface="Arial"/>
                <a:sym typeface="Arial"/>
              </a:rPr>
              <a:t>Selects all columns</a:t>
            </a:r>
            <a:endParaRPr dirty="0"/>
          </a:p>
          <a:p>
            <a:pPr marL="400050" lvl="2" indent="-171450" algn="l" rtl="0">
              <a:spcBef>
                <a:spcPts val="400"/>
              </a:spcBef>
              <a:spcAft>
                <a:spcPts val="0"/>
              </a:spcAft>
              <a:buClr>
                <a:srgbClr val="000000"/>
              </a:buClr>
              <a:buSzPts val="1100"/>
              <a:buFont typeface="Times New Roman"/>
              <a:buNone/>
            </a:pPr>
            <a:r>
              <a:rPr lang="en-US" dirty="0">
                <a:latin typeface="Arial"/>
                <a:ea typeface="Arial"/>
                <a:cs typeface="Arial"/>
                <a:sym typeface="Arial"/>
              </a:rPr>
              <a:t>		</a:t>
            </a:r>
            <a:r>
              <a:rPr lang="en-US" dirty="0">
                <a:latin typeface="Courier New"/>
                <a:ea typeface="Courier New"/>
                <a:cs typeface="Courier New"/>
                <a:sym typeface="Courier New"/>
              </a:rPr>
              <a:t>DISTINCT</a:t>
            </a:r>
            <a:r>
              <a:rPr lang="en-US" dirty="0">
                <a:latin typeface="Arial"/>
                <a:ea typeface="Arial"/>
                <a:cs typeface="Arial"/>
                <a:sym typeface="Arial"/>
              </a:rPr>
              <a:t>			Suppresses duplicates</a:t>
            </a:r>
            <a:endParaRPr dirty="0"/>
          </a:p>
          <a:p>
            <a:pPr marL="400050" lvl="2" indent="-171450" algn="l" rtl="0">
              <a:spcBef>
                <a:spcPts val="400"/>
              </a:spcBef>
              <a:spcAft>
                <a:spcPts val="0"/>
              </a:spcAft>
              <a:buClr>
                <a:srgbClr val="000000"/>
              </a:buClr>
              <a:buSzPts val="1100"/>
              <a:buFont typeface="Times New Roman"/>
              <a:buNone/>
            </a:pPr>
            <a:r>
              <a:rPr lang="en-US" i="1" dirty="0">
                <a:latin typeface="Arial"/>
                <a:ea typeface="Arial"/>
                <a:cs typeface="Arial"/>
                <a:sym typeface="Arial"/>
              </a:rPr>
              <a:t>		</a:t>
            </a:r>
            <a:r>
              <a:rPr lang="en-US" i="1" dirty="0" err="1">
                <a:latin typeface="Courier New"/>
                <a:ea typeface="Courier New"/>
                <a:cs typeface="Courier New"/>
                <a:sym typeface="Courier New"/>
              </a:rPr>
              <a:t>column|expression</a:t>
            </a:r>
            <a:r>
              <a:rPr lang="en-US" dirty="0">
                <a:latin typeface="Arial"/>
                <a:ea typeface="Arial"/>
                <a:cs typeface="Arial"/>
                <a:sym typeface="Arial"/>
              </a:rPr>
              <a:t>	Selects the named column or the expression</a:t>
            </a:r>
            <a:endParaRPr dirty="0"/>
          </a:p>
          <a:p>
            <a:pPr marL="400050" lvl="2" indent="-171450" algn="l" rtl="0">
              <a:spcBef>
                <a:spcPts val="400"/>
              </a:spcBef>
              <a:spcAft>
                <a:spcPts val="0"/>
              </a:spcAft>
              <a:buClr>
                <a:srgbClr val="000000"/>
              </a:buClr>
              <a:buSzPts val="1100"/>
              <a:buFont typeface="Times New Roman"/>
              <a:buNone/>
            </a:pPr>
            <a:r>
              <a:rPr lang="en-US" i="1" dirty="0">
                <a:latin typeface="Arial"/>
                <a:ea typeface="Arial"/>
                <a:cs typeface="Arial"/>
                <a:sym typeface="Arial"/>
              </a:rPr>
              <a:t>		</a:t>
            </a:r>
            <a:r>
              <a:rPr lang="en-US" i="1" dirty="0">
                <a:latin typeface="Courier New"/>
                <a:ea typeface="Courier New"/>
                <a:cs typeface="Courier New"/>
                <a:sym typeface="Courier New"/>
              </a:rPr>
              <a:t>alias				</a:t>
            </a:r>
            <a:r>
              <a:rPr lang="en-US" dirty="0">
                <a:latin typeface="Arial"/>
                <a:ea typeface="Arial"/>
                <a:cs typeface="Arial"/>
                <a:sym typeface="Arial"/>
              </a:rPr>
              <a:t>Gives different headings to the selected columns</a:t>
            </a:r>
            <a:endParaRPr dirty="0"/>
          </a:p>
          <a:p>
            <a:pPr marL="400050" lvl="2" indent="-171450" algn="l" rtl="0">
              <a:spcBef>
                <a:spcPts val="400"/>
              </a:spcBef>
              <a:spcAft>
                <a:spcPts val="0"/>
              </a:spcAft>
              <a:buClr>
                <a:srgbClr val="000000"/>
              </a:buClr>
              <a:buSzPts val="1100"/>
              <a:buFont typeface="Times New Roman"/>
              <a:buNone/>
            </a:pPr>
            <a:r>
              <a:rPr lang="en-US" dirty="0">
                <a:latin typeface="Arial"/>
                <a:ea typeface="Arial"/>
                <a:cs typeface="Arial"/>
                <a:sym typeface="Arial"/>
              </a:rPr>
              <a:t>		</a:t>
            </a:r>
            <a:r>
              <a:rPr lang="en-US" dirty="0">
                <a:latin typeface="Courier New"/>
                <a:ea typeface="Courier New"/>
                <a:cs typeface="Courier New"/>
                <a:sym typeface="Courier New"/>
              </a:rPr>
              <a:t>FROM</a:t>
            </a:r>
            <a:r>
              <a:rPr lang="en-US" i="1" dirty="0">
                <a:latin typeface="Courier New"/>
                <a:ea typeface="Courier New"/>
                <a:cs typeface="Courier New"/>
                <a:sym typeface="Courier New"/>
              </a:rPr>
              <a:t> table</a:t>
            </a:r>
            <a:r>
              <a:rPr lang="en-US" i="1" dirty="0">
                <a:latin typeface="Arial"/>
                <a:ea typeface="Arial"/>
                <a:cs typeface="Arial"/>
                <a:sym typeface="Arial"/>
              </a:rPr>
              <a:t> 			</a:t>
            </a:r>
            <a:r>
              <a:rPr lang="en-US" dirty="0">
                <a:latin typeface="Arial"/>
                <a:ea typeface="Arial"/>
                <a:cs typeface="Arial"/>
                <a:sym typeface="Arial"/>
              </a:rPr>
              <a:t>Specifies the table containing the columns</a:t>
            </a:r>
            <a:endParaRPr dirty="0"/>
          </a:p>
          <a:p>
            <a:pPr marL="0" lvl="0" indent="0" algn="l" rtl="0">
              <a:spcBef>
                <a:spcPts val="0"/>
              </a:spcBef>
              <a:spcAft>
                <a:spcPts val="0"/>
              </a:spcAft>
              <a:buNone/>
            </a:pPr>
            <a:endParaRPr dirty="0"/>
          </a:p>
        </p:txBody>
      </p:sp>
      <p:sp>
        <p:nvSpPr>
          <p:cNvPr id="1233" name="Google Shape;123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645498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In this practice, you write simple </a:t>
            </a:r>
            <a:r>
              <a:rPr lang="en-US">
                <a:latin typeface="Courier New"/>
                <a:ea typeface="Courier New"/>
                <a:cs typeface="Courier New"/>
                <a:sym typeface="Courier New"/>
              </a:rPr>
              <a:t>SELECT</a:t>
            </a:r>
            <a:r>
              <a:rPr lang="en-US">
                <a:latin typeface="Arial"/>
                <a:ea typeface="Arial"/>
                <a:cs typeface="Arial"/>
                <a:sym typeface="Arial"/>
              </a:rPr>
              <a:t> queries. The queries cover most of the </a:t>
            </a:r>
            <a:r>
              <a:rPr lang="en-US">
                <a:latin typeface="Courier New"/>
                <a:ea typeface="Courier New"/>
                <a:cs typeface="Courier New"/>
                <a:sym typeface="Courier New"/>
              </a:rPr>
              <a:t>SELECT</a:t>
            </a:r>
            <a:r>
              <a:rPr lang="en-US">
                <a:latin typeface="Arial"/>
                <a:ea typeface="Arial"/>
                <a:cs typeface="Arial"/>
                <a:sym typeface="Arial"/>
              </a:rPr>
              <a:t> clauses and operations that you learned in this lesson.</a:t>
            </a:r>
            <a:endParaRPr/>
          </a:p>
          <a:p>
            <a:pPr marL="0" lvl="0" indent="0" algn="l" rtl="0">
              <a:spcBef>
                <a:spcPts val="0"/>
              </a:spcBef>
              <a:spcAft>
                <a:spcPts val="0"/>
              </a:spcAft>
              <a:buNone/>
            </a:pPr>
            <a:endParaRPr/>
          </a:p>
        </p:txBody>
      </p:sp>
      <p:sp>
        <p:nvSpPr>
          <p:cNvPr id="1243" name="Google Shape;1243;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60059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1, you will learn how to query data from tables, how to query selected records from tables, and also how to sort the data retrieved from the tables.</a:t>
            </a:r>
            <a:endParaRPr/>
          </a:p>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87558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2" name="Google Shape;125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209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1, you will learn how to query the data from tables, how to query selected records from tables and also how to sort the data retrieved from the tables.</a:t>
            </a:r>
            <a:endParaRPr/>
          </a:p>
          <a:p>
            <a:pPr marL="0" lvl="0" indent="0" algn="l" rtl="0">
              <a:spcBef>
                <a:spcPts val="0"/>
              </a:spcBef>
              <a:spcAft>
                <a:spcPts val="0"/>
              </a:spcAft>
              <a:buNone/>
            </a:pPr>
            <a:endParaRPr/>
          </a:p>
        </p:txBody>
      </p:sp>
      <p:sp>
        <p:nvSpPr>
          <p:cNvPr id="1259" name="Google Shape;125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7208817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5" name="Google Shape;129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a:t>When retrieving data from a database, you may need to do the following:</a:t>
            </a:r>
            <a:endParaRPr/>
          </a:p>
          <a:p>
            <a:pPr marL="609493" lvl="2" indent="-304745" algn="l" rtl="0">
              <a:spcBef>
                <a:spcPts val="400"/>
              </a:spcBef>
              <a:spcAft>
                <a:spcPts val="0"/>
              </a:spcAft>
              <a:buClr>
                <a:srgbClr val="000000"/>
              </a:buClr>
              <a:buSzPts val="1100"/>
              <a:buFont typeface="Calibri"/>
              <a:buChar char="•"/>
            </a:pPr>
            <a:r>
              <a:rPr lang="en-US"/>
              <a:t>Restrict the rows of data that are displayed </a:t>
            </a:r>
            <a:endParaRPr/>
          </a:p>
          <a:p>
            <a:pPr marL="609493" lvl="2" indent="-304745" algn="l" rtl="0">
              <a:spcBef>
                <a:spcPts val="400"/>
              </a:spcBef>
              <a:spcAft>
                <a:spcPts val="0"/>
              </a:spcAft>
              <a:buClr>
                <a:srgbClr val="000000"/>
              </a:buClr>
              <a:buSzPts val="1100"/>
              <a:buFont typeface="Calibri"/>
              <a:buChar char="•"/>
            </a:pPr>
            <a:r>
              <a:rPr lang="en-US"/>
              <a:t>Specify the order in which the rows are displayed </a:t>
            </a:r>
            <a:endParaRPr/>
          </a:p>
          <a:p>
            <a:pPr marL="152373" lvl="1" indent="0" algn="l" rtl="0">
              <a:spcBef>
                <a:spcPts val="533"/>
              </a:spcBef>
              <a:spcAft>
                <a:spcPts val="0"/>
              </a:spcAft>
              <a:buClr>
                <a:schemeClr val="dk1"/>
              </a:buClr>
              <a:buSzPts val="1200"/>
              <a:buFont typeface="Calibri"/>
              <a:buNone/>
            </a:pPr>
            <a:r>
              <a:rPr lang="en-US"/>
              <a:t>This lesson explains the SQL statements that you use to perform the actions listed in the slide.</a:t>
            </a:r>
            <a:endParaRPr/>
          </a:p>
          <a:p>
            <a:pPr marL="0" lvl="0" indent="0" algn="l" rtl="0">
              <a:spcBef>
                <a:spcPts val="0"/>
              </a:spcBef>
              <a:spcAft>
                <a:spcPts val="0"/>
              </a:spcAft>
              <a:buNone/>
            </a:pPr>
            <a:endParaRPr/>
          </a:p>
        </p:txBody>
      </p:sp>
      <p:sp>
        <p:nvSpPr>
          <p:cNvPr id="1296" name="Google Shape;1296;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5599330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5" name="Google Shape;130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5600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4" name="Google Shape;1314;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In the example in the slide, assume that you want to display all the employees in department 90. The rows with a value of 90 in the </a:t>
            </a:r>
            <a:r>
              <a:rPr lang="en-US">
                <a:latin typeface="Courier New"/>
                <a:ea typeface="Courier New"/>
                <a:cs typeface="Courier New"/>
                <a:sym typeface="Courier New"/>
              </a:rPr>
              <a:t>DEPARTMENT_ID</a:t>
            </a:r>
            <a:r>
              <a:rPr lang="en-US">
                <a:latin typeface="Arial"/>
                <a:ea typeface="Arial"/>
                <a:cs typeface="Arial"/>
                <a:sym typeface="Arial"/>
              </a:rPr>
              <a:t> column are the only ones that are returned. This method of restriction is the basis </a:t>
            </a:r>
            <a:r>
              <a:rPr lang="en-US">
                <a:solidFill>
                  <a:schemeClr val="dk1"/>
                </a:solidFill>
                <a:latin typeface="Arial"/>
                <a:ea typeface="Arial"/>
                <a:cs typeface="Arial"/>
                <a:sym typeface="Arial"/>
              </a:rPr>
              <a:t>of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in SQL</a:t>
            </a:r>
            <a:r>
              <a:rPr lang="en-US">
                <a:latin typeface="Arial"/>
                <a:ea typeface="Arial"/>
                <a:cs typeface="Arial"/>
                <a:sym typeface="Arial"/>
              </a:rPr>
              <a:t>.</a:t>
            </a:r>
            <a:endParaRPr/>
          </a:p>
          <a:p>
            <a:pPr marL="0" lvl="0" indent="0" algn="l" rtl="0">
              <a:spcBef>
                <a:spcPts val="0"/>
              </a:spcBef>
              <a:spcAft>
                <a:spcPts val="0"/>
              </a:spcAft>
              <a:buNone/>
            </a:pPr>
            <a:endParaRPr/>
          </a:p>
        </p:txBody>
      </p:sp>
      <p:sp>
        <p:nvSpPr>
          <p:cNvPr id="1315" name="Google Shape;1315;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4987815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can restrict the rows that are returned from </a:t>
            </a:r>
            <a:r>
              <a:rPr lang="en-US">
                <a:solidFill>
                  <a:schemeClr val="dk1"/>
                </a:solidFill>
                <a:latin typeface="Arial"/>
                <a:ea typeface="Arial"/>
                <a:cs typeface="Arial"/>
                <a:sym typeface="Arial"/>
              </a:rPr>
              <a:t>the query by using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A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 contains a condition that must be met and it directly follows the </a:t>
            </a:r>
            <a:r>
              <a:rPr lang="en-US">
                <a:solidFill>
                  <a:schemeClr val="dk1"/>
                </a:solidFill>
                <a:latin typeface="Courier New"/>
                <a:ea typeface="Courier New"/>
                <a:cs typeface="Courier New"/>
                <a:sym typeface="Courier New"/>
              </a:rPr>
              <a:t>FROM</a:t>
            </a:r>
            <a:r>
              <a:rPr lang="en-US">
                <a:solidFill>
                  <a:schemeClr val="dk1"/>
                </a:solidFill>
                <a:latin typeface="Arial"/>
                <a:ea typeface="Arial"/>
                <a:cs typeface="Arial"/>
                <a:sym typeface="Arial"/>
              </a:rPr>
              <a:t> clause. If the condition is true, the row meeting the condition is returned.</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In the syntax:</a:t>
            </a:r>
            <a:endParaRPr/>
          </a:p>
          <a:p>
            <a:pPr marL="0" lvl="0" indent="0" algn="l" rtl="0">
              <a:spcBef>
                <a:spcPts val="0"/>
              </a:spcBef>
              <a:spcAft>
                <a:spcPts val="0"/>
              </a:spcAft>
              <a:buClr>
                <a:schemeClr val="dk1"/>
              </a:buClr>
              <a:buSzPts val="1100"/>
              <a:buFont typeface="Times New Roman"/>
              <a:buNone/>
            </a:pPr>
            <a:r>
              <a:rPr lang="en-US" sz="1100" b="0">
                <a:latin typeface="Times New Roman"/>
                <a:ea typeface="Times New Roman"/>
                <a:cs typeface="Times New Roman"/>
                <a:sym typeface="Times New Roman"/>
              </a:rPr>
              <a:t>	</a:t>
            </a:r>
            <a:r>
              <a:rPr lang="en-US" sz="1100" b="0">
                <a:latin typeface="Courier New"/>
                <a:ea typeface="Courier New"/>
                <a:cs typeface="Courier New"/>
                <a:sym typeface="Courier New"/>
              </a:rPr>
              <a:t>WHERE</a:t>
            </a:r>
            <a:r>
              <a:rPr lang="en-US" sz="1100">
                <a:latin typeface="Times New Roman"/>
                <a:ea typeface="Times New Roman"/>
                <a:cs typeface="Times New Roman"/>
                <a:sym typeface="Times New Roman"/>
              </a:rPr>
              <a:t>			</a:t>
            </a:r>
            <a:r>
              <a:rPr lang="en-US" sz="1100" b="0">
                <a:latin typeface="Arial"/>
                <a:ea typeface="Arial"/>
                <a:cs typeface="Arial"/>
                <a:sym typeface="Arial"/>
              </a:rPr>
              <a:t>Restricts the query to rows that meet a condition</a:t>
            </a:r>
            <a:endParaRPr/>
          </a:p>
          <a:p>
            <a:pPr marL="2459038" lvl="0" indent="-1884363" algn="l" rtl="0">
              <a:spcBef>
                <a:spcPts val="0"/>
              </a:spcBef>
              <a:spcAft>
                <a:spcPts val="0"/>
              </a:spcAft>
              <a:buClr>
                <a:schemeClr val="dk1"/>
              </a:buClr>
              <a:buSzPts val="1100"/>
              <a:buFont typeface="Courier New"/>
              <a:buNone/>
            </a:pPr>
            <a:r>
              <a:rPr lang="en-US" sz="1100" b="0" i="1">
                <a:latin typeface="Courier New"/>
                <a:ea typeface="Courier New"/>
                <a:cs typeface="Courier New"/>
                <a:sym typeface="Courier New"/>
              </a:rPr>
              <a:t>logical expression</a:t>
            </a:r>
            <a:r>
              <a:rPr lang="en-US" sz="1100">
                <a:latin typeface="Times New Roman"/>
                <a:ea typeface="Times New Roman"/>
                <a:cs typeface="Times New Roman"/>
                <a:sym typeface="Times New Roman"/>
              </a:rPr>
              <a:t>	</a:t>
            </a:r>
            <a:r>
              <a:rPr lang="en-US" sz="1100" b="0">
                <a:latin typeface="Arial"/>
                <a:ea typeface="Arial"/>
                <a:cs typeface="Arial"/>
                <a:sym typeface="Arial"/>
              </a:rPr>
              <a:t>Is composed of column names, constants, and a comparison operator. It specifies a combination of one or more expressions and Boolean operators, and returns a value of </a:t>
            </a:r>
            <a:r>
              <a:rPr lang="en-US" sz="1100" b="0">
                <a:latin typeface="Courier New"/>
                <a:ea typeface="Courier New"/>
                <a:cs typeface="Courier New"/>
                <a:sym typeface="Courier New"/>
              </a:rPr>
              <a:t>TRUE</a:t>
            </a:r>
            <a:r>
              <a:rPr lang="en-US" sz="1100" b="0">
                <a:latin typeface="Times New Roman"/>
                <a:ea typeface="Times New Roman"/>
                <a:cs typeface="Times New Roman"/>
                <a:sym typeface="Times New Roman"/>
              </a:rPr>
              <a:t>, </a:t>
            </a:r>
            <a:r>
              <a:rPr lang="en-US" sz="1100" b="0">
                <a:latin typeface="Courier New"/>
                <a:ea typeface="Courier New"/>
                <a:cs typeface="Courier New"/>
                <a:sym typeface="Courier New"/>
              </a:rPr>
              <a:t>FALSE</a:t>
            </a:r>
            <a:r>
              <a:rPr lang="en-US" sz="1100" b="0">
                <a:latin typeface="Times New Roman"/>
                <a:ea typeface="Times New Roman"/>
                <a:cs typeface="Times New Roman"/>
                <a:sym typeface="Times New Roman"/>
              </a:rPr>
              <a:t>, </a:t>
            </a:r>
            <a:r>
              <a:rPr lang="en-US" sz="1100" b="0">
                <a:latin typeface="Arial"/>
                <a:ea typeface="Arial"/>
                <a:cs typeface="Arial"/>
                <a:sym typeface="Arial"/>
              </a:rPr>
              <a:t>or</a:t>
            </a:r>
            <a:r>
              <a:rPr lang="en-US" sz="1100" b="0">
                <a:latin typeface="Times New Roman"/>
                <a:ea typeface="Times New Roman"/>
                <a:cs typeface="Times New Roman"/>
                <a:sym typeface="Times New Roman"/>
              </a:rPr>
              <a:t> </a:t>
            </a:r>
            <a:r>
              <a:rPr lang="en-US" sz="1100" b="0">
                <a:latin typeface="Courier New"/>
                <a:ea typeface="Courier New"/>
                <a:cs typeface="Courier New"/>
                <a:sym typeface="Courier New"/>
              </a:rPr>
              <a:t>KNOWN</a:t>
            </a:r>
            <a:r>
              <a:rPr lang="en-US" sz="1100" b="0">
                <a:latin typeface="Times New Roman"/>
                <a:ea typeface="Times New Roman"/>
                <a:cs typeface="Times New Roman"/>
                <a:sym typeface="Times New Roman"/>
              </a:rPr>
              <a:t>.</a:t>
            </a:r>
            <a:endParaRPr/>
          </a:p>
          <a:p>
            <a:pPr marL="0" lvl="0" indent="0" algn="l" rtl="0">
              <a:spcBef>
                <a:spcPts val="0"/>
              </a:spcBef>
              <a:spcAft>
                <a:spcPts val="0"/>
              </a:spcAft>
              <a:buClr>
                <a:schemeClr val="dk1"/>
              </a:buClr>
              <a:buSzPts val="1100"/>
              <a:buFont typeface="Calibri"/>
              <a:buNone/>
            </a:pPr>
            <a:endParaRPr sz="1100" b="0">
              <a:latin typeface="Times New Roman"/>
              <a:ea typeface="Times New Roman"/>
              <a:cs typeface="Times New Roman"/>
              <a:sym typeface="Times New Roman"/>
            </a:endParaRPr>
          </a:p>
          <a:p>
            <a:pPr marL="152373" lvl="1" indent="0" algn="l" rtl="0">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The </a:t>
            </a:r>
            <a:r>
              <a:rPr lang="en-US">
                <a:solidFill>
                  <a:schemeClr val="dk1"/>
                </a:solidFill>
                <a:latin typeface="Courier New"/>
                <a:ea typeface="Courier New"/>
                <a:cs typeface="Courier New"/>
                <a:sym typeface="Courier New"/>
              </a:rPr>
              <a:t>WHERE</a:t>
            </a:r>
            <a:r>
              <a:rPr lang="en-US" sz="1100">
                <a:solidFill>
                  <a:srgbClr val="000000"/>
                </a:solidFill>
                <a:latin typeface="Arial"/>
                <a:ea typeface="Arial"/>
                <a:cs typeface="Arial"/>
                <a:sym typeface="Arial"/>
              </a:rPr>
              <a:t> clause can compare literals and values in columns, arithmetic expressions, or functions.</a:t>
            </a:r>
            <a:r>
              <a:rPr lang="en-US">
                <a:solidFill>
                  <a:schemeClr val="dk1"/>
                </a:solidFill>
                <a:latin typeface="Arial"/>
                <a:ea typeface="Arial"/>
                <a:cs typeface="Arial"/>
                <a:sym typeface="Arial"/>
              </a:rPr>
              <a:t> It consists of three elements:</a:t>
            </a:r>
            <a:endParaRPr/>
          </a:p>
          <a:p>
            <a:pPr marL="609493" lvl="2" indent="-304745" algn="l" rtl="0">
              <a:spcBef>
                <a:spcPts val="0"/>
              </a:spcBef>
              <a:spcAft>
                <a:spcPts val="0"/>
              </a:spcAft>
              <a:buClr>
                <a:schemeClr val="dk1"/>
              </a:buClr>
              <a:buSzPts val="1100"/>
              <a:buFont typeface="Arial"/>
              <a:buChar char="•"/>
            </a:pPr>
            <a:r>
              <a:rPr lang="en-US">
                <a:solidFill>
                  <a:schemeClr val="dk1"/>
                </a:solidFill>
                <a:latin typeface="Arial"/>
                <a:ea typeface="Arial"/>
                <a:cs typeface="Arial"/>
                <a:sym typeface="Arial"/>
              </a:rPr>
              <a:t>Column name</a:t>
            </a:r>
            <a:endParaRPr/>
          </a:p>
          <a:p>
            <a:pPr marL="609493" lvl="2" indent="-304745" algn="l" rtl="0">
              <a:spcBef>
                <a:spcPts val="0"/>
              </a:spcBef>
              <a:spcAft>
                <a:spcPts val="0"/>
              </a:spcAft>
              <a:buClr>
                <a:schemeClr val="dk1"/>
              </a:buClr>
              <a:buSzPts val="1100"/>
              <a:buFont typeface="Arial"/>
              <a:buChar char="•"/>
            </a:pPr>
            <a:r>
              <a:rPr lang="en-US">
                <a:solidFill>
                  <a:schemeClr val="dk1"/>
                </a:solidFill>
                <a:latin typeface="Arial"/>
                <a:ea typeface="Arial"/>
                <a:cs typeface="Arial"/>
                <a:sym typeface="Arial"/>
              </a:rPr>
              <a:t>Comparison condition</a:t>
            </a:r>
            <a:endParaRPr/>
          </a:p>
          <a:p>
            <a:pPr marL="609493" lvl="2" indent="-304745" algn="l" rtl="0">
              <a:spcBef>
                <a:spcPts val="0"/>
              </a:spcBef>
              <a:spcAft>
                <a:spcPts val="0"/>
              </a:spcAft>
              <a:buClr>
                <a:schemeClr val="dk1"/>
              </a:buClr>
              <a:buSzPts val="1100"/>
              <a:buFont typeface="Arial"/>
              <a:buChar char="•"/>
            </a:pPr>
            <a:r>
              <a:rPr lang="en-US">
                <a:solidFill>
                  <a:schemeClr val="dk1"/>
                </a:solidFill>
                <a:latin typeface="Arial"/>
                <a:ea typeface="Arial"/>
                <a:cs typeface="Arial"/>
                <a:sym typeface="Arial"/>
              </a:rPr>
              <a:t>Column name, constant, or list of values</a:t>
            </a:r>
            <a:endParaRPr/>
          </a:p>
          <a:p>
            <a:pPr marL="0" lvl="0" indent="0" algn="l" rtl="0">
              <a:spcBef>
                <a:spcPts val="0"/>
              </a:spcBef>
              <a:spcAft>
                <a:spcPts val="0"/>
              </a:spcAft>
              <a:buNone/>
            </a:pPr>
            <a:endParaRPr/>
          </a:p>
        </p:txBody>
      </p:sp>
      <p:sp>
        <p:nvSpPr>
          <p:cNvPr id="1329" name="Google Shape;1329;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1392382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the example, the </a:t>
            </a:r>
            <a:r>
              <a:rPr lang="en-US">
                <a:latin typeface="Courier New"/>
                <a:ea typeface="Courier New"/>
                <a:cs typeface="Courier New"/>
                <a:sym typeface="Courier New"/>
              </a:rPr>
              <a:t>SELECT</a:t>
            </a:r>
            <a:r>
              <a:rPr lang="en-US">
                <a:latin typeface="Arial"/>
                <a:ea typeface="Arial"/>
                <a:cs typeface="Arial"/>
                <a:sym typeface="Arial"/>
              </a:rPr>
              <a:t> statement retrieves the employee </a:t>
            </a:r>
            <a:r>
              <a:rPr lang="en-US">
                <a:latin typeface="Courier New"/>
                <a:ea typeface="Courier New"/>
                <a:cs typeface="Courier New"/>
                <a:sym typeface="Courier New"/>
              </a:rPr>
              <a:t>ID</a:t>
            </a:r>
            <a:r>
              <a:rPr lang="en-US">
                <a:latin typeface="Arial"/>
                <a:ea typeface="Arial"/>
                <a:cs typeface="Arial"/>
                <a:sym typeface="Arial"/>
              </a:rPr>
              <a:t>, last name, job </a:t>
            </a:r>
            <a:r>
              <a:rPr lang="en-US">
                <a:latin typeface="Courier New"/>
                <a:ea typeface="Courier New"/>
                <a:cs typeface="Courier New"/>
                <a:sym typeface="Courier New"/>
              </a:rPr>
              <a:t>ID</a:t>
            </a:r>
            <a:r>
              <a:rPr lang="en-US">
                <a:latin typeface="Arial"/>
                <a:ea typeface="Arial"/>
                <a:cs typeface="Arial"/>
                <a:sym typeface="Arial"/>
              </a:rPr>
              <a:t>, and department number of all employees who are in department 90.</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a:t>
            </a:r>
            <a:r>
              <a:rPr lang="en-US">
                <a:latin typeface="Arial"/>
                <a:ea typeface="Arial"/>
                <a:cs typeface="Arial"/>
                <a:sym typeface="Arial"/>
              </a:rPr>
              <a:t> You cannot use column alias in the </a:t>
            </a:r>
            <a:r>
              <a:rPr lang="en-US">
                <a:latin typeface="Courier New"/>
                <a:ea typeface="Courier New"/>
                <a:cs typeface="Courier New"/>
                <a:sym typeface="Courier New"/>
              </a:rPr>
              <a:t>WHERE</a:t>
            </a:r>
            <a:r>
              <a:rPr lang="en-US">
                <a:latin typeface="Arial"/>
                <a:ea typeface="Arial"/>
                <a:cs typeface="Arial"/>
                <a:sym typeface="Arial"/>
              </a:rPr>
              <a:t> clause.</a:t>
            </a:r>
            <a:endParaRPr/>
          </a:p>
          <a:p>
            <a:pPr marL="0" lvl="0" indent="0" algn="l" rtl="0">
              <a:spcBef>
                <a:spcPts val="0"/>
              </a:spcBef>
              <a:spcAft>
                <a:spcPts val="0"/>
              </a:spcAft>
              <a:buNone/>
            </a:pPr>
            <a:endParaRPr/>
          </a:p>
        </p:txBody>
      </p:sp>
      <p:sp>
        <p:nvSpPr>
          <p:cNvPr id="1342" name="Google Shape;134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6487543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solidFill>
                  <a:schemeClr val="dk1"/>
                </a:solidFill>
                <a:latin typeface="Arial"/>
                <a:ea typeface="Arial"/>
                <a:cs typeface="Arial"/>
                <a:sym typeface="Arial"/>
              </a:rPr>
              <a:t>You must enclose character strings and dates in the </a:t>
            </a:r>
            <a:r>
              <a:rPr lang="en-US" dirty="0">
                <a:solidFill>
                  <a:schemeClr val="dk1"/>
                </a:solidFill>
                <a:latin typeface="Courier New"/>
                <a:ea typeface="Courier New"/>
                <a:cs typeface="Courier New"/>
                <a:sym typeface="Courier New"/>
              </a:rPr>
              <a:t>WHERE</a:t>
            </a:r>
            <a:r>
              <a:rPr lang="en-US" dirty="0">
                <a:solidFill>
                  <a:schemeClr val="dk1"/>
                </a:solidFill>
                <a:latin typeface="Arial"/>
                <a:ea typeface="Arial"/>
                <a:cs typeface="Arial"/>
                <a:sym typeface="Arial"/>
              </a:rPr>
              <a:t> clause within single quotation marks (</a:t>
            </a:r>
            <a:r>
              <a:rPr lang="en-US" dirty="0">
                <a:solidFill>
                  <a:schemeClr val="dk1"/>
                </a:solidFill>
                <a:latin typeface="Courier New"/>
                <a:ea typeface="Courier New"/>
                <a:cs typeface="Courier New"/>
                <a:sym typeface="Courier New"/>
              </a:rPr>
              <a:t>''</a:t>
            </a:r>
            <a:r>
              <a:rPr lang="en-US" dirty="0">
                <a:solidFill>
                  <a:schemeClr val="dk1"/>
                </a:solidFill>
                <a:latin typeface="Arial"/>
                <a:ea typeface="Arial"/>
                <a:cs typeface="Arial"/>
                <a:sym typeface="Arial"/>
              </a:rPr>
              <a:t>). Number constants, however, need not be enclosed within single quotation marks.</a:t>
            </a:r>
            <a:endParaRPr b="1" dirty="0">
              <a:solidFill>
                <a:schemeClr val="dk1"/>
              </a:solidFill>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Remember that all character searches are case-sensitive. In the following example, observe that no rows are returned because the </a:t>
            </a:r>
            <a:r>
              <a:rPr lang="en-US" dirty="0">
                <a:solidFill>
                  <a:schemeClr val="dk1"/>
                </a:solidFill>
                <a:latin typeface="Courier New"/>
                <a:ea typeface="Courier New"/>
                <a:cs typeface="Courier New"/>
                <a:sym typeface="Courier New"/>
              </a:rPr>
              <a:t>EMPLOYEES</a:t>
            </a:r>
            <a:r>
              <a:rPr lang="en-US" dirty="0">
                <a:solidFill>
                  <a:schemeClr val="dk1"/>
                </a:solidFill>
                <a:latin typeface="Arial"/>
                <a:ea typeface="Arial"/>
                <a:cs typeface="Arial"/>
                <a:sym typeface="Arial"/>
              </a:rPr>
              <a:t> table stores all the last names in mixed case:</a:t>
            </a:r>
            <a:endParaRPr dirty="0"/>
          </a:p>
          <a:p>
            <a:pPr marL="857250" lvl="4" indent="0" algn="l" rtl="0">
              <a:spcBef>
                <a:spcPts val="400"/>
              </a:spcBef>
              <a:spcAft>
                <a:spcPts val="0"/>
              </a:spcAft>
              <a:buClr>
                <a:schemeClr val="dk1"/>
              </a:buClr>
              <a:buSzPts val="1200"/>
              <a:buFont typeface="Calibri"/>
              <a:buNone/>
            </a:pPr>
            <a:r>
              <a:rPr lang="en-US" dirty="0">
                <a:solidFill>
                  <a:schemeClr val="dk1"/>
                </a:solidFill>
              </a:rPr>
              <a:t>SELECT </a:t>
            </a:r>
            <a:r>
              <a:rPr lang="en-US" dirty="0" err="1">
                <a:solidFill>
                  <a:schemeClr val="dk1"/>
                </a:solidFill>
              </a:rPr>
              <a:t>last_name</a:t>
            </a:r>
            <a:r>
              <a:rPr lang="en-US" dirty="0">
                <a:solidFill>
                  <a:schemeClr val="dk1"/>
                </a:solidFill>
              </a:rPr>
              <a:t>, </a:t>
            </a:r>
            <a:r>
              <a:rPr lang="en-US" dirty="0" err="1">
                <a:solidFill>
                  <a:schemeClr val="dk1"/>
                </a:solidFill>
              </a:rPr>
              <a:t>job_id</a:t>
            </a:r>
            <a:r>
              <a:rPr lang="en-US" dirty="0">
                <a:solidFill>
                  <a:schemeClr val="dk1"/>
                </a:solidFill>
              </a:rPr>
              <a:t>, </a:t>
            </a:r>
            <a:r>
              <a:rPr lang="en-US" dirty="0" err="1">
                <a:solidFill>
                  <a:schemeClr val="dk1"/>
                </a:solidFill>
              </a:rPr>
              <a:t>department_id</a:t>
            </a:r>
            <a:endParaRPr dirty="0"/>
          </a:p>
          <a:p>
            <a:pPr marL="857250" lvl="4" indent="0" algn="l" rtl="0">
              <a:spcBef>
                <a:spcPts val="400"/>
              </a:spcBef>
              <a:spcAft>
                <a:spcPts val="0"/>
              </a:spcAft>
              <a:buClr>
                <a:schemeClr val="dk1"/>
              </a:buClr>
              <a:buSzPts val="1200"/>
              <a:buFont typeface="Calibri"/>
              <a:buNone/>
            </a:pPr>
            <a:r>
              <a:rPr lang="en-US" dirty="0">
                <a:solidFill>
                  <a:schemeClr val="dk1"/>
                </a:solidFill>
              </a:rPr>
              <a:t>FROM   employees</a:t>
            </a:r>
            <a:endParaRPr dirty="0"/>
          </a:p>
          <a:p>
            <a:pPr marL="857250" lvl="4" indent="0" algn="l" rtl="0">
              <a:spcBef>
                <a:spcPts val="400"/>
              </a:spcBef>
              <a:spcAft>
                <a:spcPts val="0"/>
              </a:spcAft>
              <a:buClr>
                <a:schemeClr val="dk1"/>
              </a:buClr>
              <a:buSzPts val="1200"/>
              <a:buFont typeface="Calibri"/>
              <a:buNone/>
            </a:pPr>
            <a:r>
              <a:rPr lang="en-US" dirty="0">
                <a:solidFill>
                  <a:schemeClr val="dk1"/>
                </a:solidFill>
              </a:rPr>
              <a:t>WHERE  </a:t>
            </a:r>
            <a:r>
              <a:rPr lang="en-US" dirty="0" err="1">
                <a:solidFill>
                  <a:schemeClr val="dk1"/>
                </a:solidFill>
              </a:rPr>
              <a:t>last_name</a:t>
            </a:r>
            <a:r>
              <a:rPr lang="en-US" dirty="0">
                <a:solidFill>
                  <a:schemeClr val="dk1"/>
                </a:solidFill>
              </a:rPr>
              <a:t> = 'WHALEN';</a:t>
            </a:r>
            <a:endParaRPr dirty="0"/>
          </a:p>
          <a:p>
            <a:pPr marL="152373" lvl="1" indent="0" algn="l" rtl="0">
              <a:spcBef>
                <a:spcPts val="533"/>
              </a:spcBef>
              <a:spcAft>
                <a:spcPts val="0"/>
              </a:spcAft>
              <a:buClr>
                <a:schemeClr val="dk1"/>
              </a:buClr>
              <a:buSzPts val="1200"/>
              <a:buFont typeface="Arial"/>
              <a:buNone/>
            </a:pPr>
            <a:r>
              <a:rPr lang="en-US" dirty="0">
                <a:solidFill>
                  <a:schemeClr val="dk1"/>
                </a:solidFill>
                <a:latin typeface="Arial"/>
                <a:ea typeface="Arial"/>
                <a:cs typeface="Arial"/>
                <a:sym typeface="Arial"/>
              </a:rPr>
              <a:t>Oracle databases store dates in an internal numeric format, representing the century, year, month, day, hours, minutes, and seconds. The default date display is in the </a:t>
            </a:r>
            <a:r>
              <a:rPr lang="en-US" dirty="0">
                <a:solidFill>
                  <a:schemeClr val="dk1"/>
                </a:solidFill>
                <a:latin typeface="Courier New"/>
                <a:ea typeface="Courier New"/>
                <a:cs typeface="Courier New"/>
                <a:sym typeface="Courier New"/>
              </a:rPr>
              <a:t>DD-MON-RR</a:t>
            </a:r>
            <a:r>
              <a:rPr lang="en-US" dirty="0">
                <a:solidFill>
                  <a:schemeClr val="dk1"/>
                </a:solidFill>
                <a:latin typeface="Arial"/>
                <a:ea typeface="Arial"/>
                <a:cs typeface="Arial"/>
                <a:sym typeface="Arial"/>
              </a:rPr>
              <a:t> format. </a:t>
            </a:r>
            <a:endParaRPr dirty="0"/>
          </a:p>
          <a:p>
            <a:pPr marL="152373" lvl="1" indent="0" algn="l" rtl="0">
              <a:spcBef>
                <a:spcPts val="533"/>
              </a:spcBef>
              <a:spcAft>
                <a:spcPts val="0"/>
              </a:spcAft>
              <a:buClr>
                <a:schemeClr val="dk1"/>
              </a:buClr>
              <a:buSzPts val="1200"/>
              <a:buFont typeface="Arial"/>
              <a:buNone/>
            </a:pPr>
            <a:r>
              <a:rPr lang="en-US" b="1" dirty="0">
                <a:solidFill>
                  <a:schemeClr val="dk1"/>
                </a:solidFill>
                <a:latin typeface="Arial"/>
                <a:ea typeface="Arial"/>
                <a:cs typeface="Arial"/>
                <a:sym typeface="Arial"/>
              </a:rPr>
              <a:t>Note:</a:t>
            </a:r>
            <a:r>
              <a:rPr lang="en-US" dirty="0">
                <a:solidFill>
                  <a:schemeClr val="dk1"/>
                </a:solidFill>
                <a:latin typeface="Arial"/>
                <a:ea typeface="Arial"/>
                <a:cs typeface="Arial"/>
                <a:sym typeface="Arial"/>
              </a:rPr>
              <a:t> For details about the RR format and about changing the default date format, see the lesson titled “</a:t>
            </a:r>
            <a:r>
              <a:rPr lang="en-US" dirty="0">
                <a:latin typeface="Arial"/>
                <a:ea typeface="Arial"/>
                <a:cs typeface="Arial"/>
                <a:sym typeface="Arial"/>
              </a:rPr>
              <a:t>Using Single-Row Functions to Customize Output</a:t>
            </a:r>
            <a:r>
              <a:rPr lang="en-US" dirty="0">
                <a:solidFill>
                  <a:schemeClr val="dk1"/>
                </a:solidFill>
                <a:latin typeface="Arial"/>
                <a:ea typeface="Arial"/>
                <a:cs typeface="Arial"/>
                <a:sym typeface="Arial"/>
              </a:rPr>
              <a:t>.” Also, you learn about the use of single-row functions such as </a:t>
            </a:r>
            <a:r>
              <a:rPr lang="en-US" dirty="0">
                <a:solidFill>
                  <a:schemeClr val="dk1"/>
                </a:solidFill>
                <a:latin typeface="Courier New"/>
                <a:ea typeface="Courier New"/>
                <a:cs typeface="Courier New"/>
                <a:sym typeface="Courier New"/>
              </a:rPr>
              <a:t>UPPER</a:t>
            </a:r>
            <a:r>
              <a:rPr lang="en-US" dirty="0">
                <a:solidFill>
                  <a:schemeClr val="dk1"/>
                </a:solidFill>
                <a:latin typeface="Arial"/>
                <a:ea typeface="Arial"/>
                <a:cs typeface="Arial"/>
                <a:sym typeface="Arial"/>
              </a:rPr>
              <a:t> and </a:t>
            </a:r>
            <a:r>
              <a:rPr lang="en-US" dirty="0">
                <a:solidFill>
                  <a:schemeClr val="dk1"/>
                </a:solidFill>
                <a:latin typeface="Courier New"/>
                <a:ea typeface="Courier New"/>
                <a:cs typeface="Courier New"/>
                <a:sym typeface="Courier New"/>
              </a:rPr>
              <a:t>LOWER</a:t>
            </a:r>
            <a:r>
              <a:rPr lang="en-US" dirty="0">
                <a:solidFill>
                  <a:schemeClr val="dk1"/>
                </a:solidFill>
                <a:latin typeface="Arial"/>
                <a:ea typeface="Arial"/>
                <a:cs typeface="Arial"/>
                <a:sym typeface="Arial"/>
              </a:rPr>
              <a:t> to override case sensitivity in the same lesson.</a:t>
            </a:r>
            <a:endParaRPr dirty="0"/>
          </a:p>
          <a:p>
            <a:pPr marL="0" lvl="0" indent="0" algn="l" rtl="0">
              <a:spcBef>
                <a:spcPts val="0"/>
              </a:spcBef>
              <a:spcAft>
                <a:spcPts val="0"/>
              </a:spcAft>
              <a:buNone/>
            </a:pPr>
            <a:endParaRPr dirty="0"/>
          </a:p>
        </p:txBody>
      </p:sp>
      <p:sp>
        <p:nvSpPr>
          <p:cNvPr id="1353" name="Google Shape;135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8404056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6" name="Google Shape;1366;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can use comparison operators in conditions that compare one expression with another value or expression. They are used in the </a:t>
            </a:r>
            <a:r>
              <a:rPr lang="en-US">
                <a:latin typeface="Courier New"/>
                <a:ea typeface="Courier New"/>
                <a:cs typeface="Courier New"/>
                <a:sym typeface="Courier New"/>
              </a:rPr>
              <a:t>WHERE</a:t>
            </a:r>
            <a:r>
              <a:rPr lang="en-US">
                <a:latin typeface="Arial"/>
                <a:ea typeface="Arial"/>
                <a:cs typeface="Arial"/>
                <a:sym typeface="Arial"/>
              </a:rPr>
              <a:t> clause in the following format:</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Syntax</a:t>
            </a:r>
            <a:endParaRPr/>
          </a:p>
          <a:p>
            <a:pPr marL="152373" lvl="4" indent="0" algn="l" rtl="0">
              <a:spcBef>
                <a:spcPts val="400"/>
              </a:spcBef>
              <a:spcAft>
                <a:spcPts val="0"/>
              </a:spcAft>
              <a:buClr>
                <a:schemeClr val="dk1"/>
              </a:buClr>
              <a:buSzPts val="1200"/>
              <a:buFont typeface="Calibri"/>
              <a:buNone/>
            </a:pPr>
            <a:r>
              <a:rPr lang="en-US"/>
              <a:t>... WHERE </a:t>
            </a:r>
            <a:r>
              <a:rPr lang="en-US" i="1"/>
              <a:t>expr operator</a:t>
            </a:r>
            <a:r>
              <a:rPr lang="en-US"/>
              <a:t> value</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Example</a:t>
            </a:r>
            <a:endParaRPr/>
          </a:p>
          <a:p>
            <a:pPr marL="152373" lvl="4" indent="0" algn="l" rtl="0">
              <a:spcBef>
                <a:spcPts val="400"/>
              </a:spcBef>
              <a:spcAft>
                <a:spcPts val="0"/>
              </a:spcAft>
              <a:buClr>
                <a:schemeClr val="dk1"/>
              </a:buClr>
              <a:buSzPts val="1200"/>
              <a:buFont typeface="Calibri"/>
              <a:buNone/>
            </a:pPr>
            <a:r>
              <a:rPr lang="en-US"/>
              <a:t>... WHERE hire_date = '01-JAN-05'</a:t>
            </a:r>
            <a:endParaRPr/>
          </a:p>
          <a:p>
            <a:pPr marL="152373" lvl="4" indent="0" algn="l" rtl="0">
              <a:spcBef>
                <a:spcPts val="400"/>
              </a:spcBef>
              <a:spcAft>
                <a:spcPts val="0"/>
              </a:spcAft>
              <a:buClr>
                <a:schemeClr val="dk1"/>
              </a:buClr>
              <a:buSzPts val="1200"/>
              <a:buFont typeface="Calibri"/>
              <a:buNone/>
            </a:pPr>
            <a:r>
              <a:rPr lang="en-US"/>
              <a:t>... WHERE salary &gt;= 6000</a:t>
            </a:r>
            <a:endParaRPr/>
          </a:p>
          <a:p>
            <a:pPr marL="152373" lvl="4" indent="0" algn="l" rtl="0">
              <a:spcBef>
                <a:spcPts val="400"/>
              </a:spcBef>
              <a:spcAft>
                <a:spcPts val="0"/>
              </a:spcAft>
              <a:buClr>
                <a:schemeClr val="dk1"/>
              </a:buClr>
              <a:buSzPts val="1200"/>
              <a:buFont typeface="Calibri"/>
              <a:buNone/>
            </a:pPr>
            <a:r>
              <a:rPr lang="en-US"/>
              <a:t>... WHERE last_name = 'Smith'</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Remember, an alias cannot be used in the </a:t>
            </a:r>
            <a:r>
              <a:rPr lang="en-US">
                <a:latin typeface="Courier New"/>
                <a:ea typeface="Courier New"/>
                <a:cs typeface="Courier New"/>
                <a:sym typeface="Courier New"/>
              </a:rPr>
              <a:t>WHERE</a:t>
            </a:r>
            <a:r>
              <a:rPr lang="en-US">
                <a:latin typeface="Arial"/>
                <a:ea typeface="Arial"/>
                <a:cs typeface="Arial"/>
                <a:sym typeface="Arial"/>
              </a:rPr>
              <a:t> clause.</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a:t>
            </a:r>
            <a:r>
              <a:rPr lang="en-US">
                <a:latin typeface="Arial"/>
                <a:ea typeface="Arial"/>
                <a:cs typeface="Arial"/>
                <a:sym typeface="Arial"/>
              </a:rPr>
              <a:t> The symbols </a:t>
            </a:r>
            <a:r>
              <a:rPr lang="en-US">
                <a:latin typeface="Courier New"/>
                <a:ea typeface="Courier New"/>
                <a:cs typeface="Courier New"/>
                <a:sym typeface="Courier New"/>
              </a:rPr>
              <a:t>!=</a:t>
            </a:r>
            <a:r>
              <a:rPr lang="en-US">
                <a:latin typeface="Arial"/>
                <a:ea typeface="Arial"/>
                <a:cs typeface="Arial"/>
                <a:sym typeface="Arial"/>
              </a:rPr>
              <a:t> and </a:t>
            </a:r>
            <a:r>
              <a:rPr lang="en-US">
                <a:latin typeface="Courier New"/>
                <a:ea typeface="Courier New"/>
                <a:cs typeface="Courier New"/>
                <a:sym typeface="Courier New"/>
              </a:rPr>
              <a:t>^=</a:t>
            </a:r>
            <a:r>
              <a:rPr lang="en-US">
                <a:latin typeface="Arial"/>
                <a:ea typeface="Arial"/>
                <a:cs typeface="Arial"/>
                <a:sym typeface="Arial"/>
              </a:rPr>
              <a:t> can also represent the </a:t>
            </a:r>
            <a:r>
              <a:rPr lang="en-US" i="1">
                <a:latin typeface="Arial"/>
                <a:ea typeface="Arial"/>
                <a:cs typeface="Arial"/>
                <a:sym typeface="Arial"/>
              </a:rPr>
              <a:t>not </a:t>
            </a:r>
            <a:r>
              <a:rPr lang="en-US" sz="1100" i="1">
                <a:solidFill>
                  <a:srgbClr val="000000"/>
                </a:solidFill>
                <a:latin typeface="Arial"/>
                <a:ea typeface="Arial"/>
                <a:cs typeface="Arial"/>
                <a:sym typeface="Arial"/>
              </a:rPr>
              <a:t>equal to </a:t>
            </a:r>
            <a:r>
              <a:rPr lang="en-US">
                <a:latin typeface="Arial"/>
                <a:ea typeface="Arial"/>
                <a:cs typeface="Arial"/>
                <a:sym typeface="Arial"/>
              </a:rPr>
              <a:t>condition.</a:t>
            </a:r>
            <a:endParaRPr/>
          </a:p>
          <a:p>
            <a:pPr marL="0" lvl="0" indent="0" algn="l" rtl="0">
              <a:spcBef>
                <a:spcPts val="0"/>
              </a:spcBef>
              <a:spcAft>
                <a:spcPts val="0"/>
              </a:spcAft>
              <a:buNone/>
            </a:pPr>
            <a:endParaRPr/>
          </a:p>
        </p:txBody>
      </p:sp>
      <p:sp>
        <p:nvSpPr>
          <p:cNvPr id="1367" name="Google Shape;1367;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697779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the first example in the slide,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statement retrieves the last name and salary from the </a:t>
            </a:r>
            <a:r>
              <a:rPr lang="en-US">
                <a:solidFill>
                  <a:schemeClr val="dk1"/>
                </a:solidFill>
                <a:latin typeface="Courier New"/>
                <a:ea typeface="Courier New"/>
                <a:cs typeface="Courier New"/>
                <a:sym typeface="Courier New"/>
              </a:rPr>
              <a:t>EMPLOYEES</a:t>
            </a:r>
            <a:r>
              <a:rPr lang="en-US">
                <a:solidFill>
                  <a:schemeClr val="dk1"/>
                </a:solidFill>
                <a:latin typeface="Arial"/>
                <a:ea typeface="Arial"/>
                <a:cs typeface="Arial"/>
                <a:sym typeface="Arial"/>
              </a:rPr>
              <a:t> table for any employee whose salary is less than or equal to $3,000. Observe that there is an explicit value supplied to the </a:t>
            </a:r>
            <a:r>
              <a:rPr lang="en-US">
                <a:solidFill>
                  <a:schemeClr val="dk1"/>
                </a:solidFill>
                <a:latin typeface="Courier New"/>
                <a:ea typeface="Courier New"/>
                <a:cs typeface="Courier New"/>
                <a:sym typeface="Courier New"/>
              </a:rPr>
              <a:t>WHERE</a:t>
            </a:r>
            <a:r>
              <a:rPr lang="en-US">
                <a:solidFill>
                  <a:schemeClr val="dk1"/>
                </a:solidFill>
                <a:latin typeface="Arial"/>
                <a:ea typeface="Arial"/>
                <a:cs typeface="Arial"/>
                <a:sym typeface="Arial"/>
              </a:rPr>
              <a:t> clause</a:t>
            </a:r>
            <a:r>
              <a:rPr lang="en-US">
                <a:latin typeface="Arial"/>
                <a:ea typeface="Arial"/>
                <a:cs typeface="Arial"/>
                <a:sym typeface="Arial"/>
              </a:rPr>
              <a:t>. The explicit value of </a:t>
            </a:r>
            <a:r>
              <a:rPr lang="en-US">
                <a:latin typeface="Courier New"/>
                <a:ea typeface="Courier New"/>
                <a:cs typeface="Courier New"/>
                <a:sym typeface="Courier New"/>
              </a:rPr>
              <a:t>3000</a:t>
            </a:r>
            <a:r>
              <a:rPr lang="en-US">
                <a:latin typeface="Arial"/>
                <a:ea typeface="Arial"/>
                <a:cs typeface="Arial"/>
                <a:sym typeface="Arial"/>
              </a:rPr>
              <a:t> is compared to the salary value in the </a:t>
            </a:r>
            <a:r>
              <a:rPr lang="en-US">
                <a:latin typeface="Courier New"/>
                <a:ea typeface="Courier New"/>
                <a:cs typeface="Courier New"/>
                <a:sym typeface="Courier New"/>
              </a:rPr>
              <a:t>SALARY</a:t>
            </a:r>
            <a:r>
              <a:rPr lang="en-US">
                <a:latin typeface="Arial"/>
                <a:ea typeface="Arial"/>
                <a:cs typeface="Arial"/>
                <a:sym typeface="Arial"/>
              </a:rPr>
              <a:t> column of the </a:t>
            </a:r>
            <a:r>
              <a:rPr lang="en-US">
                <a:latin typeface="Courier New"/>
                <a:ea typeface="Courier New"/>
                <a:cs typeface="Courier New"/>
                <a:sym typeface="Courier New"/>
              </a:rPr>
              <a:t>EMPLOYEES</a:t>
            </a:r>
            <a:r>
              <a:rPr lang="en-US">
                <a:latin typeface="Arial"/>
                <a:ea typeface="Arial"/>
                <a:cs typeface="Arial"/>
                <a:sym typeface="Arial"/>
              </a:rPr>
              <a:t> table.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second example, the </a:t>
            </a:r>
            <a:r>
              <a:rPr lang="en-US">
                <a:latin typeface="Courier New"/>
                <a:ea typeface="Courier New"/>
                <a:cs typeface="Courier New"/>
                <a:sym typeface="Courier New"/>
              </a:rPr>
              <a:t>SELECT</a:t>
            </a:r>
            <a:r>
              <a:rPr lang="en-US">
                <a:latin typeface="Arial"/>
                <a:ea typeface="Arial"/>
                <a:cs typeface="Arial"/>
                <a:sym typeface="Arial"/>
              </a:rPr>
              <a:t> statement retrieves all rows where the last name is </a:t>
            </a:r>
            <a:r>
              <a:rPr lang="en-US">
                <a:latin typeface="Courier New"/>
                <a:ea typeface="Courier New"/>
                <a:cs typeface="Courier New"/>
                <a:sym typeface="Courier New"/>
              </a:rPr>
              <a:t>Abel</a:t>
            </a:r>
            <a:r>
              <a:rPr lang="en-US">
                <a:latin typeface="Arial"/>
                <a:ea typeface="Arial"/>
                <a:cs typeface="Arial"/>
                <a:sym typeface="Arial"/>
              </a:rPr>
              <a:t>. Because * is used in the </a:t>
            </a:r>
            <a:r>
              <a:rPr lang="en-US">
                <a:latin typeface="Courier New"/>
                <a:ea typeface="Courier New"/>
                <a:cs typeface="Courier New"/>
                <a:sym typeface="Courier New"/>
              </a:rPr>
              <a:t>SELECT</a:t>
            </a:r>
            <a:r>
              <a:rPr lang="en-US">
                <a:latin typeface="Arial"/>
                <a:ea typeface="Arial"/>
                <a:cs typeface="Arial"/>
                <a:sym typeface="Arial"/>
              </a:rPr>
              <a:t> statement, all fields from the EMPLOYEES table would appear in the result set.</a:t>
            </a:r>
            <a:endParaRPr/>
          </a:p>
          <a:p>
            <a:pPr marL="0" lvl="0" indent="0" algn="l" rtl="0">
              <a:spcBef>
                <a:spcPts val="0"/>
              </a:spcBef>
              <a:spcAft>
                <a:spcPts val="0"/>
              </a:spcAft>
              <a:buNone/>
            </a:pPr>
            <a:endParaRPr/>
          </a:p>
        </p:txBody>
      </p:sp>
      <p:sp>
        <p:nvSpPr>
          <p:cNvPr id="1374" name="Google Shape;1374;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17382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2, you will learn about SQL statements to query and display data from multiple tables using Joins. You will also learn to use subqueries when the condition is unknown, use group functions to aggregate data, and use set operators.</a:t>
            </a:r>
            <a:endParaRPr/>
          </a:p>
          <a:p>
            <a:pPr marL="0" lvl="0" indent="0" algn="l" rtl="0">
              <a:spcBef>
                <a:spcPts val="0"/>
              </a:spcBef>
              <a:spcAft>
                <a:spcPts val="0"/>
              </a:spcAft>
              <a:buNone/>
            </a:pPr>
            <a:endParaRPr/>
          </a:p>
        </p:txBody>
      </p:sp>
      <p:sp>
        <p:nvSpPr>
          <p:cNvPr id="179" name="Google Shape;1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699592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0" name="Google Shape;1390;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a:t>You can display rows  based on a range of values using the </a:t>
            </a:r>
            <a:r>
              <a:rPr lang="en-US">
                <a:latin typeface="Courier New"/>
                <a:ea typeface="Courier New"/>
                <a:cs typeface="Courier New"/>
                <a:sym typeface="Courier New"/>
              </a:rPr>
              <a:t>BETWEEN</a:t>
            </a:r>
            <a:r>
              <a:rPr lang="en-US"/>
              <a:t> operator. The range that you specify contains a lower limit and an upper limit.</a:t>
            </a:r>
            <a:endParaRPr/>
          </a:p>
          <a:p>
            <a:pPr marL="152373" lvl="1" indent="0" algn="l" rtl="0">
              <a:spcBef>
                <a:spcPts val="533"/>
              </a:spcBef>
              <a:spcAft>
                <a:spcPts val="0"/>
              </a:spcAft>
              <a:buClr>
                <a:schemeClr val="dk1"/>
              </a:buClr>
              <a:buSzPts val="1200"/>
              <a:buFont typeface="Calibri"/>
              <a:buNone/>
            </a:pPr>
            <a:r>
              <a:rPr lang="en-US"/>
              <a:t>The </a:t>
            </a:r>
            <a:r>
              <a:rPr lang="en-US">
                <a:latin typeface="Courier New"/>
                <a:ea typeface="Courier New"/>
                <a:cs typeface="Courier New"/>
                <a:sym typeface="Courier New"/>
              </a:rPr>
              <a:t>SELECT</a:t>
            </a:r>
            <a:r>
              <a:rPr lang="en-US"/>
              <a:t> statement in the slide returns rows from the </a:t>
            </a:r>
            <a:r>
              <a:rPr lang="en-US">
                <a:latin typeface="Courier New"/>
                <a:ea typeface="Courier New"/>
                <a:cs typeface="Courier New"/>
                <a:sym typeface="Courier New"/>
              </a:rPr>
              <a:t>EMPLOYEES</a:t>
            </a:r>
            <a:r>
              <a:rPr lang="en-US"/>
              <a:t> table for any employee whose salary is between $2,500 and $3,500. </a:t>
            </a:r>
            <a:endParaRPr/>
          </a:p>
          <a:p>
            <a:pPr marL="152373" lvl="1" indent="0" algn="l" rtl="0">
              <a:spcBef>
                <a:spcPts val="533"/>
              </a:spcBef>
              <a:spcAft>
                <a:spcPts val="0"/>
              </a:spcAft>
              <a:buClr>
                <a:schemeClr val="dk1"/>
              </a:buClr>
              <a:buSzPts val="1200"/>
              <a:buFont typeface="Calibri"/>
              <a:buNone/>
            </a:pPr>
            <a:r>
              <a:rPr lang="en-US"/>
              <a:t>Values that are specified with the </a:t>
            </a:r>
            <a:r>
              <a:rPr lang="en-US">
                <a:latin typeface="Courier New"/>
                <a:ea typeface="Courier New"/>
                <a:cs typeface="Courier New"/>
                <a:sym typeface="Courier New"/>
              </a:rPr>
              <a:t>BETWEEN</a:t>
            </a:r>
            <a:r>
              <a:rPr lang="en-US"/>
              <a:t> operator are inclusive. Remember, you must specify the lower limit first.</a:t>
            </a:r>
            <a:endParaRPr/>
          </a:p>
          <a:p>
            <a:pPr marL="152373" lvl="1" indent="0" algn="l" rtl="0">
              <a:spcBef>
                <a:spcPts val="533"/>
              </a:spcBef>
              <a:spcAft>
                <a:spcPts val="0"/>
              </a:spcAft>
              <a:buClr>
                <a:schemeClr val="dk1"/>
              </a:buClr>
              <a:buSzPts val="1200"/>
              <a:buFont typeface="Calibri"/>
              <a:buNone/>
            </a:pPr>
            <a:r>
              <a:rPr lang="en-US"/>
              <a:t>You can also use the </a:t>
            </a:r>
            <a:r>
              <a:rPr lang="en-US">
                <a:latin typeface="Courier New"/>
                <a:ea typeface="Courier New"/>
                <a:cs typeface="Courier New"/>
                <a:sym typeface="Courier New"/>
              </a:rPr>
              <a:t>BETWEEN</a:t>
            </a:r>
            <a:r>
              <a:rPr lang="en-US"/>
              <a:t> operator on character values:</a:t>
            </a:r>
            <a:endParaRPr/>
          </a:p>
          <a:p>
            <a:pPr marL="0" lvl="0" indent="0" algn="l" rtl="0">
              <a:spcBef>
                <a:spcPts val="533"/>
              </a:spcBef>
              <a:spcAft>
                <a:spcPts val="0"/>
              </a:spcAft>
              <a:buClr>
                <a:schemeClr val="dk1"/>
              </a:buClr>
              <a:buSzPts val="1200"/>
              <a:buFont typeface="Calibri"/>
              <a:buNone/>
            </a:pPr>
            <a:r>
              <a:rPr lang="en-US"/>
              <a:t>	</a:t>
            </a:r>
            <a:r>
              <a:rPr lang="en-US" b="0">
                <a:latin typeface="Courier New"/>
                <a:ea typeface="Courier New"/>
                <a:cs typeface="Courier New"/>
                <a:sym typeface="Courier New"/>
              </a:rPr>
              <a:t>SELECT last_name FROM employees</a:t>
            </a:r>
            <a:endParaRPr/>
          </a:p>
          <a:p>
            <a:pPr marL="0" lvl="0" indent="0" algn="l" rtl="0">
              <a:spcBef>
                <a:spcPts val="533"/>
              </a:spcBef>
              <a:spcAft>
                <a:spcPts val="0"/>
              </a:spcAft>
              <a:buClr>
                <a:schemeClr val="dk1"/>
              </a:buClr>
              <a:buSzPts val="1200"/>
              <a:buFont typeface="Courier New"/>
              <a:buNone/>
            </a:pPr>
            <a:r>
              <a:rPr lang="en-US" b="0">
                <a:latin typeface="Courier New"/>
                <a:ea typeface="Courier New"/>
                <a:cs typeface="Courier New"/>
                <a:sym typeface="Courier New"/>
              </a:rPr>
              <a:t>	WHERE last_name BETWEEN ‘King’ AND ‘Whalen’;</a:t>
            </a:r>
            <a:endParaRPr/>
          </a:p>
          <a:p>
            <a:pPr marL="0" lvl="0" indent="0" algn="l" rtl="0">
              <a:spcBef>
                <a:spcPts val="0"/>
              </a:spcBef>
              <a:spcAft>
                <a:spcPts val="0"/>
              </a:spcAft>
              <a:buNone/>
            </a:pPr>
            <a:endParaRPr/>
          </a:p>
        </p:txBody>
      </p:sp>
      <p:sp>
        <p:nvSpPr>
          <p:cNvPr id="1391" name="Google Shape;1391;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9267802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6" name="Google Shape;1406;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can use the </a:t>
            </a:r>
            <a:r>
              <a:rPr lang="en-US">
                <a:latin typeface="Courier New"/>
                <a:ea typeface="Courier New"/>
                <a:cs typeface="Courier New"/>
                <a:sym typeface="Courier New"/>
              </a:rPr>
              <a:t>IN</a:t>
            </a:r>
            <a:r>
              <a:rPr lang="en-US">
                <a:latin typeface="Arial"/>
                <a:ea typeface="Arial"/>
                <a:cs typeface="Arial"/>
                <a:sym typeface="Arial"/>
              </a:rPr>
              <a:t> operator to test for values among a specified set of values. The condition defined using the </a:t>
            </a:r>
            <a:r>
              <a:rPr lang="en-US">
                <a:latin typeface="Courier New"/>
                <a:ea typeface="Courier New"/>
                <a:cs typeface="Courier New"/>
                <a:sym typeface="Courier New"/>
              </a:rPr>
              <a:t>IN</a:t>
            </a:r>
            <a:r>
              <a:rPr lang="en-US">
                <a:latin typeface="Arial"/>
                <a:ea typeface="Arial"/>
                <a:cs typeface="Arial"/>
                <a:sym typeface="Arial"/>
              </a:rPr>
              <a:t> operator is also known as the </a:t>
            </a:r>
            <a:r>
              <a:rPr lang="en-US" i="1">
                <a:latin typeface="Arial"/>
                <a:ea typeface="Arial"/>
                <a:cs typeface="Arial"/>
                <a:sym typeface="Arial"/>
              </a:rPr>
              <a:t>membership condition</a:t>
            </a:r>
            <a:r>
              <a:rPr lang="en-US">
                <a:latin typeface="Arial"/>
                <a:ea typeface="Arial"/>
                <a:cs typeface="Arial"/>
                <a:sym typeface="Arial"/>
              </a:rPr>
              <a: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example in the slide displays employee IDs, last names, salaries, and manager’s employee IDs for all the employees whose manager’s employee ID is 100, 101, or 201.</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a:t>
            </a:r>
            <a:r>
              <a:rPr lang="en-US">
                <a:latin typeface="Arial"/>
                <a:ea typeface="Arial"/>
                <a:cs typeface="Arial"/>
                <a:sym typeface="Arial"/>
              </a:rPr>
              <a:t> The set of values can be specified in any random order—for example, (201,100,101).</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IN</a:t>
            </a:r>
            <a:r>
              <a:rPr lang="en-US">
                <a:latin typeface="Arial"/>
                <a:ea typeface="Arial"/>
                <a:cs typeface="Arial"/>
                <a:sym typeface="Arial"/>
              </a:rPr>
              <a:t> operator can be used with any data type. The following example returns rows from the </a:t>
            </a:r>
            <a:r>
              <a:rPr lang="en-US">
                <a:latin typeface="Courier New"/>
                <a:ea typeface="Courier New"/>
                <a:cs typeface="Courier New"/>
                <a:sym typeface="Courier New"/>
              </a:rPr>
              <a:t>EMPLOYEES</a:t>
            </a:r>
            <a:r>
              <a:rPr lang="en-US">
                <a:latin typeface="Arial"/>
                <a:ea typeface="Arial"/>
                <a:cs typeface="Arial"/>
                <a:sym typeface="Arial"/>
              </a:rPr>
              <a:t> table, for any employee whose last name is included with the </a:t>
            </a:r>
            <a:r>
              <a:rPr lang="en-US">
                <a:latin typeface="Courier New"/>
                <a:ea typeface="Courier New"/>
                <a:cs typeface="Courier New"/>
                <a:sym typeface="Courier New"/>
              </a:rPr>
              <a:t>IN</a:t>
            </a:r>
            <a:r>
              <a:rPr lang="en-US">
                <a:latin typeface="Arial"/>
                <a:ea typeface="Arial"/>
                <a:cs typeface="Arial"/>
                <a:sym typeface="Arial"/>
              </a:rPr>
              <a:t> operator:</a:t>
            </a:r>
            <a:endParaRPr/>
          </a:p>
          <a:p>
            <a:pPr marL="857250" lvl="4" indent="0" algn="l" rtl="0">
              <a:spcBef>
                <a:spcPts val="400"/>
              </a:spcBef>
              <a:spcAft>
                <a:spcPts val="0"/>
              </a:spcAft>
              <a:buClr>
                <a:schemeClr val="dk1"/>
              </a:buClr>
              <a:buSzPts val="1200"/>
              <a:buFont typeface="Calibri"/>
              <a:buNone/>
            </a:pPr>
            <a:r>
              <a:rPr lang="en-US"/>
              <a:t>SELECT employee_id, manager_id, department_id</a:t>
            </a:r>
            <a:endParaRPr/>
          </a:p>
          <a:p>
            <a:pPr marL="857250" lvl="4" indent="0" algn="l" rtl="0">
              <a:spcBef>
                <a:spcPts val="400"/>
              </a:spcBef>
              <a:spcAft>
                <a:spcPts val="0"/>
              </a:spcAft>
              <a:buClr>
                <a:schemeClr val="dk1"/>
              </a:buClr>
              <a:buSzPts val="1200"/>
              <a:buFont typeface="Calibri"/>
              <a:buNone/>
            </a:pPr>
            <a:r>
              <a:rPr lang="en-US"/>
              <a:t>FROM   employees</a:t>
            </a:r>
            <a:endParaRPr/>
          </a:p>
          <a:p>
            <a:pPr marL="857250" lvl="4" indent="0" algn="l" rtl="0">
              <a:spcBef>
                <a:spcPts val="400"/>
              </a:spcBef>
              <a:spcAft>
                <a:spcPts val="0"/>
              </a:spcAft>
              <a:buClr>
                <a:schemeClr val="dk1"/>
              </a:buClr>
              <a:buSzPts val="1200"/>
              <a:buFont typeface="Calibri"/>
              <a:buNone/>
            </a:pPr>
            <a:r>
              <a:rPr lang="en-US"/>
              <a:t>WHERE  last_name IN ('Hartstein', 'Vargas');</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If characters or dates are used in a list, they must be enclosed within single quotation marks (</a:t>
            </a:r>
            <a:r>
              <a:rPr lang="en-US">
                <a:latin typeface="Courier New"/>
                <a:ea typeface="Courier New"/>
                <a:cs typeface="Courier New"/>
                <a:sym typeface="Courier New"/>
              </a:rPr>
              <a:t>''</a:t>
            </a:r>
            <a:r>
              <a:rPr lang="en-US">
                <a:latin typeface="Arial"/>
                <a:ea typeface="Arial"/>
                <a:cs typeface="Arial"/>
                <a:sym typeface="Arial"/>
              </a:rPr>
              <a:t>).</a:t>
            </a:r>
            <a:endParaRPr/>
          </a:p>
          <a:p>
            <a:pPr marL="0" lvl="0" indent="0" algn="l" rtl="0">
              <a:spcBef>
                <a:spcPts val="0"/>
              </a:spcBef>
              <a:spcAft>
                <a:spcPts val="0"/>
              </a:spcAft>
              <a:buNone/>
            </a:pPr>
            <a:endParaRPr/>
          </a:p>
        </p:txBody>
      </p:sp>
      <p:sp>
        <p:nvSpPr>
          <p:cNvPr id="1407" name="Google Shape;1407;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696669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You may not always know </a:t>
            </a:r>
            <a:r>
              <a:rPr lang="en-US" dirty="0">
                <a:solidFill>
                  <a:schemeClr val="dk1"/>
                </a:solidFill>
                <a:latin typeface="Arial"/>
                <a:ea typeface="Arial"/>
                <a:cs typeface="Arial"/>
                <a:sym typeface="Arial"/>
              </a:rPr>
              <a:t>the exact value to search for. You can select rows that match a character pattern by using the </a:t>
            </a:r>
            <a:r>
              <a:rPr lang="en-US" dirty="0">
                <a:solidFill>
                  <a:schemeClr val="dk1"/>
                </a:solidFill>
                <a:latin typeface="Courier New"/>
                <a:ea typeface="Courier New"/>
                <a:cs typeface="Courier New"/>
                <a:sym typeface="Courier New"/>
              </a:rPr>
              <a:t>LIKE</a:t>
            </a:r>
            <a:r>
              <a:rPr lang="en-US" dirty="0">
                <a:solidFill>
                  <a:schemeClr val="dk1"/>
                </a:solidFill>
                <a:latin typeface="Arial"/>
                <a:ea typeface="Arial"/>
                <a:cs typeface="Arial"/>
                <a:sym typeface="Arial"/>
              </a:rPr>
              <a:t> operator. The character pattern–matching operation is referred to as a </a:t>
            </a:r>
            <a:r>
              <a:rPr lang="en-US" i="1" dirty="0">
                <a:solidFill>
                  <a:schemeClr val="dk1"/>
                </a:solidFill>
                <a:latin typeface="Arial"/>
                <a:ea typeface="Arial"/>
                <a:cs typeface="Arial"/>
                <a:sym typeface="Arial"/>
              </a:rPr>
              <a:t>wildcard </a:t>
            </a:r>
            <a:r>
              <a:rPr lang="en-US" dirty="0">
                <a:solidFill>
                  <a:schemeClr val="dk1"/>
                </a:solidFill>
                <a:latin typeface="Arial"/>
                <a:ea typeface="Arial"/>
                <a:cs typeface="Arial"/>
                <a:sym typeface="Arial"/>
              </a:rPr>
              <a:t>search. Two symbols can be used to construct the search string. </a:t>
            </a:r>
            <a:endParaRPr dirty="0"/>
          </a:p>
          <a:p>
            <a:pPr marL="152373" lvl="1" indent="0" algn="l" rtl="0">
              <a:spcBef>
                <a:spcPts val="533"/>
              </a:spcBef>
              <a:spcAft>
                <a:spcPts val="0"/>
              </a:spcAft>
              <a:buClr>
                <a:schemeClr val="dk1"/>
              </a:buClr>
              <a:buSzPts val="1200"/>
              <a:buFont typeface="Calibri"/>
              <a:buNone/>
            </a:pPr>
            <a:endParaRPr dirty="0">
              <a:solidFill>
                <a:schemeClr val="dk1"/>
              </a:solidFill>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solidFill>
                <a:schemeClr val="dk1"/>
              </a:solidFill>
              <a:latin typeface="Arial"/>
              <a:ea typeface="Arial"/>
              <a:cs typeface="Arial"/>
              <a:sym typeface="Arial"/>
            </a:endParaRPr>
          </a:p>
          <a:p>
            <a:pPr marL="152373" lvl="1" indent="0" algn="l" rtl="0">
              <a:spcBef>
                <a:spcPts val="533"/>
              </a:spcBef>
              <a:spcAft>
                <a:spcPts val="0"/>
              </a:spcAft>
              <a:buClr>
                <a:schemeClr val="dk1"/>
              </a:buClr>
              <a:buSzPts val="500"/>
              <a:buFont typeface="Calibri"/>
              <a:buNone/>
            </a:pPr>
            <a:endParaRPr sz="500"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Calibri"/>
              <a:buNone/>
            </a:pPr>
            <a:endParaRPr dirty="0">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The </a:t>
            </a:r>
            <a:r>
              <a:rPr lang="en-US" dirty="0">
                <a:latin typeface="Courier New"/>
                <a:ea typeface="Courier New"/>
                <a:cs typeface="Courier New"/>
                <a:sym typeface="Courier New"/>
              </a:rPr>
              <a:t>SELECT</a:t>
            </a:r>
            <a:r>
              <a:rPr lang="en-US" dirty="0">
                <a:latin typeface="Arial"/>
                <a:ea typeface="Arial"/>
                <a:cs typeface="Arial"/>
                <a:sym typeface="Arial"/>
              </a:rPr>
              <a:t> statement in the slide returns the first name from the </a:t>
            </a:r>
            <a:r>
              <a:rPr lang="en-US" dirty="0">
                <a:latin typeface="Courier New"/>
                <a:ea typeface="Courier New"/>
                <a:cs typeface="Courier New"/>
                <a:sym typeface="Courier New"/>
              </a:rPr>
              <a:t>EMPLOYEES</a:t>
            </a:r>
            <a:r>
              <a:rPr lang="en-US" dirty="0">
                <a:latin typeface="Arial"/>
                <a:ea typeface="Arial"/>
                <a:cs typeface="Arial"/>
                <a:sym typeface="Arial"/>
              </a:rPr>
              <a:t> table for any employee whose first name begins with the letter “S.” Note the uppercase “S.” Consequently, names beginning with a lowercase “s”</a:t>
            </a:r>
            <a:r>
              <a:rPr lang="en-US" i="1" dirty="0">
                <a:latin typeface="Arial"/>
                <a:ea typeface="Arial"/>
                <a:cs typeface="Arial"/>
                <a:sym typeface="Arial"/>
              </a:rPr>
              <a:t> </a:t>
            </a:r>
            <a:r>
              <a:rPr lang="en-US" dirty="0">
                <a:latin typeface="Arial"/>
                <a:ea typeface="Arial"/>
                <a:cs typeface="Arial"/>
                <a:sym typeface="Arial"/>
              </a:rPr>
              <a:t>are not returned. </a:t>
            </a:r>
            <a:endParaRPr dirty="0"/>
          </a:p>
          <a:p>
            <a:pPr marL="152373" lvl="1" indent="0" algn="l" rtl="0">
              <a:spcBef>
                <a:spcPts val="533"/>
              </a:spcBef>
              <a:spcAft>
                <a:spcPts val="0"/>
              </a:spcAft>
              <a:buClr>
                <a:schemeClr val="dk1"/>
              </a:buClr>
              <a:buSzPts val="1200"/>
              <a:buFont typeface="Arial"/>
              <a:buNone/>
            </a:pPr>
            <a:r>
              <a:rPr lang="en-US" dirty="0">
                <a:latin typeface="Arial"/>
                <a:ea typeface="Arial"/>
                <a:cs typeface="Arial"/>
                <a:sym typeface="Arial"/>
              </a:rPr>
              <a:t>The </a:t>
            </a:r>
            <a:r>
              <a:rPr lang="en-US" dirty="0">
                <a:latin typeface="Courier New"/>
                <a:ea typeface="Courier New"/>
                <a:cs typeface="Courier New"/>
                <a:sym typeface="Courier New"/>
              </a:rPr>
              <a:t>LIKE</a:t>
            </a:r>
            <a:r>
              <a:rPr lang="en-US" dirty="0">
                <a:latin typeface="Arial"/>
                <a:ea typeface="Arial"/>
                <a:cs typeface="Arial"/>
                <a:sym typeface="Arial"/>
              </a:rPr>
              <a:t> operator can be used as a shortcut for some </a:t>
            </a:r>
            <a:r>
              <a:rPr lang="en-US" dirty="0">
                <a:latin typeface="Courier New"/>
                <a:ea typeface="Courier New"/>
                <a:cs typeface="Courier New"/>
                <a:sym typeface="Courier New"/>
              </a:rPr>
              <a:t>BETWEEN</a:t>
            </a:r>
            <a:r>
              <a:rPr lang="en-US" dirty="0">
                <a:latin typeface="Arial"/>
                <a:ea typeface="Arial"/>
                <a:cs typeface="Arial"/>
                <a:sym typeface="Arial"/>
              </a:rPr>
              <a:t> comparisons. The following example displays the last names and hire dates of all employees who joined between January 2015 and December 2015: </a:t>
            </a:r>
            <a:endParaRPr dirty="0">
              <a:latin typeface="Courier New"/>
              <a:ea typeface="Courier New"/>
              <a:cs typeface="Courier New"/>
              <a:sym typeface="Courier New"/>
            </a:endParaRPr>
          </a:p>
          <a:p>
            <a:pPr marL="857250" lvl="4" indent="0" algn="l" rtl="0">
              <a:spcBef>
                <a:spcPts val="400"/>
              </a:spcBef>
              <a:spcAft>
                <a:spcPts val="0"/>
              </a:spcAft>
              <a:buClr>
                <a:schemeClr val="dk1"/>
              </a:buClr>
              <a:buSzPts val="1200"/>
              <a:buFont typeface="Calibri"/>
              <a:buNone/>
            </a:pPr>
            <a:r>
              <a:rPr lang="en-US" dirty="0"/>
              <a:t>SELECT </a:t>
            </a:r>
            <a:r>
              <a:rPr lang="en-US" dirty="0" err="1"/>
              <a:t>last_name</a:t>
            </a:r>
            <a:r>
              <a:rPr lang="en-US" dirty="0"/>
              <a:t>, </a:t>
            </a:r>
            <a:r>
              <a:rPr lang="en-US" dirty="0" err="1"/>
              <a:t>hire_date</a:t>
            </a:r>
            <a:endParaRPr dirty="0"/>
          </a:p>
          <a:p>
            <a:pPr marL="857250" lvl="4" indent="0" algn="l" rtl="0">
              <a:spcBef>
                <a:spcPts val="400"/>
              </a:spcBef>
              <a:spcAft>
                <a:spcPts val="0"/>
              </a:spcAft>
              <a:buClr>
                <a:schemeClr val="dk1"/>
              </a:buClr>
              <a:buSzPts val="1200"/>
              <a:buFont typeface="Calibri"/>
              <a:buNone/>
            </a:pPr>
            <a:r>
              <a:rPr lang="en-US" dirty="0"/>
              <a:t>FROM   employees</a:t>
            </a:r>
            <a:endParaRPr dirty="0"/>
          </a:p>
          <a:p>
            <a:pPr marL="857250" lvl="4" indent="0" algn="l" rtl="0">
              <a:spcBef>
                <a:spcPts val="400"/>
              </a:spcBef>
              <a:spcAft>
                <a:spcPts val="0"/>
              </a:spcAft>
              <a:buClr>
                <a:schemeClr val="dk1"/>
              </a:buClr>
              <a:buSzPts val="1200"/>
              <a:buFont typeface="Calibri"/>
              <a:buNone/>
            </a:pPr>
            <a:r>
              <a:rPr lang="en-US" dirty="0"/>
              <a:t>WHERE  </a:t>
            </a:r>
            <a:r>
              <a:rPr lang="en-US" dirty="0" err="1"/>
              <a:t>hire_date</a:t>
            </a:r>
            <a:r>
              <a:rPr lang="en-US" dirty="0"/>
              <a:t> LIKE '%15';</a:t>
            </a:r>
            <a:endParaRPr dirty="0"/>
          </a:p>
          <a:p>
            <a:pPr marL="0" lvl="0" indent="0" algn="l" rtl="0">
              <a:spcBef>
                <a:spcPts val="0"/>
              </a:spcBef>
              <a:spcAft>
                <a:spcPts val="0"/>
              </a:spcAft>
              <a:buNone/>
            </a:pPr>
            <a:endParaRPr dirty="0"/>
          </a:p>
        </p:txBody>
      </p:sp>
      <p:sp>
        <p:nvSpPr>
          <p:cNvPr id="1418" name="Google Shape;1418;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838686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a:t>
            </a:r>
            <a:r>
              <a:rPr lang="en-US">
                <a:latin typeface="Courier New"/>
                <a:ea typeface="Courier New"/>
                <a:cs typeface="Courier New"/>
                <a:sym typeface="Courier New"/>
              </a:rPr>
              <a:t>%</a:t>
            </a:r>
            <a:r>
              <a:rPr lang="en-US">
                <a:latin typeface="Arial"/>
                <a:ea typeface="Arial"/>
                <a:cs typeface="Arial"/>
                <a:sym typeface="Arial"/>
              </a:rPr>
              <a:t> and </a:t>
            </a:r>
            <a:r>
              <a:rPr lang="en-US">
                <a:latin typeface="Courier New"/>
                <a:ea typeface="Courier New"/>
                <a:cs typeface="Courier New"/>
                <a:sym typeface="Courier New"/>
              </a:rPr>
              <a:t>_</a:t>
            </a:r>
            <a:r>
              <a:rPr lang="en-US">
                <a:latin typeface="Arial"/>
                <a:ea typeface="Arial"/>
                <a:cs typeface="Arial"/>
                <a:sym typeface="Arial"/>
              </a:rPr>
              <a:t> symbols can be used in any combination with literal characters. The example in the slide displays the names of all employees whose last names have the letter “o” as the second character.</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When you need to have an exact match for the actual </a:t>
            </a:r>
            <a:r>
              <a:rPr lang="en-US" i="1">
                <a:solidFill>
                  <a:schemeClr val="dk1"/>
                </a:solidFill>
                <a:latin typeface="Courier New"/>
                <a:ea typeface="Courier New"/>
                <a:cs typeface="Courier New"/>
                <a:sym typeface="Courier New"/>
              </a:rPr>
              <a:t>%</a:t>
            </a:r>
            <a:r>
              <a:rPr lang="en-US">
                <a:solidFill>
                  <a:schemeClr val="dk1"/>
                </a:solidFill>
                <a:latin typeface="Arial"/>
                <a:ea typeface="Arial"/>
                <a:cs typeface="Arial"/>
                <a:sym typeface="Arial"/>
              </a:rPr>
              <a:t> and </a:t>
            </a:r>
            <a:r>
              <a:rPr lang="en-US" i="1">
                <a:solidFill>
                  <a:schemeClr val="dk1"/>
                </a:solidFill>
                <a:latin typeface="Courier New"/>
                <a:ea typeface="Courier New"/>
                <a:cs typeface="Courier New"/>
                <a:sym typeface="Courier New"/>
              </a:rPr>
              <a:t>_</a:t>
            </a:r>
            <a:r>
              <a:rPr lang="en-US">
                <a:solidFill>
                  <a:schemeClr val="dk1"/>
                </a:solidFill>
                <a:latin typeface="Arial"/>
                <a:ea typeface="Arial"/>
                <a:cs typeface="Arial"/>
                <a:sym typeface="Arial"/>
              </a:rPr>
              <a:t> characters, use the </a:t>
            </a:r>
            <a:r>
              <a:rPr lang="en-US">
                <a:solidFill>
                  <a:schemeClr val="dk1"/>
                </a:solidFill>
                <a:latin typeface="Courier New"/>
                <a:ea typeface="Courier New"/>
                <a:cs typeface="Courier New"/>
                <a:sym typeface="Courier New"/>
              </a:rPr>
              <a:t>ESCAPE</a:t>
            </a:r>
            <a:r>
              <a:rPr lang="en-US">
                <a:solidFill>
                  <a:schemeClr val="dk1"/>
                </a:solidFill>
                <a:latin typeface="Arial"/>
                <a:ea typeface="Arial"/>
                <a:cs typeface="Arial"/>
                <a:sym typeface="Arial"/>
              </a:rPr>
              <a:t> identifier. For example, to find the last name and job ID of all the employees whose job ID contains </a:t>
            </a:r>
            <a:r>
              <a:rPr lang="en-US">
                <a:solidFill>
                  <a:schemeClr val="dk1"/>
                </a:solidFill>
                <a:latin typeface="Courier New"/>
                <a:ea typeface="Courier New"/>
                <a:cs typeface="Courier New"/>
                <a:sym typeface="Courier New"/>
              </a:rPr>
              <a:t>'SA_', </a:t>
            </a:r>
            <a:r>
              <a:rPr lang="en-US">
                <a:solidFill>
                  <a:schemeClr val="dk1"/>
                </a:solidFill>
                <a:latin typeface="Arial"/>
                <a:ea typeface="Arial"/>
                <a:cs typeface="Arial"/>
                <a:sym typeface="Arial"/>
              </a:rPr>
              <a:t>use the following statement:</a:t>
            </a:r>
            <a:endParaRPr/>
          </a:p>
          <a:p>
            <a:pPr marL="152373" lvl="1" indent="0" algn="l" rtl="0">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SELECT last_name, job_id</a:t>
            </a:r>
            <a:endParaRPr/>
          </a:p>
          <a:p>
            <a:pPr marL="152373" lvl="1" indent="0" algn="l" rtl="0">
              <a:spcBef>
                <a:spcPts val="533"/>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FROM employees</a:t>
            </a:r>
            <a:endParaRPr/>
          </a:p>
          <a:p>
            <a:pPr marL="152373" lvl="1" indent="0" algn="l" rtl="0">
              <a:spcBef>
                <a:spcPts val="533"/>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WHERE job_id LIKE 'SA\_%' ESCAPE '\';</a:t>
            </a:r>
            <a:endParaRPr/>
          </a:p>
          <a:p>
            <a:pPr marL="0" lvl="0" indent="0" algn="l" rtl="0">
              <a:spcBef>
                <a:spcPts val="0"/>
              </a:spcBef>
              <a:spcAft>
                <a:spcPts val="0"/>
              </a:spcAft>
              <a:buNone/>
            </a:pPr>
            <a:endParaRPr/>
          </a:p>
        </p:txBody>
      </p:sp>
      <p:sp>
        <p:nvSpPr>
          <p:cNvPr id="1429" name="Google Shape;1429;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871771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9" name="Google Shape;1439;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There are two types of </a:t>
            </a:r>
            <a:r>
              <a:rPr lang="en-US">
                <a:solidFill>
                  <a:schemeClr val="dk1"/>
                </a:solidFill>
                <a:latin typeface="Courier New"/>
                <a:ea typeface="Courier New"/>
                <a:cs typeface="Courier New"/>
                <a:sym typeface="Courier New"/>
              </a:rPr>
              <a:t>NULL</a:t>
            </a:r>
            <a:r>
              <a:rPr lang="en-US">
                <a:solidFill>
                  <a:schemeClr val="dk1"/>
                </a:solidFill>
                <a:latin typeface="Arial"/>
                <a:ea typeface="Arial"/>
                <a:cs typeface="Arial"/>
                <a:sym typeface="Arial"/>
              </a:rPr>
              <a:t> conditions:</a:t>
            </a:r>
            <a:endParaRPr/>
          </a:p>
          <a:p>
            <a:pPr marL="609493" lvl="2" indent="-304745" algn="l" rtl="0">
              <a:spcBef>
                <a:spcPts val="400"/>
              </a:spcBef>
              <a:spcAft>
                <a:spcPts val="0"/>
              </a:spcAft>
              <a:buClr>
                <a:schemeClr val="dk1"/>
              </a:buClr>
              <a:buSzPts val="1100"/>
              <a:buFont typeface="Courier New"/>
              <a:buChar char="•"/>
            </a:pPr>
            <a:r>
              <a:rPr lang="en-US">
                <a:solidFill>
                  <a:schemeClr val="dk1"/>
                </a:solidFill>
                <a:latin typeface="Courier New"/>
                <a:ea typeface="Courier New"/>
                <a:cs typeface="Courier New"/>
                <a:sym typeface="Courier New"/>
              </a:rPr>
              <a:t>IS</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NULL</a:t>
            </a:r>
            <a:r>
              <a:rPr lang="en-US">
                <a:solidFill>
                  <a:schemeClr val="dk1"/>
                </a:solidFill>
                <a:latin typeface="Arial"/>
                <a:ea typeface="Arial"/>
                <a:cs typeface="Arial"/>
                <a:sym typeface="Arial"/>
              </a:rPr>
              <a:t> tests for NULL values.</a:t>
            </a:r>
            <a:endParaRPr/>
          </a:p>
          <a:p>
            <a:pPr marL="609493" lvl="2" indent="-304745" algn="l" rtl="0">
              <a:spcBef>
                <a:spcPts val="400"/>
              </a:spcBef>
              <a:spcAft>
                <a:spcPts val="0"/>
              </a:spcAft>
              <a:buClr>
                <a:schemeClr val="dk1"/>
              </a:buClr>
              <a:buSzPts val="1100"/>
              <a:buFont typeface="Courier New"/>
              <a:buChar char="•"/>
            </a:pPr>
            <a:r>
              <a:rPr lang="en-US">
                <a:solidFill>
                  <a:schemeClr val="dk1"/>
                </a:solidFill>
                <a:latin typeface="Courier New"/>
                <a:ea typeface="Courier New"/>
                <a:cs typeface="Courier New"/>
                <a:sym typeface="Courier New"/>
              </a:rPr>
              <a:t>IS</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NOT</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NULL </a:t>
            </a:r>
            <a:r>
              <a:rPr lang="en-US">
                <a:solidFill>
                  <a:schemeClr val="dk1"/>
                </a:solidFill>
                <a:latin typeface="Arial"/>
                <a:ea typeface="Arial"/>
                <a:cs typeface="Arial"/>
                <a:sym typeface="Arial"/>
              </a:rPr>
              <a:t>tests for values that are not NULL.</a:t>
            </a:r>
            <a:endParaRPr/>
          </a:p>
          <a:p>
            <a:pPr marL="152373" lvl="1" indent="0" algn="l" rtl="0">
              <a:lnSpc>
                <a:spcPct val="95000"/>
              </a:lnSpc>
              <a:spcBef>
                <a:spcPts val="533"/>
              </a:spcBef>
              <a:spcAft>
                <a:spcPts val="0"/>
              </a:spcAft>
              <a:buClr>
                <a:schemeClr val="dk1"/>
              </a:buClr>
              <a:buSzPts val="1200"/>
              <a:buFont typeface="Arial"/>
              <a:buNone/>
            </a:pPr>
            <a:r>
              <a:rPr lang="en-US">
                <a:solidFill>
                  <a:schemeClr val="dk1"/>
                </a:solidFill>
                <a:latin typeface="Arial"/>
                <a:ea typeface="Arial"/>
                <a:cs typeface="Arial"/>
                <a:sym typeface="Arial"/>
              </a:rPr>
              <a:t>A null value means that the value is unavailable, unassigned, unknown, or inapplicable. Therefore, you cannot</a:t>
            </a:r>
            <a:r>
              <a:rPr lang="en-US">
                <a:latin typeface="Arial"/>
                <a:ea typeface="Arial"/>
                <a:cs typeface="Arial"/>
                <a:sym typeface="Arial"/>
              </a:rPr>
              <a:t> test with </a:t>
            </a:r>
            <a:r>
              <a:rPr lang="en-US">
                <a:latin typeface="Courier New"/>
                <a:ea typeface="Courier New"/>
                <a:cs typeface="Courier New"/>
                <a:sym typeface="Courier New"/>
              </a:rPr>
              <a:t>=</a:t>
            </a:r>
            <a:r>
              <a:rPr lang="en-US">
                <a:latin typeface="Arial"/>
                <a:ea typeface="Arial"/>
                <a:cs typeface="Arial"/>
                <a:sym typeface="Arial"/>
              </a:rPr>
              <a:t>, because a null cannot be equal or unequal to any value. The example in the slide retrieves the </a:t>
            </a:r>
            <a:r>
              <a:rPr lang="en-US">
                <a:latin typeface="Courier New"/>
                <a:ea typeface="Courier New"/>
                <a:cs typeface="Courier New"/>
                <a:sym typeface="Courier New"/>
              </a:rPr>
              <a:t>last_name </a:t>
            </a:r>
            <a:r>
              <a:rPr lang="en-US">
                <a:latin typeface="Arial"/>
                <a:ea typeface="Arial"/>
                <a:cs typeface="Arial"/>
                <a:sym typeface="Arial"/>
              </a:rPr>
              <a:t>and </a:t>
            </a:r>
            <a:r>
              <a:rPr lang="en-US">
                <a:latin typeface="Courier New"/>
                <a:ea typeface="Courier New"/>
                <a:cs typeface="Courier New"/>
                <a:sym typeface="Courier New"/>
              </a:rPr>
              <a:t>manager_id</a:t>
            </a:r>
            <a:r>
              <a:rPr lang="en-US">
                <a:latin typeface="Arial"/>
                <a:ea typeface="Arial"/>
                <a:cs typeface="Arial"/>
                <a:sym typeface="Arial"/>
              </a:rPr>
              <a:t> of all employees who do not have a manager.</a:t>
            </a:r>
            <a:endParaRPr/>
          </a:p>
          <a:p>
            <a:pPr marL="152373" lvl="1" indent="0" algn="l" rtl="0">
              <a:lnSpc>
                <a:spcPct val="95000"/>
              </a:lnSpc>
              <a:spcBef>
                <a:spcPts val="533"/>
              </a:spcBef>
              <a:spcAft>
                <a:spcPts val="0"/>
              </a:spcAft>
              <a:buClr>
                <a:schemeClr val="dk1"/>
              </a:buClr>
              <a:buSzPts val="1200"/>
              <a:buFont typeface="Arial"/>
              <a:buNone/>
            </a:pPr>
            <a:r>
              <a:rPr lang="en-US">
                <a:latin typeface="Arial"/>
                <a:ea typeface="Arial"/>
                <a:cs typeface="Arial"/>
                <a:sym typeface="Arial"/>
              </a:rPr>
              <a:t>Here is another example: To display the last name, job ID, and commission for all employees who are </a:t>
            </a:r>
            <a:r>
              <a:rPr lang="en-US" i="1">
                <a:latin typeface="Arial"/>
                <a:ea typeface="Arial"/>
                <a:cs typeface="Arial"/>
                <a:sym typeface="Arial"/>
              </a:rPr>
              <a:t>not</a:t>
            </a:r>
            <a:r>
              <a:rPr lang="en-US">
                <a:latin typeface="Arial"/>
                <a:ea typeface="Arial"/>
                <a:cs typeface="Arial"/>
                <a:sym typeface="Arial"/>
              </a:rPr>
              <a:t> entitled to receive a commission, use the following SQL statement:</a:t>
            </a:r>
            <a:endParaRPr sz="800">
              <a:latin typeface="Arial"/>
              <a:ea typeface="Arial"/>
              <a:cs typeface="Arial"/>
              <a:sym typeface="Arial"/>
            </a:endParaRPr>
          </a:p>
          <a:p>
            <a:pPr marL="857250" lvl="4" indent="0" algn="l" rtl="0">
              <a:lnSpc>
                <a:spcPct val="95000"/>
              </a:lnSpc>
              <a:spcBef>
                <a:spcPts val="275"/>
              </a:spcBef>
              <a:spcAft>
                <a:spcPts val="0"/>
              </a:spcAft>
              <a:buClr>
                <a:schemeClr val="dk1"/>
              </a:buClr>
              <a:buSzPts val="1200"/>
              <a:buFont typeface="Calibri"/>
              <a:buNone/>
            </a:pPr>
            <a:r>
              <a:rPr lang="en-US"/>
              <a:t>SELECT last_name, job_id, commission_pct</a:t>
            </a:r>
            <a:endParaRPr/>
          </a:p>
          <a:p>
            <a:pPr marL="857250" lvl="4" indent="0" algn="l" rtl="0">
              <a:lnSpc>
                <a:spcPct val="95000"/>
              </a:lnSpc>
              <a:spcBef>
                <a:spcPts val="400"/>
              </a:spcBef>
              <a:spcAft>
                <a:spcPts val="0"/>
              </a:spcAft>
              <a:buClr>
                <a:schemeClr val="dk1"/>
              </a:buClr>
              <a:buSzPts val="1200"/>
              <a:buFont typeface="Calibri"/>
              <a:buNone/>
            </a:pPr>
            <a:r>
              <a:rPr lang="en-US"/>
              <a:t>FROM   employees</a:t>
            </a:r>
            <a:endParaRPr/>
          </a:p>
          <a:p>
            <a:pPr marL="857250" lvl="4" indent="0" algn="l" rtl="0">
              <a:lnSpc>
                <a:spcPct val="95000"/>
              </a:lnSpc>
              <a:spcBef>
                <a:spcPts val="400"/>
              </a:spcBef>
              <a:spcAft>
                <a:spcPts val="0"/>
              </a:spcAft>
              <a:buClr>
                <a:schemeClr val="dk1"/>
              </a:buClr>
              <a:buSzPts val="1200"/>
              <a:buFont typeface="Calibri"/>
              <a:buNone/>
            </a:pPr>
            <a:r>
              <a:rPr lang="en-US"/>
              <a:t>WHERE  commission_pct IS NULL;</a:t>
            </a:r>
            <a:endParaRPr/>
          </a:p>
          <a:p>
            <a:pPr marL="0" lvl="0" indent="0" algn="l" rtl="0">
              <a:spcBef>
                <a:spcPts val="0"/>
              </a:spcBef>
              <a:spcAft>
                <a:spcPts val="0"/>
              </a:spcAft>
              <a:buNone/>
            </a:pPr>
            <a:endParaRPr/>
          </a:p>
        </p:txBody>
      </p:sp>
      <p:sp>
        <p:nvSpPr>
          <p:cNvPr id="1440" name="Google Shape;1440;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3750505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3" name="Google Shape;145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Calibri"/>
              <a:buNone/>
            </a:pPr>
            <a:r>
              <a:rPr lang="en-US"/>
              <a:t>A logical condition combines the results of two or more component conditions to produce a single result based on those conditions, or it inverts the result of a single condition. A row is returned only if the overall result of the condition is true. </a:t>
            </a:r>
            <a:endParaRPr/>
          </a:p>
          <a:p>
            <a:pPr marL="152373" lvl="1" indent="0" algn="l" rtl="0">
              <a:spcBef>
                <a:spcPts val="533"/>
              </a:spcBef>
              <a:spcAft>
                <a:spcPts val="0"/>
              </a:spcAft>
              <a:buClr>
                <a:schemeClr val="dk1"/>
              </a:buClr>
              <a:buSzPts val="1200"/>
              <a:buFont typeface="Calibri"/>
              <a:buNone/>
            </a:pPr>
            <a:r>
              <a:rPr lang="en-US"/>
              <a:t>Three logical operators are available in SQL:</a:t>
            </a:r>
            <a:endParaRPr/>
          </a:p>
          <a:p>
            <a:pPr marL="609493" lvl="2" indent="-304745" algn="l" rtl="0">
              <a:spcBef>
                <a:spcPts val="400"/>
              </a:spcBef>
              <a:spcAft>
                <a:spcPts val="0"/>
              </a:spcAft>
              <a:buClr>
                <a:srgbClr val="000000"/>
              </a:buClr>
              <a:buSzPts val="1100"/>
              <a:buFont typeface="Courier New"/>
              <a:buChar char="•"/>
            </a:pPr>
            <a:r>
              <a:rPr lang="en-US">
                <a:latin typeface="Courier New"/>
                <a:ea typeface="Courier New"/>
                <a:cs typeface="Courier New"/>
                <a:sym typeface="Courier New"/>
              </a:rPr>
              <a:t>AND</a:t>
            </a:r>
            <a:endParaRPr/>
          </a:p>
          <a:p>
            <a:pPr marL="609493" lvl="2" indent="-304745" algn="l" rtl="0">
              <a:spcBef>
                <a:spcPts val="400"/>
              </a:spcBef>
              <a:spcAft>
                <a:spcPts val="0"/>
              </a:spcAft>
              <a:buClr>
                <a:srgbClr val="000000"/>
              </a:buClr>
              <a:buSzPts val="1100"/>
              <a:buFont typeface="Courier New"/>
              <a:buChar char="•"/>
            </a:pPr>
            <a:r>
              <a:rPr lang="en-US">
                <a:latin typeface="Courier New"/>
                <a:ea typeface="Courier New"/>
                <a:cs typeface="Courier New"/>
                <a:sym typeface="Courier New"/>
              </a:rPr>
              <a:t>OR</a:t>
            </a:r>
            <a:endParaRPr/>
          </a:p>
          <a:p>
            <a:pPr marL="609493" lvl="2" indent="-304745" algn="l" rtl="0">
              <a:spcBef>
                <a:spcPts val="400"/>
              </a:spcBef>
              <a:spcAft>
                <a:spcPts val="0"/>
              </a:spcAft>
              <a:buClr>
                <a:srgbClr val="000000"/>
              </a:buClr>
              <a:buSzPts val="1100"/>
              <a:buFont typeface="Courier New"/>
              <a:buChar char="•"/>
            </a:pPr>
            <a:r>
              <a:rPr lang="en-US">
                <a:latin typeface="Courier New"/>
                <a:ea typeface="Courier New"/>
                <a:cs typeface="Courier New"/>
                <a:sym typeface="Courier New"/>
              </a:rPr>
              <a:t>NOT</a:t>
            </a:r>
            <a:endParaRPr/>
          </a:p>
          <a:p>
            <a:pPr marL="152373" lvl="1" indent="0" algn="l" rtl="0">
              <a:spcBef>
                <a:spcPts val="533"/>
              </a:spcBef>
              <a:spcAft>
                <a:spcPts val="0"/>
              </a:spcAft>
              <a:buClr>
                <a:schemeClr val="dk1"/>
              </a:buClr>
              <a:buSzPts val="1200"/>
              <a:buFont typeface="Calibri"/>
              <a:buNone/>
            </a:pPr>
            <a:r>
              <a:rPr lang="en-US"/>
              <a:t>All the examples so far have specified only one condition in the </a:t>
            </a:r>
            <a:r>
              <a:rPr lang="en-US">
                <a:latin typeface="Courier New"/>
                <a:ea typeface="Courier New"/>
                <a:cs typeface="Courier New"/>
                <a:sym typeface="Courier New"/>
              </a:rPr>
              <a:t>WHERE</a:t>
            </a:r>
            <a:r>
              <a:rPr lang="en-US"/>
              <a:t> clause. You can use several conditions in a single </a:t>
            </a:r>
            <a:r>
              <a:rPr lang="en-US">
                <a:latin typeface="Courier New"/>
                <a:ea typeface="Courier New"/>
                <a:cs typeface="Courier New"/>
                <a:sym typeface="Courier New"/>
              </a:rPr>
              <a:t>WHERE</a:t>
            </a:r>
            <a:r>
              <a:rPr lang="en-US"/>
              <a:t> clause using the </a:t>
            </a:r>
            <a:r>
              <a:rPr lang="en-US">
                <a:latin typeface="Courier New"/>
                <a:ea typeface="Courier New"/>
                <a:cs typeface="Courier New"/>
                <a:sym typeface="Courier New"/>
              </a:rPr>
              <a:t>AND</a:t>
            </a:r>
            <a:r>
              <a:rPr lang="en-US"/>
              <a:t> and </a:t>
            </a:r>
            <a:r>
              <a:rPr lang="en-US">
                <a:latin typeface="Courier New"/>
                <a:ea typeface="Courier New"/>
                <a:cs typeface="Courier New"/>
                <a:sym typeface="Courier New"/>
              </a:rPr>
              <a:t>OR</a:t>
            </a:r>
            <a:r>
              <a:rPr lang="en-US"/>
              <a:t> operators.</a:t>
            </a:r>
            <a:endParaRPr/>
          </a:p>
          <a:p>
            <a:pPr marL="0" lvl="0" indent="0" algn="l" rtl="0">
              <a:spcBef>
                <a:spcPts val="0"/>
              </a:spcBef>
              <a:spcAft>
                <a:spcPts val="0"/>
              </a:spcAft>
              <a:buNone/>
            </a:pPr>
            <a:endParaRPr/>
          </a:p>
        </p:txBody>
      </p:sp>
      <p:sp>
        <p:nvSpPr>
          <p:cNvPr id="1454" name="Google Shape;1454;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6100058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the example, both the component conditions must be true for any record to be selected. Therefore, only those employees who have a job title that contains the string ‘MAN’ </a:t>
            </a:r>
            <a:r>
              <a:rPr lang="en-US" i="1">
                <a:latin typeface="Arial"/>
                <a:ea typeface="Arial"/>
                <a:cs typeface="Arial"/>
                <a:sym typeface="Arial"/>
              </a:rPr>
              <a:t>and</a:t>
            </a:r>
            <a:r>
              <a:rPr lang="en-US">
                <a:latin typeface="Arial"/>
                <a:ea typeface="Arial"/>
                <a:cs typeface="Arial"/>
                <a:sym typeface="Arial"/>
              </a:rPr>
              <a:t> earn $10,000 or more are selected.</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All character searches are case-sensitive, that is, no rows are returned if ‘MAN’ is not uppercase. Further, character strings must be enclosed within quotation marks.</a:t>
            </a:r>
            <a:endParaRPr/>
          </a:p>
          <a:p>
            <a:pPr marL="152373" lvl="1" indent="0" algn="l" rtl="0">
              <a:spcBef>
                <a:spcPts val="533"/>
              </a:spcBef>
              <a:spcAft>
                <a:spcPts val="0"/>
              </a:spcAft>
              <a:buClr>
                <a:schemeClr val="dk1"/>
              </a:buClr>
              <a:buSzPts val="1200"/>
              <a:buFont typeface="Courier New"/>
              <a:buNone/>
            </a:pPr>
            <a:r>
              <a:rPr lang="en-US" b="1">
                <a:latin typeface="Courier New"/>
                <a:ea typeface="Courier New"/>
                <a:cs typeface="Courier New"/>
                <a:sym typeface="Courier New"/>
              </a:rPr>
              <a:t>AND</a:t>
            </a:r>
            <a:r>
              <a:rPr lang="en-US" b="1">
                <a:latin typeface="Arial"/>
                <a:ea typeface="Arial"/>
                <a:cs typeface="Arial"/>
                <a:sym typeface="Arial"/>
              </a:rPr>
              <a:t> Truth Table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following table shows the results of combining two expressions with </a:t>
            </a:r>
            <a:r>
              <a:rPr lang="en-US">
                <a:latin typeface="Courier New"/>
                <a:ea typeface="Courier New"/>
                <a:cs typeface="Courier New"/>
                <a:sym typeface="Courier New"/>
              </a:rPr>
              <a:t>AND</a:t>
            </a:r>
            <a:r>
              <a:rPr lang="en-US">
                <a:latin typeface="Arial"/>
                <a:ea typeface="Arial"/>
                <a:cs typeface="Arial"/>
                <a:sym typeface="Arial"/>
              </a:rPr>
              <a:t>:</a:t>
            </a:r>
            <a:endParaRPr/>
          </a:p>
          <a:p>
            <a:pPr marL="0" lvl="0" indent="0" algn="l" rtl="0">
              <a:spcBef>
                <a:spcPts val="0"/>
              </a:spcBef>
              <a:spcAft>
                <a:spcPts val="0"/>
              </a:spcAft>
              <a:buNone/>
            </a:pPr>
            <a:endParaRPr/>
          </a:p>
        </p:txBody>
      </p:sp>
      <p:sp>
        <p:nvSpPr>
          <p:cNvPr id="1462" name="Google Shape;1462;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2817263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2" name="Google Shape;1472;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In the example, either component condition can be true for any record to be selected. Therefore, any employee who has a job </a:t>
            </a:r>
            <a:r>
              <a:rPr lang="en-US">
                <a:latin typeface="Courier New"/>
                <a:ea typeface="Courier New"/>
                <a:cs typeface="Courier New"/>
                <a:sym typeface="Courier New"/>
              </a:rPr>
              <a:t>ID</a:t>
            </a:r>
            <a:r>
              <a:rPr lang="en-US">
                <a:latin typeface="Arial"/>
                <a:ea typeface="Arial"/>
                <a:cs typeface="Arial"/>
                <a:sym typeface="Arial"/>
              </a:rPr>
              <a:t> that contains the string ‘MAN’ </a:t>
            </a:r>
            <a:r>
              <a:rPr lang="en-US" i="1">
                <a:latin typeface="Arial"/>
                <a:ea typeface="Arial"/>
                <a:cs typeface="Arial"/>
                <a:sym typeface="Arial"/>
              </a:rPr>
              <a:t>or</a:t>
            </a:r>
            <a:r>
              <a:rPr lang="en-US" b="1">
                <a:latin typeface="Arial"/>
                <a:ea typeface="Arial"/>
                <a:cs typeface="Arial"/>
                <a:sym typeface="Arial"/>
              </a:rPr>
              <a:t> </a:t>
            </a:r>
            <a:r>
              <a:rPr lang="en-US">
                <a:latin typeface="Arial"/>
                <a:ea typeface="Arial"/>
                <a:cs typeface="Arial"/>
                <a:sym typeface="Arial"/>
              </a:rPr>
              <a:t>earns $10,000 or both is selected.</a:t>
            </a:r>
            <a:endParaRPr/>
          </a:p>
          <a:p>
            <a:pPr marL="152373" lvl="1" indent="0" algn="l" rtl="0">
              <a:spcBef>
                <a:spcPts val="533"/>
              </a:spcBef>
              <a:spcAft>
                <a:spcPts val="0"/>
              </a:spcAft>
              <a:buClr>
                <a:schemeClr val="dk1"/>
              </a:buClr>
              <a:buSzPts val="1200"/>
              <a:buFont typeface="Courier New"/>
              <a:buNone/>
            </a:pPr>
            <a:r>
              <a:rPr lang="en-US" b="1">
                <a:latin typeface="Courier New"/>
                <a:ea typeface="Courier New"/>
                <a:cs typeface="Courier New"/>
                <a:sym typeface="Courier New"/>
              </a:rPr>
              <a:t>OR</a:t>
            </a:r>
            <a:r>
              <a:rPr lang="en-US" b="1">
                <a:latin typeface="Arial"/>
                <a:ea typeface="Arial"/>
                <a:cs typeface="Arial"/>
                <a:sym typeface="Arial"/>
              </a:rPr>
              <a:t> Truth Table</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following table shows the results of combining two expressions with </a:t>
            </a:r>
            <a:r>
              <a:rPr lang="en-US">
                <a:latin typeface="Courier New"/>
                <a:ea typeface="Courier New"/>
                <a:cs typeface="Courier New"/>
                <a:sym typeface="Courier New"/>
              </a:rPr>
              <a:t>OR</a:t>
            </a:r>
            <a:r>
              <a:rPr lang="en-US">
                <a:latin typeface="Arial"/>
                <a:ea typeface="Arial"/>
                <a:cs typeface="Arial"/>
                <a:sym typeface="Arial"/>
              </a:rPr>
              <a:t>:</a:t>
            </a:r>
            <a:endParaRPr/>
          </a:p>
          <a:p>
            <a:pPr marL="0" lvl="0" indent="0" algn="l" rtl="0">
              <a:spcBef>
                <a:spcPts val="0"/>
              </a:spcBef>
              <a:spcAft>
                <a:spcPts val="0"/>
              </a:spcAft>
              <a:buNone/>
            </a:pPr>
            <a:endParaRPr/>
          </a:p>
        </p:txBody>
      </p:sp>
      <p:sp>
        <p:nvSpPr>
          <p:cNvPr id="1473" name="Google Shape;1473;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19201677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3" name="Google Shape;1483;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example in the slide displays the last name and job </a:t>
            </a:r>
            <a:r>
              <a:rPr lang="en-US">
                <a:latin typeface="Courier New"/>
                <a:ea typeface="Courier New"/>
                <a:cs typeface="Courier New"/>
                <a:sym typeface="Courier New"/>
              </a:rPr>
              <a:t>ID</a:t>
            </a:r>
            <a:r>
              <a:rPr lang="en-US">
                <a:latin typeface="Arial"/>
                <a:ea typeface="Arial"/>
                <a:cs typeface="Arial"/>
                <a:sym typeface="Arial"/>
              </a:rPr>
              <a:t> of all employees whose job </a:t>
            </a:r>
            <a:r>
              <a:rPr lang="en-US">
                <a:latin typeface="Courier New"/>
                <a:ea typeface="Courier New"/>
                <a:cs typeface="Courier New"/>
                <a:sym typeface="Courier New"/>
              </a:rPr>
              <a:t>ID</a:t>
            </a:r>
            <a:r>
              <a:rPr lang="en-US">
                <a:latin typeface="Arial"/>
                <a:ea typeface="Arial"/>
                <a:cs typeface="Arial"/>
                <a:sym typeface="Arial"/>
              </a:rPr>
              <a:t> </a:t>
            </a:r>
            <a:r>
              <a:rPr lang="en-US" i="1">
                <a:latin typeface="Arial"/>
                <a:ea typeface="Arial"/>
                <a:cs typeface="Arial"/>
                <a:sym typeface="Arial"/>
              </a:rPr>
              <a:t>is not</a:t>
            </a:r>
            <a:r>
              <a:rPr lang="en-US">
                <a:latin typeface="Arial"/>
                <a:ea typeface="Arial"/>
                <a:cs typeface="Arial"/>
                <a:sym typeface="Arial"/>
              </a:rPr>
              <a:t> </a:t>
            </a:r>
            <a:r>
              <a:rPr lang="en-US">
                <a:latin typeface="Courier New"/>
                <a:ea typeface="Courier New"/>
                <a:cs typeface="Courier New"/>
                <a:sym typeface="Courier New"/>
              </a:rPr>
              <a:t>IT_PROG</a:t>
            </a:r>
            <a:r>
              <a:rPr lang="en-US">
                <a:latin typeface="Arial"/>
                <a:ea typeface="Arial"/>
                <a:cs typeface="Arial"/>
                <a:sym typeface="Arial"/>
              </a:rPr>
              <a:t>, </a:t>
            </a:r>
            <a:r>
              <a:rPr lang="en-US">
                <a:latin typeface="Courier New"/>
                <a:ea typeface="Courier New"/>
                <a:cs typeface="Courier New"/>
                <a:sym typeface="Courier New"/>
              </a:rPr>
              <a:t>ST_CLERK</a:t>
            </a:r>
            <a:r>
              <a:rPr lang="en-US">
                <a:latin typeface="Arial"/>
                <a:ea typeface="Arial"/>
                <a:cs typeface="Arial"/>
                <a:sym typeface="Arial"/>
              </a:rPr>
              <a:t>, or </a:t>
            </a:r>
            <a:r>
              <a:rPr lang="en-US">
                <a:latin typeface="Courier New"/>
                <a:ea typeface="Courier New"/>
                <a:cs typeface="Courier New"/>
                <a:sym typeface="Courier New"/>
              </a:rPr>
              <a:t>SA_REP</a:t>
            </a:r>
            <a:r>
              <a:rPr lang="en-US">
                <a:latin typeface="Arial"/>
                <a:ea typeface="Arial"/>
                <a:cs typeface="Arial"/>
                <a:sym typeface="Arial"/>
              </a:rPr>
              <a:t>.</a:t>
            </a:r>
            <a:endParaRPr/>
          </a:p>
          <a:p>
            <a:pPr marL="152373" lvl="1" indent="0" algn="l" rtl="0">
              <a:spcBef>
                <a:spcPts val="533"/>
              </a:spcBef>
              <a:spcAft>
                <a:spcPts val="0"/>
              </a:spcAft>
              <a:buClr>
                <a:schemeClr val="dk1"/>
              </a:buClr>
              <a:buSzPts val="1200"/>
              <a:buFont typeface="Courier New"/>
              <a:buNone/>
            </a:pPr>
            <a:r>
              <a:rPr lang="en-US" b="1">
                <a:latin typeface="Courier New"/>
                <a:ea typeface="Courier New"/>
                <a:cs typeface="Courier New"/>
                <a:sym typeface="Courier New"/>
              </a:rPr>
              <a:t>NOT</a:t>
            </a:r>
            <a:r>
              <a:rPr lang="en-US" b="1">
                <a:latin typeface="Arial"/>
                <a:ea typeface="Arial"/>
                <a:cs typeface="Arial"/>
                <a:sym typeface="Arial"/>
              </a:rPr>
              <a:t> Truth Table</a:t>
            </a:r>
            <a:endParaRPr>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following table shows the result of </a:t>
            </a:r>
            <a:r>
              <a:rPr lang="en-US">
                <a:solidFill>
                  <a:schemeClr val="dk1"/>
                </a:solidFill>
                <a:latin typeface="Arial"/>
                <a:ea typeface="Arial"/>
                <a:cs typeface="Arial"/>
                <a:sym typeface="Arial"/>
              </a:rPr>
              <a:t>applying the </a:t>
            </a:r>
            <a:r>
              <a:rPr lang="en-US">
                <a:solidFill>
                  <a:schemeClr val="dk1"/>
                </a:solidFill>
                <a:latin typeface="Courier New"/>
                <a:ea typeface="Courier New"/>
                <a:cs typeface="Courier New"/>
                <a:sym typeface="Courier New"/>
              </a:rPr>
              <a:t>NOT</a:t>
            </a:r>
            <a:r>
              <a:rPr lang="en-US">
                <a:solidFill>
                  <a:schemeClr val="dk1"/>
                </a:solidFill>
                <a:latin typeface="Arial"/>
                <a:ea typeface="Arial"/>
                <a:cs typeface="Arial"/>
                <a:sym typeface="Arial"/>
              </a:rPr>
              <a:t> operator to a condition:</a:t>
            </a:r>
            <a:endParaRPr/>
          </a:p>
          <a:p>
            <a:pPr marL="0" lvl="0" indent="0" algn="l" rtl="0">
              <a:spcBef>
                <a:spcPts val="0"/>
              </a:spcBef>
              <a:spcAft>
                <a:spcPts val="0"/>
              </a:spcAft>
              <a:buNone/>
            </a:pPr>
            <a:endParaRPr/>
          </a:p>
        </p:txBody>
      </p:sp>
      <p:sp>
        <p:nvSpPr>
          <p:cNvPr id="1484" name="Google Shape;1484;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0233839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5" name="Google Shape;149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70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In Unit 3, you will learn how to create and manage database objects using DDL statements. You will also learn how to manage data in the tables using DML statements.</a:t>
            </a:r>
            <a:endParaRPr/>
          </a:p>
          <a:p>
            <a:pPr marL="0" lvl="0" indent="0" algn="l" rtl="0">
              <a:spcBef>
                <a:spcPts val="0"/>
              </a:spcBef>
              <a:spcAft>
                <a:spcPts val="0"/>
              </a:spcAft>
              <a:buNone/>
            </a:pPr>
            <a:endParaRPr/>
          </a:p>
        </p:txBody>
      </p:sp>
      <p:sp>
        <p:nvSpPr>
          <p:cNvPr id="211" name="Google Shape;2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9404608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4" name="Google Shape;1504;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The rules of precedence determine the order in which expressions are evaluated and calculated. The table in the slide lists the default order of precedence. However, you can override the default order by using parentheses around the expressions that you want to calculate first.</a:t>
            </a:r>
            <a:endParaRPr dirty="0"/>
          </a:p>
          <a:p>
            <a:pPr marL="0" lvl="0" indent="0" algn="l" rtl="0">
              <a:spcBef>
                <a:spcPts val="0"/>
              </a:spcBef>
              <a:spcAft>
                <a:spcPts val="0"/>
              </a:spcAft>
              <a:buNone/>
            </a:pPr>
            <a:endParaRPr dirty="0"/>
          </a:p>
        </p:txBody>
      </p:sp>
      <p:sp>
        <p:nvSpPr>
          <p:cNvPr id="1505" name="Google Shape;1505;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3545642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09493" lvl="2" indent="-304745" algn="l" rtl="0">
              <a:spcBef>
                <a:spcPts val="0"/>
              </a:spcBef>
              <a:spcAft>
                <a:spcPts val="0"/>
              </a:spcAft>
              <a:buClr>
                <a:srgbClr val="000000"/>
              </a:buClr>
              <a:buSzPts val="1100"/>
              <a:buFont typeface="Times New Roman"/>
              <a:buNone/>
            </a:pPr>
            <a:r>
              <a:rPr lang="en-US">
                <a:latin typeface="Arial"/>
                <a:ea typeface="Arial"/>
                <a:cs typeface="Arial"/>
                <a:sym typeface="Arial"/>
              </a:rPr>
              <a:t>1.	</a:t>
            </a:r>
            <a:r>
              <a:rPr lang="en-US" b="1">
                <a:latin typeface="Arial"/>
                <a:ea typeface="Arial"/>
                <a:cs typeface="Arial"/>
                <a:sym typeface="Arial"/>
              </a:rPr>
              <a:t>Precedence of the </a:t>
            </a:r>
            <a:r>
              <a:rPr lang="en-US" b="1">
                <a:latin typeface="Courier New"/>
                <a:ea typeface="Courier New"/>
                <a:cs typeface="Courier New"/>
                <a:sym typeface="Courier New"/>
              </a:rPr>
              <a:t>AND</a:t>
            </a:r>
            <a:r>
              <a:rPr lang="en-US" b="1">
                <a:latin typeface="Arial"/>
                <a:ea typeface="Arial"/>
                <a:cs typeface="Arial"/>
                <a:sym typeface="Arial"/>
              </a:rPr>
              <a:t> Operator: Example </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	In this example, there are two conditions:</a:t>
            </a:r>
            <a:endParaRPr/>
          </a:p>
          <a:p>
            <a:pPr marL="1066613" lvl="3" indent="-304747" algn="l" rtl="0">
              <a:spcBef>
                <a:spcPts val="400"/>
              </a:spcBef>
              <a:spcAft>
                <a:spcPts val="0"/>
              </a:spcAft>
              <a:buClr>
                <a:srgbClr val="000000"/>
              </a:buClr>
              <a:buSzPts val="1100"/>
              <a:buFont typeface="Arial"/>
              <a:buChar char="-"/>
            </a:pPr>
            <a:r>
              <a:rPr lang="en-US">
                <a:latin typeface="Arial"/>
                <a:ea typeface="Arial"/>
                <a:cs typeface="Arial"/>
                <a:sym typeface="Arial"/>
              </a:rPr>
              <a:t>The first condition is that the department </a:t>
            </a:r>
            <a:r>
              <a:rPr lang="en-US">
                <a:latin typeface="Courier New"/>
                <a:ea typeface="Courier New"/>
                <a:cs typeface="Courier New"/>
                <a:sym typeface="Courier New"/>
              </a:rPr>
              <a:t>ID</a:t>
            </a:r>
            <a:r>
              <a:rPr lang="en-US">
                <a:latin typeface="Arial"/>
                <a:ea typeface="Arial"/>
                <a:cs typeface="Arial"/>
                <a:sym typeface="Arial"/>
              </a:rPr>
              <a:t> is </a:t>
            </a:r>
            <a:r>
              <a:rPr lang="en-US">
                <a:latin typeface="Courier New"/>
                <a:ea typeface="Courier New"/>
                <a:cs typeface="Courier New"/>
                <a:sym typeface="Courier New"/>
              </a:rPr>
              <a:t>80</a:t>
            </a:r>
            <a:r>
              <a:rPr lang="en-US">
                <a:latin typeface="Arial"/>
                <a:ea typeface="Arial"/>
                <a:cs typeface="Arial"/>
                <a:sym typeface="Arial"/>
              </a:rPr>
              <a:t> </a:t>
            </a:r>
            <a:r>
              <a:rPr lang="en-US" i="1">
                <a:latin typeface="Arial"/>
                <a:ea typeface="Arial"/>
                <a:cs typeface="Arial"/>
                <a:sym typeface="Arial"/>
              </a:rPr>
              <a:t>and</a:t>
            </a:r>
            <a:r>
              <a:rPr lang="en-US">
                <a:latin typeface="Arial"/>
                <a:ea typeface="Arial"/>
                <a:cs typeface="Arial"/>
                <a:sym typeface="Arial"/>
              </a:rPr>
              <a:t> the salary is greater than $10,000.</a:t>
            </a:r>
            <a:endParaRPr/>
          </a:p>
          <a:p>
            <a:pPr marL="1066613" lvl="3" indent="-304747" algn="l" rtl="0">
              <a:spcBef>
                <a:spcPts val="400"/>
              </a:spcBef>
              <a:spcAft>
                <a:spcPts val="0"/>
              </a:spcAft>
              <a:buClr>
                <a:srgbClr val="000000"/>
              </a:buClr>
              <a:buSzPts val="1100"/>
              <a:buFont typeface="Arial"/>
              <a:buChar char="-"/>
            </a:pPr>
            <a:r>
              <a:rPr lang="en-US">
                <a:latin typeface="Arial"/>
                <a:ea typeface="Arial"/>
                <a:cs typeface="Arial"/>
                <a:sym typeface="Arial"/>
              </a:rPr>
              <a:t>The second condition is that the department </a:t>
            </a:r>
            <a:r>
              <a:rPr lang="en-US">
                <a:latin typeface="Courier New"/>
                <a:ea typeface="Courier New"/>
                <a:cs typeface="Courier New"/>
                <a:sym typeface="Courier New"/>
              </a:rPr>
              <a:t>ID</a:t>
            </a:r>
            <a:r>
              <a:rPr lang="en-US">
                <a:latin typeface="Arial"/>
                <a:ea typeface="Arial"/>
                <a:cs typeface="Arial"/>
                <a:sym typeface="Arial"/>
              </a:rPr>
              <a:t> is </a:t>
            </a:r>
            <a:r>
              <a:rPr lang="en-US">
                <a:latin typeface="Courier New"/>
                <a:ea typeface="Courier New"/>
                <a:cs typeface="Courier New"/>
                <a:sym typeface="Courier New"/>
              </a:rPr>
              <a:t>60</a:t>
            </a:r>
            <a:r>
              <a:rPr lang="en-US">
                <a:latin typeface="Arial"/>
                <a:ea typeface="Arial"/>
                <a:cs typeface="Arial"/>
                <a:sym typeface="Arial"/>
              </a:rPr>
              <a:t>.</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	Therefore, the </a:t>
            </a:r>
            <a:r>
              <a:rPr lang="en-US">
                <a:latin typeface="Courier New"/>
                <a:ea typeface="Courier New"/>
                <a:cs typeface="Courier New"/>
                <a:sym typeface="Courier New"/>
              </a:rPr>
              <a:t>SELECT</a:t>
            </a:r>
            <a:r>
              <a:rPr lang="en-US">
                <a:latin typeface="Arial"/>
                <a:ea typeface="Arial"/>
                <a:cs typeface="Arial"/>
                <a:sym typeface="Arial"/>
              </a:rPr>
              <a:t> statement reads as follows:</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	“Select the row if an employee’s department ID is 80 </a:t>
            </a:r>
            <a:r>
              <a:rPr lang="en-US" i="1">
                <a:latin typeface="Arial"/>
                <a:ea typeface="Arial"/>
                <a:cs typeface="Arial"/>
                <a:sym typeface="Arial"/>
              </a:rPr>
              <a:t>and</a:t>
            </a:r>
            <a:r>
              <a:rPr lang="en-US">
                <a:latin typeface="Arial"/>
                <a:ea typeface="Arial"/>
                <a:cs typeface="Arial"/>
                <a:sym typeface="Arial"/>
              </a:rPr>
              <a:t> earns more than $10,000, </a:t>
            </a:r>
            <a:r>
              <a:rPr lang="en-US" i="1">
                <a:latin typeface="Arial"/>
                <a:ea typeface="Arial"/>
                <a:cs typeface="Arial"/>
                <a:sym typeface="Arial"/>
              </a:rPr>
              <a:t>or</a:t>
            </a:r>
            <a:r>
              <a:rPr lang="en-US">
                <a:latin typeface="Arial"/>
                <a:ea typeface="Arial"/>
                <a:cs typeface="Arial"/>
                <a:sym typeface="Arial"/>
              </a:rPr>
              <a:t> if the employee’s department ID is 60.”</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2.</a:t>
            </a:r>
            <a:r>
              <a:rPr lang="en-US" b="1">
                <a:latin typeface="Arial"/>
                <a:ea typeface="Arial"/>
                <a:cs typeface="Arial"/>
                <a:sym typeface="Arial"/>
              </a:rPr>
              <a:t>	Using Parentheses: Example </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	In this example, there are two conditions:</a:t>
            </a:r>
            <a:endParaRPr/>
          </a:p>
          <a:p>
            <a:pPr marL="1066613" lvl="3" indent="-304747" algn="l" rtl="0">
              <a:spcBef>
                <a:spcPts val="400"/>
              </a:spcBef>
              <a:spcAft>
                <a:spcPts val="0"/>
              </a:spcAft>
              <a:buClr>
                <a:srgbClr val="000000"/>
              </a:buClr>
              <a:buSzPts val="1100"/>
              <a:buFont typeface="Arial"/>
              <a:buChar char="-"/>
            </a:pPr>
            <a:r>
              <a:rPr lang="en-US">
                <a:latin typeface="Arial"/>
                <a:ea typeface="Arial"/>
                <a:cs typeface="Arial"/>
                <a:sym typeface="Arial"/>
              </a:rPr>
              <a:t>The first condition is that the department </a:t>
            </a:r>
            <a:r>
              <a:rPr lang="en-US">
                <a:latin typeface="Courier New"/>
                <a:ea typeface="Courier New"/>
                <a:cs typeface="Courier New"/>
                <a:sym typeface="Courier New"/>
              </a:rPr>
              <a:t>ID</a:t>
            </a:r>
            <a:r>
              <a:rPr lang="en-US">
                <a:latin typeface="Arial"/>
                <a:ea typeface="Arial"/>
                <a:cs typeface="Arial"/>
                <a:sym typeface="Arial"/>
              </a:rPr>
              <a:t> is 80 </a:t>
            </a:r>
            <a:r>
              <a:rPr lang="en-US" i="1">
                <a:latin typeface="Arial"/>
                <a:ea typeface="Arial"/>
                <a:cs typeface="Arial"/>
                <a:sym typeface="Arial"/>
              </a:rPr>
              <a:t>or</a:t>
            </a:r>
            <a:r>
              <a:rPr lang="en-US">
                <a:latin typeface="Arial"/>
                <a:ea typeface="Arial"/>
                <a:cs typeface="Arial"/>
                <a:sym typeface="Arial"/>
              </a:rPr>
              <a:t> 60.</a:t>
            </a:r>
            <a:endParaRPr/>
          </a:p>
          <a:p>
            <a:pPr marL="1066613" lvl="3" indent="-304747" algn="l" rtl="0">
              <a:spcBef>
                <a:spcPts val="400"/>
              </a:spcBef>
              <a:spcAft>
                <a:spcPts val="0"/>
              </a:spcAft>
              <a:buClr>
                <a:srgbClr val="000000"/>
              </a:buClr>
              <a:buSzPts val="1100"/>
              <a:buFont typeface="Arial"/>
              <a:buChar char="-"/>
            </a:pPr>
            <a:r>
              <a:rPr lang="en-US">
                <a:latin typeface="Arial"/>
                <a:ea typeface="Arial"/>
                <a:cs typeface="Arial"/>
                <a:sym typeface="Arial"/>
              </a:rPr>
              <a:t>The second condition is that the salary is greater than $10,000.</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	Therefore, the </a:t>
            </a:r>
            <a:r>
              <a:rPr lang="en-US">
                <a:latin typeface="Courier New"/>
                <a:ea typeface="Courier New"/>
                <a:cs typeface="Courier New"/>
                <a:sym typeface="Courier New"/>
              </a:rPr>
              <a:t>SELECT</a:t>
            </a:r>
            <a:r>
              <a:rPr lang="en-US">
                <a:latin typeface="Arial"/>
                <a:ea typeface="Arial"/>
                <a:cs typeface="Arial"/>
                <a:sym typeface="Arial"/>
              </a:rPr>
              <a:t> statement reads as follows:</a:t>
            </a:r>
            <a:endParaRPr/>
          </a:p>
          <a:p>
            <a:pPr marL="609493" lvl="2" indent="-304745" algn="l" rtl="0">
              <a:spcBef>
                <a:spcPts val="400"/>
              </a:spcBef>
              <a:spcAft>
                <a:spcPts val="0"/>
              </a:spcAft>
              <a:buClr>
                <a:srgbClr val="000000"/>
              </a:buClr>
              <a:buSzPts val="1100"/>
              <a:buFont typeface="Times New Roman"/>
              <a:buNone/>
            </a:pPr>
            <a:r>
              <a:rPr lang="en-US">
                <a:latin typeface="Arial"/>
                <a:ea typeface="Arial"/>
                <a:cs typeface="Arial"/>
                <a:sym typeface="Arial"/>
              </a:rPr>
              <a:t>	“Select the row if an employee’s department ID is 80 </a:t>
            </a:r>
            <a:r>
              <a:rPr lang="en-US" i="1">
                <a:latin typeface="Arial"/>
                <a:ea typeface="Arial"/>
                <a:cs typeface="Arial"/>
                <a:sym typeface="Arial"/>
              </a:rPr>
              <a:t>or </a:t>
            </a:r>
            <a:r>
              <a:rPr lang="en-US">
                <a:latin typeface="Arial"/>
                <a:ea typeface="Arial"/>
                <a:cs typeface="Arial"/>
                <a:sym typeface="Arial"/>
              </a:rPr>
              <a:t>60, </a:t>
            </a:r>
            <a:r>
              <a:rPr lang="en-US" i="1">
                <a:latin typeface="Arial"/>
                <a:ea typeface="Arial"/>
                <a:cs typeface="Arial"/>
                <a:sym typeface="Arial"/>
              </a:rPr>
              <a:t>and</a:t>
            </a:r>
            <a:r>
              <a:rPr lang="en-US">
                <a:latin typeface="Arial"/>
                <a:ea typeface="Arial"/>
                <a:cs typeface="Arial"/>
                <a:sym typeface="Arial"/>
              </a:rPr>
              <a:t> if the employee earns more than $10,000.”</a:t>
            </a:r>
            <a:endParaRPr/>
          </a:p>
          <a:p>
            <a:pPr marL="0" lvl="0" indent="0" algn="l" rtl="0">
              <a:spcBef>
                <a:spcPts val="0"/>
              </a:spcBef>
              <a:spcAft>
                <a:spcPts val="0"/>
              </a:spcAft>
              <a:buNone/>
            </a:pPr>
            <a:endParaRPr/>
          </a:p>
        </p:txBody>
      </p:sp>
      <p:sp>
        <p:nvSpPr>
          <p:cNvPr id="1513" name="Google Shape;1513;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20413096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3" name="Google Shape;153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699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2" name="Google Shape;1542;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 order of rows that are returned in a query result is undefined. The </a:t>
            </a:r>
            <a:r>
              <a:rPr lang="en-US">
                <a:solidFill>
                  <a:schemeClr val="dk1"/>
                </a:solidFill>
                <a:latin typeface="Courier New"/>
                <a:ea typeface="Courier New"/>
                <a:cs typeface="Courier New"/>
                <a:sym typeface="Courier New"/>
              </a:rPr>
              <a:t>ORDER</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can be used to sort the rows. You can specify an expression, an alias, or a column position as the sort condition. </a:t>
            </a:r>
            <a:r>
              <a:rPr lang="en-US">
                <a:latin typeface="Arial"/>
                <a:ea typeface="Arial"/>
                <a:cs typeface="Arial"/>
                <a:sym typeface="Arial"/>
              </a:rPr>
              <a:t>You can specify multiple expressions in the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Oracle Database first sorts rows based on their values for the first expression. Rows with the same value for the first expression are then sorted based on their values for the second expression, and so on. </a:t>
            </a:r>
            <a:endParaRPr>
              <a:solidFill>
                <a:schemeClr val="dk1"/>
              </a:solidFill>
              <a:latin typeface="Arial"/>
              <a:ea typeface="Arial"/>
              <a:cs typeface="Arial"/>
              <a:sym typeface="Arial"/>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Syntax</a:t>
            </a:r>
            <a:endParaRPr sz="500">
              <a:latin typeface="Arial"/>
              <a:ea typeface="Arial"/>
              <a:cs typeface="Arial"/>
              <a:sym typeface="Arial"/>
            </a:endParaRPr>
          </a:p>
          <a:p>
            <a:pPr marL="152373" lvl="1" indent="0" algn="just" rtl="0">
              <a:spcBef>
                <a:spcPts val="0"/>
              </a:spcBef>
              <a:spcAft>
                <a:spcPts val="0"/>
              </a:spcAft>
              <a:buClr>
                <a:schemeClr val="dk1"/>
              </a:buClr>
              <a:buSzPts val="1200"/>
              <a:buFont typeface="Courier New"/>
              <a:buNone/>
            </a:pPr>
            <a:r>
              <a:rPr lang="en-US">
                <a:latin typeface="Courier New"/>
                <a:ea typeface="Courier New"/>
                <a:cs typeface="Courier New"/>
                <a:sym typeface="Courier New"/>
              </a:rPr>
              <a:t> 	SELECT</a:t>
            </a:r>
            <a:r>
              <a:rPr lang="en-US" i="1">
                <a:latin typeface="Courier New"/>
                <a:ea typeface="Courier New"/>
                <a:cs typeface="Courier New"/>
                <a:sym typeface="Courier New"/>
              </a:rPr>
              <a:t>	 	expr</a:t>
            </a:r>
            <a:r>
              <a:rPr lang="en-US">
                <a:latin typeface="Courier New"/>
                <a:ea typeface="Courier New"/>
                <a:cs typeface="Courier New"/>
                <a:sym typeface="Courier New"/>
              </a:rPr>
              <a:t> </a:t>
            </a:r>
            <a:endParaRPr/>
          </a:p>
          <a:p>
            <a:pPr marL="152373" lvl="1" indent="0" algn="l" rtl="0">
              <a:spcBef>
                <a:spcPts val="0"/>
              </a:spcBef>
              <a:spcAft>
                <a:spcPts val="0"/>
              </a:spcAft>
              <a:buClr>
                <a:schemeClr val="dk1"/>
              </a:buClr>
              <a:buSzPts val="1200"/>
              <a:buFont typeface="Courier New"/>
              <a:buNone/>
            </a:pPr>
            <a:r>
              <a:rPr lang="en-US">
                <a:latin typeface="Courier New"/>
                <a:ea typeface="Courier New"/>
                <a:cs typeface="Courier New"/>
                <a:sym typeface="Courier New"/>
              </a:rPr>
              <a:t> 	FROM 	  		</a:t>
            </a:r>
            <a:r>
              <a:rPr lang="en-US" i="1">
                <a:latin typeface="Courier New"/>
                <a:ea typeface="Courier New"/>
                <a:cs typeface="Courier New"/>
                <a:sym typeface="Courier New"/>
              </a:rPr>
              <a:t>table</a:t>
            </a:r>
            <a:endParaRPr>
              <a:latin typeface="Courier New"/>
              <a:ea typeface="Courier New"/>
              <a:cs typeface="Courier New"/>
              <a:sym typeface="Courier New"/>
            </a:endParaRPr>
          </a:p>
          <a:p>
            <a:pPr marL="152373" lvl="1" indent="0" algn="l" rtl="0">
              <a:spcBef>
                <a:spcPts val="0"/>
              </a:spcBef>
              <a:spcAft>
                <a:spcPts val="0"/>
              </a:spcAft>
              <a:buClr>
                <a:schemeClr val="dk1"/>
              </a:buClr>
              <a:buSzPts val="1200"/>
              <a:buFont typeface="Courier New"/>
              <a:buNone/>
            </a:pPr>
            <a:r>
              <a:rPr lang="en-US">
                <a:latin typeface="Courier New"/>
                <a:ea typeface="Courier New"/>
                <a:cs typeface="Courier New"/>
                <a:sym typeface="Courier New"/>
              </a:rPr>
              <a:t> 	[WHERE 	  	</a:t>
            </a:r>
            <a:r>
              <a:rPr lang="en-US" i="1">
                <a:latin typeface="Courier New"/>
                <a:ea typeface="Courier New"/>
                <a:cs typeface="Courier New"/>
                <a:sym typeface="Courier New"/>
              </a:rPr>
              <a:t>condition(s)</a:t>
            </a:r>
            <a:r>
              <a:rPr lang="en-US">
                <a:latin typeface="Courier New"/>
                <a:ea typeface="Courier New"/>
                <a:cs typeface="Courier New"/>
                <a:sym typeface="Courier New"/>
              </a:rPr>
              <a:t>]</a:t>
            </a:r>
            <a:endParaRPr/>
          </a:p>
          <a:p>
            <a:pPr marL="152373" lvl="1" indent="0" algn="l" rtl="0">
              <a:spcBef>
                <a:spcPts val="0"/>
              </a:spcBef>
              <a:spcAft>
                <a:spcPts val="0"/>
              </a:spcAft>
              <a:buClr>
                <a:schemeClr val="dk1"/>
              </a:buClr>
              <a:buSzPts val="1200"/>
              <a:buFont typeface="Courier New"/>
              <a:buNone/>
            </a:pPr>
            <a:r>
              <a:rPr lang="en-US">
                <a:latin typeface="Courier New"/>
                <a:ea typeface="Courier New"/>
                <a:cs typeface="Courier New"/>
                <a:sym typeface="Courier New"/>
              </a:rPr>
              <a:t> 	[ORDER BY	{</a:t>
            </a:r>
            <a:r>
              <a:rPr lang="en-US" i="1">
                <a:latin typeface="Courier New"/>
                <a:ea typeface="Courier New"/>
                <a:cs typeface="Courier New"/>
                <a:sym typeface="Courier New"/>
              </a:rPr>
              <a:t>column</a:t>
            </a:r>
            <a:r>
              <a:rPr lang="en-US">
                <a:latin typeface="Courier New"/>
                <a:ea typeface="Courier New"/>
                <a:cs typeface="Courier New"/>
                <a:sym typeface="Courier New"/>
              </a:rPr>
              <a:t>, </a:t>
            </a:r>
            <a:r>
              <a:rPr lang="en-US" i="1">
                <a:latin typeface="Courier New"/>
                <a:ea typeface="Courier New"/>
                <a:cs typeface="Courier New"/>
                <a:sym typeface="Courier New"/>
              </a:rPr>
              <a:t>expr, numeric_position</a:t>
            </a:r>
            <a:r>
              <a:rPr lang="en-US">
                <a:latin typeface="Courier New"/>
                <a:ea typeface="Courier New"/>
                <a:cs typeface="Courier New"/>
                <a:sym typeface="Courier New"/>
              </a:rPr>
              <a:t>} [ASC|DESC]];</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In the syntax:</a:t>
            </a:r>
            <a:endParaRPr/>
          </a:p>
          <a:p>
            <a:pPr marL="152373" lvl="1" indent="0" algn="l" rtl="0">
              <a:spcBef>
                <a:spcPts val="0"/>
              </a:spcBef>
              <a:spcAft>
                <a:spcPts val="0"/>
              </a:spcAft>
              <a:buClr>
                <a:schemeClr val="dk1"/>
              </a:buClr>
              <a:buSzPts val="1200"/>
              <a:buFont typeface="Courier New"/>
              <a:buNone/>
            </a:pPr>
            <a:r>
              <a:rPr lang="en-US">
                <a:latin typeface="Courier New"/>
                <a:ea typeface="Courier New"/>
                <a:cs typeface="Courier New"/>
                <a:sym typeface="Courier New"/>
              </a:rPr>
              <a:t>	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Specifies the order in which the retrieved rows are displayed</a:t>
            </a:r>
            <a:endParaRPr b="1">
              <a:latin typeface="Arial"/>
              <a:ea typeface="Arial"/>
              <a:cs typeface="Arial"/>
              <a:sym typeface="Arial"/>
            </a:endParaRPr>
          </a:p>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	</a:t>
            </a:r>
            <a:r>
              <a:rPr lang="en-US">
                <a:latin typeface="Courier New"/>
                <a:ea typeface="Courier New"/>
                <a:cs typeface="Courier New"/>
                <a:sym typeface="Courier New"/>
              </a:rPr>
              <a:t>ASC</a:t>
            </a:r>
            <a:r>
              <a:rPr lang="en-US">
                <a:latin typeface="Arial"/>
                <a:ea typeface="Arial"/>
                <a:cs typeface="Arial"/>
                <a:sym typeface="Arial"/>
              </a:rPr>
              <a:t>			Orders the rows in ascending order (this is the default order)</a:t>
            </a:r>
            <a:endParaRPr/>
          </a:p>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	</a:t>
            </a:r>
            <a:r>
              <a:rPr lang="en-US">
                <a:latin typeface="Courier New"/>
                <a:ea typeface="Courier New"/>
                <a:cs typeface="Courier New"/>
                <a:sym typeface="Courier New"/>
              </a:rPr>
              <a:t>DESC</a:t>
            </a:r>
            <a:r>
              <a:rPr lang="en-US">
                <a:latin typeface="Arial"/>
                <a:ea typeface="Arial"/>
                <a:cs typeface="Arial"/>
                <a:sym typeface="Arial"/>
              </a:rPr>
              <a:t>	</a:t>
            </a:r>
            <a:r>
              <a:rPr lang="en-US">
                <a:latin typeface="Courier New"/>
                <a:ea typeface="Courier New"/>
                <a:cs typeface="Courier New"/>
                <a:sym typeface="Courier New"/>
              </a:rPr>
              <a:t>		</a:t>
            </a:r>
            <a:r>
              <a:rPr lang="en-US">
                <a:latin typeface="Arial"/>
                <a:ea typeface="Arial"/>
                <a:cs typeface="Arial"/>
                <a:sym typeface="Arial"/>
              </a:rPr>
              <a:t>Orders the rows in descending order</a:t>
            </a:r>
            <a:endParaRPr/>
          </a:p>
          <a:p>
            <a:pPr marL="152373" lvl="1" indent="0" algn="l" rtl="0">
              <a:spcBef>
                <a:spcPts val="220"/>
              </a:spcBef>
              <a:spcAft>
                <a:spcPts val="0"/>
              </a:spcAft>
              <a:buClr>
                <a:schemeClr val="dk1"/>
              </a:buClr>
              <a:buSzPts val="1200"/>
              <a:buFont typeface="Arial"/>
              <a:buNone/>
            </a:pPr>
            <a:r>
              <a:rPr lang="en-US">
                <a:latin typeface="Arial"/>
                <a:ea typeface="Arial"/>
                <a:cs typeface="Arial"/>
                <a:sym typeface="Arial"/>
              </a:rPr>
              <a:t>If the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is not used, the sort order is undefined, and the Oracle server may not fetch rows in the same order for the same query twice. Use the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to display the rows in a specific order.</a:t>
            </a:r>
            <a:endParaRPr/>
          </a:p>
          <a:p>
            <a:pPr marL="0" lvl="0" indent="0" algn="l" rtl="0">
              <a:spcBef>
                <a:spcPts val="0"/>
              </a:spcBef>
              <a:spcAft>
                <a:spcPts val="0"/>
              </a:spcAft>
              <a:buNone/>
            </a:pPr>
            <a:endParaRPr/>
          </a:p>
        </p:txBody>
      </p:sp>
      <p:sp>
        <p:nvSpPr>
          <p:cNvPr id="1543" name="Google Shape;1543;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4843919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5" name="Google Shape;155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solidFill>
                  <a:schemeClr val="dk1"/>
                </a:solidFill>
                <a:latin typeface="Arial"/>
                <a:ea typeface="Arial"/>
                <a:cs typeface="Arial"/>
                <a:sym typeface="Arial"/>
              </a:rPr>
              <a:t>The default sort order is ascending. Let us look at the other characteristics:</a:t>
            </a:r>
            <a:endParaRPr/>
          </a:p>
          <a:p>
            <a:pPr marL="609493" lvl="2" indent="-304745" algn="l" rtl="0">
              <a:spcBef>
                <a:spcPts val="400"/>
              </a:spcBef>
              <a:spcAft>
                <a:spcPts val="0"/>
              </a:spcAft>
              <a:buClr>
                <a:schemeClr val="dk1"/>
              </a:buClr>
              <a:buSzPts val="1100"/>
              <a:buFont typeface="Arial"/>
              <a:buChar char="•"/>
            </a:pPr>
            <a:r>
              <a:rPr lang="en-US">
                <a:solidFill>
                  <a:schemeClr val="dk1"/>
                </a:solidFill>
                <a:latin typeface="Arial"/>
                <a:ea typeface="Arial"/>
                <a:cs typeface="Arial"/>
                <a:sym typeface="Arial"/>
              </a:rPr>
              <a:t>Numeric values are displayed with the lowest values first (for example, 1</a:t>
            </a:r>
            <a:r>
              <a:rPr lang="en-US">
                <a:latin typeface="Arial"/>
                <a:ea typeface="Arial"/>
                <a:cs typeface="Arial"/>
                <a:sym typeface="Arial"/>
              </a:rPr>
              <a:t> to </a:t>
            </a:r>
            <a:r>
              <a:rPr lang="en-US">
                <a:solidFill>
                  <a:schemeClr val="dk1"/>
                </a:solidFill>
                <a:latin typeface="Arial"/>
                <a:ea typeface="Arial"/>
                <a:cs typeface="Arial"/>
                <a:sym typeface="Arial"/>
              </a:rPr>
              <a:t>999).</a:t>
            </a:r>
            <a:endParaRPr/>
          </a:p>
          <a:p>
            <a:pPr marL="609493" lvl="2" indent="-304745" algn="l" rtl="0">
              <a:spcBef>
                <a:spcPts val="400"/>
              </a:spcBef>
              <a:spcAft>
                <a:spcPts val="0"/>
              </a:spcAft>
              <a:buClr>
                <a:schemeClr val="dk1"/>
              </a:buClr>
              <a:buSzPts val="1100"/>
              <a:buFont typeface="Arial"/>
              <a:buChar char="•"/>
            </a:pPr>
            <a:r>
              <a:rPr lang="en-US">
                <a:solidFill>
                  <a:schemeClr val="dk1"/>
                </a:solidFill>
                <a:latin typeface="Arial"/>
                <a:ea typeface="Arial"/>
                <a:cs typeface="Arial"/>
                <a:sym typeface="Arial"/>
              </a:rPr>
              <a:t>Date values are displayed with the earliest value first (for example, 01-JAN-92 before </a:t>
            </a:r>
            <a:br>
              <a:rPr lang="en-US">
                <a:solidFill>
                  <a:schemeClr val="dk1"/>
                </a:solidFill>
                <a:latin typeface="Arial"/>
                <a:ea typeface="Arial"/>
                <a:cs typeface="Arial"/>
                <a:sym typeface="Arial"/>
              </a:rPr>
            </a:br>
            <a:r>
              <a:rPr lang="en-US">
                <a:solidFill>
                  <a:schemeClr val="dk1"/>
                </a:solidFill>
                <a:latin typeface="Arial"/>
                <a:ea typeface="Arial"/>
                <a:cs typeface="Arial"/>
                <a:sym typeface="Arial"/>
              </a:rPr>
              <a:t>01-JAN-95).</a:t>
            </a:r>
            <a:endParaRPr/>
          </a:p>
          <a:p>
            <a:pPr marL="609493" lvl="2" indent="-304745" algn="l" rtl="0">
              <a:spcBef>
                <a:spcPts val="400"/>
              </a:spcBef>
              <a:spcAft>
                <a:spcPts val="0"/>
              </a:spcAft>
              <a:buClr>
                <a:schemeClr val="dk1"/>
              </a:buClr>
              <a:buSzPts val="1100"/>
              <a:buFont typeface="Arial"/>
              <a:buChar char="•"/>
            </a:pPr>
            <a:r>
              <a:rPr lang="en-US">
                <a:solidFill>
                  <a:schemeClr val="dk1"/>
                </a:solidFill>
                <a:latin typeface="Arial"/>
                <a:ea typeface="Arial"/>
                <a:cs typeface="Arial"/>
                <a:sym typeface="Arial"/>
              </a:rPr>
              <a:t>Character values are displayed in the alphabetical order (for example, “A” first and “Z” last).</a:t>
            </a:r>
            <a:endParaRPr/>
          </a:p>
          <a:p>
            <a:pPr marL="609493" lvl="2" indent="-304745" algn="l" rtl="0">
              <a:spcBef>
                <a:spcPts val="400"/>
              </a:spcBef>
              <a:spcAft>
                <a:spcPts val="0"/>
              </a:spcAft>
              <a:buClr>
                <a:schemeClr val="dk1"/>
              </a:buClr>
              <a:buSzPts val="1100"/>
              <a:buFont typeface="Arial"/>
              <a:buChar char="•"/>
            </a:pPr>
            <a:r>
              <a:rPr lang="en-US">
                <a:solidFill>
                  <a:schemeClr val="dk1"/>
                </a:solidFill>
                <a:latin typeface="Arial"/>
                <a:ea typeface="Arial"/>
                <a:cs typeface="Arial"/>
                <a:sym typeface="Arial"/>
              </a:rPr>
              <a:t>Null values are displayed last for ascending sequences and first for descending sequences.</a:t>
            </a:r>
            <a:endParaRPr/>
          </a:p>
          <a:p>
            <a:pPr marL="609493" lvl="2" indent="-304745" algn="l" rtl="0">
              <a:spcBef>
                <a:spcPts val="400"/>
              </a:spcBef>
              <a:spcAft>
                <a:spcPts val="0"/>
              </a:spcAft>
              <a:buClr>
                <a:schemeClr val="dk1"/>
              </a:buClr>
              <a:buSzPts val="1100"/>
              <a:buFont typeface="Arial"/>
              <a:buChar char="•"/>
            </a:pPr>
            <a:r>
              <a:rPr lang="en-US">
                <a:solidFill>
                  <a:schemeClr val="dk1"/>
                </a:solidFill>
                <a:latin typeface="Arial"/>
                <a:ea typeface="Arial"/>
                <a:cs typeface="Arial"/>
                <a:sym typeface="Arial"/>
              </a:rPr>
              <a:t>You can also sort by a column that is not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list.</a:t>
            </a:r>
            <a:endParaRPr/>
          </a:p>
          <a:p>
            <a:pPr marL="152373" lvl="1" indent="0" algn="l" rtl="0">
              <a:spcBef>
                <a:spcPts val="533"/>
              </a:spcBef>
              <a:spcAft>
                <a:spcPts val="0"/>
              </a:spcAft>
              <a:buClr>
                <a:schemeClr val="dk1"/>
              </a:buClr>
              <a:buSzPts val="1200"/>
              <a:buFont typeface="Arial"/>
              <a:buNone/>
            </a:pPr>
            <a:r>
              <a:rPr lang="en-US" b="1">
                <a:solidFill>
                  <a:schemeClr val="dk1"/>
                </a:solidFill>
                <a:latin typeface="Arial"/>
                <a:ea typeface="Arial"/>
                <a:cs typeface="Arial"/>
                <a:sym typeface="Arial"/>
              </a:rPr>
              <a:t>Examples</a:t>
            </a:r>
            <a:endParaRPr/>
          </a:p>
          <a:p>
            <a:pPr marL="609493" lvl="2" indent="-304745" algn="l" rtl="0">
              <a:spcBef>
                <a:spcPts val="400"/>
              </a:spcBef>
              <a:spcAft>
                <a:spcPts val="0"/>
              </a:spcAft>
              <a:buClr>
                <a:schemeClr val="dk1"/>
              </a:buClr>
              <a:buSzPts val="1100"/>
              <a:buFont typeface="Times New Roman"/>
              <a:buAutoNum type="arabicPeriod"/>
            </a:pPr>
            <a:r>
              <a:rPr lang="en-US">
                <a:solidFill>
                  <a:schemeClr val="dk1"/>
                </a:solidFill>
                <a:latin typeface="Arial"/>
                <a:ea typeface="Arial"/>
                <a:cs typeface="Arial"/>
                <a:sym typeface="Arial"/>
              </a:rPr>
              <a:t>To reverse the order in which the rows are displayed, specify the </a:t>
            </a:r>
            <a:r>
              <a:rPr lang="en-US">
                <a:solidFill>
                  <a:schemeClr val="dk1"/>
                </a:solidFill>
                <a:latin typeface="Courier New"/>
                <a:ea typeface="Courier New"/>
                <a:cs typeface="Courier New"/>
                <a:sym typeface="Courier New"/>
              </a:rPr>
              <a:t>DESC</a:t>
            </a:r>
            <a:r>
              <a:rPr lang="en-US">
                <a:solidFill>
                  <a:schemeClr val="dk1"/>
                </a:solidFill>
                <a:latin typeface="Arial"/>
                <a:ea typeface="Arial"/>
                <a:cs typeface="Arial"/>
                <a:sym typeface="Arial"/>
              </a:rPr>
              <a:t> keyword after the column name in the </a:t>
            </a:r>
            <a:r>
              <a:rPr lang="en-US">
                <a:solidFill>
                  <a:schemeClr val="dk1"/>
                </a:solidFill>
                <a:latin typeface="Courier New"/>
                <a:ea typeface="Courier New"/>
                <a:cs typeface="Courier New"/>
                <a:sym typeface="Courier New"/>
              </a:rPr>
              <a:t>ORDER</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The example in the slide sorts the result by the department_id.</a:t>
            </a:r>
            <a:endParaRPr/>
          </a:p>
          <a:p>
            <a:pPr marL="609493" lvl="2" indent="-304745" algn="l" rtl="0">
              <a:spcBef>
                <a:spcPts val="400"/>
              </a:spcBef>
              <a:spcAft>
                <a:spcPts val="0"/>
              </a:spcAft>
              <a:buClr>
                <a:schemeClr val="dk1"/>
              </a:buClr>
              <a:buSzPts val="1100"/>
              <a:buFont typeface="Times New Roman"/>
              <a:buNone/>
            </a:pPr>
            <a:r>
              <a:rPr lang="en-US">
                <a:solidFill>
                  <a:schemeClr val="dk1"/>
                </a:solidFill>
                <a:latin typeface="Arial"/>
                <a:ea typeface="Arial"/>
                <a:cs typeface="Arial"/>
                <a:sym typeface="Arial"/>
              </a:rPr>
              <a:t>2.	You can also use a column alias in the </a:t>
            </a:r>
            <a:r>
              <a:rPr lang="en-US">
                <a:solidFill>
                  <a:schemeClr val="dk1"/>
                </a:solidFill>
                <a:latin typeface="Courier New"/>
                <a:ea typeface="Courier New"/>
                <a:cs typeface="Courier New"/>
                <a:sym typeface="Courier New"/>
              </a:rPr>
              <a:t>ORDER</a:t>
            </a:r>
            <a:r>
              <a:rPr lang="en-US">
                <a:solidFill>
                  <a:schemeClr val="dk1"/>
                </a:solidFill>
                <a:latin typeface="Arial"/>
                <a:ea typeface="Arial"/>
                <a:cs typeface="Arial"/>
                <a:sym typeface="Arial"/>
              </a:rPr>
              <a:t> </a:t>
            </a:r>
            <a:r>
              <a:rPr lang="en-US">
                <a:solidFill>
                  <a:schemeClr val="dk1"/>
                </a:solidFill>
                <a:latin typeface="Courier New"/>
                <a:ea typeface="Courier New"/>
                <a:cs typeface="Courier New"/>
                <a:sym typeface="Courier New"/>
              </a:rPr>
              <a:t>BY</a:t>
            </a:r>
            <a:r>
              <a:rPr lang="en-US">
                <a:solidFill>
                  <a:schemeClr val="dk1"/>
                </a:solidFill>
                <a:latin typeface="Arial"/>
                <a:ea typeface="Arial"/>
                <a:cs typeface="Arial"/>
                <a:sym typeface="Arial"/>
              </a:rPr>
              <a:t> clause. The slide example sorts the data by annual salary.</a:t>
            </a:r>
            <a:endParaRPr>
              <a:latin typeface="Arial"/>
              <a:ea typeface="Arial"/>
              <a:cs typeface="Arial"/>
              <a:sym typeface="Arial"/>
            </a:endParaRPr>
          </a:p>
          <a:p>
            <a:pPr marL="152373" lvl="1" indent="0" algn="l" rtl="0">
              <a:spcBef>
                <a:spcPts val="220"/>
              </a:spcBef>
              <a:spcAft>
                <a:spcPts val="0"/>
              </a:spcAft>
              <a:buClr>
                <a:schemeClr val="dk1"/>
              </a:buClr>
              <a:buSzPts val="1200"/>
              <a:buFont typeface="Arial"/>
              <a:buNone/>
            </a:pPr>
            <a:r>
              <a:rPr lang="en-US" b="1">
                <a:latin typeface="Arial"/>
                <a:ea typeface="Arial"/>
                <a:cs typeface="Arial"/>
                <a:sym typeface="Arial"/>
              </a:rPr>
              <a:t>Note:</a:t>
            </a:r>
            <a:r>
              <a:rPr lang="en-US">
                <a:latin typeface="Arial"/>
                <a:ea typeface="Arial"/>
                <a:cs typeface="Arial"/>
                <a:sym typeface="Arial"/>
              </a:rPr>
              <a:t> Use the keywords </a:t>
            </a:r>
            <a:r>
              <a:rPr lang="en-US">
                <a:latin typeface="Courier New"/>
                <a:ea typeface="Courier New"/>
                <a:cs typeface="Courier New"/>
                <a:sym typeface="Courier New"/>
              </a:rPr>
              <a:t>NULLS</a:t>
            </a:r>
            <a:r>
              <a:rPr lang="en-US">
                <a:latin typeface="Arial"/>
                <a:ea typeface="Arial"/>
                <a:cs typeface="Arial"/>
                <a:sym typeface="Arial"/>
              </a:rPr>
              <a:t> </a:t>
            </a:r>
            <a:r>
              <a:rPr lang="en-US">
                <a:latin typeface="Courier New"/>
                <a:ea typeface="Courier New"/>
                <a:cs typeface="Courier New"/>
                <a:sym typeface="Courier New"/>
              </a:rPr>
              <a:t>FIRST</a:t>
            </a:r>
            <a:r>
              <a:rPr lang="en-US">
                <a:latin typeface="Arial"/>
                <a:ea typeface="Arial"/>
                <a:cs typeface="Arial"/>
                <a:sym typeface="Arial"/>
              </a:rPr>
              <a:t> or </a:t>
            </a:r>
            <a:r>
              <a:rPr lang="en-US">
                <a:latin typeface="Courier New"/>
                <a:ea typeface="Courier New"/>
                <a:cs typeface="Courier New"/>
                <a:sym typeface="Courier New"/>
              </a:rPr>
              <a:t>NULLS</a:t>
            </a:r>
            <a:r>
              <a:rPr lang="en-US">
                <a:latin typeface="Arial"/>
                <a:ea typeface="Arial"/>
                <a:cs typeface="Arial"/>
                <a:sym typeface="Arial"/>
              </a:rPr>
              <a:t> </a:t>
            </a:r>
            <a:r>
              <a:rPr lang="en-US">
                <a:latin typeface="Courier New"/>
                <a:ea typeface="Courier New"/>
                <a:cs typeface="Courier New"/>
                <a:sym typeface="Courier New"/>
              </a:rPr>
              <a:t>LAST</a:t>
            </a:r>
            <a:r>
              <a:rPr lang="en-US">
                <a:latin typeface="Arial"/>
                <a:ea typeface="Arial"/>
                <a:cs typeface="Arial"/>
                <a:sym typeface="Arial"/>
              </a:rPr>
              <a:t> to specify whether returned rows containing null values should appear first or last in the ordering sequence.</a:t>
            </a:r>
            <a:endParaRPr/>
          </a:p>
          <a:p>
            <a:pPr marL="0" lvl="0" indent="0" algn="l" rtl="0">
              <a:spcBef>
                <a:spcPts val="0"/>
              </a:spcBef>
              <a:spcAft>
                <a:spcPts val="0"/>
              </a:spcAft>
              <a:buNone/>
            </a:pPr>
            <a:endParaRPr/>
          </a:p>
        </p:txBody>
      </p:sp>
      <p:sp>
        <p:nvSpPr>
          <p:cNvPr id="1556" name="Google Shape;1556;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649306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1" name="Google Shape;1571;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b="1">
                <a:solidFill>
                  <a:schemeClr val="dk1"/>
                </a:solidFill>
                <a:latin typeface="Arial"/>
                <a:ea typeface="Arial"/>
                <a:cs typeface="Arial"/>
                <a:sym typeface="Arial"/>
              </a:rPr>
              <a:t>Examples</a:t>
            </a:r>
            <a:endParaRPr/>
          </a:p>
          <a:p>
            <a:pPr marL="609493" lvl="2" indent="-304745" algn="l" rtl="0">
              <a:spcBef>
                <a:spcPts val="400"/>
              </a:spcBef>
              <a:spcAft>
                <a:spcPts val="0"/>
              </a:spcAft>
              <a:buClr>
                <a:schemeClr val="dk1"/>
              </a:buClr>
              <a:buSzPts val="1100"/>
              <a:buFont typeface="Times New Roman"/>
              <a:buAutoNum type="arabicPeriod" startAt="3"/>
            </a:pPr>
            <a:r>
              <a:rPr lang="en-US">
                <a:solidFill>
                  <a:schemeClr val="dk1"/>
                </a:solidFill>
                <a:latin typeface="Arial"/>
                <a:ea typeface="Arial"/>
                <a:cs typeface="Arial"/>
                <a:sym typeface="Arial"/>
              </a:rPr>
              <a:t>You can sort query results by specifying the numeric position of the column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clause. The example in the slide sorts the result by the </a:t>
            </a:r>
            <a:r>
              <a:rPr lang="en-US">
                <a:solidFill>
                  <a:schemeClr val="dk1"/>
                </a:solidFill>
                <a:latin typeface="Courier New"/>
                <a:ea typeface="Courier New"/>
                <a:cs typeface="Courier New"/>
                <a:sym typeface="Courier New"/>
              </a:rPr>
              <a:t>department_id</a:t>
            </a:r>
            <a:r>
              <a:rPr lang="en-US">
                <a:solidFill>
                  <a:schemeClr val="dk1"/>
                </a:solidFill>
                <a:latin typeface="Arial"/>
                <a:ea typeface="Arial"/>
                <a:cs typeface="Arial"/>
                <a:sym typeface="Arial"/>
              </a:rPr>
              <a:t> as this column is at the third position in the </a:t>
            </a:r>
            <a:r>
              <a:rPr lang="en-US">
                <a:solidFill>
                  <a:schemeClr val="dk1"/>
                </a:solidFill>
                <a:latin typeface="Courier New"/>
                <a:ea typeface="Courier New"/>
                <a:cs typeface="Courier New"/>
                <a:sym typeface="Courier New"/>
              </a:rPr>
              <a:t>SELECT</a:t>
            </a:r>
            <a:r>
              <a:rPr lang="en-US">
                <a:solidFill>
                  <a:schemeClr val="dk1"/>
                </a:solidFill>
                <a:latin typeface="Arial"/>
                <a:ea typeface="Arial"/>
                <a:cs typeface="Arial"/>
                <a:sym typeface="Arial"/>
              </a:rPr>
              <a:t> clause.</a:t>
            </a:r>
            <a:endParaRPr/>
          </a:p>
          <a:p>
            <a:pPr marL="609493" lvl="2" indent="-304745" algn="l" rtl="0">
              <a:spcBef>
                <a:spcPts val="400"/>
              </a:spcBef>
              <a:spcAft>
                <a:spcPts val="0"/>
              </a:spcAft>
              <a:buClr>
                <a:schemeClr val="dk1"/>
              </a:buClr>
              <a:buSzPts val="1100"/>
              <a:buFont typeface="Times New Roman"/>
              <a:buNone/>
            </a:pPr>
            <a:r>
              <a:rPr lang="en-US">
                <a:solidFill>
                  <a:schemeClr val="dk1"/>
                </a:solidFill>
                <a:latin typeface="Arial"/>
                <a:ea typeface="Arial"/>
                <a:cs typeface="Arial"/>
                <a:sym typeface="Arial"/>
              </a:rPr>
              <a:t>4.	You can sort query results by more than one column</a:t>
            </a:r>
            <a:r>
              <a:rPr lang="en-US">
                <a:latin typeface="Arial"/>
                <a:ea typeface="Arial"/>
                <a:cs typeface="Arial"/>
                <a:sym typeface="Arial"/>
              </a:rPr>
              <a:t>. You list the columns (or </a:t>
            </a:r>
            <a:r>
              <a:rPr lang="en-US">
                <a:latin typeface="Courier New"/>
                <a:ea typeface="Courier New"/>
                <a:cs typeface="Courier New"/>
                <a:sym typeface="Courier New"/>
              </a:rPr>
              <a:t>SELECT</a:t>
            </a:r>
            <a:r>
              <a:rPr lang="en-US">
                <a:latin typeface="Arial"/>
                <a:ea typeface="Arial"/>
                <a:cs typeface="Arial"/>
                <a:sym typeface="Arial"/>
              </a:rPr>
              <a:t> list column sequence numbers) in the </a:t>
            </a:r>
            <a:r>
              <a:rPr lang="en-US">
                <a:latin typeface="Courier New"/>
                <a:ea typeface="Courier New"/>
                <a:cs typeface="Courier New"/>
                <a:sym typeface="Courier New"/>
              </a:rPr>
              <a:t>ORDER BY</a:t>
            </a:r>
            <a:r>
              <a:rPr lang="en-US">
                <a:latin typeface="Arial"/>
                <a:ea typeface="Arial"/>
                <a:cs typeface="Arial"/>
                <a:sym typeface="Arial"/>
              </a:rPr>
              <a:t> clause, delimited by commas. The results are ordered by the first column, then the second, and so on for as many columns as the </a:t>
            </a:r>
            <a:r>
              <a:rPr lang="en-US">
                <a:latin typeface="Courier New"/>
                <a:ea typeface="Courier New"/>
                <a:cs typeface="Courier New"/>
                <a:sym typeface="Courier New"/>
              </a:rPr>
              <a:t>ORDER BY</a:t>
            </a:r>
            <a:r>
              <a:rPr lang="en-US">
                <a:latin typeface="Arial"/>
                <a:ea typeface="Arial"/>
                <a:cs typeface="Arial"/>
                <a:sym typeface="Arial"/>
              </a:rPr>
              <a:t> clause includes. If you want any results sorted in descending order, your </a:t>
            </a:r>
            <a:r>
              <a:rPr lang="en-US">
                <a:latin typeface="Courier New"/>
                <a:ea typeface="Courier New"/>
                <a:cs typeface="Courier New"/>
                <a:sym typeface="Courier New"/>
              </a:rPr>
              <a:t>ORDER BY</a:t>
            </a:r>
            <a:r>
              <a:rPr lang="en-US">
                <a:latin typeface="Arial"/>
                <a:ea typeface="Arial"/>
                <a:cs typeface="Arial"/>
                <a:sym typeface="Arial"/>
              </a:rPr>
              <a:t> clause must use the </a:t>
            </a:r>
            <a:r>
              <a:rPr lang="en-US">
                <a:latin typeface="Courier New"/>
                <a:ea typeface="Courier New"/>
                <a:cs typeface="Courier New"/>
                <a:sym typeface="Courier New"/>
              </a:rPr>
              <a:t>DESC</a:t>
            </a:r>
            <a:r>
              <a:rPr lang="en-US">
                <a:latin typeface="Arial"/>
                <a:ea typeface="Arial"/>
                <a:cs typeface="Arial"/>
                <a:sym typeface="Arial"/>
              </a:rPr>
              <a:t> keyword directly after the name or the number of the relevant column. </a:t>
            </a:r>
            <a:r>
              <a:rPr lang="en-US">
                <a:solidFill>
                  <a:schemeClr val="dk1"/>
                </a:solidFill>
                <a:latin typeface="Arial"/>
                <a:ea typeface="Arial"/>
                <a:cs typeface="Arial"/>
                <a:sym typeface="Arial"/>
              </a:rPr>
              <a:t>The result of the query example shown in the slide is sorted by </a:t>
            </a:r>
            <a:r>
              <a:rPr lang="en-US">
                <a:solidFill>
                  <a:schemeClr val="dk1"/>
                </a:solidFill>
                <a:latin typeface="Courier New"/>
                <a:ea typeface="Courier New"/>
                <a:cs typeface="Courier New"/>
                <a:sym typeface="Courier New"/>
              </a:rPr>
              <a:t>department_id</a:t>
            </a:r>
            <a:r>
              <a:rPr lang="en-US">
                <a:solidFill>
                  <a:schemeClr val="dk1"/>
                </a:solidFill>
                <a:latin typeface="Arial"/>
                <a:ea typeface="Arial"/>
                <a:cs typeface="Arial"/>
                <a:sym typeface="Arial"/>
              </a:rPr>
              <a:t> in ascending order and also by salary in descending order.</a:t>
            </a:r>
            <a:endParaRPr/>
          </a:p>
          <a:p>
            <a:pPr marL="0" lvl="0" indent="0" algn="l" rtl="0">
              <a:spcBef>
                <a:spcPts val="0"/>
              </a:spcBef>
              <a:spcAft>
                <a:spcPts val="0"/>
              </a:spcAft>
              <a:buNone/>
            </a:pPr>
            <a:endParaRPr/>
          </a:p>
        </p:txBody>
      </p:sp>
      <p:sp>
        <p:nvSpPr>
          <p:cNvPr id="1572" name="Google Shape;1572;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3676578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8476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5" name="Google Shape;1595;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dirty="0">
                <a:latin typeface="Arial"/>
                <a:ea typeface="Arial"/>
                <a:cs typeface="Arial"/>
                <a:sym typeface="Arial"/>
              </a:rPr>
              <a:t>Limiting the number of rows returned by a query can be valuable for reporting, analysis, data browsing, and other tasks. </a:t>
            </a:r>
            <a:endParaRPr dirty="0"/>
          </a:p>
          <a:p>
            <a:pPr marL="152373" lvl="1" indent="0" algn="l" rtl="0">
              <a:spcBef>
                <a:spcPts val="100"/>
              </a:spcBef>
              <a:spcAft>
                <a:spcPts val="0"/>
              </a:spcAft>
              <a:buClr>
                <a:schemeClr val="dk1"/>
              </a:buClr>
              <a:buSzPts val="1200"/>
              <a:buFont typeface="Arial"/>
              <a:buNone/>
            </a:pPr>
            <a:r>
              <a:rPr lang="en-US" dirty="0">
                <a:latin typeface="Arial"/>
                <a:ea typeface="Arial"/>
                <a:cs typeface="Arial"/>
                <a:sym typeface="Arial"/>
              </a:rPr>
              <a:t>With the new SQL </a:t>
            </a:r>
            <a:r>
              <a:rPr lang="en-US" dirty="0">
                <a:latin typeface="Courier New"/>
                <a:ea typeface="Courier New"/>
                <a:cs typeface="Courier New"/>
                <a:sym typeface="Courier New"/>
              </a:rPr>
              <a:t>SELECT</a:t>
            </a:r>
            <a:r>
              <a:rPr lang="en-US" dirty="0">
                <a:latin typeface="Arial"/>
                <a:ea typeface="Arial"/>
                <a:cs typeface="Arial"/>
                <a:sym typeface="Arial"/>
              </a:rPr>
              <a:t> syntax, you can limit the number of rows that are returned in the result set using the </a:t>
            </a:r>
            <a:r>
              <a:rPr lang="en-US" dirty="0" err="1">
                <a:latin typeface="Courier New"/>
                <a:ea typeface="Courier New"/>
                <a:cs typeface="Courier New"/>
                <a:sym typeface="Courier New"/>
              </a:rPr>
              <a:t>row_limiting_clause</a:t>
            </a:r>
            <a:r>
              <a:rPr lang="en-US" dirty="0">
                <a:latin typeface="Arial"/>
                <a:ea typeface="Arial"/>
                <a:cs typeface="Arial"/>
                <a:sym typeface="Arial"/>
              </a:rPr>
              <a:t>. </a:t>
            </a:r>
            <a:endParaRPr dirty="0"/>
          </a:p>
          <a:p>
            <a:pPr marL="152373" lvl="1" indent="0" algn="l" rtl="0">
              <a:spcBef>
                <a:spcPts val="100"/>
              </a:spcBef>
              <a:spcAft>
                <a:spcPts val="0"/>
              </a:spcAft>
              <a:buClr>
                <a:schemeClr val="dk1"/>
              </a:buClr>
              <a:buSzPts val="1200"/>
              <a:buFont typeface="Arial"/>
              <a:buNone/>
            </a:pPr>
            <a:r>
              <a:rPr lang="en-US" dirty="0">
                <a:latin typeface="Arial"/>
                <a:ea typeface="Arial"/>
                <a:cs typeface="Arial"/>
                <a:sym typeface="Arial"/>
              </a:rPr>
              <a:t>Queries that order data and then limit row output are widely used and are often referred to as Top-N queries. Top-N queries sort their result set and then return only the first n rows. </a:t>
            </a:r>
            <a:endParaRPr dirty="0"/>
          </a:p>
          <a:p>
            <a:pPr marL="152373" lvl="1" indent="0" algn="l" rtl="0">
              <a:spcBef>
                <a:spcPts val="100"/>
              </a:spcBef>
              <a:spcAft>
                <a:spcPts val="0"/>
              </a:spcAft>
              <a:buClr>
                <a:schemeClr val="dk1"/>
              </a:buClr>
              <a:buSzPts val="1200"/>
              <a:buFont typeface="Arial"/>
              <a:buNone/>
            </a:pPr>
            <a:r>
              <a:rPr lang="en-US" dirty="0">
                <a:latin typeface="Arial"/>
                <a:ea typeface="Arial"/>
                <a:cs typeface="Arial"/>
                <a:sym typeface="Arial"/>
              </a:rPr>
              <a:t>Note that there are certain limitations of the SQL </a:t>
            </a:r>
            <a:r>
              <a:rPr lang="en-US" dirty="0" err="1">
                <a:latin typeface="Courier New"/>
                <a:ea typeface="Courier New"/>
                <a:cs typeface="Courier New"/>
                <a:sym typeface="Courier New"/>
              </a:rPr>
              <a:t>row_limiting_clause</a:t>
            </a:r>
            <a:r>
              <a:rPr lang="en-US" dirty="0">
                <a:latin typeface="Arial"/>
                <a:ea typeface="Arial"/>
                <a:cs typeface="Arial"/>
                <a:sym typeface="Arial"/>
              </a:rPr>
              <a:t>:</a:t>
            </a:r>
            <a:endParaRPr dirty="0"/>
          </a:p>
          <a:p>
            <a:pPr marL="609493" lvl="2" indent="-304745" algn="l" rtl="0">
              <a:spcBef>
                <a:spcPts val="100"/>
              </a:spcBef>
              <a:spcAft>
                <a:spcPts val="0"/>
              </a:spcAft>
              <a:buClr>
                <a:srgbClr val="000000"/>
              </a:buClr>
              <a:buSzPts val="1100"/>
              <a:buFont typeface="Arial"/>
              <a:buChar char="•"/>
            </a:pPr>
            <a:r>
              <a:rPr lang="en-US" dirty="0">
                <a:latin typeface="Arial"/>
                <a:ea typeface="Arial"/>
                <a:cs typeface="Arial"/>
                <a:sym typeface="Arial"/>
              </a:rPr>
              <a:t>You cannot specify this clause with the </a:t>
            </a:r>
            <a:r>
              <a:rPr lang="en-US" dirty="0" err="1">
                <a:latin typeface="Courier New"/>
                <a:ea typeface="Courier New"/>
                <a:cs typeface="Courier New"/>
                <a:sym typeface="Courier New"/>
              </a:rPr>
              <a:t>for_update_clause</a:t>
            </a:r>
            <a:r>
              <a:rPr lang="en-US" dirty="0">
                <a:latin typeface="Arial"/>
                <a:ea typeface="Arial"/>
                <a:cs typeface="Arial"/>
                <a:sym typeface="Arial"/>
              </a:rPr>
              <a:t>.</a:t>
            </a:r>
            <a:endParaRPr dirty="0"/>
          </a:p>
          <a:p>
            <a:pPr marL="609493" lvl="2" indent="-304745" algn="l" rtl="0">
              <a:spcBef>
                <a:spcPts val="100"/>
              </a:spcBef>
              <a:spcAft>
                <a:spcPts val="0"/>
              </a:spcAft>
              <a:buClr>
                <a:srgbClr val="000000"/>
              </a:buClr>
              <a:buSzPts val="1100"/>
              <a:buFont typeface="Arial"/>
              <a:buChar char="•"/>
            </a:pPr>
            <a:r>
              <a:rPr lang="en-US" dirty="0">
                <a:latin typeface="Arial"/>
                <a:ea typeface="Arial"/>
                <a:cs typeface="Arial"/>
                <a:sym typeface="Arial"/>
              </a:rPr>
              <a:t>You cannot specify this clause in the subquery of a </a:t>
            </a:r>
            <a:r>
              <a:rPr lang="en-US" dirty="0">
                <a:latin typeface="Courier New"/>
                <a:ea typeface="Courier New"/>
                <a:cs typeface="Courier New"/>
                <a:sym typeface="Courier New"/>
              </a:rPr>
              <a:t>DELETE</a:t>
            </a:r>
            <a:r>
              <a:rPr lang="en-US" dirty="0">
                <a:latin typeface="Arial"/>
                <a:ea typeface="Arial"/>
                <a:cs typeface="Arial"/>
                <a:sym typeface="Arial"/>
              </a:rPr>
              <a:t> or </a:t>
            </a:r>
            <a:r>
              <a:rPr lang="en-US" dirty="0">
                <a:latin typeface="Courier New"/>
                <a:ea typeface="Courier New"/>
                <a:cs typeface="Courier New"/>
                <a:sym typeface="Courier New"/>
              </a:rPr>
              <a:t>UPDATE</a:t>
            </a:r>
            <a:r>
              <a:rPr lang="en-US" dirty="0">
                <a:latin typeface="Arial"/>
                <a:ea typeface="Arial"/>
                <a:cs typeface="Arial"/>
                <a:sym typeface="Arial"/>
              </a:rPr>
              <a:t> statement.</a:t>
            </a:r>
            <a:endParaRPr dirty="0"/>
          </a:p>
          <a:p>
            <a:pPr marL="609493" lvl="2" indent="-304745" algn="l" rtl="0">
              <a:spcBef>
                <a:spcPts val="100"/>
              </a:spcBef>
              <a:spcAft>
                <a:spcPts val="0"/>
              </a:spcAft>
              <a:buClr>
                <a:srgbClr val="000000"/>
              </a:buClr>
              <a:buSzPts val="1100"/>
              <a:buFont typeface="Arial"/>
              <a:buChar char="•"/>
            </a:pPr>
            <a:r>
              <a:rPr lang="en-US" dirty="0">
                <a:latin typeface="Arial"/>
                <a:ea typeface="Arial"/>
                <a:cs typeface="Arial"/>
                <a:sym typeface="Arial"/>
              </a:rPr>
              <a:t>If you specify this clause, then the </a:t>
            </a:r>
            <a:r>
              <a:rPr lang="en-US" dirty="0">
                <a:latin typeface="Courier New"/>
                <a:ea typeface="Courier New"/>
                <a:cs typeface="Courier New"/>
                <a:sym typeface="Courier New"/>
              </a:rPr>
              <a:t>SELECT</a:t>
            </a:r>
            <a:r>
              <a:rPr lang="en-US" dirty="0">
                <a:latin typeface="Arial"/>
                <a:ea typeface="Arial"/>
                <a:cs typeface="Arial"/>
                <a:sym typeface="Arial"/>
              </a:rPr>
              <a:t> list cannot contain the sequence </a:t>
            </a:r>
            <a:r>
              <a:rPr lang="en-US" dirty="0" err="1">
                <a:latin typeface="Arial"/>
                <a:ea typeface="Arial"/>
                <a:cs typeface="Arial"/>
                <a:sym typeface="Arial"/>
              </a:rPr>
              <a:t>pseudocolumns</a:t>
            </a:r>
            <a:r>
              <a:rPr lang="en-US" dirty="0">
                <a:latin typeface="Arial"/>
                <a:ea typeface="Arial"/>
                <a:cs typeface="Arial"/>
                <a:sym typeface="Arial"/>
              </a:rPr>
              <a:t> </a:t>
            </a:r>
            <a:r>
              <a:rPr lang="en-US" dirty="0">
                <a:latin typeface="Courier New"/>
                <a:ea typeface="Courier New"/>
                <a:cs typeface="Courier New"/>
                <a:sym typeface="Courier New"/>
              </a:rPr>
              <a:t>CURRVAL</a:t>
            </a:r>
            <a:r>
              <a:rPr lang="en-US" dirty="0">
                <a:latin typeface="Arial"/>
                <a:ea typeface="Arial"/>
                <a:cs typeface="Arial"/>
                <a:sym typeface="Arial"/>
              </a:rPr>
              <a:t> or </a:t>
            </a:r>
            <a:r>
              <a:rPr lang="en-US" dirty="0">
                <a:latin typeface="Courier New"/>
                <a:ea typeface="Courier New"/>
                <a:cs typeface="Courier New"/>
                <a:sym typeface="Courier New"/>
              </a:rPr>
              <a:t>NEXTVAL</a:t>
            </a:r>
            <a:r>
              <a:rPr lang="en-US" dirty="0">
                <a:latin typeface="Arial"/>
                <a:ea typeface="Arial"/>
                <a:cs typeface="Arial"/>
                <a:sym typeface="Arial"/>
              </a:rPr>
              <a:t>.</a:t>
            </a:r>
            <a:endParaRPr dirty="0"/>
          </a:p>
          <a:p>
            <a:pPr marL="0" lvl="0" indent="0" algn="l" rtl="0">
              <a:spcBef>
                <a:spcPts val="0"/>
              </a:spcBef>
              <a:spcAft>
                <a:spcPts val="0"/>
              </a:spcAft>
              <a:buNone/>
            </a:pPr>
            <a:endParaRPr dirty="0"/>
          </a:p>
        </p:txBody>
      </p:sp>
      <p:sp>
        <p:nvSpPr>
          <p:cNvPr id="1596" name="Google Shape;1596;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9235529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0" name="Google Shape;1610;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You specify the </a:t>
            </a:r>
            <a:r>
              <a:rPr lang="en-US">
                <a:latin typeface="Courier New"/>
                <a:ea typeface="Courier New"/>
                <a:cs typeface="Courier New"/>
                <a:sym typeface="Courier New"/>
              </a:rPr>
              <a:t>row_limiting_clause</a:t>
            </a:r>
            <a:r>
              <a:rPr lang="en-US">
                <a:latin typeface="Arial"/>
                <a:ea typeface="Arial"/>
                <a:cs typeface="Arial"/>
                <a:sym typeface="Arial"/>
              </a:rPr>
              <a:t> in the SQL </a:t>
            </a:r>
            <a:r>
              <a:rPr lang="en-US">
                <a:latin typeface="Courier New"/>
                <a:ea typeface="Courier New"/>
                <a:cs typeface="Courier New"/>
                <a:sym typeface="Courier New"/>
              </a:rPr>
              <a:t>SELECT</a:t>
            </a:r>
            <a:r>
              <a:rPr lang="en-US">
                <a:latin typeface="Arial"/>
                <a:ea typeface="Arial"/>
                <a:cs typeface="Arial"/>
                <a:sym typeface="Arial"/>
              </a:rPr>
              <a:t> statement by placing it after the </a:t>
            </a:r>
            <a:r>
              <a:rPr lang="en-US">
                <a:latin typeface="Courier New"/>
                <a:ea typeface="Courier New"/>
                <a:cs typeface="Courier New"/>
                <a:sym typeface="Courier New"/>
              </a:rPr>
              <a:t>ORDER BY</a:t>
            </a:r>
            <a:r>
              <a:rPr lang="en-US">
                <a:latin typeface="Arial"/>
                <a:ea typeface="Arial"/>
                <a:cs typeface="Arial"/>
                <a:sym typeface="Arial"/>
              </a:rPr>
              <a:t> clause. Note that an </a:t>
            </a:r>
            <a:r>
              <a:rPr lang="en-US">
                <a:latin typeface="Courier New"/>
                <a:ea typeface="Courier New"/>
                <a:cs typeface="Courier New"/>
                <a:sym typeface="Courier New"/>
              </a:rPr>
              <a:t>ORDER BY</a:t>
            </a:r>
            <a:r>
              <a:rPr lang="en-US">
                <a:latin typeface="Arial"/>
                <a:ea typeface="Arial"/>
                <a:cs typeface="Arial"/>
                <a:sym typeface="Arial"/>
              </a:rPr>
              <a:t> clause is required if you want to sort the rows for consistency. </a:t>
            </a:r>
            <a:endParaRPr/>
          </a:p>
          <a:p>
            <a:pPr marL="609493" lvl="2" indent="-304745" algn="l" rtl="0">
              <a:spcBef>
                <a:spcPts val="200"/>
              </a:spcBef>
              <a:spcAft>
                <a:spcPts val="0"/>
              </a:spcAft>
              <a:buClr>
                <a:srgbClr val="000000"/>
              </a:buClr>
              <a:buSzPts val="1100"/>
              <a:buFont typeface="Arial"/>
              <a:buChar char="•"/>
            </a:pPr>
            <a:r>
              <a:rPr lang="en-US">
                <a:latin typeface="Courier New"/>
                <a:ea typeface="Courier New"/>
                <a:cs typeface="Courier New"/>
                <a:sym typeface="Courier New"/>
              </a:rPr>
              <a:t>OFFSET</a:t>
            </a:r>
            <a:r>
              <a:rPr lang="en-US">
                <a:latin typeface="Arial"/>
                <a:ea typeface="Arial"/>
                <a:cs typeface="Arial"/>
                <a:sym typeface="Arial"/>
              </a:rPr>
              <a:t>: Use this clause to specify the number of rows to skip before row limiting begins. The value for offset must be a number. If you specify a negative number, offset is treated as 0. If you specify </a:t>
            </a:r>
            <a:r>
              <a:rPr lang="en-US">
                <a:latin typeface="Courier New"/>
                <a:ea typeface="Courier New"/>
                <a:cs typeface="Courier New"/>
                <a:sym typeface="Courier New"/>
              </a:rPr>
              <a:t>NULL</a:t>
            </a:r>
            <a:r>
              <a:rPr lang="en-US">
                <a:latin typeface="Arial"/>
                <a:ea typeface="Arial"/>
                <a:cs typeface="Arial"/>
                <a:sym typeface="Arial"/>
              </a:rPr>
              <a:t> or a number greater than or equal to the number of rows that are returned by the query, 0 rows are returned.</a:t>
            </a:r>
            <a:endParaRPr/>
          </a:p>
          <a:p>
            <a:pPr marL="609493" lvl="2" indent="-304745" algn="l" rtl="0">
              <a:spcBef>
                <a:spcPts val="200"/>
              </a:spcBef>
              <a:spcAft>
                <a:spcPts val="0"/>
              </a:spcAft>
              <a:buClr>
                <a:srgbClr val="000000"/>
              </a:buClr>
              <a:buSzPts val="1100"/>
              <a:buFont typeface="Arial"/>
              <a:buChar char="•"/>
            </a:pPr>
            <a:r>
              <a:rPr lang="en-US">
                <a:latin typeface="Courier New"/>
                <a:ea typeface="Courier New"/>
                <a:cs typeface="Courier New"/>
                <a:sym typeface="Courier New"/>
              </a:rPr>
              <a:t>ROW</a:t>
            </a:r>
            <a:r>
              <a:rPr lang="en-US">
                <a:latin typeface="Arial"/>
                <a:ea typeface="Arial"/>
                <a:cs typeface="Arial"/>
                <a:sym typeface="Arial"/>
              </a:rPr>
              <a:t> | </a:t>
            </a:r>
            <a:r>
              <a:rPr lang="en-US">
                <a:latin typeface="Courier New"/>
                <a:ea typeface="Courier New"/>
                <a:cs typeface="Courier New"/>
                <a:sym typeface="Courier New"/>
              </a:rPr>
              <a:t>ROWS</a:t>
            </a:r>
            <a:r>
              <a:rPr lang="en-US">
                <a:latin typeface="Arial"/>
                <a:ea typeface="Arial"/>
                <a:cs typeface="Arial"/>
                <a:sym typeface="Arial"/>
              </a:rPr>
              <a:t>: Use these keywords interchangeably. They are provided for semantic clarity.</a:t>
            </a:r>
            <a:endParaRPr/>
          </a:p>
          <a:p>
            <a:pPr marL="609493" lvl="2" indent="-304745" algn="l" rtl="0">
              <a:spcBef>
                <a:spcPts val="200"/>
              </a:spcBef>
              <a:spcAft>
                <a:spcPts val="0"/>
              </a:spcAft>
              <a:buClr>
                <a:srgbClr val="000000"/>
              </a:buClr>
              <a:buSzPts val="1100"/>
              <a:buFont typeface="Arial"/>
              <a:buChar char="•"/>
            </a:pPr>
            <a:r>
              <a:rPr lang="en-US">
                <a:latin typeface="Courier New"/>
                <a:ea typeface="Courier New"/>
                <a:cs typeface="Courier New"/>
                <a:sym typeface="Courier New"/>
              </a:rPr>
              <a:t>FETCH</a:t>
            </a:r>
            <a:r>
              <a:rPr lang="en-US">
                <a:latin typeface="Arial"/>
                <a:ea typeface="Arial"/>
                <a:cs typeface="Arial"/>
                <a:sym typeface="Arial"/>
              </a:rPr>
              <a:t>: Use this clause to specify the number of rows or percentage of rows to return.</a:t>
            </a:r>
            <a:endParaRPr/>
          </a:p>
          <a:p>
            <a:pPr marL="609493" lvl="2" indent="-304745" algn="l" rtl="0">
              <a:spcBef>
                <a:spcPts val="200"/>
              </a:spcBef>
              <a:spcAft>
                <a:spcPts val="0"/>
              </a:spcAft>
              <a:buClr>
                <a:srgbClr val="000000"/>
              </a:buClr>
              <a:buSzPts val="1100"/>
              <a:buFont typeface="Arial"/>
              <a:buChar char="•"/>
            </a:pPr>
            <a:r>
              <a:rPr lang="en-US">
                <a:latin typeface="Courier New"/>
                <a:ea typeface="Courier New"/>
                <a:cs typeface="Courier New"/>
                <a:sym typeface="Courier New"/>
              </a:rPr>
              <a:t>FIRST</a:t>
            </a:r>
            <a:r>
              <a:rPr lang="en-US">
                <a:latin typeface="Arial"/>
                <a:ea typeface="Arial"/>
                <a:cs typeface="Arial"/>
                <a:sym typeface="Arial"/>
              </a:rPr>
              <a:t> | </a:t>
            </a:r>
            <a:r>
              <a:rPr lang="en-US">
                <a:latin typeface="Courier New"/>
                <a:ea typeface="Courier New"/>
                <a:cs typeface="Courier New"/>
                <a:sym typeface="Courier New"/>
              </a:rPr>
              <a:t>NEXT</a:t>
            </a:r>
            <a:r>
              <a:rPr lang="en-US">
                <a:latin typeface="Arial"/>
                <a:ea typeface="Arial"/>
                <a:cs typeface="Arial"/>
                <a:sym typeface="Arial"/>
              </a:rPr>
              <a:t>: Use these keywords interchangeably. They are provided for semantic clarity.</a:t>
            </a:r>
            <a:endParaRPr/>
          </a:p>
          <a:p>
            <a:pPr marL="609493" lvl="2" indent="-304745" algn="l" rtl="0">
              <a:spcBef>
                <a:spcPts val="200"/>
              </a:spcBef>
              <a:spcAft>
                <a:spcPts val="0"/>
              </a:spcAft>
              <a:buClr>
                <a:srgbClr val="000000"/>
              </a:buClr>
              <a:buSzPts val="1100"/>
              <a:buFont typeface="Arial"/>
              <a:buChar char="•"/>
            </a:pPr>
            <a:r>
              <a:rPr lang="en-US">
                <a:latin typeface="Courier New"/>
                <a:ea typeface="Courier New"/>
                <a:cs typeface="Courier New"/>
                <a:sym typeface="Courier New"/>
              </a:rPr>
              <a:t>row_count</a:t>
            </a:r>
            <a:r>
              <a:rPr lang="en-US">
                <a:latin typeface="Arial"/>
                <a:ea typeface="Arial"/>
                <a:cs typeface="Arial"/>
                <a:sym typeface="Arial"/>
              </a:rPr>
              <a:t> | </a:t>
            </a:r>
            <a:r>
              <a:rPr lang="en-US" i="1">
                <a:latin typeface="Arial"/>
                <a:ea typeface="Arial"/>
                <a:cs typeface="Arial"/>
                <a:sym typeface="Arial"/>
              </a:rPr>
              <a:t>percent</a:t>
            </a:r>
            <a:r>
              <a:rPr lang="en-US">
                <a:latin typeface="Arial"/>
                <a:ea typeface="Arial"/>
                <a:cs typeface="Arial"/>
                <a:sym typeface="Arial"/>
              </a:rPr>
              <a:t> </a:t>
            </a:r>
            <a:r>
              <a:rPr lang="en-US">
                <a:latin typeface="Courier New"/>
                <a:ea typeface="Courier New"/>
                <a:cs typeface="Courier New"/>
                <a:sym typeface="Courier New"/>
              </a:rPr>
              <a:t>PERCENT</a:t>
            </a:r>
            <a:r>
              <a:rPr lang="en-US">
                <a:latin typeface="Arial"/>
                <a:ea typeface="Arial"/>
                <a:cs typeface="Arial"/>
                <a:sym typeface="Arial"/>
              </a:rPr>
              <a:t>: Use </a:t>
            </a:r>
            <a:r>
              <a:rPr lang="en-US">
                <a:latin typeface="Courier New"/>
                <a:ea typeface="Courier New"/>
                <a:cs typeface="Courier New"/>
                <a:sym typeface="Courier New"/>
              </a:rPr>
              <a:t>row_count</a:t>
            </a:r>
            <a:r>
              <a:rPr lang="en-US">
                <a:latin typeface="Arial"/>
                <a:ea typeface="Arial"/>
                <a:cs typeface="Arial"/>
                <a:sym typeface="Arial"/>
              </a:rPr>
              <a:t> to specify the number of rows to return. Use </a:t>
            </a:r>
            <a:r>
              <a:rPr lang="en-US" i="1">
                <a:latin typeface="Arial"/>
                <a:ea typeface="Arial"/>
                <a:cs typeface="Arial"/>
                <a:sym typeface="Arial"/>
              </a:rPr>
              <a:t>percent </a:t>
            </a:r>
            <a:r>
              <a:rPr lang="en-US">
                <a:latin typeface="Courier New"/>
                <a:ea typeface="Courier New"/>
                <a:cs typeface="Courier New"/>
                <a:sym typeface="Courier New"/>
              </a:rPr>
              <a:t>PERCENT</a:t>
            </a:r>
            <a:r>
              <a:rPr lang="en-US">
                <a:latin typeface="Arial"/>
                <a:ea typeface="Arial"/>
                <a:cs typeface="Arial"/>
                <a:sym typeface="Arial"/>
              </a:rPr>
              <a:t> to specify the percentage of the total number of selected rows to return. The value for percent must be a number.</a:t>
            </a:r>
            <a:endParaRPr/>
          </a:p>
          <a:p>
            <a:pPr marL="609493" lvl="2" indent="-304745" algn="l" rtl="0">
              <a:spcBef>
                <a:spcPts val="200"/>
              </a:spcBef>
              <a:spcAft>
                <a:spcPts val="0"/>
              </a:spcAft>
              <a:buClr>
                <a:srgbClr val="000000"/>
              </a:buClr>
              <a:buSzPts val="1100"/>
              <a:buFont typeface="Arial"/>
              <a:buChar char="•"/>
            </a:pPr>
            <a:r>
              <a:rPr lang="en-US">
                <a:latin typeface="Courier New"/>
                <a:ea typeface="Courier New"/>
                <a:cs typeface="Courier New"/>
                <a:sym typeface="Courier New"/>
              </a:rPr>
              <a:t>ONLY</a:t>
            </a:r>
            <a:r>
              <a:rPr lang="en-US">
                <a:latin typeface="Arial"/>
                <a:ea typeface="Arial"/>
                <a:cs typeface="Arial"/>
                <a:sym typeface="Arial"/>
              </a:rPr>
              <a:t> | </a:t>
            </a:r>
            <a:r>
              <a:rPr lang="en-US">
                <a:latin typeface="Courier New"/>
                <a:ea typeface="Courier New"/>
                <a:cs typeface="Courier New"/>
                <a:sym typeface="Courier New"/>
              </a:rPr>
              <a:t>WITH TIES</a:t>
            </a:r>
            <a:r>
              <a:rPr lang="en-US">
                <a:latin typeface="Arial"/>
                <a:ea typeface="Arial"/>
                <a:cs typeface="Arial"/>
                <a:sym typeface="Arial"/>
              </a:rPr>
              <a:t>: Specify </a:t>
            </a:r>
            <a:r>
              <a:rPr lang="en-US">
                <a:latin typeface="Courier New"/>
                <a:ea typeface="Courier New"/>
                <a:cs typeface="Courier New"/>
                <a:sym typeface="Courier New"/>
              </a:rPr>
              <a:t>ONLY</a:t>
            </a:r>
            <a:r>
              <a:rPr lang="en-US">
                <a:latin typeface="Arial"/>
                <a:ea typeface="Arial"/>
                <a:cs typeface="Arial"/>
                <a:sym typeface="Arial"/>
              </a:rPr>
              <a:t> to return exactly the specified number of rows or percentage of rows. Specify </a:t>
            </a:r>
            <a:r>
              <a:rPr lang="en-US">
                <a:latin typeface="Courier New"/>
                <a:ea typeface="Courier New"/>
                <a:cs typeface="Courier New"/>
                <a:sym typeface="Courier New"/>
              </a:rPr>
              <a:t>WITH TIES</a:t>
            </a:r>
            <a:r>
              <a:rPr lang="en-US">
                <a:latin typeface="Arial"/>
                <a:ea typeface="Arial"/>
                <a:cs typeface="Arial"/>
                <a:sym typeface="Arial"/>
              </a:rPr>
              <a:t> to return additional rows with the same sort key as the last row fetched. You must specify the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 for additional rows to be returned.</a:t>
            </a:r>
            <a:endParaRPr/>
          </a:p>
          <a:p>
            <a:pPr marL="0" lvl="0" indent="0" algn="l" rtl="0">
              <a:spcBef>
                <a:spcPts val="0"/>
              </a:spcBef>
              <a:spcAft>
                <a:spcPts val="0"/>
              </a:spcAft>
              <a:buNone/>
            </a:pPr>
            <a:endParaRPr/>
          </a:p>
        </p:txBody>
      </p:sp>
      <p:sp>
        <p:nvSpPr>
          <p:cNvPr id="1611" name="Google Shape;1611;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9353566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73" lvl="1" indent="0" algn="l" rtl="0">
              <a:spcBef>
                <a:spcPts val="0"/>
              </a:spcBef>
              <a:spcAft>
                <a:spcPts val="0"/>
              </a:spcAft>
              <a:buClr>
                <a:schemeClr val="dk1"/>
              </a:buClr>
              <a:buSzPts val="1200"/>
              <a:buFont typeface="Arial"/>
              <a:buNone/>
            </a:pPr>
            <a:r>
              <a:rPr lang="en-US">
                <a:latin typeface="Arial"/>
                <a:ea typeface="Arial"/>
                <a:cs typeface="Arial"/>
                <a:sym typeface="Arial"/>
              </a:rPr>
              <a:t>The first example in the slide returns the first five employees after sorting the rows in ascending order of the </a:t>
            </a:r>
            <a:r>
              <a:rPr lang="en-US">
                <a:latin typeface="Courier New"/>
                <a:ea typeface="Courier New"/>
                <a:cs typeface="Courier New"/>
                <a:sym typeface="Courier New"/>
              </a:rPr>
              <a:t>employee_id</a:t>
            </a:r>
            <a:r>
              <a:rPr lang="en-US">
                <a:latin typeface="Arial"/>
                <a:ea typeface="Arial"/>
                <a:cs typeface="Arial"/>
                <a:sym typeface="Arial"/>
              </a:rPr>
              <a:t>.</a:t>
            </a:r>
            <a:endParaRPr/>
          </a:p>
          <a:p>
            <a:pPr marL="152373" lvl="1" indent="0" algn="l" rtl="0">
              <a:spcBef>
                <a:spcPts val="533"/>
              </a:spcBef>
              <a:spcAft>
                <a:spcPts val="0"/>
              </a:spcAft>
              <a:buClr>
                <a:schemeClr val="dk1"/>
              </a:buClr>
              <a:buSzPts val="1200"/>
              <a:buFont typeface="Arial"/>
              <a:buNone/>
            </a:pPr>
            <a:r>
              <a:rPr lang="en-US">
                <a:latin typeface="Arial"/>
                <a:ea typeface="Arial"/>
                <a:cs typeface="Arial"/>
                <a:sym typeface="Arial"/>
              </a:rPr>
              <a:t>The second example in the slide returns the next set of five employees after sorting the rows in ascending order of the </a:t>
            </a:r>
            <a:r>
              <a:rPr lang="en-US">
                <a:latin typeface="Courier New"/>
                <a:ea typeface="Courier New"/>
                <a:cs typeface="Courier New"/>
                <a:sym typeface="Courier New"/>
              </a:rPr>
              <a:t>employee_id</a:t>
            </a:r>
            <a:r>
              <a:rPr lang="en-US">
                <a:latin typeface="Arial"/>
                <a:ea typeface="Arial"/>
                <a:cs typeface="Arial"/>
                <a:sym typeface="Arial"/>
              </a:rPr>
              <a:t>.</a:t>
            </a:r>
            <a:endParaRPr/>
          </a:p>
          <a:p>
            <a:pPr marL="152373" lvl="1" indent="0" algn="l" rtl="0">
              <a:spcBef>
                <a:spcPts val="533"/>
              </a:spcBef>
              <a:spcAft>
                <a:spcPts val="0"/>
              </a:spcAft>
              <a:buClr>
                <a:schemeClr val="dk1"/>
              </a:buClr>
              <a:buSzPts val="1200"/>
              <a:buFont typeface="Arial"/>
              <a:buNone/>
            </a:pPr>
            <a:r>
              <a:rPr lang="en-US" b="1">
                <a:latin typeface="Arial"/>
                <a:ea typeface="Arial"/>
                <a:cs typeface="Arial"/>
                <a:sym typeface="Arial"/>
              </a:rPr>
              <a:t>Note: </a:t>
            </a:r>
            <a:r>
              <a:rPr lang="en-US">
                <a:latin typeface="Arial"/>
                <a:ea typeface="Arial"/>
                <a:cs typeface="Arial"/>
                <a:sym typeface="Arial"/>
              </a:rPr>
              <a:t>If </a:t>
            </a:r>
            <a:r>
              <a:rPr lang="en-US">
                <a:latin typeface="Courier New"/>
                <a:ea typeface="Courier New"/>
                <a:cs typeface="Courier New"/>
                <a:sym typeface="Courier New"/>
              </a:rPr>
              <a:t>employee_id</a:t>
            </a:r>
            <a:r>
              <a:rPr lang="en-US">
                <a:latin typeface="Arial"/>
                <a:ea typeface="Arial"/>
                <a:cs typeface="Arial"/>
                <a:sym typeface="Arial"/>
              </a:rPr>
              <a:t> is assigned sequentially by the date when the employee joined the organization, these examples give us the top 5 employees and then employees 6-10, all in terms of seniority.</a:t>
            </a:r>
            <a:endParaRPr/>
          </a:p>
          <a:p>
            <a:pPr marL="0" lvl="0" indent="0" algn="l" rtl="0">
              <a:spcBef>
                <a:spcPts val="0"/>
              </a:spcBef>
              <a:spcAft>
                <a:spcPts val="0"/>
              </a:spcAft>
              <a:buNone/>
            </a:pPr>
            <a:endParaRPr/>
          </a:p>
        </p:txBody>
      </p:sp>
      <p:sp>
        <p:nvSpPr>
          <p:cNvPr id="1619" name="Google Shape;1619;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958197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Diapositiva de título">
    <p:spTree>
      <p:nvGrpSpPr>
        <p:cNvPr id="1" name="Shape 15"/>
        <p:cNvGrpSpPr/>
        <p:nvPr/>
      </p:nvGrpSpPr>
      <p:grpSpPr>
        <a:xfrm>
          <a:off x="0" y="0"/>
          <a:ext cx="0" cy="0"/>
          <a:chOff x="0" y="0"/>
          <a:chExt cx="0" cy="0"/>
        </a:xfrm>
      </p:grpSpPr>
      <p:sp>
        <p:nvSpPr>
          <p:cNvPr id="17" name="Google Shape;17;p2"/>
          <p:cNvSpPr/>
          <p:nvPr/>
        </p:nvSpPr>
        <p:spPr>
          <a:xfrm rot="10800000" flipH="1">
            <a:off x="2390274" y="-3"/>
            <a:ext cx="6946231" cy="6957577"/>
          </a:xfrm>
          <a:prstGeom prst="triangle">
            <a:avLst>
              <a:gd name="adj" fmla="val 22984"/>
            </a:avLst>
          </a:prstGeom>
          <a:solidFill>
            <a:srgbClr val="F7941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p:nvPr/>
        </p:nvSpPr>
        <p:spPr>
          <a:xfrm rot="10800000" flipH="1">
            <a:off x="-15590" y="-2"/>
            <a:ext cx="8293316" cy="6957581"/>
          </a:xfrm>
          <a:prstGeom prst="triangle">
            <a:avLst>
              <a:gd name="adj" fmla="val 48157"/>
            </a:avLst>
          </a:prstGeom>
          <a:solidFill>
            <a:srgbClr val="81828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2"/>
          <p:cNvSpPr/>
          <p:nvPr/>
        </p:nvSpPr>
        <p:spPr>
          <a:xfrm>
            <a:off x="-15590" y="-2"/>
            <a:ext cx="3994032" cy="6858002"/>
          </a:xfrm>
          <a:prstGeom prst="triangle">
            <a:avLst>
              <a:gd name="adj" fmla="val 402"/>
            </a:avLst>
          </a:prstGeom>
          <a:solidFill>
            <a:srgbClr val="8182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2"/>
          <p:cNvSpPr/>
          <p:nvPr/>
        </p:nvSpPr>
        <p:spPr>
          <a:xfrm>
            <a:off x="1" y="356802"/>
            <a:ext cx="8108576" cy="1010652"/>
          </a:xfrm>
          <a:custGeom>
            <a:avLst/>
            <a:gdLst/>
            <a:ahLst/>
            <a:cxnLst/>
            <a:rect l="l" t="t" r="r" b="b"/>
            <a:pathLst>
              <a:path w="8108576" h="1010652" extrusionOk="0">
                <a:moveTo>
                  <a:pt x="0" y="0"/>
                </a:moveTo>
                <a:lnTo>
                  <a:pt x="8108576" y="0"/>
                </a:lnTo>
                <a:lnTo>
                  <a:pt x="7449671" y="1010652"/>
                </a:lnTo>
                <a:lnTo>
                  <a:pt x="0" y="1010652"/>
                </a:lnTo>
                <a:lnTo>
                  <a:pt x="0" y="0"/>
                </a:ln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600" b="1">
              <a:solidFill>
                <a:schemeClr val="lt1"/>
              </a:solidFill>
              <a:latin typeface="Teko"/>
              <a:ea typeface="Teko"/>
              <a:cs typeface="Teko"/>
              <a:sym typeface="Teko"/>
            </a:endParaRPr>
          </a:p>
        </p:txBody>
      </p:sp>
      <p:sp>
        <p:nvSpPr>
          <p:cNvPr id="23" name="Google Shape;23;p2"/>
          <p:cNvSpPr txBox="1">
            <a:spLocks noGrp="1"/>
          </p:cNvSpPr>
          <p:nvPr>
            <p:ph type="ctrTitle"/>
          </p:nvPr>
        </p:nvSpPr>
        <p:spPr>
          <a:xfrm>
            <a:off x="-866274" y="356802"/>
            <a:ext cx="7051414" cy="101065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lt1"/>
              </a:buClr>
              <a:buSzPts val="6600"/>
              <a:buFont typeface="Teko"/>
              <a:buNone/>
              <a:defRPr sz="6600" b="1">
                <a:solidFill>
                  <a:schemeClr val="lt1"/>
                </a:solidFill>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92" y="6451031"/>
            <a:ext cx="1094146" cy="4069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9" name="Google Shape;7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ítulo y objetos" type="obj">
  <p:cSld name="OBJECT">
    <p:spTree>
      <p:nvGrpSpPr>
        <p:cNvPr id="1" name="Shape 26"/>
        <p:cNvGrpSpPr/>
        <p:nvPr/>
      </p:nvGrpSpPr>
      <p:grpSpPr>
        <a:xfrm>
          <a:off x="0" y="0"/>
          <a:ext cx="0" cy="0"/>
          <a:chOff x="0" y="0"/>
          <a:chExt cx="0" cy="0"/>
        </a:xfrm>
      </p:grpSpPr>
      <p:sp>
        <p:nvSpPr>
          <p:cNvPr id="27" name="Google Shape;27;p3"/>
          <p:cNvSpPr/>
          <p:nvPr/>
        </p:nvSpPr>
        <p:spPr>
          <a:xfrm>
            <a:off x="0" y="207919"/>
            <a:ext cx="672317" cy="649357"/>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800">
              <a:solidFill>
                <a:srgbClr val="571397"/>
              </a:solidFill>
              <a:latin typeface="Limelight"/>
              <a:ea typeface="Limelight"/>
              <a:cs typeface="Limelight"/>
              <a:sym typeface="Limelight"/>
            </a:endParaRPr>
          </a:p>
        </p:txBody>
      </p:sp>
      <p:sp>
        <p:nvSpPr>
          <p:cNvPr id="28" name="Google Shape;28;p3"/>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lstStyle>
            <a:lvl1pPr lvl="0" algn="l">
              <a:lnSpc>
                <a:spcPct val="90000"/>
              </a:lnSpc>
              <a:spcBef>
                <a:spcPts val="0"/>
              </a:spcBef>
              <a:spcAft>
                <a:spcPts val="0"/>
              </a:spcAft>
              <a:buClr>
                <a:schemeClr val="lt1"/>
              </a:buClr>
              <a:buSzPts val="6000"/>
              <a:buFont typeface="Teko"/>
              <a:buNone/>
              <a:defRPr sz="6000" b="1">
                <a:solidFill>
                  <a:schemeClr val="lt1"/>
                </a:solidFill>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atin typeface="Book Antiqua"/>
                <a:ea typeface="Book Antiqua"/>
                <a:cs typeface="Book Antiqua"/>
                <a:sym typeface="Book Antiqua"/>
              </a:defRPr>
            </a:lvl1pPr>
            <a:lvl2pPr marL="914400" lvl="1"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2pPr>
            <a:lvl3pPr marL="1371600" lvl="2"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3pPr>
            <a:lvl4pPr marL="1828800" lvl="3"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4pPr>
            <a:lvl5pPr marL="2286000" lvl="4"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30;p3"/>
          <p:cNvSpPr txBox="1">
            <a:spLocks noGrp="1"/>
          </p:cNvSpPr>
          <p:nvPr>
            <p:ph type="sldNum" idx="12"/>
          </p:nvPr>
        </p:nvSpPr>
        <p:spPr>
          <a:xfrm>
            <a:off x="34196" y="350034"/>
            <a:ext cx="603924"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Calibri"/>
                <a:ea typeface="Calibri"/>
                <a:cs typeface="Calibri"/>
                <a:sym typeface="Calibri"/>
              </a:defRPr>
            </a:lvl1pPr>
            <a:lvl2pPr marL="0" lvl="1" indent="0" algn="ctr">
              <a:spcBef>
                <a:spcPts val="0"/>
              </a:spcBef>
              <a:buNone/>
              <a:defRPr sz="1400" b="1">
                <a:solidFill>
                  <a:schemeClr val="lt1"/>
                </a:solidFill>
                <a:latin typeface="Calibri"/>
                <a:ea typeface="Calibri"/>
                <a:cs typeface="Calibri"/>
                <a:sym typeface="Calibri"/>
              </a:defRPr>
            </a:lvl2pPr>
            <a:lvl3pPr marL="0" lvl="2" indent="0" algn="ctr">
              <a:spcBef>
                <a:spcPts val="0"/>
              </a:spcBef>
              <a:buNone/>
              <a:defRPr sz="1400" b="1">
                <a:solidFill>
                  <a:schemeClr val="lt1"/>
                </a:solidFill>
                <a:latin typeface="Calibri"/>
                <a:ea typeface="Calibri"/>
                <a:cs typeface="Calibri"/>
                <a:sym typeface="Calibri"/>
              </a:defRPr>
            </a:lvl3pPr>
            <a:lvl4pPr marL="0" lvl="3" indent="0" algn="ctr">
              <a:spcBef>
                <a:spcPts val="0"/>
              </a:spcBef>
              <a:buNone/>
              <a:defRPr sz="1400" b="1">
                <a:solidFill>
                  <a:schemeClr val="lt1"/>
                </a:solidFill>
                <a:latin typeface="Calibri"/>
                <a:ea typeface="Calibri"/>
                <a:cs typeface="Calibri"/>
                <a:sym typeface="Calibri"/>
              </a:defRPr>
            </a:lvl4pPr>
            <a:lvl5pPr marL="0" lvl="4" indent="0" algn="ctr">
              <a:spcBef>
                <a:spcPts val="0"/>
              </a:spcBef>
              <a:buNone/>
              <a:defRPr sz="1400" b="1">
                <a:solidFill>
                  <a:schemeClr val="lt1"/>
                </a:solidFill>
                <a:latin typeface="Calibri"/>
                <a:ea typeface="Calibri"/>
                <a:cs typeface="Calibri"/>
                <a:sym typeface="Calibri"/>
              </a:defRPr>
            </a:lvl5pPr>
            <a:lvl6pPr marL="0" lvl="5" indent="0" algn="ctr">
              <a:spcBef>
                <a:spcPts val="0"/>
              </a:spcBef>
              <a:buNone/>
              <a:defRPr sz="1400" b="1">
                <a:solidFill>
                  <a:schemeClr val="lt1"/>
                </a:solidFill>
                <a:latin typeface="Calibri"/>
                <a:ea typeface="Calibri"/>
                <a:cs typeface="Calibri"/>
                <a:sym typeface="Calibri"/>
              </a:defRPr>
            </a:lvl6pPr>
            <a:lvl7pPr marL="0" lvl="6" indent="0" algn="ctr">
              <a:spcBef>
                <a:spcPts val="0"/>
              </a:spcBef>
              <a:buNone/>
              <a:defRPr sz="1400" b="1">
                <a:solidFill>
                  <a:schemeClr val="lt1"/>
                </a:solidFill>
                <a:latin typeface="Calibri"/>
                <a:ea typeface="Calibri"/>
                <a:cs typeface="Calibri"/>
                <a:sym typeface="Calibri"/>
              </a:defRPr>
            </a:lvl7pPr>
            <a:lvl8pPr marL="0" lvl="7" indent="0" algn="ctr">
              <a:spcBef>
                <a:spcPts val="0"/>
              </a:spcBef>
              <a:buNone/>
              <a:defRPr sz="1400" b="1">
                <a:solidFill>
                  <a:schemeClr val="lt1"/>
                </a:solidFill>
                <a:latin typeface="Calibri"/>
                <a:ea typeface="Calibri"/>
                <a:cs typeface="Calibri"/>
                <a:sym typeface="Calibri"/>
              </a:defRPr>
            </a:lvl8pPr>
            <a:lvl9pPr marL="0" lvl="8" indent="0" algn="ctr">
              <a:spcBef>
                <a:spcPts val="0"/>
              </a:spcBef>
              <a:buNone/>
              <a:defRPr sz="14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96" y="6348232"/>
            <a:ext cx="1370522" cy="50976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lstStyle>
            <a:lvl1pPr lvl="0" algn="l">
              <a:lnSpc>
                <a:spcPct val="90000"/>
              </a:lnSpc>
              <a:spcBef>
                <a:spcPts val="0"/>
              </a:spcBef>
              <a:spcAft>
                <a:spcPts val="0"/>
              </a:spcAft>
              <a:buClr>
                <a:schemeClr val="lt1"/>
              </a:buClr>
              <a:buSzPts val="6000"/>
              <a:buFont typeface="Teko"/>
              <a:buNone/>
              <a:defRPr sz="6000" b="1">
                <a:solidFill>
                  <a:schemeClr val="lt1"/>
                </a:solidFill>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atin typeface="Book Antiqua"/>
                <a:ea typeface="Book Antiqua"/>
                <a:cs typeface="Book Antiqua"/>
                <a:sym typeface="Book Antiqua"/>
              </a:defRPr>
            </a:lvl1pPr>
            <a:lvl2pPr marL="914400" lvl="1"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2pPr>
            <a:lvl3pPr marL="1371600" lvl="2"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3pPr>
            <a:lvl4pPr marL="1828800" lvl="3"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4pPr>
            <a:lvl5pPr marL="2286000" lvl="4" indent="-431800" algn="l">
              <a:lnSpc>
                <a:spcPct val="90000"/>
              </a:lnSpc>
              <a:spcBef>
                <a:spcPts val="500"/>
              </a:spcBef>
              <a:spcAft>
                <a:spcPts val="0"/>
              </a:spcAft>
              <a:buClr>
                <a:schemeClr val="dk1"/>
              </a:buClr>
              <a:buSzPts val="3200"/>
              <a:buChar char="•"/>
              <a:defRPr sz="3200">
                <a:latin typeface="Book Antiqua"/>
                <a:ea typeface="Book Antiqua"/>
                <a:cs typeface="Book Antiqua"/>
                <a:sym typeface="Book Antiqu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6" name="Google Shape;36;p4"/>
          <p:cNvSpPr/>
          <p:nvPr/>
        </p:nvSpPr>
        <p:spPr>
          <a:xfrm>
            <a:off x="0" y="207919"/>
            <a:ext cx="672317" cy="649357"/>
          </a:xfrm>
          <a:prstGeom prst="ellipse">
            <a:avLst/>
          </a:prstGeom>
          <a:solidFill>
            <a:srgbClr val="81828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800">
              <a:solidFill>
                <a:srgbClr val="571397"/>
              </a:solidFill>
              <a:latin typeface="Limelight"/>
              <a:ea typeface="Limelight"/>
              <a:cs typeface="Limelight"/>
              <a:sym typeface="Limelight"/>
            </a:endParaRPr>
          </a:p>
        </p:txBody>
      </p:sp>
      <p:sp>
        <p:nvSpPr>
          <p:cNvPr id="37" name="Google Shape;37;p4"/>
          <p:cNvSpPr txBox="1">
            <a:spLocks noGrp="1"/>
          </p:cNvSpPr>
          <p:nvPr>
            <p:ph type="sldNum" idx="12"/>
          </p:nvPr>
        </p:nvSpPr>
        <p:spPr>
          <a:xfrm>
            <a:off x="34197" y="350034"/>
            <a:ext cx="603924"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400" b="1">
                <a:solidFill>
                  <a:schemeClr val="lt1"/>
                </a:solidFill>
                <a:latin typeface="Calibri"/>
                <a:ea typeface="Calibri"/>
                <a:cs typeface="Calibri"/>
                <a:sym typeface="Calibri"/>
              </a:defRPr>
            </a:lvl1pPr>
            <a:lvl2pPr marL="0" lvl="1" indent="0" algn="ctr">
              <a:spcBef>
                <a:spcPts val="0"/>
              </a:spcBef>
              <a:buNone/>
              <a:defRPr sz="1400" b="1">
                <a:solidFill>
                  <a:schemeClr val="lt1"/>
                </a:solidFill>
                <a:latin typeface="Calibri"/>
                <a:ea typeface="Calibri"/>
                <a:cs typeface="Calibri"/>
                <a:sym typeface="Calibri"/>
              </a:defRPr>
            </a:lvl2pPr>
            <a:lvl3pPr marL="0" lvl="2" indent="0" algn="ctr">
              <a:spcBef>
                <a:spcPts val="0"/>
              </a:spcBef>
              <a:buNone/>
              <a:defRPr sz="1400" b="1">
                <a:solidFill>
                  <a:schemeClr val="lt1"/>
                </a:solidFill>
                <a:latin typeface="Calibri"/>
                <a:ea typeface="Calibri"/>
                <a:cs typeface="Calibri"/>
                <a:sym typeface="Calibri"/>
              </a:defRPr>
            </a:lvl3pPr>
            <a:lvl4pPr marL="0" lvl="3" indent="0" algn="ctr">
              <a:spcBef>
                <a:spcPts val="0"/>
              </a:spcBef>
              <a:buNone/>
              <a:defRPr sz="1400" b="1">
                <a:solidFill>
                  <a:schemeClr val="lt1"/>
                </a:solidFill>
                <a:latin typeface="Calibri"/>
                <a:ea typeface="Calibri"/>
                <a:cs typeface="Calibri"/>
                <a:sym typeface="Calibri"/>
              </a:defRPr>
            </a:lvl4pPr>
            <a:lvl5pPr marL="0" lvl="4" indent="0" algn="ctr">
              <a:spcBef>
                <a:spcPts val="0"/>
              </a:spcBef>
              <a:buNone/>
              <a:defRPr sz="1400" b="1">
                <a:solidFill>
                  <a:schemeClr val="lt1"/>
                </a:solidFill>
                <a:latin typeface="Calibri"/>
                <a:ea typeface="Calibri"/>
                <a:cs typeface="Calibri"/>
                <a:sym typeface="Calibri"/>
              </a:defRPr>
            </a:lvl5pPr>
            <a:lvl6pPr marL="0" lvl="5" indent="0" algn="ctr">
              <a:spcBef>
                <a:spcPts val="0"/>
              </a:spcBef>
              <a:buNone/>
              <a:defRPr sz="1400" b="1">
                <a:solidFill>
                  <a:schemeClr val="lt1"/>
                </a:solidFill>
                <a:latin typeface="Calibri"/>
                <a:ea typeface="Calibri"/>
                <a:cs typeface="Calibri"/>
                <a:sym typeface="Calibri"/>
              </a:defRPr>
            </a:lvl6pPr>
            <a:lvl7pPr marL="0" lvl="6" indent="0" algn="ctr">
              <a:spcBef>
                <a:spcPts val="0"/>
              </a:spcBef>
              <a:buNone/>
              <a:defRPr sz="1400" b="1">
                <a:solidFill>
                  <a:schemeClr val="lt1"/>
                </a:solidFill>
                <a:latin typeface="Calibri"/>
                <a:ea typeface="Calibri"/>
                <a:cs typeface="Calibri"/>
                <a:sym typeface="Calibri"/>
              </a:defRPr>
            </a:lvl7pPr>
            <a:lvl8pPr marL="0" lvl="7" indent="0" algn="ctr">
              <a:spcBef>
                <a:spcPts val="0"/>
              </a:spcBef>
              <a:buNone/>
              <a:defRPr sz="1400" b="1">
                <a:solidFill>
                  <a:schemeClr val="lt1"/>
                </a:solidFill>
                <a:latin typeface="Calibri"/>
                <a:ea typeface="Calibri"/>
                <a:cs typeface="Calibri"/>
                <a:sym typeface="Calibri"/>
              </a:defRPr>
            </a:lvl8pPr>
            <a:lvl9pPr marL="0" lvl="8" indent="0" algn="ctr">
              <a:spcBef>
                <a:spcPts val="0"/>
              </a:spcBef>
              <a:buNone/>
              <a:defRPr sz="14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97" y="6290375"/>
            <a:ext cx="1344642" cy="50014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8"/>
        <p:cNvGrpSpPr/>
        <p:nvPr/>
      </p:nvGrpSpPr>
      <p:grpSpPr>
        <a:xfrm>
          <a:off x="0" y="0"/>
          <a:ext cx="0" cy="0"/>
          <a:chOff x="0" y="0"/>
          <a:chExt cx="0" cy="0"/>
        </a:xfrm>
      </p:grpSpPr>
      <p:sp>
        <p:nvSpPr>
          <p:cNvPr id="39" name="Google Shape;3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6.xml"/><Relationship Id="rId1"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7.xml"/><Relationship Id="rId1" Type="http://schemas.openxmlformats.org/officeDocument/2006/relationships/slideLayout" Target="../slideLayouts/slideLayout3.xml"/><Relationship Id="rId6" Type="http://schemas.openxmlformats.org/officeDocument/2006/relationships/image" Target="../media/image132.gif"/><Relationship Id="rId5" Type="http://schemas.openxmlformats.org/officeDocument/2006/relationships/image" Target="../media/image131.gif"/><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jpg"/><Relationship Id="rId7" Type="http://schemas.openxmlformats.org/officeDocument/2006/relationships/image" Target="../media/image140.png"/><Relationship Id="rId2" Type="http://schemas.openxmlformats.org/officeDocument/2006/relationships/notesSlide" Target="../notesSlides/notesSlide11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4.png"/><Relationship Id="rId4" Type="http://schemas.openxmlformats.org/officeDocument/2006/relationships/image" Target="../media/image13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s>
</file>

<file path=ppt/slides/_rels/slide1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7.xml"/><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3.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1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8.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62.png"/><Relationship Id="rId4" Type="http://schemas.openxmlformats.org/officeDocument/2006/relationships/image" Target="../media/image122.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gif"/><Relationship Id="rId9" Type="http://schemas.openxmlformats.org/officeDocument/2006/relationships/image" Target="../media/image30.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2.xml"/><Relationship Id="rId1" Type="http://schemas.openxmlformats.org/officeDocument/2006/relationships/slideLayout" Target="../slideLayouts/slideLayout3.xml"/><Relationship Id="rId5" Type="http://schemas.openxmlformats.org/officeDocument/2006/relationships/image" Target="../media/image175.png"/><Relationship Id="rId4" Type="http://schemas.openxmlformats.org/officeDocument/2006/relationships/image" Target="../media/image174.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5.xml"/><Relationship Id="rId1" Type="http://schemas.openxmlformats.org/officeDocument/2006/relationships/slideLayout" Target="../slideLayouts/slideLayout3.xml"/><Relationship Id="rId5" Type="http://schemas.openxmlformats.org/officeDocument/2006/relationships/image" Target="../media/image178.png"/><Relationship Id="rId4" Type="http://schemas.openxmlformats.org/officeDocument/2006/relationships/image" Target="../media/image177.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194.xml"/><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5.xml"/><Relationship Id="rId1" Type="http://schemas.openxmlformats.org/officeDocument/2006/relationships/slideLayout" Target="../slideLayouts/slideLayout3.xml"/><Relationship Id="rId5" Type="http://schemas.openxmlformats.org/officeDocument/2006/relationships/image" Target="../media/image184.png"/><Relationship Id="rId4" Type="http://schemas.openxmlformats.org/officeDocument/2006/relationships/image" Target="../media/image183.png"/></Relationships>
</file>

<file path=ppt/slides/_rels/slide1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6.xml"/><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image" Target="../media/image185.png"/></Relationships>
</file>

<file path=ppt/slides/_rels/slide1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8.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9.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1.xml"/><Relationship Id="rId1" Type="http://schemas.openxmlformats.org/officeDocument/2006/relationships/slideLayout" Target="../slideLayouts/slideLayout3.xml"/><Relationship Id="rId4" Type="http://schemas.openxmlformats.org/officeDocument/2006/relationships/image" Target="../media/image193.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4.xml"/><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image" Target="../media/image195.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8.xml"/><Relationship Id="rId1" Type="http://schemas.openxmlformats.org/officeDocument/2006/relationships/slideLayout" Target="../slideLayouts/slideLayout3.xml"/><Relationship Id="rId5" Type="http://schemas.openxmlformats.org/officeDocument/2006/relationships/image" Target="../media/image201.png"/><Relationship Id="rId4" Type="http://schemas.openxmlformats.org/officeDocument/2006/relationships/image" Target="../media/image200.png"/></Relationships>
</file>

<file path=ppt/slides/_rels/slide20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image" Target="../media/image204.png"/></Relationships>
</file>

<file path=ppt/slides/_rels/slide21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2.xml"/><Relationship Id="rId1" Type="http://schemas.openxmlformats.org/officeDocument/2006/relationships/slideLayout" Target="../slideLayouts/slideLayout3.xml"/><Relationship Id="rId5" Type="http://schemas.openxmlformats.org/officeDocument/2006/relationships/image" Target="../media/image206.png"/><Relationship Id="rId4" Type="http://schemas.openxmlformats.org/officeDocument/2006/relationships/image" Target="../media/image195.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5.xml"/><Relationship Id="rId1" Type="http://schemas.openxmlformats.org/officeDocument/2006/relationships/slideLayout" Target="../slideLayouts/slideLayout2.xml"/><Relationship Id="rId5" Type="http://schemas.openxmlformats.org/officeDocument/2006/relationships/image" Target="../media/image212.jpeg"/><Relationship Id="rId4" Type="http://schemas.openxmlformats.org/officeDocument/2006/relationships/image" Target="../media/image211.png"/></Relationships>
</file>

<file path=ppt/slides/_rels/slide2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22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18.gif"/><Relationship Id="rId4" Type="http://schemas.openxmlformats.org/officeDocument/2006/relationships/image" Target="../media/image217.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3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34.xml"/><Relationship Id="rId1" Type="http://schemas.openxmlformats.org/officeDocument/2006/relationships/slideLayout" Target="../slideLayouts/slideLayout2.xml"/><Relationship Id="rId5" Type="http://schemas.openxmlformats.org/officeDocument/2006/relationships/image" Target="../media/image224.jpeg"/><Relationship Id="rId4" Type="http://schemas.openxmlformats.org/officeDocument/2006/relationships/image" Target="../media/image223.png"/></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5.xml"/><Relationship Id="rId1" Type="http://schemas.openxmlformats.org/officeDocument/2006/relationships/slideLayout" Target="../slideLayouts/slideLayout2.xml"/><Relationship Id="rId5" Type="http://schemas.openxmlformats.org/officeDocument/2006/relationships/image" Target="../media/image227.gif"/><Relationship Id="rId4" Type="http://schemas.openxmlformats.org/officeDocument/2006/relationships/image" Target="../media/image226.png"/></Relationships>
</file>

<file path=ppt/slides/_rels/slide23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3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224.jpeg"/></Relationships>
</file>

<file path=ppt/slides/_rels/slide23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4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45.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2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224.jpe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48.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249.xml.rels><?xml version="1.0" encoding="UTF-8" standalone="yes"?>
<Relationships xmlns="http://schemas.openxmlformats.org/package/2006/relationships"><Relationship Id="rId3" Type="http://schemas.openxmlformats.org/officeDocument/2006/relationships/image" Target="../media/image218.gif"/><Relationship Id="rId2" Type="http://schemas.openxmlformats.org/officeDocument/2006/relationships/notesSlide" Target="../notesSlides/notesSlide249.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gi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5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5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51.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2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2.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2.gif"/><Relationship Id="rId2" Type="http://schemas.openxmlformats.org/officeDocument/2006/relationships/notesSlide" Target="../notesSlides/notesSlide254.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44.gif"/></Relationships>
</file>

<file path=ppt/slides/_rels/slide25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5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56.xm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jpeg"/><Relationship Id="rId7" Type="http://schemas.openxmlformats.org/officeDocument/2006/relationships/image" Target="../media/image267.png"/><Relationship Id="rId2" Type="http://schemas.openxmlformats.org/officeDocument/2006/relationships/notesSlide" Target="../notesSlides/notesSlide264.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 Id="rId9" Type="http://schemas.openxmlformats.org/officeDocument/2006/relationships/image" Target="../media/image269.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66.xml"/><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267.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7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292.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95.xml"/><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0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318.xml"/><Relationship Id="rId1" Type="http://schemas.openxmlformats.org/officeDocument/2006/relationships/slideLayout" Target="../slideLayouts/slideLayout2.xml"/><Relationship Id="rId5" Type="http://schemas.openxmlformats.org/officeDocument/2006/relationships/image" Target="../media/image292.gif"/><Relationship Id="rId4" Type="http://schemas.openxmlformats.org/officeDocument/2006/relationships/image" Target="../media/image291.png"/></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20.xml"/><Relationship Id="rId1" Type="http://schemas.openxmlformats.org/officeDocument/2006/relationships/slideLayout" Target="../slideLayouts/slideLayout2.xml"/><Relationship Id="rId5" Type="http://schemas.openxmlformats.org/officeDocument/2006/relationships/image" Target="../media/image295.png"/><Relationship Id="rId4" Type="http://schemas.openxmlformats.org/officeDocument/2006/relationships/image" Target="../media/image294.png"/></Relationships>
</file>

<file path=ppt/slides/_rels/slide321.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321.xml"/><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26.xml"/><Relationship Id="rId1" Type="http://schemas.openxmlformats.org/officeDocument/2006/relationships/slideLayout" Target="../slideLayouts/slideLayout2.xml"/><Relationship Id="rId4" Type="http://schemas.openxmlformats.org/officeDocument/2006/relationships/image" Target="../media/image302.jpeg"/></Relationships>
</file>

<file path=ppt/slides/_rels/slide32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27.xml"/><Relationship Id="rId1" Type="http://schemas.openxmlformats.org/officeDocument/2006/relationships/slideLayout" Target="../slideLayouts/slideLayout2.xml"/><Relationship Id="rId5" Type="http://schemas.openxmlformats.org/officeDocument/2006/relationships/image" Target="../media/image305.png"/><Relationship Id="rId4" Type="http://schemas.openxmlformats.org/officeDocument/2006/relationships/image" Target="../media/image304.png"/></Relationships>
</file>

<file path=ppt/slides/_rels/slide32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30.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330.xml"/><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3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36.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33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www.oracle.com/technology/products/database/sql_developer/index.html" TargetMode="External"/><Relationship Id="rId5" Type="http://schemas.openxmlformats.org/officeDocument/2006/relationships/hyperlink" Target="http://cloud.oracle.com/" TargetMode="External"/><Relationship Id="rId4" Type="http://schemas.openxmlformats.org/officeDocument/2006/relationships/image" Target="../media/image60.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6.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50.xml"/><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323.png"/></Relationships>
</file>

<file path=ppt/slides/_rels/slide35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367.xml"/><Relationship Id="rId1" Type="http://schemas.openxmlformats.org/officeDocument/2006/relationships/slideLayout" Target="../slideLayouts/slideLayout2.xml"/><Relationship Id="rId6" Type="http://schemas.openxmlformats.org/officeDocument/2006/relationships/image" Target="../media/image327.jpeg"/><Relationship Id="rId5" Type="http://schemas.openxmlformats.org/officeDocument/2006/relationships/image" Target="../media/image268.png"/><Relationship Id="rId4" Type="http://schemas.openxmlformats.org/officeDocument/2006/relationships/image" Target="../media/image326.png"/></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315.png"/><Relationship Id="rId4" Type="http://schemas.openxmlformats.org/officeDocument/2006/relationships/image" Target="../media/image3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70.xml"/><Relationship Id="rId1" Type="http://schemas.openxmlformats.org/officeDocument/2006/relationships/slideLayout" Target="../slideLayouts/slideLayout2.xml"/><Relationship Id="rId5" Type="http://schemas.openxmlformats.org/officeDocument/2006/relationships/image" Target="../media/image331.png"/><Relationship Id="rId4" Type="http://schemas.openxmlformats.org/officeDocument/2006/relationships/image" Target="../media/image330.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73.xml"/><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84.xml"/><Relationship Id="rId1" Type="http://schemas.openxmlformats.org/officeDocument/2006/relationships/slideLayout" Target="../slideLayouts/slideLayout2.xml"/><Relationship Id="rId5" Type="http://schemas.openxmlformats.org/officeDocument/2006/relationships/image" Target="../media/image338.png"/><Relationship Id="rId4" Type="http://schemas.openxmlformats.org/officeDocument/2006/relationships/image" Target="../media/image33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386.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image" Target="../media/image340.png"/></Relationships>
</file>

<file path=ppt/slides/_rels/slide387.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387.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396.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400.xml"/><Relationship Id="rId1" Type="http://schemas.openxmlformats.org/officeDocument/2006/relationships/slideLayout" Target="../slideLayouts/slideLayout2.xml"/><Relationship Id="rId5" Type="http://schemas.openxmlformats.org/officeDocument/2006/relationships/image" Target="../media/image353.png"/><Relationship Id="rId4" Type="http://schemas.openxmlformats.org/officeDocument/2006/relationships/image" Target="../media/image352.png"/></Relationships>
</file>

<file path=ppt/slides/_rels/slide40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01.xml"/><Relationship Id="rId1" Type="http://schemas.openxmlformats.org/officeDocument/2006/relationships/slideLayout" Target="../slideLayouts/slideLayout2.xml"/><Relationship Id="rId5" Type="http://schemas.openxmlformats.org/officeDocument/2006/relationships/image" Target="../media/image354.png"/><Relationship Id="rId4" Type="http://schemas.openxmlformats.org/officeDocument/2006/relationships/image" Target="../media/image229.png"/></Relationships>
</file>

<file path=ppt/slides/_rels/slide40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402.xml"/><Relationship Id="rId1" Type="http://schemas.openxmlformats.org/officeDocument/2006/relationships/slideLayout" Target="../slideLayouts/slideLayout2.xml"/><Relationship Id="rId5" Type="http://schemas.openxmlformats.org/officeDocument/2006/relationships/image" Target="../media/image356.png"/><Relationship Id="rId4" Type="http://schemas.openxmlformats.org/officeDocument/2006/relationships/image" Target="../media/image355.pn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414.xml"/><Relationship Id="rId1" Type="http://schemas.openxmlformats.org/officeDocument/2006/relationships/slideLayout" Target="../slideLayouts/slideLayout2.xml"/><Relationship Id="rId4" Type="http://schemas.openxmlformats.org/officeDocument/2006/relationships/image" Target="../media/image359.png"/></Relationships>
</file>

<file path=ppt/slides/_rels/slide415.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415.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416.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59.png"/><Relationship Id="rId7" Type="http://schemas.openxmlformats.org/officeDocument/2006/relationships/image" Target="../media/image364.gif"/><Relationship Id="rId2" Type="http://schemas.openxmlformats.org/officeDocument/2006/relationships/notesSlide" Target="../notesSlides/notesSlide416.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gif"/><Relationship Id="rId4" Type="http://schemas.openxmlformats.org/officeDocument/2006/relationships/image" Target="../media/image361.png"/><Relationship Id="rId9" Type="http://schemas.openxmlformats.org/officeDocument/2006/relationships/image" Target="../media/image366.png"/></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hyperlink" Target="https://docs.oracle.com/cloud/latest/exadataexpress-cloud/CSDBP/toc.htm" TargetMode="External"/><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hyperlink" Target="http://oukc.oracle.com/public/redir.html?type=player&amp;offid=1984115860" TargetMode="External"/><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26.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42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429.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431.xml"/><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43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35.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43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436.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14"/>
          <p:cNvSpPr txBox="1">
            <a:spLocks noGrp="1"/>
          </p:cNvSpPr>
          <p:nvPr>
            <p:ph type="ctrTitle"/>
          </p:nvPr>
        </p:nvSpPr>
        <p:spPr>
          <a:xfrm>
            <a:off x="1233460" y="3122575"/>
            <a:ext cx="9144000" cy="1010657"/>
          </a:xfrm>
          <a:prstGeom prst="rect">
            <a:avLst/>
          </a:prstGeom>
          <a:noFill/>
          <a:ln>
            <a:noFill/>
          </a:ln>
        </p:spPr>
        <p:txBody>
          <a:bodyPr spcFirstLastPara="1" wrap="square" lIns="91425" tIns="45700" rIns="91425" bIns="45700" anchor="b" anchorCtr="0">
            <a:noAutofit/>
          </a:bodyPr>
          <a:lstStyle/>
          <a:p>
            <a:pPr lvl="0"/>
            <a:r>
              <a:rPr lang="en-US" dirty="0">
                <a:solidFill>
                  <a:schemeClr val="tx1"/>
                </a:solidFill>
              </a:rPr>
              <a:t>Intro to SQL Querying</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48" name="Google Shape;248;p2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9F9F9F"/>
              </a:buClr>
              <a:buSzPts val="2100"/>
              <a:buChar char="•"/>
            </a:pPr>
            <a:r>
              <a:rPr lang="en-US" dirty="0">
                <a:solidFill>
                  <a:schemeClr val="tx1"/>
                </a:solidFill>
              </a:rPr>
              <a:t>Course objectives, roadmap, and appendixes used in the course</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Overview of Oracle Database </a:t>
            </a:r>
            <a:r>
              <a:rPr lang="en-US" dirty="0" smtClean="0">
                <a:solidFill>
                  <a:schemeClr val="tx1"/>
                </a:solidFill>
              </a:rPr>
              <a:t>19c </a:t>
            </a:r>
            <a:r>
              <a:rPr lang="en-US" dirty="0">
                <a:solidFill>
                  <a:schemeClr val="tx1"/>
                </a:solidFill>
              </a:rPr>
              <a:t>and related products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relational database management concepts and terminologies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Human Resource (</a:t>
            </a:r>
            <a:r>
              <a:rPr lang="en-US" dirty="0">
                <a:solidFill>
                  <a:schemeClr val="tx1"/>
                </a:solidFill>
                <a:latin typeface="Courier New"/>
                <a:ea typeface="Courier New"/>
                <a:cs typeface="Courier New"/>
                <a:sym typeface="Courier New"/>
              </a:rPr>
              <a:t>HR</a:t>
            </a:r>
            <a:r>
              <a:rPr lang="en-US" dirty="0">
                <a:solidFill>
                  <a:schemeClr val="tx1"/>
                </a:solidFill>
              </a:rPr>
              <a:t>) Schema and the tables used in the course </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Introduction to SQL and its development environments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Oracle Database </a:t>
            </a:r>
            <a:r>
              <a:rPr lang="en-US" dirty="0" smtClean="0">
                <a:solidFill>
                  <a:schemeClr val="tx1"/>
                </a:solidFill>
              </a:rPr>
              <a:t>19c </a:t>
            </a:r>
            <a:r>
              <a:rPr lang="en-US" dirty="0">
                <a:solidFill>
                  <a:schemeClr val="tx1"/>
                </a:solidFill>
              </a:rPr>
              <a:t>SQL Documentation and Additional Resources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115"/>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636" name="Google Shape;1636;p11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Limiting rows with:</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a:t>
            </a:r>
            <a:r>
              <a:rPr lang="en-US" dirty="0">
                <a:solidFill>
                  <a:schemeClr val="tx1"/>
                </a:solidFill>
                <a:latin typeface="Courier New"/>
                <a:ea typeface="Courier New"/>
                <a:cs typeface="Courier New"/>
                <a:sym typeface="Courier New"/>
              </a:rPr>
              <a:t>WHERE</a:t>
            </a:r>
            <a:r>
              <a:rPr lang="en-US" dirty="0">
                <a:solidFill>
                  <a:schemeClr val="tx1"/>
                </a:solidFill>
              </a:rPr>
              <a:t> clause</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comparison conditions using </a:t>
            </a:r>
            <a:r>
              <a:rPr lang="en-US" dirty="0">
                <a:solidFill>
                  <a:schemeClr val="tx1"/>
                </a:solidFill>
                <a:latin typeface="Courier New"/>
                <a:ea typeface="Courier New"/>
                <a:cs typeface="Courier New"/>
                <a:sym typeface="Courier New"/>
              </a:rPr>
              <a:t>=</a:t>
            </a:r>
            <a:r>
              <a:rPr lang="en-US" dirty="0">
                <a:solidFill>
                  <a:schemeClr val="tx1"/>
                </a:solidFill>
              </a:rPr>
              <a:t>, </a:t>
            </a:r>
            <a:r>
              <a:rPr lang="en-US" dirty="0">
                <a:solidFill>
                  <a:schemeClr val="tx1"/>
                </a:solidFill>
                <a:latin typeface="Courier New"/>
                <a:ea typeface="Courier New"/>
                <a:cs typeface="Courier New"/>
                <a:sym typeface="Courier New"/>
              </a:rPr>
              <a:t>&lt;=</a:t>
            </a:r>
            <a:r>
              <a:rPr lang="en-US" dirty="0">
                <a:solidFill>
                  <a:schemeClr val="tx1"/>
                </a:solidFill>
              </a:rPr>
              <a:t>, </a:t>
            </a:r>
            <a:r>
              <a:rPr lang="en-US" dirty="0">
                <a:solidFill>
                  <a:schemeClr val="tx1"/>
                </a:solidFill>
                <a:latin typeface="Courier New"/>
                <a:ea typeface="Courier New"/>
                <a:cs typeface="Courier New"/>
                <a:sym typeface="Courier New"/>
              </a:rPr>
              <a:t>BETWEEN</a:t>
            </a:r>
            <a:r>
              <a:rPr lang="en-US" dirty="0">
                <a:solidFill>
                  <a:schemeClr val="tx1"/>
                </a:solidFill>
              </a:rPr>
              <a:t>, </a:t>
            </a:r>
            <a:r>
              <a:rPr lang="en-US" dirty="0">
                <a:solidFill>
                  <a:schemeClr val="tx1"/>
                </a:solidFill>
                <a:latin typeface="Courier New"/>
                <a:ea typeface="Courier New"/>
                <a:cs typeface="Courier New"/>
                <a:sym typeface="Courier New"/>
              </a:rPr>
              <a:t>IN</a:t>
            </a:r>
            <a:r>
              <a:rPr lang="en-US" dirty="0">
                <a:solidFill>
                  <a:schemeClr val="tx1"/>
                </a:solidFill>
              </a:rPr>
              <a:t>, </a:t>
            </a:r>
            <a:r>
              <a:rPr lang="en-US" dirty="0">
                <a:solidFill>
                  <a:schemeClr val="tx1"/>
                </a:solidFill>
                <a:latin typeface="Courier New"/>
                <a:ea typeface="Courier New"/>
                <a:cs typeface="Courier New"/>
                <a:sym typeface="Courier New"/>
              </a:rPr>
              <a:t>LIKE</a:t>
            </a:r>
            <a:r>
              <a:rPr lang="en-US" dirty="0">
                <a:solidFill>
                  <a:schemeClr val="tx1"/>
                </a:solidFill>
              </a:rPr>
              <a:t>, and </a:t>
            </a:r>
            <a:r>
              <a:rPr lang="en-US" dirty="0">
                <a:solidFill>
                  <a:schemeClr val="tx1"/>
                </a:solidFill>
                <a:latin typeface="Courier New"/>
                <a:ea typeface="Courier New"/>
                <a:cs typeface="Courier New"/>
                <a:sym typeface="Courier New"/>
              </a:rPr>
              <a:t>NULL</a:t>
            </a:r>
            <a:r>
              <a:rPr lang="en-US" dirty="0">
                <a:solidFill>
                  <a:schemeClr val="tx1"/>
                </a:solidFill>
              </a:rPr>
              <a:t> operators</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Logical conditions using </a:t>
            </a:r>
            <a:r>
              <a:rPr lang="en-US" dirty="0">
                <a:solidFill>
                  <a:schemeClr val="tx1"/>
                </a:solidFill>
                <a:latin typeface="Courier New"/>
                <a:ea typeface="Courier New"/>
                <a:cs typeface="Courier New"/>
                <a:sym typeface="Courier New"/>
              </a:rPr>
              <a:t>AND</a:t>
            </a:r>
            <a:r>
              <a:rPr lang="en-US" dirty="0">
                <a:solidFill>
                  <a:schemeClr val="tx1"/>
                </a:solidFill>
              </a:rPr>
              <a:t>, </a:t>
            </a:r>
            <a:r>
              <a:rPr lang="en-US" dirty="0">
                <a:solidFill>
                  <a:schemeClr val="tx1"/>
                </a:solidFill>
                <a:latin typeface="Courier New"/>
                <a:ea typeface="Courier New"/>
                <a:cs typeface="Courier New"/>
                <a:sym typeface="Courier New"/>
              </a:rPr>
              <a:t>OR</a:t>
            </a:r>
            <a:r>
              <a:rPr lang="en-US" dirty="0">
                <a:solidFill>
                  <a:schemeClr val="tx1"/>
                </a:solidFill>
              </a:rPr>
              <a:t>, and </a:t>
            </a:r>
            <a:r>
              <a:rPr lang="en-US" dirty="0">
                <a:solidFill>
                  <a:schemeClr val="tx1"/>
                </a:solidFill>
                <a:latin typeface="Courier New"/>
                <a:ea typeface="Courier New"/>
                <a:cs typeface="Courier New"/>
                <a:sym typeface="Courier New"/>
              </a:rPr>
              <a:t>NOT</a:t>
            </a:r>
            <a:r>
              <a:rPr lang="en-US" dirty="0">
                <a:solidFill>
                  <a:schemeClr val="tx1"/>
                </a:solidFill>
              </a:rPr>
              <a:t> operators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Rules of precedence for operators in an expression</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Sorting rows using the </a:t>
            </a:r>
            <a:r>
              <a:rPr lang="en-US" dirty="0">
                <a:solidFill>
                  <a:schemeClr val="tx1"/>
                </a:solidFill>
                <a:latin typeface="Courier New"/>
                <a:ea typeface="Courier New"/>
                <a:cs typeface="Courier New"/>
                <a:sym typeface="Courier New"/>
              </a:rPr>
              <a:t>ORDER</a:t>
            </a:r>
            <a:r>
              <a:rPr lang="en-US" dirty="0">
                <a:solidFill>
                  <a:schemeClr val="tx1"/>
                </a:solidFill>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SQL row limiting clause in a query</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Substitution variables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DEFINE</a:t>
            </a:r>
            <a:r>
              <a:rPr lang="en-US" dirty="0">
                <a:solidFill>
                  <a:schemeClr val="tx1"/>
                </a:solidFill>
              </a:rPr>
              <a:t> and </a:t>
            </a:r>
            <a:r>
              <a:rPr lang="en-US" dirty="0">
                <a:solidFill>
                  <a:schemeClr val="tx1"/>
                </a:solidFill>
                <a:latin typeface="Courier New"/>
                <a:ea typeface="Courier New"/>
                <a:cs typeface="Courier New"/>
                <a:sym typeface="Courier New"/>
              </a:rPr>
              <a:t>VERIFY</a:t>
            </a:r>
            <a:r>
              <a:rPr lang="en-US" dirty="0">
                <a:solidFill>
                  <a:schemeClr val="tx1"/>
                </a:solidFill>
              </a:rPr>
              <a:t> commands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1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Substitution Variables</a:t>
            </a:r>
            <a:endParaRPr/>
          </a:p>
        </p:txBody>
      </p:sp>
      <p:sp>
        <p:nvSpPr>
          <p:cNvPr id="1646" name="Google Shape;1646;p116"/>
          <p:cNvSpPr/>
          <p:nvPr/>
        </p:nvSpPr>
        <p:spPr>
          <a:xfrm>
            <a:off x="-147782" y="1154544"/>
            <a:ext cx="12339781" cy="4951211"/>
          </a:xfrm>
          <a:custGeom>
            <a:avLst/>
            <a:gdLst/>
            <a:ahLst/>
            <a:cxnLst/>
            <a:rect l="l" t="t" r="r" b="b"/>
            <a:pathLst>
              <a:path w="8011596" h="4809067" extrusionOk="0">
                <a:moveTo>
                  <a:pt x="41641" y="3093156"/>
                </a:moveTo>
                <a:lnTo>
                  <a:pt x="8011596" y="0"/>
                </a:lnTo>
                <a:lnTo>
                  <a:pt x="8011596" y="4741334"/>
                </a:lnTo>
                <a:lnTo>
                  <a:pt x="0" y="4809067"/>
                </a:lnTo>
                <a:lnTo>
                  <a:pt x="41641" y="3093156"/>
                </a:lnTo>
                <a:close/>
              </a:path>
            </a:pathLst>
          </a:custGeom>
          <a:gradFill>
            <a:gsLst>
              <a:gs pos="0">
                <a:srgbClr val="F7941D"/>
              </a:gs>
              <a:gs pos="93000">
                <a:srgbClr val="FBFBFB"/>
              </a:gs>
              <a:gs pos="100000">
                <a:schemeClr val="lt1"/>
              </a:gs>
            </a:gsLst>
            <a:lin ang="81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647" name="Google Shape;1647;p116"/>
          <p:cNvPicPr preferRelativeResize="0"/>
          <p:nvPr/>
        </p:nvPicPr>
        <p:blipFill rotWithShape="1">
          <a:blip r:embed="rId3">
            <a:alphaModFix/>
          </a:blip>
          <a:srcRect/>
          <a:stretch/>
        </p:blipFill>
        <p:spPr>
          <a:xfrm>
            <a:off x="7776120" y="1257590"/>
            <a:ext cx="4658116" cy="4658116"/>
          </a:xfrm>
          <a:prstGeom prst="rect">
            <a:avLst/>
          </a:prstGeom>
          <a:noFill/>
          <a:ln>
            <a:noFill/>
          </a:ln>
        </p:spPr>
      </p:pic>
      <p:grpSp>
        <p:nvGrpSpPr>
          <p:cNvPr id="1648" name="Google Shape;1648;p116"/>
          <p:cNvGrpSpPr/>
          <p:nvPr/>
        </p:nvGrpSpPr>
        <p:grpSpPr>
          <a:xfrm>
            <a:off x="10032456" y="4948468"/>
            <a:ext cx="1563687" cy="1562100"/>
            <a:chOff x="9855942" y="4661588"/>
            <a:chExt cx="1563687" cy="1562100"/>
          </a:xfrm>
        </p:grpSpPr>
        <p:sp>
          <p:nvSpPr>
            <p:cNvPr id="1649" name="Google Shape;1649;p116"/>
            <p:cNvSpPr/>
            <p:nvPr/>
          </p:nvSpPr>
          <p:spPr>
            <a:xfrm>
              <a:off x="9855942" y="4661588"/>
              <a:ext cx="1563687" cy="1562100"/>
            </a:xfrm>
            <a:prstGeom prst="ellipse">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650" name="Google Shape;1650;p116"/>
            <p:cNvPicPr preferRelativeResize="0"/>
            <p:nvPr/>
          </p:nvPicPr>
          <p:blipFill rotWithShape="1">
            <a:blip r:embed="rId4">
              <a:alphaModFix/>
            </a:blip>
            <a:srcRect/>
            <a:stretch/>
          </p:blipFill>
          <p:spPr>
            <a:xfrm>
              <a:off x="10166298" y="5066401"/>
              <a:ext cx="942975" cy="752475"/>
            </a:xfrm>
            <a:prstGeom prst="rect">
              <a:avLst/>
            </a:prstGeom>
            <a:noFill/>
            <a:ln>
              <a:noFill/>
            </a:ln>
          </p:spPr>
        </p:pic>
      </p:grpSp>
      <p:pic>
        <p:nvPicPr>
          <p:cNvPr id="1651" name="Google Shape;1651;p116"/>
          <p:cNvPicPr preferRelativeResize="0"/>
          <p:nvPr/>
        </p:nvPicPr>
        <p:blipFill rotWithShape="1">
          <a:blip r:embed="rId5">
            <a:alphaModFix/>
          </a:blip>
          <a:srcRect/>
          <a:stretch/>
        </p:blipFill>
        <p:spPr>
          <a:xfrm>
            <a:off x="3189573" y="3935404"/>
            <a:ext cx="2096340" cy="2096340"/>
          </a:xfrm>
          <a:prstGeom prst="rect">
            <a:avLst/>
          </a:prstGeom>
          <a:noFill/>
          <a:ln>
            <a:noFill/>
          </a:ln>
        </p:spPr>
      </p:pic>
      <p:grpSp>
        <p:nvGrpSpPr>
          <p:cNvPr id="1652" name="Google Shape;1652;p116"/>
          <p:cNvGrpSpPr/>
          <p:nvPr/>
        </p:nvGrpSpPr>
        <p:grpSpPr>
          <a:xfrm>
            <a:off x="1100477" y="1761122"/>
            <a:ext cx="6276975" cy="2559024"/>
            <a:chOff x="1100477" y="1552576"/>
            <a:chExt cx="6276975" cy="2559024"/>
          </a:xfrm>
        </p:grpSpPr>
        <p:sp>
          <p:nvSpPr>
            <p:cNvPr id="1653" name="Google Shape;1653;p116"/>
            <p:cNvSpPr/>
            <p:nvPr/>
          </p:nvSpPr>
          <p:spPr>
            <a:xfrm>
              <a:off x="4422598" y="3398161"/>
              <a:ext cx="315039" cy="315018"/>
            </a:xfrm>
            <a:prstGeom prst="ellipse">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54" name="Google Shape;1654;p116"/>
            <p:cNvSpPr/>
            <p:nvPr/>
          </p:nvSpPr>
          <p:spPr>
            <a:xfrm>
              <a:off x="4134145" y="3609588"/>
              <a:ext cx="207197" cy="207182"/>
            </a:xfrm>
            <a:prstGeom prst="ellipse">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55" name="Google Shape;1655;p116"/>
            <p:cNvSpPr/>
            <p:nvPr/>
          </p:nvSpPr>
          <p:spPr>
            <a:xfrm>
              <a:off x="2854816" y="3580888"/>
              <a:ext cx="368028" cy="368003"/>
            </a:xfrm>
            <a:prstGeom prst="ellipse">
              <a:avLst/>
            </a:prstGeom>
            <a:gradFill>
              <a:gsLst>
                <a:gs pos="0">
                  <a:srgbClr val="FFBA81"/>
                </a:gs>
                <a:gs pos="50000">
                  <a:srgbClr val="FFD1B3"/>
                </a:gs>
                <a:gs pos="100000">
                  <a:srgbClr val="FFE8D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56" name="Google Shape;1656;p116"/>
            <p:cNvSpPr/>
            <p:nvPr/>
          </p:nvSpPr>
          <p:spPr>
            <a:xfrm>
              <a:off x="3223466" y="3948890"/>
              <a:ext cx="162721" cy="162710"/>
            </a:xfrm>
            <a:prstGeom prst="ellipse">
              <a:avLst/>
            </a:prstGeom>
            <a:gradFill>
              <a:gsLst>
                <a:gs pos="0">
                  <a:srgbClr val="FFBA81"/>
                </a:gs>
                <a:gs pos="50000">
                  <a:srgbClr val="FFD1B3"/>
                </a:gs>
                <a:gs pos="100000">
                  <a:srgbClr val="FFE8D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57" name="Google Shape;1657;p116"/>
            <p:cNvSpPr/>
            <p:nvPr/>
          </p:nvSpPr>
          <p:spPr>
            <a:xfrm>
              <a:off x="4771590" y="2179321"/>
              <a:ext cx="2605862" cy="1686139"/>
            </a:xfrm>
            <a:prstGeom prst="cloud">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58" name="Google Shape;1658;p116"/>
            <p:cNvSpPr/>
            <p:nvPr/>
          </p:nvSpPr>
          <p:spPr>
            <a:xfrm>
              <a:off x="5000964" y="2665413"/>
              <a:ext cx="1955259" cy="646973"/>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I want to query </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different values.</a:t>
              </a:r>
              <a:endParaRPr sz="1800">
                <a:solidFill>
                  <a:srgbClr val="000000"/>
                </a:solidFill>
                <a:latin typeface="Calibri"/>
                <a:ea typeface="Calibri"/>
                <a:cs typeface="Calibri"/>
                <a:sym typeface="Calibri"/>
              </a:endParaRPr>
            </a:p>
          </p:txBody>
        </p:sp>
        <p:sp>
          <p:nvSpPr>
            <p:cNvPr id="1659" name="Google Shape;1659;p116"/>
            <p:cNvSpPr/>
            <p:nvPr/>
          </p:nvSpPr>
          <p:spPr>
            <a:xfrm>
              <a:off x="1100477" y="1552576"/>
              <a:ext cx="3059069" cy="1979390"/>
            </a:xfrm>
            <a:prstGeom prst="cloud">
              <a:avLst/>
            </a:prstGeom>
            <a:gradFill>
              <a:gsLst>
                <a:gs pos="0">
                  <a:srgbClr val="FFBA81"/>
                </a:gs>
                <a:gs pos="50000">
                  <a:srgbClr val="FFD1B3"/>
                </a:gs>
                <a:gs pos="100000">
                  <a:srgbClr val="FFE8D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60" name="Google Shape;1660;p116"/>
            <p:cNvSpPr/>
            <p:nvPr/>
          </p:nvSpPr>
          <p:spPr>
            <a:xfrm>
              <a:off x="1421108" y="2003910"/>
              <a:ext cx="2749728" cy="915989"/>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salary = ?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a:solidFill>
                    <a:srgbClr val="000000"/>
                  </a:solidFill>
                  <a:latin typeface="Arial"/>
                  <a:ea typeface="Arial"/>
                  <a:cs typeface="Arial"/>
                  <a:sym typeface="Arial"/>
                </a:rPr>
                <a:t>… department_id = ? …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a:solidFill>
                    <a:srgbClr val="000000"/>
                  </a:solidFill>
                  <a:latin typeface="Arial"/>
                  <a:ea typeface="Arial"/>
                  <a:cs typeface="Arial"/>
                  <a:sym typeface="Arial"/>
                </a:rPr>
                <a:t>... last_name = ? ...</a:t>
              </a:r>
              <a:endParaRPr sz="1800">
                <a:solidFill>
                  <a:srgbClr val="000000"/>
                </a:solidFill>
                <a:latin typeface="Calibri"/>
                <a:ea typeface="Calibri"/>
                <a:cs typeface="Calibri"/>
                <a:sym typeface="Calibri"/>
              </a:endParaRPr>
            </a:p>
          </p:txBody>
        </p:sp>
      </p:grpSp>
      <p:sp>
        <p:nvSpPr>
          <p:cNvPr id="1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11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Use substitution variables to:</a:t>
            </a:r>
            <a:endParaRPr/>
          </a:p>
          <a:p>
            <a:pPr marL="1280160" lvl="2" indent="-365760" algn="l" rtl="0">
              <a:lnSpc>
                <a:spcPct val="90000"/>
              </a:lnSpc>
              <a:spcBef>
                <a:spcPts val="450"/>
              </a:spcBef>
              <a:spcAft>
                <a:spcPts val="0"/>
              </a:spcAft>
              <a:buClr>
                <a:schemeClr val="dk1"/>
              </a:buClr>
              <a:buSzPts val="2000"/>
              <a:buChar char="–"/>
            </a:pPr>
            <a:r>
              <a:rPr lang="en-US"/>
              <a:t>Temporarily store values with single-ampersand (</a:t>
            </a:r>
            <a:r>
              <a:rPr lang="en-US">
                <a:latin typeface="Courier New"/>
                <a:ea typeface="Courier New"/>
                <a:cs typeface="Courier New"/>
                <a:sym typeface="Courier New"/>
              </a:rPr>
              <a:t>&amp;</a:t>
            </a:r>
            <a:r>
              <a:rPr lang="en-US"/>
              <a:t>) and double-ampersand (</a:t>
            </a:r>
            <a:r>
              <a:rPr lang="en-US">
                <a:latin typeface="Courier New"/>
                <a:ea typeface="Courier New"/>
                <a:cs typeface="Courier New"/>
                <a:sym typeface="Courier New"/>
              </a:rPr>
              <a:t>&amp;&amp;</a:t>
            </a:r>
            <a:r>
              <a:rPr lang="en-US"/>
              <a:t>) substitution</a:t>
            </a:r>
            <a:endParaRPr/>
          </a:p>
          <a:p>
            <a:pPr marL="457200" lvl="1" indent="-365760" algn="l" rtl="0">
              <a:lnSpc>
                <a:spcPct val="90000"/>
              </a:lnSpc>
              <a:spcBef>
                <a:spcPts val="900"/>
              </a:spcBef>
              <a:spcAft>
                <a:spcPts val="0"/>
              </a:spcAft>
              <a:buClr>
                <a:schemeClr val="dk1"/>
              </a:buClr>
              <a:buSzPts val="2100"/>
              <a:buChar char="•"/>
            </a:pPr>
            <a:r>
              <a:rPr lang="en-US"/>
              <a:t>Use substitution variables to supplement the following:</a:t>
            </a:r>
            <a:endParaRPr/>
          </a:p>
          <a:p>
            <a:pPr marL="1280160" lvl="2" indent="-365760" algn="l" rtl="0">
              <a:lnSpc>
                <a:spcPct val="90000"/>
              </a:lnSpc>
              <a:spcBef>
                <a:spcPts val="450"/>
              </a:spcBef>
              <a:spcAft>
                <a:spcPts val="0"/>
              </a:spcAft>
              <a:buClr>
                <a:schemeClr val="dk1"/>
              </a:buClr>
              <a:buSzPts val="2000"/>
              <a:buChar char="–"/>
            </a:pPr>
            <a:r>
              <a:rPr lang="en-US">
                <a:latin typeface="Courier New"/>
                <a:ea typeface="Courier New"/>
                <a:cs typeface="Courier New"/>
                <a:sym typeface="Courier New"/>
              </a:rPr>
              <a:t>WHERE</a:t>
            </a:r>
            <a:r>
              <a:rPr lang="en-US"/>
              <a:t> conditions</a:t>
            </a:r>
            <a:endParaRPr/>
          </a:p>
          <a:p>
            <a:pPr marL="1280160" lvl="2" indent="-365760" algn="l" rtl="0">
              <a:lnSpc>
                <a:spcPct val="90000"/>
              </a:lnSpc>
              <a:spcBef>
                <a:spcPts val="450"/>
              </a:spcBef>
              <a:spcAft>
                <a:spcPts val="0"/>
              </a:spcAft>
              <a:buClr>
                <a:schemeClr val="dk1"/>
              </a:buClr>
              <a:buSzPts val="2000"/>
              <a:buChar char="–"/>
            </a:pPr>
            <a:r>
              <a:rPr lang="en-US">
                <a:latin typeface="Courier New"/>
                <a:ea typeface="Courier New"/>
                <a:cs typeface="Courier New"/>
                <a:sym typeface="Courier New"/>
              </a:rPr>
              <a:t>ORDER</a:t>
            </a:r>
            <a:r>
              <a:rPr lang="en-US"/>
              <a:t> </a:t>
            </a:r>
            <a:r>
              <a:rPr lang="en-US">
                <a:latin typeface="Courier New"/>
                <a:ea typeface="Courier New"/>
                <a:cs typeface="Courier New"/>
                <a:sym typeface="Courier New"/>
              </a:rPr>
              <a:t>BY</a:t>
            </a:r>
            <a:r>
              <a:rPr lang="en-US"/>
              <a:t> clauses</a:t>
            </a:r>
            <a:endParaRPr/>
          </a:p>
          <a:p>
            <a:pPr marL="1280160" lvl="2" indent="-365760" algn="l" rtl="0">
              <a:lnSpc>
                <a:spcPct val="90000"/>
              </a:lnSpc>
              <a:spcBef>
                <a:spcPts val="450"/>
              </a:spcBef>
              <a:spcAft>
                <a:spcPts val="0"/>
              </a:spcAft>
              <a:buClr>
                <a:schemeClr val="dk1"/>
              </a:buClr>
              <a:buSzPts val="2000"/>
              <a:buChar char="–"/>
            </a:pPr>
            <a:r>
              <a:rPr lang="en-US"/>
              <a:t>Column expressions</a:t>
            </a:r>
            <a:endParaRPr/>
          </a:p>
          <a:p>
            <a:pPr marL="1280160" lvl="2" indent="-365760" algn="l" rtl="0">
              <a:lnSpc>
                <a:spcPct val="90000"/>
              </a:lnSpc>
              <a:spcBef>
                <a:spcPts val="450"/>
              </a:spcBef>
              <a:spcAft>
                <a:spcPts val="0"/>
              </a:spcAft>
              <a:buClr>
                <a:schemeClr val="dk1"/>
              </a:buClr>
              <a:buSzPts val="2000"/>
              <a:buChar char="–"/>
            </a:pPr>
            <a:r>
              <a:rPr lang="en-US"/>
              <a:t>Table names</a:t>
            </a:r>
            <a:endParaRPr/>
          </a:p>
          <a:p>
            <a:pPr marL="1280160" lvl="2" indent="-365760" algn="l" rtl="0">
              <a:lnSpc>
                <a:spcPct val="90000"/>
              </a:lnSpc>
              <a:spcBef>
                <a:spcPts val="450"/>
              </a:spcBef>
              <a:spcAft>
                <a:spcPts val="0"/>
              </a:spcAft>
              <a:buClr>
                <a:schemeClr val="dk1"/>
              </a:buClr>
              <a:buSzPts val="2000"/>
              <a:buChar char="–"/>
            </a:pPr>
            <a:r>
              <a:rPr lang="en-US"/>
              <a:t>Entire </a:t>
            </a:r>
            <a:r>
              <a:rPr lang="en-US">
                <a:latin typeface="Courier New"/>
                <a:ea typeface="Courier New"/>
                <a:cs typeface="Courier New"/>
                <a:sym typeface="Courier New"/>
              </a:rPr>
              <a:t>SELECT</a:t>
            </a:r>
            <a:r>
              <a:rPr lang="en-US"/>
              <a:t> statements</a:t>
            </a:r>
            <a:endParaRPr/>
          </a:p>
          <a:p>
            <a:pPr marL="228600" lvl="0" indent="-25400" algn="l" rtl="0">
              <a:lnSpc>
                <a:spcPct val="90000"/>
              </a:lnSpc>
              <a:spcBef>
                <a:spcPts val="1000"/>
              </a:spcBef>
              <a:spcAft>
                <a:spcPts val="0"/>
              </a:spcAft>
              <a:buClr>
                <a:schemeClr val="dk1"/>
              </a:buClr>
              <a:buSzPts val="3200"/>
              <a:buNone/>
            </a:pPr>
            <a:endParaRPr/>
          </a:p>
        </p:txBody>
      </p:sp>
      <p:sp>
        <p:nvSpPr>
          <p:cNvPr id="1667" name="Google Shape;1667;p117"/>
          <p:cNvSpPr/>
          <p:nvPr/>
        </p:nvSpPr>
        <p:spPr>
          <a:xfrm rot="5400000" flipH="1">
            <a:off x="8641235" y="2495020"/>
            <a:ext cx="1165225" cy="5904715"/>
          </a:xfrm>
          <a:prstGeom prst="rect">
            <a:avLst/>
          </a:prstGeom>
          <a:gradFill>
            <a:gsLst>
              <a:gs pos="0">
                <a:srgbClr val="FFBA81"/>
              </a:gs>
              <a:gs pos="50000">
                <a:srgbClr val="FFD1B3"/>
              </a:gs>
              <a:gs pos="100000">
                <a:srgbClr val="FFE8D9"/>
              </a:gs>
            </a:gsLst>
            <a:path path="circle">
              <a:fillToRect l="100000" b="100000"/>
            </a:path>
            <a:tileRect t="-100000" r="-10000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668" name="Google Shape;1668;p117"/>
          <p:cNvSpPr/>
          <p:nvPr/>
        </p:nvSpPr>
        <p:spPr>
          <a:xfrm>
            <a:off x="7470151" y="4655041"/>
            <a:ext cx="4149725" cy="1562100"/>
          </a:xfrm>
          <a:prstGeom prst="round2DiagRect">
            <a:avLst>
              <a:gd name="adj1" fmla="val 16667"/>
              <a:gd name="adj2" fmla="val 0"/>
            </a:avLst>
          </a:prstGeom>
          <a:solidFill>
            <a:schemeClr val="lt1"/>
          </a:solidFill>
          <a:ln w="50800" cap="flat" cmpd="sng">
            <a:solidFill>
              <a:srgbClr val="81828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669" name="Google Shape;1669;p117"/>
          <p:cNvPicPr preferRelativeResize="0"/>
          <p:nvPr/>
        </p:nvPicPr>
        <p:blipFill rotWithShape="1">
          <a:blip r:embed="rId3">
            <a:alphaModFix/>
          </a:blip>
          <a:srcRect/>
          <a:stretch/>
        </p:blipFill>
        <p:spPr>
          <a:xfrm>
            <a:off x="7646524" y="4789520"/>
            <a:ext cx="1215115" cy="1236486"/>
          </a:xfrm>
          <a:prstGeom prst="rect">
            <a:avLst/>
          </a:prstGeom>
          <a:noFill/>
          <a:ln>
            <a:noFill/>
          </a:ln>
        </p:spPr>
      </p:pic>
      <p:grpSp>
        <p:nvGrpSpPr>
          <p:cNvPr id="1670" name="Google Shape;1670;p117"/>
          <p:cNvGrpSpPr/>
          <p:nvPr/>
        </p:nvGrpSpPr>
        <p:grpSpPr>
          <a:xfrm>
            <a:off x="8393987" y="4891121"/>
            <a:ext cx="3001964" cy="1127125"/>
            <a:chOff x="8228011" y="4495800"/>
            <a:chExt cx="3001964" cy="1127125"/>
          </a:xfrm>
        </p:grpSpPr>
        <p:sp>
          <p:nvSpPr>
            <p:cNvPr id="1671" name="Google Shape;1671;p117"/>
            <p:cNvSpPr/>
            <p:nvPr/>
          </p:nvSpPr>
          <p:spPr>
            <a:xfrm rot="-5400000">
              <a:off x="8380411" y="4571999"/>
              <a:ext cx="685800" cy="990600"/>
            </a:xfrm>
            <a:prstGeom prst="trapezoid">
              <a:avLst>
                <a:gd name="adj" fmla="val 43868"/>
              </a:avLst>
            </a:pr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672" name="Google Shape;1672;p117"/>
            <p:cNvPicPr preferRelativeResize="0"/>
            <p:nvPr/>
          </p:nvPicPr>
          <p:blipFill rotWithShape="1">
            <a:blip r:embed="rId4">
              <a:alphaModFix/>
            </a:blip>
            <a:srcRect/>
            <a:stretch/>
          </p:blipFill>
          <p:spPr>
            <a:xfrm>
              <a:off x="9218612" y="4495800"/>
              <a:ext cx="2011363" cy="1127125"/>
            </a:xfrm>
            <a:prstGeom prst="rect">
              <a:avLst/>
            </a:prstGeom>
            <a:noFill/>
            <a:ln w="15875" cap="flat" cmpd="sng">
              <a:solidFill>
                <a:srgbClr val="F7941D"/>
              </a:solidFill>
              <a:prstDash val="solid"/>
              <a:miter lim="800000"/>
              <a:headEnd type="none" w="sm" len="sm"/>
              <a:tailEnd type="none" w="sm" len="sm"/>
            </a:ln>
          </p:spPr>
        </p:pic>
      </p:grpSp>
      <p:sp>
        <p:nvSpPr>
          <p:cNvPr id="1673" name="Google Shape;1673;p11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Substitution Variables</a:t>
            </a:r>
            <a:endParaRPr/>
          </a:p>
        </p:txBody>
      </p:sp>
      <p:sp>
        <p:nvSpPr>
          <p:cNvPr id="1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1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500" dirty="0"/>
              <a:t>Using the </a:t>
            </a:r>
            <a:r>
              <a:rPr lang="en-US" sz="4500" dirty="0" smtClean="0"/>
              <a:t>Single-Ampersand</a:t>
            </a:r>
            <a:endParaRPr sz="4500" dirty="0"/>
          </a:p>
        </p:txBody>
      </p:sp>
      <p:sp>
        <p:nvSpPr>
          <p:cNvPr id="1680" name="Google Shape;1680;p11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Use a variable prefixed with an ampersand (</a:t>
            </a:r>
            <a:r>
              <a:rPr lang="en-US">
                <a:latin typeface="Courier New"/>
                <a:ea typeface="Courier New"/>
                <a:cs typeface="Courier New"/>
                <a:sym typeface="Courier New"/>
              </a:rPr>
              <a:t>&amp;</a:t>
            </a:r>
            <a:r>
              <a:rPr lang="en-US">
                <a:latin typeface="Arial"/>
                <a:ea typeface="Arial"/>
                <a:cs typeface="Arial"/>
                <a:sym typeface="Arial"/>
              </a:rPr>
              <a:t>) to prompt the user for a value:</a:t>
            </a:r>
            <a:endParaRPr/>
          </a:p>
          <a:p>
            <a:pPr marL="0" lvl="0" indent="0" algn="l" rtl="0">
              <a:lnSpc>
                <a:spcPct val="90000"/>
              </a:lnSpc>
              <a:spcBef>
                <a:spcPts val="1000"/>
              </a:spcBef>
              <a:spcAft>
                <a:spcPts val="0"/>
              </a:spcAft>
              <a:buClr>
                <a:schemeClr val="dk1"/>
              </a:buClr>
              <a:buSzPts val="3200"/>
              <a:buNone/>
            </a:pPr>
            <a:endParaRPr/>
          </a:p>
        </p:txBody>
      </p:sp>
      <p:pic>
        <p:nvPicPr>
          <p:cNvPr id="1683" name="Google Shape;1683;p118"/>
          <p:cNvPicPr preferRelativeResize="0"/>
          <p:nvPr/>
        </p:nvPicPr>
        <p:blipFill rotWithShape="1">
          <a:blip r:embed="rId3">
            <a:alphaModFix/>
          </a:blip>
          <a:srcRect/>
          <a:stretch/>
        </p:blipFill>
        <p:spPr>
          <a:xfrm>
            <a:off x="4978482" y="3930314"/>
            <a:ext cx="2552700" cy="1428750"/>
          </a:xfrm>
          <a:prstGeom prst="rect">
            <a:avLst/>
          </a:prstGeom>
          <a:noFill/>
          <a:ln w="28575" cap="flat" cmpd="sng">
            <a:solidFill>
              <a:srgbClr val="F7941D"/>
            </a:solidFill>
            <a:prstDash val="solid"/>
            <a:round/>
            <a:headEnd type="none" w="sm" len="sm"/>
            <a:tailEnd type="none" w="sm" len="sm"/>
          </a:ln>
        </p:spPr>
      </p:pic>
      <p:grpSp>
        <p:nvGrpSpPr>
          <p:cNvPr id="1684" name="Google Shape;1684;p118"/>
          <p:cNvGrpSpPr/>
          <p:nvPr/>
        </p:nvGrpSpPr>
        <p:grpSpPr>
          <a:xfrm>
            <a:off x="2222384" y="2478348"/>
            <a:ext cx="8064896" cy="994767"/>
            <a:chOff x="2061964" y="2205634"/>
            <a:chExt cx="8064896" cy="994767"/>
          </a:xfrm>
        </p:grpSpPr>
        <p:sp>
          <p:nvSpPr>
            <p:cNvPr id="1685" name="Google Shape;1685;p118"/>
            <p:cNvSpPr/>
            <p:nvPr/>
          </p:nvSpPr>
          <p:spPr>
            <a:xfrm>
              <a:off x="2061964" y="2205634"/>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salary,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employee_id = &amp;employee_num ;</a:t>
              </a:r>
              <a:endParaRPr sz="1800">
                <a:solidFill>
                  <a:srgbClr val="000000"/>
                </a:solidFill>
                <a:latin typeface="Calibri"/>
                <a:ea typeface="Calibri"/>
                <a:cs typeface="Calibri"/>
                <a:sym typeface="Calibri"/>
              </a:endParaRPr>
            </a:p>
          </p:txBody>
        </p:sp>
        <p:sp>
          <p:nvSpPr>
            <p:cNvPr id="1686" name="Google Shape;1686;p118"/>
            <p:cNvSpPr/>
            <p:nvPr/>
          </p:nvSpPr>
          <p:spPr>
            <a:xfrm>
              <a:off x="5016500" y="2884488"/>
              <a:ext cx="1930400" cy="309562"/>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11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500" dirty="0"/>
              <a:t>Using the </a:t>
            </a:r>
            <a:r>
              <a:rPr lang="en-US" sz="4500" dirty="0" smtClean="0"/>
              <a:t>Single-Ampersand</a:t>
            </a:r>
            <a:endParaRPr sz="4500" dirty="0"/>
          </a:p>
        </p:txBody>
      </p:sp>
      <p:grpSp>
        <p:nvGrpSpPr>
          <p:cNvPr id="1694" name="Google Shape;1694;p119"/>
          <p:cNvGrpSpPr/>
          <p:nvPr/>
        </p:nvGrpSpPr>
        <p:grpSpPr>
          <a:xfrm>
            <a:off x="2970212" y="2095500"/>
            <a:ext cx="6248400" cy="2667000"/>
            <a:chOff x="1524000" y="1981200"/>
            <a:chExt cx="6248400" cy="2667000"/>
          </a:xfrm>
        </p:grpSpPr>
        <p:pic>
          <p:nvPicPr>
            <p:cNvPr id="1695" name="Google Shape;1695;p119" descr="C:\salome_official\projects\11gR2\screenshots\les2_30s_b.gif"/>
            <p:cNvPicPr preferRelativeResize="0"/>
            <p:nvPr/>
          </p:nvPicPr>
          <p:blipFill rotWithShape="1">
            <a:blip r:embed="rId3">
              <a:alphaModFix/>
            </a:blip>
            <a:srcRect/>
            <a:stretch/>
          </p:blipFill>
          <p:spPr>
            <a:xfrm>
              <a:off x="1524000" y="4038600"/>
              <a:ext cx="6248400" cy="609600"/>
            </a:xfrm>
            <a:prstGeom prst="rect">
              <a:avLst/>
            </a:prstGeom>
            <a:noFill/>
            <a:ln w="28575" cap="flat" cmpd="sng">
              <a:solidFill>
                <a:srgbClr val="F7941D"/>
              </a:solidFill>
              <a:prstDash val="solid"/>
              <a:miter lim="800000"/>
              <a:headEnd type="none" w="sm" len="sm"/>
              <a:tailEnd type="none" w="sm" len="sm"/>
            </a:ln>
          </p:spPr>
        </p:pic>
        <p:grpSp>
          <p:nvGrpSpPr>
            <p:cNvPr id="1696" name="Google Shape;1696;p119"/>
            <p:cNvGrpSpPr/>
            <p:nvPr/>
          </p:nvGrpSpPr>
          <p:grpSpPr>
            <a:xfrm>
              <a:off x="3117056" y="1981200"/>
              <a:ext cx="3062288" cy="1690688"/>
              <a:chOff x="3048000" y="1981200"/>
              <a:chExt cx="3062288" cy="1690688"/>
            </a:xfrm>
          </p:grpSpPr>
          <p:pic>
            <p:nvPicPr>
              <p:cNvPr id="1697" name="Google Shape;1697;p119"/>
              <p:cNvPicPr preferRelativeResize="0"/>
              <p:nvPr/>
            </p:nvPicPr>
            <p:blipFill rotWithShape="1">
              <a:blip r:embed="rId4">
                <a:alphaModFix/>
              </a:blip>
              <a:srcRect/>
              <a:stretch/>
            </p:blipFill>
            <p:spPr>
              <a:xfrm>
                <a:off x="3048000" y="1981200"/>
                <a:ext cx="3062288" cy="1690688"/>
              </a:xfrm>
              <a:prstGeom prst="rect">
                <a:avLst/>
              </a:prstGeom>
              <a:noFill/>
              <a:ln w="28575" cap="flat" cmpd="sng">
                <a:solidFill>
                  <a:srgbClr val="F7941D"/>
                </a:solidFill>
                <a:prstDash val="solid"/>
                <a:round/>
                <a:headEnd type="none" w="sm" len="sm"/>
                <a:tailEnd type="none" w="sm" len="sm"/>
              </a:ln>
            </p:spPr>
          </p:pic>
          <p:sp>
            <p:nvSpPr>
              <p:cNvPr id="1698" name="Google Shape;1698;p119"/>
              <p:cNvSpPr/>
              <p:nvPr/>
            </p:nvSpPr>
            <p:spPr>
              <a:xfrm>
                <a:off x="3352800" y="2689578"/>
                <a:ext cx="2590800" cy="457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2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200" dirty="0"/>
              <a:t>Character and Date Values with Substitution Variables</a:t>
            </a:r>
            <a:endParaRPr sz="4200" dirty="0"/>
          </a:p>
        </p:txBody>
      </p:sp>
      <p:sp>
        <p:nvSpPr>
          <p:cNvPr id="1705" name="Google Shape;1705;p12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Use single quotation marks for date and character values:</a:t>
            </a:r>
            <a:endParaRPr/>
          </a:p>
          <a:p>
            <a:pPr marL="0" lvl="0" indent="0" algn="l" rtl="0">
              <a:lnSpc>
                <a:spcPct val="90000"/>
              </a:lnSpc>
              <a:spcBef>
                <a:spcPts val="1000"/>
              </a:spcBef>
              <a:spcAft>
                <a:spcPts val="0"/>
              </a:spcAft>
              <a:buClr>
                <a:schemeClr val="dk1"/>
              </a:buClr>
              <a:buSzPts val="3200"/>
              <a:buNone/>
            </a:pPr>
            <a:endParaRPr/>
          </a:p>
        </p:txBody>
      </p:sp>
      <p:sp>
        <p:nvSpPr>
          <p:cNvPr id="1706" name="Google Shape;1706;p120"/>
          <p:cNvSpPr/>
          <p:nvPr/>
        </p:nvSpPr>
        <p:spPr>
          <a:xfrm rot="5400000" flipH="1">
            <a:off x="9715747" y="3021014"/>
            <a:ext cx="1165225" cy="3787772"/>
          </a:xfrm>
          <a:prstGeom prst="rect">
            <a:avLst/>
          </a:prstGeom>
          <a:gradFill>
            <a:gsLst>
              <a:gs pos="0">
                <a:srgbClr val="FFBA81"/>
              </a:gs>
              <a:gs pos="50000">
                <a:srgbClr val="FFD1B3"/>
              </a:gs>
              <a:gs pos="100000">
                <a:srgbClr val="FFE8D9"/>
              </a:gs>
            </a:gsLst>
            <a:lin ang="27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707" name="Google Shape;1707;p120"/>
          <p:cNvPicPr preferRelativeResize="0"/>
          <p:nvPr/>
        </p:nvPicPr>
        <p:blipFill rotWithShape="1">
          <a:blip r:embed="rId3">
            <a:alphaModFix/>
          </a:blip>
          <a:srcRect/>
          <a:stretch/>
        </p:blipFill>
        <p:spPr>
          <a:xfrm>
            <a:off x="2239660" y="3088184"/>
            <a:ext cx="2562225" cy="1447800"/>
          </a:xfrm>
          <a:prstGeom prst="rect">
            <a:avLst/>
          </a:prstGeom>
          <a:solidFill>
            <a:srgbClr val="F7941D"/>
          </a:solidFill>
          <a:ln w="28575" cap="flat" cmpd="sng">
            <a:solidFill>
              <a:srgbClr val="F7941D"/>
            </a:solidFill>
            <a:prstDash val="solid"/>
            <a:round/>
            <a:headEnd type="none" w="sm" len="sm"/>
            <a:tailEnd type="none" w="sm" len="sm"/>
          </a:ln>
        </p:spPr>
      </p:pic>
      <p:sp>
        <p:nvSpPr>
          <p:cNvPr id="1708" name="Google Shape;1708;p120"/>
          <p:cNvSpPr/>
          <p:nvPr/>
        </p:nvSpPr>
        <p:spPr>
          <a:xfrm>
            <a:off x="2238426" y="182880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department_id, salary*12</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job_id = '&amp;job_title' ;</a:t>
            </a:r>
            <a:endParaRPr sz="1800">
              <a:solidFill>
                <a:srgbClr val="000000"/>
              </a:solidFill>
              <a:latin typeface="Calibri"/>
              <a:ea typeface="Calibri"/>
              <a:cs typeface="Calibri"/>
              <a:sym typeface="Calibri"/>
            </a:endParaRPr>
          </a:p>
        </p:txBody>
      </p:sp>
      <p:sp>
        <p:nvSpPr>
          <p:cNvPr id="1709" name="Google Shape;1709;p120"/>
          <p:cNvSpPr/>
          <p:nvPr/>
        </p:nvSpPr>
        <p:spPr>
          <a:xfrm>
            <a:off x="4538912" y="2514601"/>
            <a:ext cx="1676400" cy="30956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710" name="Google Shape;1710;p120"/>
          <p:cNvGrpSpPr/>
          <p:nvPr/>
        </p:nvGrpSpPr>
        <p:grpSpPr>
          <a:xfrm>
            <a:off x="9701924" y="3962400"/>
            <a:ext cx="1905000" cy="1905000"/>
            <a:chOff x="9294812" y="3962400"/>
            <a:chExt cx="2135650" cy="2135650"/>
          </a:xfrm>
        </p:grpSpPr>
        <p:sp>
          <p:nvSpPr>
            <p:cNvPr id="1711" name="Google Shape;1711;p120"/>
            <p:cNvSpPr/>
            <p:nvPr/>
          </p:nvSpPr>
          <p:spPr>
            <a:xfrm>
              <a:off x="9294812" y="3962400"/>
              <a:ext cx="2135650" cy="2135650"/>
            </a:xfrm>
            <a:prstGeom prst="ellipse">
              <a:avLst/>
            </a:prstGeom>
            <a:solidFill>
              <a:schemeClr val="lt1"/>
            </a:solidFill>
            <a:ln w="57150" cap="flat" cmpd="sng">
              <a:solidFill>
                <a:srgbClr val="FFE3CC"/>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1712" name="Google Shape;1712;p120"/>
            <p:cNvGrpSpPr/>
            <p:nvPr/>
          </p:nvGrpSpPr>
          <p:grpSpPr>
            <a:xfrm>
              <a:off x="9375177" y="4047108"/>
              <a:ext cx="1827213" cy="1631842"/>
              <a:chOff x="9600140" y="4069686"/>
              <a:chExt cx="1827213" cy="1631842"/>
            </a:xfrm>
          </p:grpSpPr>
          <p:pic>
            <p:nvPicPr>
              <p:cNvPr id="1713" name="Google Shape;1713;p120"/>
              <p:cNvPicPr preferRelativeResize="0"/>
              <p:nvPr/>
            </p:nvPicPr>
            <p:blipFill rotWithShape="1">
              <a:blip r:embed="rId4">
                <a:alphaModFix/>
              </a:blip>
              <a:srcRect/>
              <a:stretch/>
            </p:blipFill>
            <p:spPr>
              <a:xfrm>
                <a:off x="9600140" y="4740548"/>
                <a:ext cx="859611" cy="859611"/>
              </a:xfrm>
              <a:prstGeom prst="rect">
                <a:avLst/>
              </a:prstGeom>
              <a:noFill/>
              <a:ln>
                <a:noFill/>
              </a:ln>
            </p:spPr>
          </p:pic>
          <p:pic>
            <p:nvPicPr>
              <p:cNvPr id="1714" name="Google Shape;1714;p120"/>
              <p:cNvPicPr preferRelativeResize="0"/>
              <p:nvPr/>
            </p:nvPicPr>
            <p:blipFill rotWithShape="1">
              <a:blip r:embed="rId5">
                <a:alphaModFix/>
              </a:blip>
              <a:srcRect/>
              <a:stretch/>
            </p:blipFill>
            <p:spPr>
              <a:xfrm>
                <a:off x="10133540" y="4069686"/>
                <a:ext cx="859611" cy="859611"/>
              </a:xfrm>
              <a:prstGeom prst="rect">
                <a:avLst/>
              </a:prstGeom>
              <a:noFill/>
              <a:ln>
                <a:noFill/>
              </a:ln>
            </p:spPr>
          </p:pic>
          <p:pic>
            <p:nvPicPr>
              <p:cNvPr id="1715" name="Google Shape;1715;p120"/>
              <p:cNvPicPr preferRelativeResize="0"/>
              <p:nvPr/>
            </p:nvPicPr>
            <p:blipFill rotWithShape="1">
              <a:blip r:embed="rId6">
                <a:alphaModFix/>
              </a:blip>
              <a:srcRect/>
              <a:stretch/>
            </p:blipFill>
            <p:spPr>
              <a:xfrm>
                <a:off x="10484378" y="4949053"/>
                <a:ext cx="942975" cy="752475"/>
              </a:xfrm>
              <a:prstGeom prst="rect">
                <a:avLst/>
              </a:prstGeom>
              <a:noFill/>
              <a:ln>
                <a:noFill/>
              </a:ln>
            </p:spPr>
          </p:pic>
        </p:grpSp>
      </p:grpSp>
      <p:pic>
        <p:nvPicPr>
          <p:cNvPr id="1716" name="Google Shape;1716;p120"/>
          <p:cNvPicPr preferRelativeResize="0"/>
          <p:nvPr/>
        </p:nvPicPr>
        <p:blipFill rotWithShape="1">
          <a:blip r:embed="rId7">
            <a:alphaModFix/>
          </a:blip>
          <a:srcRect/>
          <a:stretch/>
        </p:blipFill>
        <p:spPr>
          <a:xfrm>
            <a:off x="2233862" y="4768049"/>
            <a:ext cx="4397371" cy="1099350"/>
          </a:xfrm>
          <a:prstGeom prst="rect">
            <a:avLst/>
          </a:prstGeom>
          <a:noFill/>
          <a:ln w="28575" cap="flat" cmpd="sng">
            <a:solidFill>
              <a:srgbClr val="F7941D"/>
            </a:solidFill>
            <a:prstDash val="solid"/>
            <a:miter lim="8000"/>
            <a:headEnd type="none" w="sm" len="sm"/>
            <a:tailEnd type="none" w="sm" len="sm"/>
          </a:ln>
        </p:spPr>
      </p:pic>
      <p:sp>
        <p:nvSpPr>
          <p:cNvPr id="1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2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Teko"/>
              <a:buNone/>
            </a:pPr>
            <a:r>
              <a:rPr lang="en-US" sz="4600" dirty="0"/>
              <a:t>Specifying Column Names, </a:t>
            </a:r>
            <a:r>
              <a:rPr lang="en-US" sz="4600" dirty="0" smtClean="0"/>
              <a:t>Expressions</a:t>
            </a:r>
            <a:endParaRPr sz="4600" dirty="0"/>
          </a:p>
        </p:txBody>
      </p:sp>
      <p:pic>
        <p:nvPicPr>
          <p:cNvPr id="1723" name="Google Shape;1723;p121"/>
          <p:cNvPicPr preferRelativeResize="0"/>
          <p:nvPr/>
        </p:nvPicPr>
        <p:blipFill rotWithShape="1">
          <a:blip r:embed="rId3">
            <a:alphaModFix/>
          </a:blip>
          <a:srcRect l="470" t="1584" r="1409" b="2043"/>
          <a:stretch/>
        </p:blipFill>
        <p:spPr>
          <a:xfrm>
            <a:off x="2075688" y="2770632"/>
            <a:ext cx="2825496" cy="1572768"/>
          </a:xfrm>
          <a:prstGeom prst="rect">
            <a:avLst/>
          </a:prstGeom>
          <a:solidFill>
            <a:srgbClr val="F7941D"/>
          </a:solidFill>
          <a:ln w="28575" cap="flat" cmpd="sng">
            <a:solidFill>
              <a:srgbClr val="F7941D"/>
            </a:solidFill>
            <a:prstDash val="solid"/>
            <a:round/>
            <a:headEnd type="none" w="sm" len="sm"/>
            <a:tailEnd type="none" w="sm" len="sm"/>
          </a:ln>
        </p:spPr>
      </p:pic>
      <p:pic>
        <p:nvPicPr>
          <p:cNvPr id="1724" name="Google Shape;1724;p121"/>
          <p:cNvPicPr preferRelativeResize="0"/>
          <p:nvPr/>
        </p:nvPicPr>
        <p:blipFill rotWithShape="1">
          <a:blip r:embed="rId4">
            <a:alphaModFix/>
          </a:blip>
          <a:srcRect l="859" t="676" r="1175" b="1424"/>
          <a:stretch/>
        </p:blipFill>
        <p:spPr>
          <a:xfrm>
            <a:off x="4681728" y="3493008"/>
            <a:ext cx="2816352" cy="1572768"/>
          </a:xfrm>
          <a:prstGeom prst="rect">
            <a:avLst/>
          </a:prstGeom>
          <a:solidFill>
            <a:srgbClr val="F7941D"/>
          </a:solidFill>
          <a:ln w="28575" cap="flat" cmpd="sng">
            <a:solidFill>
              <a:srgbClr val="F7941D"/>
            </a:solidFill>
            <a:prstDash val="solid"/>
            <a:round/>
            <a:headEnd type="none" w="sm" len="sm"/>
            <a:tailEnd type="none" w="sm" len="sm"/>
          </a:ln>
        </p:spPr>
      </p:pic>
      <p:pic>
        <p:nvPicPr>
          <p:cNvPr id="1725" name="Google Shape;1725;p121"/>
          <p:cNvPicPr preferRelativeResize="0"/>
          <p:nvPr/>
        </p:nvPicPr>
        <p:blipFill rotWithShape="1">
          <a:blip r:embed="rId5">
            <a:alphaModFix/>
          </a:blip>
          <a:srcRect l="766" t="973" r="796" b="1568"/>
          <a:stretch/>
        </p:blipFill>
        <p:spPr>
          <a:xfrm>
            <a:off x="7324344" y="4206240"/>
            <a:ext cx="2779776" cy="1527048"/>
          </a:xfrm>
          <a:prstGeom prst="rect">
            <a:avLst/>
          </a:prstGeom>
          <a:solidFill>
            <a:srgbClr val="F7941D"/>
          </a:solidFill>
          <a:ln w="28575" cap="flat" cmpd="sng">
            <a:solidFill>
              <a:srgbClr val="F7941D"/>
            </a:solidFill>
            <a:prstDash val="solid"/>
            <a:round/>
            <a:headEnd type="none" w="sm" len="sm"/>
            <a:tailEnd type="none" w="sm" len="sm"/>
          </a:ln>
        </p:spPr>
      </p:pic>
      <p:sp>
        <p:nvSpPr>
          <p:cNvPr id="1726" name="Google Shape;1726;p121"/>
          <p:cNvSpPr/>
          <p:nvPr/>
        </p:nvSpPr>
        <p:spPr>
          <a:xfrm>
            <a:off x="2062162" y="1274763"/>
            <a:ext cx="8064500"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job_id,&amp;column_name</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&amp;condition</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&amp;order_column ;</a:t>
            </a:r>
            <a:endParaRPr sz="1800" b="1">
              <a:solidFill>
                <a:srgbClr val="474747"/>
              </a:solidFill>
              <a:latin typeface="Courier New"/>
              <a:ea typeface="Courier New"/>
              <a:cs typeface="Courier New"/>
              <a:sym typeface="Courier New"/>
            </a:endParaRPr>
          </a:p>
        </p:txBody>
      </p:sp>
      <p:sp>
        <p:nvSpPr>
          <p:cNvPr id="1727" name="Google Shape;1727;p121"/>
          <p:cNvSpPr/>
          <p:nvPr/>
        </p:nvSpPr>
        <p:spPr>
          <a:xfrm>
            <a:off x="3077957" y="1978402"/>
            <a:ext cx="1676318" cy="2159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8" name="Google Shape;1728;p121"/>
          <p:cNvSpPr/>
          <p:nvPr/>
        </p:nvSpPr>
        <p:spPr>
          <a:xfrm>
            <a:off x="3368455" y="2243515"/>
            <a:ext cx="1904906" cy="2698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9" name="Google Shape;1729;p121"/>
          <p:cNvSpPr/>
          <p:nvPr/>
        </p:nvSpPr>
        <p:spPr>
          <a:xfrm>
            <a:off x="7367172" y="1429127"/>
            <a:ext cx="1676318" cy="25558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2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500" dirty="0"/>
              <a:t>Using the </a:t>
            </a:r>
            <a:r>
              <a:rPr lang="en-US" sz="4500" dirty="0" smtClean="0"/>
              <a:t>Double-Ampersand</a:t>
            </a:r>
            <a:endParaRPr sz="4500" dirty="0"/>
          </a:p>
        </p:txBody>
      </p:sp>
      <p:sp>
        <p:nvSpPr>
          <p:cNvPr id="1736" name="Google Shape;1736;p12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Use double ampersand (</a:t>
            </a:r>
            <a:r>
              <a:rPr lang="en-US">
                <a:latin typeface="Courier New"/>
                <a:ea typeface="Courier New"/>
                <a:cs typeface="Courier New"/>
                <a:sym typeface="Courier New"/>
              </a:rPr>
              <a:t>&amp;&amp;</a:t>
            </a:r>
            <a:r>
              <a:rPr lang="en-US">
                <a:latin typeface="Arial"/>
                <a:ea typeface="Arial"/>
                <a:cs typeface="Arial"/>
                <a:sym typeface="Arial"/>
              </a:rPr>
              <a:t>) if you want to reuse the variable value without prompting the user each time:</a:t>
            </a:r>
            <a:endParaRPr/>
          </a:p>
          <a:p>
            <a:pPr marL="0" lvl="0" indent="0" algn="l" rtl="0">
              <a:lnSpc>
                <a:spcPct val="90000"/>
              </a:lnSpc>
              <a:spcBef>
                <a:spcPts val="1000"/>
              </a:spcBef>
              <a:spcAft>
                <a:spcPts val="0"/>
              </a:spcAft>
              <a:buClr>
                <a:schemeClr val="dk1"/>
              </a:buClr>
              <a:buSzPts val="3200"/>
              <a:buNone/>
            </a:pPr>
            <a:endParaRPr/>
          </a:p>
        </p:txBody>
      </p:sp>
      <p:sp>
        <p:nvSpPr>
          <p:cNvPr id="1737" name="Google Shape;1737;p122"/>
          <p:cNvSpPr txBox="1"/>
          <p:nvPr/>
        </p:nvSpPr>
        <p:spPr>
          <a:xfrm>
            <a:off x="2270705" y="5788332"/>
            <a:ext cx="366712"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pic>
        <p:nvPicPr>
          <p:cNvPr id="1738" name="Google Shape;1738;p122" descr="C:\salome_official\projects\11gR2\screenshots\les2_33n_a.gif"/>
          <p:cNvPicPr preferRelativeResize="0"/>
          <p:nvPr/>
        </p:nvPicPr>
        <p:blipFill rotWithShape="1">
          <a:blip r:embed="rId3">
            <a:alphaModFix/>
          </a:blip>
          <a:srcRect/>
          <a:stretch/>
        </p:blipFill>
        <p:spPr>
          <a:xfrm>
            <a:off x="2270705" y="5029200"/>
            <a:ext cx="4960937" cy="903288"/>
          </a:xfrm>
          <a:prstGeom prst="rect">
            <a:avLst/>
          </a:prstGeom>
          <a:solidFill>
            <a:srgbClr val="F7941D"/>
          </a:solidFill>
          <a:ln w="28575" cap="flat" cmpd="sng">
            <a:solidFill>
              <a:srgbClr val="F7941D"/>
            </a:solidFill>
            <a:prstDash val="solid"/>
            <a:round/>
            <a:headEnd type="none" w="sm" len="sm"/>
            <a:tailEnd type="none" w="sm" len="sm"/>
          </a:ln>
        </p:spPr>
      </p:pic>
      <p:grpSp>
        <p:nvGrpSpPr>
          <p:cNvPr id="1739" name="Google Shape;1739;p122"/>
          <p:cNvGrpSpPr/>
          <p:nvPr/>
        </p:nvGrpSpPr>
        <p:grpSpPr>
          <a:xfrm>
            <a:off x="2252150" y="3291840"/>
            <a:ext cx="2834640" cy="1563624"/>
            <a:chOff x="928124" y="3474049"/>
            <a:chExt cx="2834640" cy="1563624"/>
          </a:xfrm>
        </p:grpSpPr>
        <p:pic>
          <p:nvPicPr>
            <p:cNvPr id="1740" name="Google Shape;1740;p122"/>
            <p:cNvPicPr preferRelativeResize="0"/>
            <p:nvPr/>
          </p:nvPicPr>
          <p:blipFill rotWithShape="1">
            <a:blip r:embed="rId4">
              <a:alphaModFix/>
            </a:blip>
            <a:srcRect l="479" t="2766" r="594" b="1234"/>
            <a:stretch/>
          </p:blipFill>
          <p:spPr>
            <a:xfrm>
              <a:off x="928124" y="3474049"/>
              <a:ext cx="2834640" cy="1563624"/>
            </a:xfrm>
            <a:prstGeom prst="rect">
              <a:avLst/>
            </a:prstGeom>
            <a:solidFill>
              <a:srgbClr val="F7941D"/>
            </a:solidFill>
            <a:ln w="28575" cap="flat" cmpd="sng">
              <a:solidFill>
                <a:srgbClr val="F7941D"/>
              </a:solidFill>
              <a:prstDash val="solid"/>
              <a:round/>
              <a:headEnd type="none" w="sm" len="sm"/>
              <a:tailEnd type="none" w="sm" len="sm"/>
            </a:ln>
          </p:spPr>
        </p:pic>
        <p:sp>
          <p:nvSpPr>
            <p:cNvPr id="1741" name="Google Shape;1741;p122"/>
            <p:cNvSpPr/>
            <p:nvPr/>
          </p:nvSpPr>
          <p:spPr>
            <a:xfrm>
              <a:off x="1219200" y="4191000"/>
              <a:ext cx="2362200" cy="3048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742" name="Google Shape;1742;p122"/>
          <p:cNvSpPr/>
          <p:nvPr/>
        </p:nvSpPr>
        <p:spPr>
          <a:xfrm>
            <a:off x="2238426" y="2098390"/>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job_id, &amp;&amp;column_name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&amp;column_name ;</a:t>
            </a:r>
            <a:endParaRPr sz="1800">
              <a:solidFill>
                <a:srgbClr val="000000"/>
              </a:solidFill>
              <a:latin typeface="Calibri"/>
              <a:ea typeface="Calibri"/>
              <a:cs typeface="Calibri"/>
              <a:sym typeface="Calibri"/>
            </a:endParaRPr>
          </a:p>
        </p:txBody>
      </p:sp>
      <p:sp>
        <p:nvSpPr>
          <p:cNvPr id="1743" name="Google Shape;1743;p122"/>
          <p:cNvSpPr/>
          <p:nvPr/>
        </p:nvSpPr>
        <p:spPr>
          <a:xfrm>
            <a:off x="3557838" y="2774951"/>
            <a:ext cx="1781175" cy="2952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4" name="Google Shape;1744;p122"/>
          <p:cNvSpPr/>
          <p:nvPr/>
        </p:nvSpPr>
        <p:spPr>
          <a:xfrm>
            <a:off x="7875837" y="2228851"/>
            <a:ext cx="1924050" cy="30956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5" name="Google Shape;1745;p122"/>
          <p:cNvSpPr/>
          <p:nvPr/>
        </p:nvSpPr>
        <p:spPr>
          <a:xfrm rot="5400000" flipH="1">
            <a:off x="10134849" y="3534008"/>
            <a:ext cx="1165225" cy="2949571"/>
          </a:xfrm>
          <a:prstGeom prst="rect">
            <a:avLst/>
          </a:prstGeom>
          <a:gradFill>
            <a:gsLst>
              <a:gs pos="0">
                <a:srgbClr val="FFBA81"/>
              </a:gs>
              <a:gs pos="50000">
                <a:srgbClr val="FFD1B3"/>
              </a:gs>
              <a:gs pos="100000">
                <a:srgbClr val="FFE8D9"/>
              </a:gs>
            </a:gsLst>
            <a:lin ang="27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746" name="Google Shape;1746;p122"/>
          <p:cNvSpPr/>
          <p:nvPr/>
        </p:nvSpPr>
        <p:spPr>
          <a:xfrm>
            <a:off x="10080874" y="4188950"/>
            <a:ext cx="1639689" cy="1639689"/>
          </a:xfrm>
          <a:prstGeom prst="ellipse">
            <a:avLst/>
          </a:prstGeom>
          <a:solidFill>
            <a:schemeClr val="lt1"/>
          </a:solidFill>
          <a:ln w="57150" cap="flat" cmpd="sng">
            <a:solidFill>
              <a:srgbClr val="DEE4E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1747" name="Google Shape;1747;p122"/>
          <p:cNvGrpSpPr/>
          <p:nvPr/>
        </p:nvGrpSpPr>
        <p:grpSpPr>
          <a:xfrm>
            <a:off x="10286461" y="4523019"/>
            <a:ext cx="1273671" cy="971550"/>
            <a:chOff x="10126860" y="4489931"/>
            <a:chExt cx="1273671" cy="971550"/>
          </a:xfrm>
        </p:grpSpPr>
        <p:pic>
          <p:nvPicPr>
            <p:cNvPr id="1748" name="Google Shape;1748;p122"/>
            <p:cNvPicPr preferRelativeResize="0"/>
            <p:nvPr/>
          </p:nvPicPr>
          <p:blipFill rotWithShape="1">
            <a:blip r:embed="rId5">
              <a:alphaModFix/>
            </a:blip>
            <a:srcRect/>
            <a:stretch/>
          </p:blipFill>
          <p:spPr>
            <a:xfrm>
              <a:off x="10126860" y="4489931"/>
              <a:ext cx="676275" cy="971550"/>
            </a:xfrm>
            <a:prstGeom prst="rect">
              <a:avLst/>
            </a:prstGeom>
            <a:noFill/>
            <a:ln>
              <a:noFill/>
            </a:ln>
          </p:spPr>
        </p:pic>
        <p:pic>
          <p:nvPicPr>
            <p:cNvPr id="1749" name="Google Shape;1749;p122"/>
            <p:cNvPicPr preferRelativeResize="0"/>
            <p:nvPr/>
          </p:nvPicPr>
          <p:blipFill rotWithShape="1">
            <a:blip r:embed="rId6">
              <a:alphaModFix/>
            </a:blip>
            <a:srcRect/>
            <a:stretch/>
          </p:blipFill>
          <p:spPr>
            <a:xfrm>
              <a:off x="10724256" y="4489931"/>
              <a:ext cx="676275" cy="971550"/>
            </a:xfrm>
            <a:prstGeom prst="rect">
              <a:avLst/>
            </a:prstGeom>
            <a:noFill/>
            <a:ln>
              <a:noFill/>
            </a:ln>
          </p:spPr>
        </p:pic>
      </p:grpSp>
      <p:sp>
        <p:nvSpPr>
          <p:cNvPr id="1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2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Teko"/>
              <a:buNone/>
            </a:pPr>
            <a:r>
              <a:rPr lang="en-US" sz="4100" dirty="0"/>
              <a:t>Using the Ampersand Substitution </a:t>
            </a:r>
            <a:r>
              <a:rPr lang="en-US" sz="4100" dirty="0" smtClean="0"/>
              <a:t>Variable</a:t>
            </a:r>
            <a:endParaRPr sz="4100" dirty="0"/>
          </a:p>
        </p:txBody>
      </p:sp>
      <p:sp>
        <p:nvSpPr>
          <p:cNvPr id="1756" name="Google Shape;1756;p12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1757" name="Google Shape;1757;p123"/>
          <p:cNvGrpSpPr/>
          <p:nvPr/>
        </p:nvGrpSpPr>
        <p:grpSpPr>
          <a:xfrm>
            <a:off x="2753686" y="1612231"/>
            <a:ext cx="6713537" cy="4114799"/>
            <a:chOff x="3198813" y="1524001"/>
            <a:chExt cx="6713537" cy="4114799"/>
          </a:xfrm>
        </p:grpSpPr>
        <p:pic>
          <p:nvPicPr>
            <p:cNvPr id="1758" name="Google Shape;1758;p123"/>
            <p:cNvPicPr preferRelativeResize="0"/>
            <p:nvPr/>
          </p:nvPicPr>
          <p:blipFill rotWithShape="1">
            <a:blip r:embed="rId3">
              <a:alphaModFix/>
            </a:blip>
            <a:srcRect/>
            <a:stretch/>
          </p:blipFill>
          <p:spPr>
            <a:xfrm>
              <a:off x="4875213" y="3657600"/>
              <a:ext cx="5037137" cy="1981200"/>
            </a:xfrm>
            <a:prstGeom prst="rect">
              <a:avLst/>
            </a:prstGeom>
            <a:solidFill>
              <a:srgbClr val="F7941D"/>
            </a:solidFill>
            <a:ln w="28575" cap="flat" cmpd="sng">
              <a:solidFill>
                <a:srgbClr val="F7941D"/>
              </a:solidFill>
              <a:prstDash val="solid"/>
              <a:round/>
              <a:headEnd type="none" w="sm" len="sm"/>
              <a:tailEnd type="none" w="sm" len="sm"/>
            </a:ln>
          </p:spPr>
        </p:pic>
        <p:pic>
          <p:nvPicPr>
            <p:cNvPr id="1759" name="Google Shape;1759;p123"/>
            <p:cNvPicPr preferRelativeResize="0"/>
            <p:nvPr/>
          </p:nvPicPr>
          <p:blipFill rotWithShape="1">
            <a:blip r:embed="rId4">
              <a:alphaModFix/>
            </a:blip>
            <a:srcRect/>
            <a:stretch/>
          </p:blipFill>
          <p:spPr>
            <a:xfrm>
              <a:off x="3198813" y="1524001"/>
              <a:ext cx="5037137" cy="930275"/>
            </a:xfrm>
            <a:prstGeom prst="rect">
              <a:avLst/>
            </a:prstGeom>
            <a:solidFill>
              <a:srgbClr val="F7941D"/>
            </a:solidFill>
            <a:ln w="28575" cap="flat" cmpd="sng">
              <a:solidFill>
                <a:srgbClr val="F7941D"/>
              </a:solidFill>
              <a:prstDash val="solid"/>
              <a:round/>
              <a:headEnd type="none" w="sm" len="sm"/>
              <a:tailEnd type="none" w="sm" len="sm"/>
            </a:ln>
          </p:spPr>
        </p:pic>
      </p:grpSp>
      <p:cxnSp>
        <p:nvCxnSpPr>
          <p:cNvPr id="1760" name="Google Shape;1760;p123"/>
          <p:cNvCxnSpPr>
            <a:stCxn id="1759" idx="2"/>
            <a:endCxn id="1758" idx="0"/>
          </p:cNvCxnSpPr>
          <p:nvPr/>
        </p:nvCxnSpPr>
        <p:spPr>
          <a:xfrm rot="-5400000" flipH="1">
            <a:off x="5508805" y="2305956"/>
            <a:ext cx="1203300" cy="1676400"/>
          </a:xfrm>
          <a:prstGeom prst="bentConnector3">
            <a:avLst>
              <a:gd name="adj1" fmla="val 50000"/>
            </a:avLst>
          </a:prstGeom>
          <a:noFill/>
          <a:ln w="28575" cap="flat" cmpd="sng">
            <a:solidFill>
              <a:srgbClr val="F7941D"/>
            </a:solidFill>
            <a:prstDash val="solid"/>
            <a:round/>
            <a:headEnd type="none" w="sm" len="sm"/>
            <a:tailEnd type="triangle" w="lg" len="lg"/>
          </a:ln>
        </p:spPr>
      </p:cxn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2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766" name="Google Shape;1766;p12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Limiting rows with:</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a:t>
            </a:r>
            <a:r>
              <a:rPr lang="en-US" dirty="0">
                <a:solidFill>
                  <a:schemeClr val="tx1"/>
                </a:solidFill>
                <a:latin typeface="Courier New"/>
                <a:ea typeface="Courier New"/>
                <a:cs typeface="Courier New"/>
                <a:sym typeface="Courier New"/>
              </a:rPr>
              <a:t>WHERE</a:t>
            </a:r>
            <a:r>
              <a:rPr lang="en-US" dirty="0">
                <a:solidFill>
                  <a:schemeClr val="tx1"/>
                </a:solidFill>
              </a:rPr>
              <a:t> clause</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comparison conditions using </a:t>
            </a:r>
            <a:r>
              <a:rPr lang="en-US" dirty="0">
                <a:solidFill>
                  <a:schemeClr val="tx1"/>
                </a:solidFill>
                <a:latin typeface="Courier New"/>
                <a:ea typeface="Courier New"/>
                <a:cs typeface="Courier New"/>
                <a:sym typeface="Courier New"/>
              </a:rPr>
              <a:t>=</a:t>
            </a:r>
            <a:r>
              <a:rPr lang="en-US" dirty="0">
                <a:solidFill>
                  <a:schemeClr val="tx1"/>
                </a:solidFill>
              </a:rPr>
              <a:t>, </a:t>
            </a:r>
            <a:r>
              <a:rPr lang="en-US" dirty="0">
                <a:solidFill>
                  <a:schemeClr val="tx1"/>
                </a:solidFill>
                <a:latin typeface="Courier New"/>
                <a:ea typeface="Courier New"/>
                <a:cs typeface="Courier New"/>
                <a:sym typeface="Courier New"/>
              </a:rPr>
              <a:t>&lt;=</a:t>
            </a:r>
            <a:r>
              <a:rPr lang="en-US" dirty="0">
                <a:solidFill>
                  <a:schemeClr val="tx1"/>
                </a:solidFill>
              </a:rPr>
              <a:t>, </a:t>
            </a:r>
            <a:r>
              <a:rPr lang="en-US" dirty="0">
                <a:solidFill>
                  <a:schemeClr val="tx1"/>
                </a:solidFill>
                <a:latin typeface="Courier New"/>
                <a:ea typeface="Courier New"/>
                <a:cs typeface="Courier New"/>
                <a:sym typeface="Courier New"/>
              </a:rPr>
              <a:t>BETWEEN</a:t>
            </a:r>
            <a:r>
              <a:rPr lang="en-US" dirty="0">
                <a:solidFill>
                  <a:schemeClr val="tx1"/>
                </a:solidFill>
              </a:rPr>
              <a:t>, </a:t>
            </a:r>
            <a:r>
              <a:rPr lang="en-US" dirty="0">
                <a:solidFill>
                  <a:schemeClr val="tx1"/>
                </a:solidFill>
                <a:latin typeface="Courier New"/>
                <a:ea typeface="Courier New"/>
                <a:cs typeface="Courier New"/>
                <a:sym typeface="Courier New"/>
              </a:rPr>
              <a:t>IN</a:t>
            </a:r>
            <a:r>
              <a:rPr lang="en-US" dirty="0">
                <a:solidFill>
                  <a:schemeClr val="tx1"/>
                </a:solidFill>
              </a:rPr>
              <a:t>, </a:t>
            </a:r>
            <a:r>
              <a:rPr lang="en-US" dirty="0">
                <a:solidFill>
                  <a:schemeClr val="tx1"/>
                </a:solidFill>
                <a:latin typeface="Courier New"/>
                <a:ea typeface="Courier New"/>
                <a:cs typeface="Courier New"/>
                <a:sym typeface="Courier New"/>
              </a:rPr>
              <a:t>LIKE</a:t>
            </a:r>
            <a:r>
              <a:rPr lang="en-US" dirty="0">
                <a:solidFill>
                  <a:schemeClr val="tx1"/>
                </a:solidFill>
              </a:rPr>
              <a:t>, and </a:t>
            </a:r>
            <a:r>
              <a:rPr lang="en-US" dirty="0">
                <a:solidFill>
                  <a:schemeClr val="tx1"/>
                </a:solidFill>
                <a:latin typeface="Courier New"/>
                <a:ea typeface="Courier New"/>
                <a:cs typeface="Courier New"/>
                <a:sym typeface="Courier New"/>
              </a:rPr>
              <a:t>NULL</a:t>
            </a:r>
            <a:r>
              <a:rPr lang="en-US" dirty="0">
                <a:solidFill>
                  <a:schemeClr val="tx1"/>
                </a:solidFill>
              </a:rPr>
              <a:t> operators</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Logical conditions using </a:t>
            </a:r>
            <a:r>
              <a:rPr lang="en-US" dirty="0">
                <a:solidFill>
                  <a:schemeClr val="tx1"/>
                </a:solidFill>
                <a:latin typeface="Courier New"/>
                <a:ea typeface="Courier New"/>
                <a:cs typeface="Courier New"/>
                <a:sym typeface="Courier New"/>
              </a:rPr>
              <a:t>AND</a:t>
            </a:r>
            <a:r>
              <a:rPr lang="en-US" dirty="0">
                <a:solidFill>
                  <a:schemeClr val="tx1"/>
                </a:solidFill>
              </a:rPr>
              <a:t>, </a:t>
            </a:r>
            <a:r>
              <a:rPr lang="en-US" dirty="0">
                <a:solidFill>
                  <a:schemeClr val="tx1"/>
                </a:solidFill>
                <a:latin typeface="Courier New"/>
                <a:ea typeface="Courier New"/>
                <a:cs typeface="Courier New"/>
                <a:sym typeface="Courier New"/>
              </a:rPr>
              <a:t>OR</a:t>
            </a:r>
            <a:r>
              <a:rPr lang="en-US" dirty="0">
                <a:solidFill>
                  <a:schemeClr val="tx1"/>
                </a:solidFill>
              </a:rPr>
              <a:t>, and </a:t>
            </a:r>
            <a:r>
              <a:rPr lang="en-US" dirty="0">
                <a:solidFill>
                  <a:schemeClr val="tx1"/>
                </a:solidFill>
                <a:latin typeface="Courier New"/>
                <a:ea typeface="Courier New"/>
                <a:cs typeface="Courier New"/>
                <a:sym typeface="Courier New"/>
              </a:rPr>
              <a:t>NOT</a:t>
            </a:r>
            <a:r>
              <a:rPr lang="en-US" dirty="0">
                <a:solidFill>
                  <a:schemeClr val="tx1"/>
                </a:solidFill>
              </a:rPr>
              <a:t> operators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Rules of precedence for operators in an expression</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Sorting rows using the </a:t>
            </a:r>
            <a:r>
              <a:rPr lang="en-US" dirty="0">
                <a:solidFill>
                  <a:schemeClr val="tx1"/>
                </a:solidFill>
                <a:latin typeface="Courier New"/>
                <a:ea typeface="Courier New"/>
                <a:cs typeface="Courier New"/>
                <a:sym typeface="Courier New"/>
              </a:rPr>
              <a:t>ORDER</a:t>
            </a:r>
            <a:r>
              <a:rPr lang="en-US" dirty="0">
                <a:solidFill>
                  <a:schemeClr val="tx1"/>
                </a:solidFill>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SQL row limiting clause in a query</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Substitution variables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latin typeface="Courier New"/>
                <a:ea typeface="Courier New"/>
                <a:cs typeface="Courier New"/>
                <a:sym typeface="Courier New"/>
              </a:rPr>
              <a:t>DEFINE</a:t>
            </a:r>
            <a:r>
              <a:rPr lang="en-US" dirty="0">
                <a:solidFill>
                  <a:schemeClr val="tx1"/>
                </a:solidFill>
              </a:rPr>
              <a:t> and </a:t>
            </a:r>
            <a:r>
              <a:rPr lang="en-US" dirty="0">
                <a:solidFill>
                  <a:schemeClr val="tx1"/>
                </a:solidFill>
                <a:latin typeface="Courier New"/>
                <a:ea typeface="Courier New"/>
                <a:cs typeface="Courier New"/>
                <a:sym typeface="Courier New"/>
              </a:rPr>
              <a:t>VERIFY</a:t>
            </a:r>
            <a:r>
              <a:rPr lang="en-US" dirty="0">
                <a:solidFill>
                  <a:schemeClr val="tx1"/>
                </a:solidFill>
              </a:rPr>
              <a:t> commands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109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2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3200" dirty="0"/>
              <a:t>Oracle Database </a:t>
            </a:r>
            <a:r>
              <a:rPr lang="en-US" sz="3200" dirty="0" smtClean="0"/>
              <a:t>19c: </a:t>
            </a:r>
            <a:r>
              <a:rPr lang="en-US" sz="3200" dirty="0"/>
              <a:t>Focus Areas</a:t>
            </a:r>
            <a:endParaRPr sz="3200" dirty="0"/>
          </a:p>
        </p:txBody>
      </p:sp>
      <p:sp>
        <p:nvSpPr>
          <p:cNvPr id="258" name="Google Shape;258;p25"/>
          <p:cNvSpPr/>
          <p:nvPr/>
        </p:nvSpPr>
        <p:spPr>
          <a:xfrm flipH="1">
            <a:off x="891340" y="3177772"/>
            <a:ext cx="3474186" cy="1223433"/>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59" name="Google Shape;259;p25"/>
          <p:cNvSpPr/>
          <p:nvPr/>
        </p:nvSpPr>
        <p:spPr>
          <a:xfrm>
            <a:off x="7996180" y="3177772"/>
            <a:ext cx="3474186" cy="1223433"/>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nvGrpSpPr>
          <p:cNvPr id="260" name="Google Shape;260;p25"/>
          <p:cNvGrpSpPr/>
          <p:nvPr/>
        </p:nvGrpSpPr>
        <p:grpSpPr>
          <a:xfrm>
            <a:off x="1618523" y="1396977"/>
            <a:ext cx="1676400" cy="2300577"/>
            <a:chOff x="2274116" y="138366"/>
            <a:chExt cx="1676400" cy="2300577"/>
          </a:xfrm>
        </p:grpSpPr>
        <p:sp>
          <p:nvSpPr>
            <p:cNvPr id="261" name="Google Shape;261;p25"/>
            <p:cNvSpPr/>
            <p:nvPr/>
          </p:nvSpPr>
          <p:spPr>
            <a:xfrm>
              <a:off x="2335266" y="849489"/>
              <a:ext cx="1554101"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262" name="Google Shape;262;p25"/>
            <p:cNvSpPr/>
            <p:nvPr/>
          </p:nvSpPr>
          <p:spPr>
            <a:xfrm>
              <a:off x="2274116" y="138366"/>
              <a:ext cx="16764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F2F2F"/>
                </a:buClr>
                <a:buSzPts val="1800"/>
                <a:buFont typeface="Arial"/>
                <a:buNone/>
              </a:pPr>
              <a:r>
                <a:rPr lang="en-US" sz="1800" b="0" i="0" u="none" strike="noStrike" cap="none">
                  <a:solidFill>
                    <a:srgbClr val="2F2F2F"/>
                  </a:solidFill>
                  <a:latin typeface="Arial"/>
                  <a:ea typeface="Arial"/>
                  <a:cs typeface="Arial"/>
                  <a:sym typeface="Arial"/>
                </a:rPr>
                <a:t>Information</a:t>
              </a:r>
              <a:endParaRPr sz="1800">
                <a:solidFill>
                  <a:schemeClr val="dk1"/>
                </a:solidFill>
                <a:latin typeface="Calibri"/>
                <a:ea typeface="Calibri"/>
                <a:cs typeface="Calibri"/>
                <a:sym typeface="Calibri"/>
              </a:endParaRPr>
            </a:p>
            <a:p>
              <a:pPr marL="0" marR="0" lvl="0" indent="0" algn="ctr" rtl="0">
                <a:spcBef>
                  <a:spcPts val="0"/>
                </a:spcBef>
                <a:spcAft>
                  <a:spcPts val="0"/>
                </a:spcAft>
                <a:buClr>
                  <a:srgbClr val="2F2F2F"/>
                </a:buClr>
                <a:buSzPts val="1800"/>
                <a:buFont typeface="Arial"/>
                <a:buNone/>
              </a:pPr>
              <a:r>
                <a:rPr lang="en-US" sz="1800" b="0" i="0" u="none" strike="noStrike" cap="none">
                  <a:solidFill>
                    <a:srgbClr val="2F2F2F"/>
                  </a:solidFill>
                  <a:latin typeface="Arial"/>
                  <a:ea typeface="Arial"/>
                  <a:cs typeface="Arial"/>
                  <a:sym typeface="Arial"/>
                </a:rPr>
                <a:t>Management</a:t>
              </a:r>
              <a:endParaRPr sz="1800">
                <a:solidFill>
                  <a:schemeClr val="dk1"/>
                </a:solidFill>
                <a:latin typeface="Calibri"/>
                <a:ea typeface="Calibri"/>
                <a:cs typeface="Calibri"/>
                <a:sym typeface="Calibri"/>
              </a:endParaRPr>
            </a:p>
          </p:txBody>
        </p:sp>
      </p:grpSp>
      <p:grpSp>
        <p:nvGrpSpPr>
          <p:cNvPr id="263" name="Google Shape;263;p25"/>
          <p:cNvGrpSpPr/>
          <p:nvPr/>
        </p:nvGrpSpPr>
        <p:grpSpPr>
          <a:xfrm>
            <a:off x="8989876" y="1465098"/>
            <a:ext cx="1763305" cy="2232456"/>
            <a:chOff x="8898436" y="525321"/>
            <a:chExt cx="1763305" cy="2232456"/>
          </a:xfrm>
        </p:grpSpPr>
        <p:sp>
          <p:nvSpPr>
            <p:cNvPr id="264" name="Google Shape;264;p25"/>
            <p:cNvSpPr/>
            <p:nvPr/>
          </p:nvSpPr>
          <p:spPr>
            <a:xfrm>
              <a:off x="9003039" y="1168323"/>
              <a:ext cx="1554101"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265" name="Google Shape;265;p25" descr="cnt2427930.png"/>
            <p:cNvPicPr preferRelativeResize="0"/>
            <p:nvPr/>
          </p:nvPicPr>
          <p:blipFill rotWithShape="1">
            <a:blip r:embed="rId3">
              <a:alphaModFix/>
            </a:blip>
            <a:srcRect/>
            <a:stretch/>
          </p:blipFill>
          <p:spPr>
            <a:xfrm>
              <a:off x="9254309" y="1429650"/>
              <a:ext cx="1051560" cy="1066800"/>
            </a:xfrm>
            <a:prstGeom prst="rect">
              <a:avLst/>
            </a:prstGeom>
            <a:noFill/>
            <a:ln>
              <a:noFill/>
            </a:ln>
          </p:spPr>
        </p:pic>
        <p:sp>
          <p:nvSpPr>
            <p:cNvPr id="266" name="Google Shape;266;p25"/>
            <p:cNvSpPr/>
            <p:nvPr/>
          </p:nvSpPr>
          <p:spPr>
            <a:xfrm>
              <a:off x="8898436" y="525321"/>
              <a:ext cx="1763305" cy="6424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F2F2F"/>
                </a:buClr>
                <a:buSzPts val="1800"/>
                <a:buFont typeface="Arial"/>
                <a:buNone/>
              </a:pPr>
              <a:r>
                <a:rPr lang="en-US" sz="1800" b="0" i="0" u="none" strike="noStrike" cap="none">
                  <a:solidFill>
                    <a:srgbClr val="2F2F2F"/>
                  </a:solidFill>
                  <a:latin typeface="Arial"/>
                  <a:ea typeface="Arial"/>
                  <a:cs typeface="Arial"/>
                  <a:sym typeface="Arial"/>
                </a:rPr>
                <a:t>Application </a:t>
              </a:r>
              <a:endParaRPr sz="1800">
                <a:solidFill>
                  <a:schemeClr val="dk1"/>
                </a:solidFill>
                <a:latin typeface="Calibri"/>
                <a:ea typeface="Calibri"/>
                <a:cs typeface="Calibri"/>
                <a:sym typeface="Calibri"/>
              </a:endParaRPr>
            </a:p>
            <a:p>
              <a:pPr marL="0" marR="0" lvl="0" indent="0" algn="ctr" rtl="0">
                <a:lnSpc>
                  <a:spcPct val="100000"/>
                </a:lnSpc>
                <a:spcBef>
                  <a:spcPts val="600"/>
                </a:spcBef>
                <a:spcAft>
                  <a:spcPts val="0"/>
                </a:spcAft>
                <a:buClr>
                  <a:srgbClr val="2F2F2F"/>
                </a:buClr>
                <a:buSzPts val="1800"/>
                <a:buFont typeface="Arial"/>
                <a:buNone/>
              </a:pPr>
              <a:r>
                <a:rPr lang="en-US" sz="1800" b="0" i="0" u="none" strike="noStrike" cap="none">
                  <a:solidFill>
                    <a:srgbClr val="2F2F2F"/>
                  </a:solidFill>
                  <a:latin typeface="Arial"/>
                  <a:ea typeface="Arial"/>
                  <a:cs typeface="Arial"/>
                  <a:sym typeface="Arial"/>
                </a:rPr>
                <a:t>Development</a:t>
              </a:r>
              <a:endParaRPr sz="1800">
                <a:solidFill>
                  <a:schemeClr val="dk1"/>
                </a:solidFill>
                <a:latin typeface="Calibri"/>
                <a:ea typeface="Calibri"/>
                <a:cs typeface="Calibri"/>
                <a:sym typeface="Calibri"/>
              </a:endParaRPr>
            </a:p>
          </p:txBody>
        </p:sp>
      </p:grpSp>
      <p:grpSp>
        <p:nvGrpSpPr>
          <p:cNvPr id="267" name="Google Shape;267;p25"/>
          <p:cNvGrpSpPr/>
          <p:nvPr/>
        </p:nvGrpSpPr>
        <p:grpSpPr>
          <a:xfrm>
            <a:off x="1439784" y="4002354"/>
            <a:ext cx="2033878" cy="1957050"/>
            <a:chOff x="1348344" y="3637761"/>
            <a:chExt cx="2033878" cy="1957050"/>
          </a:xfrm>
        </p:grpSpPr>
        <p:sp>
          <p:nvSpPr>
            <p:cNvPr id="268" name="Google Shape;268;p25"/>
            <p:cNvSpPr/>
            <p:nvPr/>
          </p:nvSpPr>
          <p:spPr>
            <a:xfrm>
              <a:off x="1348344" y="3637761"/>
              <a:ext cx="2033878"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grpSp>
          <p:nvGrpSpPr>
            <p:cNvPr id="269" name="Google Shape;269;p25"/>
            <p:cNvGrpSpPr/>
            <p:nvPr/>
          </p:nvGrpSpPr>
          <p:grpSpPr>
            <a:xfrm>
              <a:off x="1504223" y="3822888"/>
              <a:ext cx="1722120" cy="1219200"/>
              <a:chOff x="1676400" y="4419600"/>
              <a:chExt cx="1722120" cy="1219200"/>
            </a:xfrm>
          </p:grpSpPr>
          <p:pic>
            <p:nvPicPr>
              <p:cNvPr id="270" name="Google Shape;270;p25" descr="cnt2296381.png"/>
              <p:cNvPicPr preferRelativeResize="0"/>
              <p:nvPr/>
            </p:nvPicPr>
            <p:blipFill rotWithShape="1">
              <a:blip r:embed="rId4">
                <a:alphaModFix/>
              </a:blip>
              <a:srcRect/>
              <a:stretch/>
            </p:blipFill>
            <p:spPr>
              <a:xfrm>
                <a:off x="1676400" y="4419600"/>
                <a:ext cx="1722120" cy="1066800"/>
              </a:xfrm>
              <a:prstGeom prst="rect">
                <a:avLst/>
              </a:prstGeom>
              <a:noFill/>
              <a:ln>
                <a:noFill/>
              </a:ln>
            </p:spPr>
          </p:pic>
          <p:pic>
            <p:nvPicPr>
              <p:cNvPr id="271" name="Google Shape;271;p25" descr="cnt2554100.png"/>
              <p:cNvPicPr preferRelativeResize="0"/>
              <p:nvPr/>
            </p:nvPicPr>
            <p:blipFill rotWithShape="1">
              <a:blip r:embed="rId5">
                <a:alphaModFix/>
              </a:blip>
              <a:srcRect/>
              <a:stretch/>
            </p:blipFill>
            <p:spPr>
              <a:xfrm>
                <a:off x="2194560" y="4712043"/>
                <a:ext cx="685800" cy="926757"/>
              </a:xfrm>
              <a:prstGeom prst="rect">
                <a:avLst/>
              </a:prstGeom>
              <a:noFill/>
              <a:ln>
                <a:noFill/>
              </a:ln>
            </p:spPr>
          </p:pic>
        </p:grpSp>
        <p:sp>
          <p:nvSpPr>
            <p:cNvPr id="272" name="Google Shape;272;p25"/>
            <p:cNvSpPr/>
            <p:nvPr/>
          </p:nvSpPr>
          <p:spPr>
            <a:xfrm>
              <a:off x="1576534" y="5225479"/>
              <a:ext cx="159530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F2F2F"/>
                </a:buClr>
                <a:buSzPts val="1800"/>
                <a:buFont typeface="Arial"/>
                <a:buNone/>
              </a:pPr>
              <a:r>
                <a:rPr lang="en-US" sz="1800" b="0" i="0" u="none" strike="noStrike" cap="none">
                  <a:solidFill>
                    <a:srgbClr val="2F2F2F"/>
                  </a:solidFill>
                  <a:latin typeface="Arial"/>
                  <a:ea typeface="Arial"/>
                  <a:cs typeface="Arial"/>
                  <a:sym typeface="Arial"/>
                </a:rPr>
                <a:t>Oracle Cloud </a:t>
              </a:r>
              <a:endParaRPr sz="1800">
                <a:solidFill>
                  <a:schemeClr val="dk1"/>
                </a:solidFill>
                <a:latin typeface="Arial"/>
                <a:ea typeface="Arial"/>
                <a:cs typeface="Arial"/>
                <a:sym typeface="Arial"/>
              </a:endParaRPr>
            </a:p>
          </p:txBody>
        </p:sp>
      </p:grpSp>
      <p:grpSp>
        <p:nvGrpSpPr>
          <p:cNvPr id="273" name="Google Shape;273;p25"/>
          <p:cNvGrpSpPr/>
          <p:nvPr/>
        </p:nvGrpSpPr>
        <p:grpSpPr>
          <a:xfrm>
            <a:off x="8898042" y="4002354"/>
            <a:ext cx="1981200" cy="2301693"/>
            <a:chOff x="8789489" y="3637761"/>
            <a:chExt cx="1981200" cy="2301693"/>
          </a:xfrm>
        </p:grpSpPr>
        <p:sp>
          <p:nvSpPr>
            <p:cNvPr id="274" name="Google Shape;274;p25"/>
            <p:cNvSpPr/>
            <p:nvPr/>
          </p:nvSpPr>
          <p:spPr>
            <a:xfrm>
              <a:off x="9003039" y="3637761"/>
              <a:ext cx="1554101"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275" name="Google Shape;275;p25" descr="cnt204851.gif"/>
            <p:cNvPicPr preferRelativeResize="0"/>
            <p:nvPr/>
          </p:nvPicPr>
          <p:blipFill rotWithShape="1">
            <a:blip r:embed="rId6">
              <a:alphaModFix/>
            </a:blip>
            <a:srcRect/>
            <a:stretch/>
          </p:blipFill>
          <p:spPr>
            <a:xfrm>
              <a:off x="9261929" y="3914328"/>
              <a:ext cx="1036320" cy="1036320"/>
            </a:xfrm>
            <a:prstGeom prst="rect">
              <a:avLst/>
            </a:prstGeom>
            <a:noFill/>
            <a:ln>
              <a:noFill/>
            </a:ln>
          </p:spPr>
        </p:pic>
        <p:sp>
          <p:nvSpPr>
            <p:cNvPr id="276" name="Google Shape;276;p25"/>
            <p:cNvSpPr/>
            <p:nvPr/>
          </p:nvSpPr>
          <p:spPr>
            <a:xfrm>
              <a:off x="8789489" y="5296970"/>
              <a:ext cx="1981200" cy="6424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Infrastructure </a:t>
              </a:r>
              <a:endParaRPr sz="1800">
                <a:solidFill>
                  <a:schemeClr val="dk1"/>
                </a:solidFill>
                <a:latin typeface="Calibri"/>
                <a:ea typeface="Calibri"/>
                <a:cs typeface="Calibri"/>
                <a:sym typeface="Calibri"/>
              </a:endParaRPr>
            </a:p>
            <a:p>
              <a:pPr marL="0" marR="0" lvl="0" indent="0" algn="ctr" rtl="0">
                <a:lnSpc>
                  <a:spcPct val="100000"/>
                </a:lnSpc>
                <a:spcBef>
                  <a:spcPts val="600"/>
                </a:spcBef>
                <a:spcAft>
                  <a:spcPts val="0"/>
                </a:spcAft>
                <a:buClr>
                  <a:srgbClr val="2F2F2F"/>
                </a:buClr>
                <a:buSzPts val="1800"/>
                <a:buFont typeface="Arial"/>
                <a:buNone/>
              </a:pPr>
              <a:r>
                <a:rPr lang="en-US" sz="1800">
                  <a:solidFill>
                    <a:srgbClr val="2F2F2F"/>
                  </a:solidFill>
                  <a:latin typeface="Arial"/>
                  <a:ea typeface="Arial"/>
                  <a:cs typeface="Arial"/>
                  <a:sym typeface="Arial"/>
                </a:rPr>
                <a:t>Grids</a:t>
              </a:r>
              <a:endParaRPr sz="1800">
                <a:solidFill>
                  <a:schemeClr val="dk1"/>
                </a:solidFill>
                <a:latin typeface="Calibri"/>
                <a:ea typeface="Calibri"/>
                <a:cs typeface="Calibri"/>
                <a:sym typeface="Calibri"/>
              </a:endParaRPr>
            </a:p>
          </p:txBody>
        </p:sp>
      </p:grpSp>
      <p:pic>
        <p:nvPicPr>
          <p:cNvPr id="278" name="Google Shape;278;p25" descr="cnt2554100.png"/>
          <p:cNvPicPr preferRelativeResize="0"/>
          <p:nvPr/>
        </p:nvPicPr>
        <p:blipFill rotWithShape="1">
          <a:blip r:embed="rId5">
            <a:alphaModFix/>
          </a:blip>
          <a:srcRect/>
          <a:stretch/>
        </p:blipFill>
        <p:spPr>
          <a:xfrm>
            <a:off x="4369318" y="1340860"/>
            <a:ext cx="3626862" cy="4618544"/>
          </a:xfrm>
          <a:prstGeom prst="rect">
            <a:avLst/>
          </a:prstGeom>
          <a:noFill/>
          <a:ln>
            <a:noFill/>
          </a:ln>
        </p:spPr>
      </p:pic>
      <p:pic>
        <p:nvPicPr>
          <p:cNvPr id="281" name="Google Shape;281;p25"/>
          <p:cNvPicPr preferRelativeResize="0"/>
          <p:nvPr/>
        </p:nvPicPr>
        <p:blipFill rotWithShape="1">
          <a:blip r:embed="rId7">
            <a:alphaModFix/>
          </a:blip>
          <a:srcRect l="46494" t="16052" r="8415" b="13257"/>
          <a:stretch/>
        </p:blipFill>
        <p:spPr>
          <a:xfrm>
            <a:off x="1744557" y="2224942"/>
            <a:ext cx="1405181" cy="1321822"/>
          </a:xfrm>
          <a:prstGeom prst="rect">
            <a:avLst/>
          </a:prstGeom>
          <a:noFill/>
          <a:ln>
            <a:noFill/>
          </a:ln>
        </p:spPr>
      </p:pic>
      <p:pic>
        <p:nvPicPr>
          <p:cNvPr id="282" name="Google Shape;282;p25"/>
          <p:cNvPicPr preferRelativeResize="0"/>
          <p:nvPr/>
        </p:nvPicPr>
        <p:blipFill rotWithShape="1">
          <a:blip r:embed="rId7">
            <a:alphaModFix/>
          </a:blip>
          <a:srcRect t="22124" r="52058" b="17375"/>
          <a:stretch/>
        </p:blipFill>
        <p:spPr>
          <a:xfrm>
            <a:off x="9178544" y="4260809"/>
            <a:ext cx="1433092" cy="1085101"/>
          </a:xfrm>
          <a:prstGeom prst="rect">
            <a:avLst/>
          </a:prstGeom>
          <a:noFill/>
          <a:ln>
            <a:noFill/>
          </a:ln>
        </p:spPr>
      </p:pic>
      <p:sp>
        <p:nvSpPr>
          <p:cNvPr id="2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2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DEFINE</a:t>
            </a:r>
            <a:r>
              <a:rPr lang="en-US"/>
              <a:t> Command</a:t>
            </a:r>
            <a:endParaRPr/>
          </a:p>
        </p:txBody>
      </p:sp>
      <p:sp>
        <p:nvSpPr>
          <p:cNvPr id="1776" name="Google Shape;1776;p12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Use the </a:t>
            </a:r>
            <a:r>
              <a:rPr lang="en-US">
                <a:latin typeface="Courier New"/>
                <a:ea typeface="Courier New"/>
                <a:cs typeface="Courier New"/>
                <a:sym typeface="Courier New"/>
              </a:rPr>
              <a:t>DEFINE</a:t>
            </a:r>
            <a:r>
              <a:rPr lang="en-US"/>
              <a:t> command to create a variable and assign a value to it.</a:t>
            </a:r>
            <a:endParaRPr/>
          </a:p>
          <a:p>
            <a:pPr marL="457200" lvl="1" indent="-365760" algn="l" rtl="0">
              <a:lnSpc>
                <a:spcPct val="90000"/>
              </a:lnSpc>
              <a:spcBef>
                <a:spcPts val="900"/>
              </a:spcBef>
              <a:spcAft>
                <a:spcPts val="0"/>
              </a:spcAft>
              <a:buClr>
                <a:schemeClr val="dk1"/>
              </a:buClr>
              <a:buSzPts val="2100"/>
              <a:buChar char="•"/>
            </a:pPr>
            <a:r>
              <a:rPr lang="en-US"/>
              <a:t>Use the </a:t>
            </a:r>
            <a:r>
              <a:rPr lang="en-US">
                <a:latin typeface="Courier New"/>
                <a:ea typeface="Courier New"/>
                <a:cs typeface="Courier New"/>
                <a:sym typeface="Courier New"/>
              </a:rPr>
              <a:t>UNDEFINE</a:t>
            </a:r>
            <a:r>
              <a:rPr lang="en-US"/>
              <a:t> command to remove a variable.</a:t>
            </a:r>
            <a:endParaRPr/>
          </a:p>
          <a:p>
            <a:pPr marL="228600" lvl="0" indent="-25400" algn="l" rtl="0">
              <a:lnSpc>
                <a:spcPct val="90000"/>
              </a:lnSpc>
              <a:spcBef>
                <a:spcPts val="1000"/>
              </a:spcBef>
              <a:spcAft>
                <a:spcPts val="0"/>
              </a:spcAft>
              <a:buClr>
                <a:schemeClr val="dk1"/>
              </a:buClr>
              <a:buSzPts val="3200"/>
              <a:buNone/>
            </a:pPr>
            <a:endParaRPr/>
          </a:p>
        </p:txBody>
      </p:sp>
      <p:sp>
        <p:nvSpPr>
          <p:cNvPr id="1777" name="Google Shape;1777;p125"/>
          <p:cNvSpPr/>
          <p:nvPr/>
        </p:nvSpPr>
        <p:spPr>
          <a:xfrm>
            <a:off x="2061964" y="2750723"/>
            <a:ext cx="8064896" cy="218848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DEFINE employee_num = 200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salary,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employee_id = &amp;employee_num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UNDEFINE employee_num</a:t>
            </a:r>
            <a:endParaRPr sz="1800">
              <a:solidFill>
                <a:srgbClr val="000000"/>
              </a:solidFill>
              <a:latin typeface="Calibri"/>
              <a:ea typeface="Calibri"/>
              <a:cs typeface="Calibri"/>
              <a:sym typeface="Calibri"/>
            </a:endParaRPr>
          </a:p>
        </p:txBody>
      </p:sp>
      <p:sp>
        <p:nvSpPr>
          <p:cNvPr id="1778" name="Google Shape;1778;p125"/>
          <p:cNvSpPr/>
          <p:nvPr/>
        </p:nvSpPr>
        <p:spPr>
          <a:xfrm>
            <a:off x="3147484" y="2942137"/>
            <a:ext cx="1763712" cy="2952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9" name="Google Shape;1779;p125"/>
          <p:cNvSpPr/>
          <p:nvPr/>
        </p:nvSpPr>
        <p:spPr>
          <a:xfrm>
            <a:off x="5039784" y="4008937"/>
            <a:ext cx="1981200" cy="30956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1780" name="Google Shape;1780;p125"/>
          <p:cNvCxnSpPr/>
          <p:nvPr/>
        </p:nvCxnSpPr>
        <p:spPr>
          <a:xfrm>
            <a:off x="5500159" y="3235825"/>
            <a:ext cx="0" cy="757237"/>
          </a:xfrm>
          <a:prstGeom prst="straightConnector1">
            <a:avLst/>
          </a:prstGeom>
          <a:noFill/>
          <a:ln w="28575" cap="flat" cmpd="sng">
            <a:solidFill>
              <a:schemeClr val="dk1"/>
            </a:solidFill>
            <a:prstDash val="solid"/>
            <a:round/>
            <a:headEnd type="none" w="sm" len="sm"/>
            <a:tailEnd type="triangle" w="lg" len="lg"/>
          </a:ln>
        </p:spPr>
      </p:cxnSp>
      <p:sp>
        <p:nvSpPr>
          <p:cNvPr id="1781" name="Google Shape;1781;p125"/>
          <p:cNvSpPr/>
          <p:nvPr/>
        </p:nvSpPr>
        <p:spPr>
          <a:xfrm>
            <a:off x="5128684" y="2942137"/>
            <a:ext cx="646112" cy="2952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1782" name="Google Shape;1782;p125"/>
          <p:cNvPicPr preferRelativeResize="0"/>
          <p:nvPr/>
        </p:nvPicPr>
        <p:blipFill rotWithShape="1">
          <a:blip r:embed="rId3">
            <a:alphaModFix/>
          </a:blip>
          <a:srcRect/>
          <a:stretch/>
        </p:blipFill>
        <p:spPr>
          <a:xfrm>
            <a:off x="3554412" y="5396411"/>
            <a:ext cx="5080000" cy="519113"/>
          </a:xfrm>
          <a:prstGeom prst="rect">
            <a:avLst/>
          </a:prstGeom>
          <a:solidFill>
            <a:srgbClr val="F7941D"/>
          </a:solidFill>
          <a:ln w="28575" cap="flat" cmpd="sng">
            <a:solidFill>
              <a:srgbClr val="F7941D"/>
            </a:solidFill>
            <a:prstDash val="solid"/>
            <a:round/>
            <a:headEnd type="none" w="sm" len="sm"/>
            <a:tailEnd type="none" w="sm" len="sm"/>
          </a:ln>
        </p:spPr>
      </p:pic>
      <p:sp>
        <p:nvSpPr>
          <p:cNvPr id="1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12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VERIFY</a:t>
            </a:r>
            <a:r>
              <a:rPr lang="en-US"/>
              <a:t> Command</a:t>
            </a:r>
            <a:endParaRPr/>
          </a:p>
        </p:txBody>
      </p:sp>
      <p:sp>
        <p:nvSpPr>
          <p:cNvPr id="1789" name="Google Shape;1789;p12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Use the </a:t>
            </a:r>
            <a:r>
              <a:rPr lang="en-US">
                <a:latin typeface="Courier New"/>
                <a:ea typeface="Courier New"/>
                <a:cs typeface="Courier New"/>
                <a:sym typeface="Courier New"/>
              </a:rPr>
              <a:t>VERIFY</a:t>
            </a:r>
            <a:r>
              <a:rPr lang="en-US">
                <a:latin typeface="Arial"/>
                <a:ea typeface="Arial"/>
                <a:cs typeface="Arial"/>
                <a:sym typeface="Arial"/>
              </a:rPr>
              <a:t> command to toggle the display of the substitution variable, both before and after SQL Developer replaces substitution variables with values:</a:t>
            </a:r>
            <a:endParaRPr/>
          </a:p>
          <a:p>
            <a:pPr marL="0" lvl="0" indent="0" algn="l" rtl="0">
              <a:lnSpc>
                <a:spcPct val="90000"/>
              </a:lnSpc>
              <a:spcBef>
                <a:spcPts val="1000"/>
              </a:spcBef>
              <a:spcAft>
                <a:spcPts val="0"/>
              </a:spcAft>
              <a:buClr>
                <a:schemeClr val="dk1"/>
              </a:buClr>
              <a:buSzPts val="3200"/>
              <a:buNone/>
            </a:pPr>
            <a:endParaRPr/>
          </a:p>
        </p:txBody>
      </p:sp>
      <p:sp>
        <p:nvSpPr>
          <p:cNvPr id="1790" name="Google Shape;1790;p126"/>
          <p:cNvSpPr/>
          <p:nvPr/>
        </p:nvSpPr>
        <p:spPr>
          <a:xfrm>
            <a:off x="2206342" y="2574756"/>
            <a:ext cx="8064896"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SET VERIFY ON</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salary</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employee_id = &amp;employee_num;</a:t>
            </a:r>
            <a:endParaRPr sz="1800" b="1">
              <a:solidFill>
                <a:srgbClr val="474747"/>
              </a:solidFill>
              <a:latin typeface="Courier New"/>
              <a:ea typeface="Courier New"/>
              <a:cs typeface="Courier New"/>
              <a:sym typeface="Courier New"/>
            </a:endParaRPr>
          </a:p>
        </p:txBody>
      </p:sp>
      <p:sp>
        <p:nvSpPr>
          <p:cNvPr id="1791" name="Google Shape;1791;p126"/>
          <p:cNvSpPr/>
          <p:nvPr/>
        </p:nvSpPr>
        <p:spPr>
          <a:xfrm>
            <a:off x="2304767" y="2716044"/>
            <a:ext cx="1917700" cy="28098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1792" name="Google Shape;1792;p126"/>
          <p:cNvPicPr preferRelativeResize="0"/>
          <p:nvPr/>
        </p:nvPicPr>
        <p:blipFill rotWithShape="1">
          <a:blip r:embed="rId3">
            <a:alphaModFix/>
          </a:blip>
          <a:srcRect/>
          <a:stretch/>
        </p:blipFill>
        <p:spPr>
          <a:xfrm>
            <a:off x="6004039" y="4026437"/>
            <a:ext cx="3858571" cy="2146000"/>
          </a:xfrm>
          <a:prstGeom prst="rect">
            <a:avLst/>
          </a:prstGeom>
          <a:noFill/>
          <a:ln w="28575" cap="flat" cmpd="sng">
            <a:solidFill>
              <a:srgbClr val="F7941D"/>
            </a:solidFill>
            <a:prstDash val="solid"/>
            <a:miter lim="800000"/>
            <a:headEnd type="none" w="sm" len="sm"/>
            <a:tailEnd type="none" w="sm" len="sm"/>
          </a:ln>
        </p:spPr>
      </p:pic>
      <p:sp>
        <p:nvSpPr>
          <p:cNvPr id="1793" name="Google Shape;1793;p126"/>
          <p:cNvSpPr/>
          <p:nvPr/>
        </p:nvSpPr>
        <p:spPr>
          <a:xfrm>
            <a:off x="6080238" y="5440370"/>
            <a:ext cx="1911152" cy="1524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4" name="Google Shape;1794;p126"/>
          <p:cNvSpPr/>
          <p:nvPr/>
        </p:nvSpPr>
        <p:spPr>
          <a:xfrm>
            <a:off x="6080238" y="4983170"/>
            <a:ext cx="2661962" cy="1524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1795" name="Google Shape;1795;p126"/>
          <p:cNvPicPr preferRelativeResize="0"/>
          <p:nvPr/>
        </p:nvPicPr>
        <p:blipFill rotWithShape="1">
          <a:blip r:embed="rId4">
            <a:alphaModFix/>
          </a:blip>
          <a:srcRect/>
          <a:stretch/>
        </p:blipFill>
        <p:spPr>
          <a:xfrm>
            <a:off x="2206342" y="4026437"/>
            <a:ext cx="2524125" cy="1381125"/>
          </a:xfrm>
          <a:prstGeom prst="rect">
            <a:avLst/>
          </a:prstGeom>
          <a:noFill/>
          <a:ln w="28575" cap="flat" cmpd="sng">
            <a:solidFill>
              <a:srgbClr val="F7941D"/>
            </a:solidFill>
            <a:prstDash val="solid"/>
            <a:miter lim="800000"/>
            <a:headEnd type="none" w="sm" len="sm"/>
            <a:tailEnd type="none" w="sm" len="sm"/>
          </a:ln>
        </p:spPr>
      </p:pic>
      <p:sp>
        <p:nvSpPr>
          <p:cNvPr id="1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12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Quiz</a:t>
            </a:r>
            <a:endParaRPr/>
          </a:p>
        </p:txBody>
      </p:sp>
      <p:sp>
        <p:nvSpPr>
          <p:cNvPr id="1802" name="Google Shape;1802;p12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Which four of the following are valid operators for the </a:t>
            </a:r>
            <a:r>
              <a:rPr lang="en-US">
                <a:latin typeface="Courier New"/>
                <a:ea typeface="Courier New"/>
                <a:cs typeface="Courier New"/>
                <a:sym typeface="Courier New"/>
              </a:rPr>
              <a:t>WHERE</a:t>
            </a:r>
            <a:r>
              <a:rPr lang="en-US">
                <a:latin typeface="Arial"/>
                <a:ea typeface="Arial"/>
                <a:cs typeface="Arial"/>
                <a:sym typeface="Arial"/>
              </a:rPr>
              <a:t> clause? </a:t>
            </a:r>
            <a:endParaRPr/>
          </a:p>
          <a:p>
            <a:pPr marL="457200" lvl="1" indent="-365760" algn="l" rtl="0">
              <a:lnSpc>
                <a:spcPct val="90000"/>
              </a:lnSpc>
              <a:spcBef>
                <a:spcPts val="900"/>
              </a:spcBef>
              <a:spcAft>
                <a:spcPts val="0"/>
              </a:spcAft>
              <a:buClr>
                <a:schemeClr val="dk1"/>
              </a:buClr>
              <a:buSzPts val="2100"/>
              <a:buFont typeface="Arial"/>
              <a:buAutoNum type="alphaLcPeriod"/>
            </a:pPr>
            <a:r>
              <a:rPr lang="en-US">
                <a:latin typeface="Courier New"/>
                <a:ea typeface="Courier New"/>
                <a:cs typeface="Courier New"/>
                <a:sym typeface="Courier New"/>
              </a:rPr>
              <a:t>&gt;=</a:t>
            </a:r>
            <a:endParaRPr/>
          </a:p>
          <a:p>
            <a:pPr marL="457200" lvl="1" indent="-365760" algn="l" rtl="0">
              <a:lnSpc>
                <a:spcPct val="90000"/>
              </a:lnSpc>
              <a:spcBef>
                <a:spcPts val="900"/>
              </a:spcBef>
              <a:spcAft>
                <a:spcPts val="0"/>
              </a:spcAft>
              <a:buClr>
                <a:schemeClr val="dk1"/>
              </a:buClr>
              <a:buSzPts val="2100"/>
              <a:buFont typeface="Arial"/>
              <a:buAutoNum type="alphaLcPeriod"/>
            </a:pPr>
            <a:r>
              <a:rPr lang="en-US">
                <a:latin typeface="Courier New"/>
                <a:ea typeface="Courier New"/>
                <a:cs typeface="Courier New"/>
                <a:sym typeface="Courier New"/>
              </a:rPr>
              <a:t>IS NULL</a:t>
            </a:r>
            <a:endParaRPr/>
          </a:p>
          <a:p>
            <a:pPr marL="457200" lvl="1" indent="-365760" algn="l" rtl="0">
              <a:lnSpc>
                <a:spcPct val="90000"/>
              </a:lnSpc>
              <a:spcBef>
                <a:spcPts val="900"/>
              </a:spcBef>
              <a:spcAft>
                <a:spcPts val="0"/>
              </a:spcAft>
              <a:buClr>
                <a:schemeClr val="dk1"/>
              </a:buClr>
              <a:buSzPts val="2100"/>
              <a:buFont typeface="Arial"/>
              <a:buAutoNum type="alphaLcPeriod"/>
            </a:pPr>
            <a:r>
              <a:rPr lang="en-US">
                <a:latin typeface="Courier New"/>
                <a:ea typeface="Courier New"/>
                <a:cs typeface="Courier New"/>
                <a:sym typeface="Courier New"/>
              </a:rPr>
              <a:t>!=</a:t>
            </a:r>
            <a:endParaRPr/>
          </a:p>
          <a:p>
            <a:pPr marL="457200" lvl="1" indent="-365760" algn="l" rtl="0">
              <a:lnSpc>
                <a:spcPct val="90000"/>
              </a:lnSpc>
              <a:spcBef>
                <a:spcPts val="900"/>
              </a:spcBef>
              <a:spcAft>
                <a:spcPts val="0"/>
              </a:spcAft>
              <a:buClr>
                <a:schemeClr val="dk1"/>
              </a:buClr>
              <a:buSzPts val="2100"/>
              <a:buFont typeface="Arial"/>
              <a:buAutoNum type="alphaLcPeriod"/>
            </a:pPr>
            <a:r>
              <a:rPr lang="en-US">
                <a:latin typeface="Courier New"/>
                <a:ea typeface="Courier New"/>
                <a:cs typeface="Courier New"/>
                <a:sym typeface="Courier New"/>
              </a:rPr>
              <a:t>IS LIKE</a:t>
            </a:r>
            <a:endParaRPr/>
          </a:p>
          <a:p>
            <a:pPr marL="457200" lvl="1" indent="-365760" algn="l" rtl="0">
              <a:lnSpc>
                <a:spcPct val="90000"/>
              </a:lnSpc>
              <a:spcBef>
                <a:spcPts val="900"/>
              </a:spcBef>
              <a:spcAft>
                <a:spcPts val="0"/>
              </a:spcAft>
              <a:buClr>
                <a:schemeClr val="dk1"/>
              </a:buClr>
              <a:buSzPts val="2100"/>
              <a:buFont typeface="Arial"/>
              <a:buAutoNum type="alphaLcPeriod"/>
            </a:pPr>
            <a:r>
              <a:rPr lang="en-US">
                <a:latin typeface="Courier New"/>
                <a:ea typeface="Courier New"/>
                <a:cs typeface="Courier New"/>
                <a:sym typeface="Courier New"/>
              </a:rPr>
              <a:t>IN BETWEEN</a:t>
            </a:r>
            <a:endParaRPr/>
          </a:p>
          <a:p>
            <a:pPr marL="457200" lvl="1" indent="-365760" algn="l" rtl="0">
              <a:lnSpc>
                <a:spcPct val="90000"/>
              </a:lnSpc>
              <a:spcBef>
                <a:spcPts val="900"/>
              </a:spcBef>
              <a:spcAft>
                <a:spcPts val="0"/>
              </a:spcAft>
              <a:buClr>
                <a:schemeClr val="dk1"/>
              </a:buClr>
              <a:buSzPts val="2100"/>
              <a:buFont typeface="Arial"/>
              <a:buAutoNum type="alphaLcPeriod"/>
            </a:pPr>
            <a:r>
              <a:rPr lang="en-US">
                <a:latin typeface="Courier New"/>
                <a:ea typeface="Courier New"/>
                <a:cs typeface="Courier New"/>
                <a:sym typeface="Courier New"/>
              </a:rPr>
              <a:t>&lt;&gt;</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28"/>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Summary</a:t>
            </a:r>
            <a:endParaRPr/>
          </a:p>
        </p:txBody>
      </p:sp>
      <p:sp>
        <p:nvSpPr>
          <p:cNvPr id="1810" name="Google Shape;1810;p12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In this lesson, you should have learned how to:</a:t>
            </a:r>
            <a:endParaRPr/>
          </a:p>
          <a:p>
            <a:pPr marL="457200" lvl="1" indent="-365760" algn="l" rtl="0">
              <a:lnSpc>
                <a:spcPct val="90000"/>
              </a:lnSpc>
              <a:spcBef>
                <a:spcPts val="900"/>
              </a:spcBef>
              <a:spcAft>
                <a:spcPts val="0"/>
              </a:spcAft>
              <a:buClr>
                <a:schemeClr val="dk1"/>
              </a:buClr>
              <a:buSzPts val="2100"/>
              <a:buChar char="•"/>
            </a:pPr>
            <a:r>
              <a:rPr lang="en-US"/>
              <a:t>Limit the rows that are retrieved by a query</a:t>
            </a:r>
            <a:endParaRPr/>
          </a:p>
          <a:p>
            <a:pPr marL="457200" lvl="1" indent="-365760" algn="l" rtl="0">
              <a:lnSpc>
                <a:spcPct val="90000"/>
              </a:lnSpc>
              <a:spcBef>
                <a:spcPts val="900"/>
              </a:spcBef>
              <a:spcAft>
                <a:spcPts val="0"/>
              </a:spcAft>
              <a:buClr>
                <a:schemeClr val="dk1"/>
              </a:buClr>
              <a:buSzPts val="2100"/>
              <a:buChar char="•"/>
            </a:pPr>
            <a:r>
              <a:rPr lang="en-US"/>
              <a:t>Sort the rows that are retrieved by a query</a:t>
            </a:r>
            <a:endParaRPr/>
          </a:p>
          <a:p>
            <a:pPr marL="457200" lvl="1" indent="-365760" algn="l" rtl="0">
              <a:lnSpc>
                <a:spcPct val="90000"/>
              </a:lnSpc>
              <a:spcBef>
                <a:spcPts val="900"/>
              </a:spcBef>
              <a:spcAft>
                <a:spcPts val="0"/>
              </a:spcAft>
              <a:buClr>
                <a:schemeClr val="dk1"/>
              </a:buClr>
              <a:buSzPts val="2100"/>
              <a:buChar char="•"/>
            </a:pPr>
            <a:r>
              <a:rPr lang="en-US"/>
              <a:t>Use ampersand substitution to restrict and sort output at run time</a:t>
            </a:r>
            <a:endParaRPr/>
          </a:p>
          <a:p>
            <a:pPr marL="0" lvl="0" indent="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129"/>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Practice 3: Overview</a:t>
            </a:r>
            <a:endParaRPr dirty="0"/>
          </a:p>
        </p:txBody>
      </p:sp>
      <p:sp>
        <p:nvSpPr>
          <p:cNvPr id="1820" name="Google Shape;1820;p12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This practice covers the following topics:</a:t>
            </a:r>
            <a:endParaRPr/>
          </a:p>
          <a:p>
            <a:pPr marL="457200" lvl="1" indent="-365760" algn="l" rtl="0">
              <a:lnSpc>
                <a:spcPct val="90000"/>
              </a:lnSpc>
              <a:spcBef>
                <a:spcPts val="900"/>
              </a:spcBef>
              <a:spcAft>
                <a:spcPts val="0"/>
              </a:spcAft>
              <a:buClr>
                <a:schemeClr val="dk1"/>
              </a:buClr>
              <a:buSzPts val="2100"/>
              <a:buChar char="•"/>
            </a:pPr>
            <a:r>
              <a:rPr lang="en-US"/>
              <a:t>Selecting data and changing the order of the rows that are displayed</a:t>
            </a:r>
            <a:endParaRPr/>
          </a:p>
          <a:p>
            <a:pPr marL="457200" lvl="1" indent="-365760" algn="l" rtl="0">
              <a:lnSpc>
                <a:spcPct val="90000"/>
              </a:lnSpc>
              <a:spcBef>
                <a:spcPts val="900"/>
              </a:spcBef>
              <a:spcAft>
                <a:spcPts val="0"/>
              </a:spcAft>
              <a:buClr>
                <a:schemeClr val="dk1"/>
              </a:buClr>
              <a:buSzPts val="2100"/>
              <a:buChar char="•"/>
            </a:pPr>
            <a:r>
              <a:rPr lang="en-US"/>
              <a:t>Restricting rows by using the </a:t>
            </a:r>
            <a:r>
              <a:rPr lang="en-US">
                <a:latin typeface="Courier New"/>
                <a:ea typeface="Courier New"/>
                <a:cs typeface="Courier New"/>
                <a:sym typeface="Courier New"/>
              </a:rPr>
              <a:t>WHERE</a:t>
            </a:r>
            <a:r>
              <a:rPr lang="en-US"/>
              <a:t> clause</a:t>
            </a:r>
            <a:endParaRPr/>
          </a:p>
          <a:p>
            <a:pPr marL="457200" lvl="1" indent="-365760" algn="l" rtl="0">
              <a:lnSpc>
                <a:spcPct val="90000"/>
              </a:lnSpc>
              <a:spcBef>
                <a:spcPts val="900"/>
              </a:spcBef>
              <a:spcAft>
                <a:spcPts val="0"/>
              </a:spcAft>
              <a:buClr>
                <a:schemeClr val="dk1"/>
              </a:buClr>
              <a:buSzPts val="2100"/>
              <a:buChar char="•"/>
            </a:pPr>
            <a:r>
              <a:rPr lang="en-US"/>
              <a:t>Sorting rows by using the </a:t>
            </a:r>
            <a:r>
              <a:rPr lang="en-US">
                <a:latin typeface="Courier New"/>
                <a:ea typeface="Courier New"/>
                <a:cs typeface="Courier New"/>
                <a:sym typeface="Courier New"/>
              </a:rPr>
              <a:t>ORDER</a:t>
            </a:r>
            <a:r>
              <a:rPr lang="en-US"/>
              <a:t> </a:t>
            </a:r>
            <a:r>
              <a:rPr lang="en-US">
                <a:latin typeface="Courier New"/>
                <a:ea typeface="Courier New"/>
                <a:cs typeface="Courier New"/>
                <a:sym typeface="Courier New"/>
              </a:rPr>
              <a:t>BY</a:t>
            </a:r>
            <a:r>
              <a:rPr lang="en-US"/>
              <a:t> clause</a:t>
            </a:r>
            <a:endParaRPr/>
          </a:p>
          <a:p>
            <a:pPr marL="457200" lvl="1" indent="-365760" algn="l" rtl="0">
              <a:lnSpc>
                <a:spcPct val="90000"/>
              </a:lnSpc>
              <a:spcBef>
                <a:spcPts val="900"/>
              </a:spcBef>
              <a:spcAft>
                <a:spcPts val="0"/>
              </a:spcAft>
              <a:buClr>
                <a:schemeClr val="dk1"/>
              </a:buClr>
              <a:buSzPts val="2100"/>
              <a:buChar char="•"/>
            </a:pPr>
            <a:r>
              <a:rPr lang="en-US"/>
              <a:t>Using substitution variables to add flexibility to your SQL </a:t>
            </a:r>
            <a:r>
              <a:rPr lang="en-US">
                <a:latin typeface="Courier New"/>
                <a:ea typeface="Courier New"/>
                <a:cs typeface="Courier New"/>
                <a:sym typeface="Courier New"/>
              </a:rPr>
              <a:t>SELECT</a:t>
            </a:r>
            <a:r>
              <a:rPr lang="en-US"/>
              <a:t> statements</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30"/>
          <p:cNvSpPr txBox="1">
            <a:spLocks noGrp="1"/>
          </p:cNvSpPr>
          <p:nvPr>
            <p:ph type="subTitle" idx="4294967295"/>
          </p:nvPr>
        </p:nvSpPr>
        <p:spPr>
          <a:xfrm>
            <a:off x="4965142" y="4970191"/>
            <a:ext cx="7226857" cy="905091"/>
          </a:xfrm>
          <a:prstGeom prst="rect">
            <a:avLst/>
          </a:prstGeom>
          <a:solidFill>
            <a:srgbClr val="818286"/>
          </a:solidFill>
          <a:ln>
            <a:noFill/>
          </a:ln>
        </p:spPr>
        <p:txBody>
          <a:bodyPr spcFirstLastPara="1" wrap="square" lIns="91425" tIns="45700" rIns="91425" bIns="45700" anchor="t" anchorCtr="0">
            <a:noAutofit/>
          </a:bodyPr>
          <a:lstStyle/>
          <a:p>
            <a:pPr marL="542925" lvl="0" indent="0" algn="l" rtl="0">
              <a:lnSpc>
                <a:spcPct val="90000"/>
              </a:lnSpc>
              <a:spcBef>
                <a:spcPts val="0"/>
              </a:spcBef>
              <a:spcAft>
                <a:spcPts val="0"/>
              </a:spcAft>
              <a:buClr>
                <a:schemeClr val="lt1"/>
              </a:buClr>
              <a:buSzPts val="2400"/>
              <a:buNone/>
            </a:pPr>
            <a:r>
              <a:rPr lang="en-US"/>
              <a:t>Using Single-Row Functions </a:t>
            </a:r>
            <a:br>
              <a:rPr lang="en-US"/>
            </a:br>
            <a:r>
              <a:rPr lang="en-US"/>
              <a:t>to Customize Output</a:t>
            </a:r>
            <a:endParaRPr/>
          </a:p>
        </p:txBody>
      </p:sp>
      <p:sp>
        <p:nvSpPr>
          <p:cNvPr id="1829" name="Google Shape;1829;p130"/>
          <p:cNvSpPr txBox="1">
            <a:spLocks noGrp="1"/>
          </p:cNvSpPr>
          <p:nvPr>
            <p:ph type="ctrTitle"/>
          </p:nvPr>
        </p:nvSpPr>
        <p:spPr>
          <a:xfrm>
            <a:off x="-866274" y="356797"/>
            <a:ext cx="9144000" cy="1010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Teko"/>
              <a:buNone/>
            </a:pPr>
            <a:r>
              <a:rPr lang="en-US" dirty="0" smtClean="0"/>
              <a:t>Single Row Functions</a:t>
            </a:r>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3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1836" name="Google Shape;1836;p131"/>
          <p:cNvSpPr/>
          <p:nvPr/>
        </p:nvSpPr>
        <p:spPr>
          <a:xfrm>
            <a:off x="3527672" y="1424615"/>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37" name="Google Shape;1837;p131"/>
          <p:cNvSpPr/>
          <p:nvPr/>
        </p:nvSpPr>
        <p:spPr>
          <a:xfrm>
            <a:off x="4628637" y="3783096"/>
            <a:ext cx="5713476" cy="831273"/>
          </a:xfrm>
          <a:prstGeom prst="roundRect">
            <a:avLst>
              <a:gd name="adj" fmla="val 28911"/>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38" name="Google Shape;1838;p131"/>
          <p:cNvSpPr/>
          <p:nvPr/>
        </p:nvSpPr>
        <p:spPr>
          <a:xfrm>
            <a:off x="4628637" y="4807977"/>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39" name="Google Shape;1839;p131"/>
          <p:cNvSpPr/>
          <p:nvPr/>
        </p:nvSpPr>
        <p:spPr>
          <a:xfrm>
            <a:off x="4628637" y="2758216"/>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40" name="Google Shape;1840;p131"/>
          <p:cNvSpPr/>
          <p:nvPr/>
        </p:nvSpPr>
        <p:spPr>
          <a:xfrm>
            <a:off x="4627371" y="1733336"/>
            <a:ext cx="5716265"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41" name="Google Shape;1841;p131"/>
          <p:cNvSpPr txBox="1"/>
          <p:nvPr/>
        </p:nvSpPr>
        <p:spPr>
          <a:xfrm>
            <a:off x="5238237" y="1987389"/>
            <a:ext cx="4491611"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2: Retrieving Data using SQL </a:t>
            </a:r>
            <a:r>
              <a:rPr lang="en-US" sz="1500">
                <a:solidFill>
                  <a:srgbClr val="474747"/>
                </a:solidFill>
                <a:latin typeface="Courier New"/>
                <a:ea typeface="Courier New"/>
                <a:cs typeface="Courier New"/>
                <a:sym typeface="Courier New"/>
              </a:rPr>
              <a:t>SELECT</a:t>
            </a:r>
            <a:endParaRPr sz="1500">
              <a:solidFill>
                <a:srgbClr val="474747"/>
              </a:solidFill>
              <a:latin typeface="Courier New"/>
              <a:ea typeface="Courier New"/>
              <a:cs typeface="Courier New"/>
              <a:sym typeface="Courier New"/>
            </a:endParaRPr>
          </a:p>
        </p:txBody>
      </p:sp>
      <p:sp>
        <p:nvSpPr>
          <p:cNvPr id="1842" name="Google Shape;1842;p131"/>
          <p:cNvSpPr txBox="1"/>
          <p:nvPr/>
        </p:nvSpPr>
        <p:spPr>
          <a:xfrm>
            <a:off x="5301164" y="3012270"/>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3: Restricting and Sorting Data</a:t>
            </a:r>
            <a:endParaRPr sz="1800">
              <a:solidFill>
                <a:srgbClr val="000000"/>
              </a:solidFill>
              <a:latin typeface="Calibri"/>
              <a:ea typeface="Calibri"/>
              <a:cs typeface="Calibri"/>
              <a:sym typeface="Calibri"/>
            </a:endParaRPr>
          </a:p>
        </p:txBody>
      </p:sp>
      <p:sp>
        <p:nvSpPr>
          <p:cNvPr id="1843" name="Google Shape;1843;p131"/>
          <p:cNvSpPr txBox="1"/>
          <p:nvPr/>
        </p:nvSpPr>
        <p:spPr>
          <a:xfrm>
            <a:off x="5272104" y="3921733"/>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Arial"/>
                <a:ea typeface="Arial"/>
                <a:cs typeface="Arial"/>
                <a:sym typeface="Arial"/>
              </a:rPr>
              <a:t>Lesson 4: Using Single-Row Functions to Customize Output</a:t>
            </a:r>
            <a:endParaRPr sz="1500" b="1">
              <a:solidFill>
                <a:srgbClr val="FFFFFF"/>
              </a:solidFill>
              <a:latin typeface="Arial"/>
              <a:ea typeface="Arial"/>
              <a:cs typeface="Arial"/>
              <a:sym typeface="Arial"/>
            </a:endParaRPr>
          </a:p>
        </p:txBody>
      </p:sp>
      <p:sp>
        <p:nvSpPr>
          <p:cNvPr id="1844" name="Google Shape;1844;p131"/>
          <p:cNvSpPr txBox="1"/>
          <p:nvPr/>
        </p:nvSpPr>
        <p:spPr>
          <a:xfrm>
            <a:off x="5272104" y="4946614"/>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5: Using Conversion Functions and Conditional Expressions</a:t>
            </a:r>
            <a:endParaRPr sz="1800">
              <a:solidFill>
                <a:srgbClr val="000000"/>
              </a:solidFill>
              <a:latin typeface="Calibri"/>
              <a:ea typeface="Calibri"/>
              <a:cs typeface="Calibri"/>
              <a:sym typeface="Calibri"/>
            </a:endParaRPr>
          </a:p>
        </p:txBody>
      </p:sp>
      <p:sp>
        <p:nvSpPr>
          <p:cNvPr id="1845" name="Google Shape;1845;p131"/>
          <p:cNvSpPr/>
          <p:nvPr/>
        </p:nvSpPr>
        <p:spPr>
          <a:xfrm rot="5400000">
            <a:off x="4802904" y="3075920"/>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46" name="Google Shape;1846;p131"/>
          <p:cNvSpPr/>
          <p:nvPr/>
        </p:nvSpPr>
        <p:spPr>
          <a:xfrm rot="5400000">
            <a:off x="4802904" y="4100800"/>
            <a:ext cx="293800" cy="195865"/>
          </a:xfrm>
          <a:prstGeom prst="triangle">
            <a:avLst>
              <a:gd name="adj" fmla="val 50000"/>
            </a:avLst>
          </a:prstGeom>
          <a:solidFill>
            <a:srgbClr val="F7941D"/>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47" name="Google Shape;1847;p131"/>
          <p:cNvSpPr/>
          <p:nvPr/>
        </p:nvSpPr>
        <p:spPr>
          <a:xfrm rot="5400000">
            <a:off x="4802904" y="5125681"/>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48" name="Google Shape;1848;p131"/>
          <p:cNvSpPr/>
          <p:nvPr/>
        </p:nvSpPr>
        <p:spPr>
          <a:xfrm rot="5400000">
            <a:off x="4802904" y="2051040"/>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1849" name="Google Shape;1849;p131"/>
          <p:cNvGrpSpPr/>
          <p:nvPr/>
        </p:nvGrpSpPr>
        <p:grpSpPr>
          <a:xfrm>
            <a:off x="10267438" y="3903255"/>
            <a:ext cx="1715511" cy="591689"/>
            <a:chOff x="9786178" y="1585748"/>
            <a:chExt cx="1715511" cy="591689"/>
          </a:xfrm>
        </p:grpSpPr>
        <p:sp>
          <p:nvSpPr>
            <p:cNvPr id="1850" name="Google Shape;1850;p131"/>
            <p:cNvSpPr/>
            <p:nvPr/>
          </p:nvSpPr>
          <p:spPr>
            <a:xfrm>
              <a:off x="11346670" y="1627299"/>
              <a:ext cx="142410" cy="515233"/>
            </a:xfrm>
            <a:custGeom>
              <a:avLst/>
              <a:gdLst/>
              <a:ahLst/>
              <a:cxnLst/>
              <a:rect l="l" t="t" r="r" b="b"/>
              <a:pathLst>
                <a:path w="142410" h="515233" extrusionOk="0">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1" name="Google Shape;1851;p131"/>
            <p:cNvSpPr/>
            <p:nvPr/>
          </p:nvSpPr>
          <p:spPr>
            <a:xfrm>
              <a:off x="10097297" y="1662739"/>
              <a:ext cx="1404392" cy="437706"/>
            </a:xfrm>
            <a:custGeom>
              <a:avLst/>
              <a:gdLst/>
              <a:ahLst/>
              <a:cxnLst/>
              <a:rect l="l" t="t" r="r" b="b"/>
              <a:pathLst>
                <a:path w="1404392" h="704932" extrusionOk="0">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2" name="Google Shape;1852;p131"/>
            <p:cNvSpPr/>
            <p:nvPr/>
          </p:nvSpPr>
          <p:spPr>
            <a:xfrm rot="-5400000">
              <a:off x="9701851" y="1670075"/>
              <a:ext cx="591689" cy="423034"/>
            </a:xfrm>
            <a:prstGeom prst="triangle">
              <a:avLst>
                <a:gd name="adj" fmla="val 50000"/>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3" name="Google Shape;1853;p131"/>
            <p:cNvSpPr txBox="1"/>
            <p:nvPr/>
          </p:nvSpPr>
          <p:spPr>
            <a:xfrm>
              <a:off x="10098845" y="1727704"/>
              <a:ext cx="1322479" cy="307777"/>
            </a:xfrm>
            <a:prstGeom prst="rect">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Shadows Into Light"/>
                  <a:ea typeface="Shadows Into Light"/>
                  <a:cs typeface="Shadows Into Light"/>
                  <a:sym typeface="Shadows Into Light"/>
                </a:rPr>
                <a:t>You are here!</a:t>
              </a:r>
              <a:endParaRPr sz="1800">
                <a:solidFill>
                  <a:srgbClr val="000000"/>
                </a:solidFill>
                <a:latin typeface="Calibri"/>
                <a:ea typeface="Calibri"/>
                <a:cs typeface="Calibri"/>
                <a:sym typeface="Calibri"/>
              </a:endParaRPr>
            </a:p>
          </p:txBody>
        </p:sp>
      </p:grpSp>
      <p:sp>
        <p:nvSpPr>
          <p:cNvPr id="1854" name="Google Shape;1854;p131"/>
          <p:cNvSpPr/>
          <p:nvPr/>
        </p:nvSpPr>
        <p:spPr>
          <a:xfrm>
            <a:off x="3299403" y="2659795"/>
            <a:ext cx="960176" cy="982414"/>
          </a:xfrm>
          <a:prstGeom prst="roundRect">
            <a:avLst>
              <a:gd name="adj" fmla="val 12643"/>
            </a:avLst>
          </a:prstGeom>
          <a:gradFill>
            <a:gsLst>
              <a:gs pos="0">
                <a:schemeClr val="accent1"/>
              </a:gs>
              <a:gs pos="73000">
                <a:schemeClr val="accent1"/>
              </a:gs>
              <a:gs pos="92000">
                <a:srgbClr val="BA0000"/>
              </a:gs>
              <a:gs pos="100000">
                <a:srgbClr val="BA0000"/>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5" name="Google Shape;1855;p131"/>
          <p:cNvSpPr/>
          <p:nvPr/>
        </p:nvSpPr>
        <p:spPr>
          <a:xfrm>
            <a:off x="3299403" y="1614331"/>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6" name="Google Shape;1856;p131"/>
          <p:cNvSpPr/>
          <p:nvPr/>
        </p:nvSpPr>
        <p:spPr>
          <a:xfrm>
            <a:off x="3299403" y="3716047"/>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7" name="Google Shape;1857;p131"/>
          <p:cNvSpPr/>
          <p:nvPr/>
        </p:nvSpPr>
        <p:spPr>
          <a:xfrm>
            <a:off x="3299403" y="4760658"/>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8" name="Google Shape;1858;p131"/>
          <p:cNvSpPr/>
          <p:nvPr/>
        </p:nvSpPr>
        <p:spPr>
          <a:xfrm>
            <a:off x="770544" y="944405"/>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59" name="Google Shape;1859;p131"/>
          <p:cNvSpPr/>
          <p:nvPr/>
        </p:nvSpPr>
        <p:spPr>
          <a:xfrm>
            <a:off x="643813" y="1643990"/>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60" name="Google Shape;1860;p131"/>
          <p:cNvSpPr/>
          <p:nvPr/>
        </p:nvSpPr>
        <p:spPr>
          <a:xfrm>
            <a:off x="643813" y="2693802"/>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61" name="Google Shape;1861;p131"/>
          <p:cNvSpPr/>
          <p:nvPr/>
        </p:nvSpPr>
        <p:spPr>
          <a:xfrm>
            <a:off x="643813" y="3747913"/>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62" name="Google Shape;1862;p131"/>
          <p:cNvSpPr/>
          <p:nvPr/>
        </p:nvSpPr>
        <p:spPr>
          <a:xfrm>
            <a:off x="643813" y="4790351"/>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63" name="Google Shape;1863;p131"/>
          <p:cNvSpPr txBox="1"/>
          <p:nvPr/>
        </p:nvSpPr>
        <p:spPr>
          <a:xfrm>
            <a:off x="1001296" y="1939608"/>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1: Introduction</a:t>
            </a:r>
            <a:endParaRPr sz="1800">
              <a:solidFill>
                <a:srgbClr val="000000"/>
              </a:solidFill>
              <a:latin typeface="Calibri"/>
              <a:ea typeface="Calibri"/>
              <a:cs typeface="Calibri"/>
              <a:sym typeface="Calibri"/>
            </a:endParaRPr>
          </a:p>
        </p:txBody>
      </p:sp>
      <p:sp>
        <p:nvSpPr>
          <p:cNvPr id="1864" name="Google Shape;1864;p131"/>
          <p:cNvSpPr txBox="1"/>
          <p:nvPr/>
        </p:nvSpPr>
        <p:spPr>
          <a:xfrm>
            <a:off x="1001296" y="2874003"/>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Arial"/>
                <a:ea typeface="Arial"/>
                <a:cs typeface="Arial"/>
                <a:sym typeface="Arial"/>
              </a:rPr>
              <a:t>Unit 1: Retrieving, Restricting, and Sorting Data</a:t>
            </a:r>
            <a:endParaRPr sz="1500" b="1">
              <a:solidFill>
                <a:srgbClr val="FFFFFF"/>
              </a:solidFill>
              <a:latin typeface="Arial"/>
              <a:ea typeface="Arial"/>
              <a:cs typeface="Arial"/>
              <a:sym typeface="Arial"/>
            </a:endParaRPr>
          </a:p>
        </p:txBody>
      </p:sp>
      <p:sp>
        <p:nvSpPr>
          <p:cNvPr id="1865" name="Google Shape;1865;p131"/>
          <p:cNvSpPr txBox="1"/>
          <p:nvPr/>
        </p:nvSpPr>
        <p:spPr>
          <a:xfrm>
            <a:off x="1001296" y="3931433"/>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Unit 2: Joins, Subqueries, and Set Operators</a:t>
            </a:r>
            <a:endParaRPr sz="1500">
              <a:solidFill>
                <a:srgbClr val="474747"/>
              </a:solidFill>
              <a:latin typeface="Arial"/>
              <a:ea typeface="Arial"/>
              <a:cs typeface="Arial"/>
              <a:sym typeface="Arial"/>
            </a:endParaRPr>
          </a:p>
        </p:txBody>
      </p:sp>
      <p:sp>
        <p:nvSpPr>
          <p:cNvPr id="1866" name="Google Shape;1866;p131"/>
          <p:cNvSpPr txBox="1"/>
          <p:nvPr/>
        </p:nvSpPr>
        <p:spPr>
          <a:xfrm>
            <a:off x="1001296" y="5085969"/>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Unit 3: DML and DDL</a:t>
            </a:r>
            <a:endParaRPr sz="1800">
              <a:solidFill>
                <a:srgbClr val="000000"/>
              </a:solidFill>
              <a:latin typeface="Calibri"/>
              <a:ea typeface="Calibri"/>
              <a:cs typeface="Calibri"/>
              <a:sym typeface="Calibri"/>
            </a:endParaRPr>
          </a:p>
        </p:txBody>
      </p:sp>
      <p:sp>
        <p:nvSpPr>
          <p:cNvPr id="3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132"/>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Objectives</a:t>
            </a:r>
            <a:endParaRPr/>
          </a:p>
        </p:txBody>
      </p:sp>
      <p:sp>
        <p:nvSpPr>
          <p:cNvPr id="1873" name="Google Shape;1873;p13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After completing this lesson, you should be able to do the following:</a:t>
            </a:r>
            <a:endParaRPr/>
          </a:p>
          <a:p>
            <a:pPr marL="457200" lvl="1" indent="-365760" algn="l" rtl="0">
              <a:lnSpc>
                <a:spcPct val="90000"/>
              </a:lnSpc>
              <a:spcBef>
                <a:spcPts val="900"/>
              </a:spcBef>
              <a:spcAft>
                <a:spcPts val="0"/>
              </a:spcAft>
              <a:buClr>
                <a:schemeClr val="dk1"/>
              </a:buClr>
              <a:buSzPts val="2100"/>
              <a:buChar char="•"/>
            </a:pPr>
            <a:r>
              <a:rPr lang="en-US"/>
              <a:t>Describe the various types of functions available in SQL</a:t>
            </a:r>
            <a:endParaRPr/>
          </a:p>
          <a:p>
            <a:pPr marL="457200" lvl="1" indent="-365760" algn="l" rtl="0">
              <a:lnSpc>
                <a:spcPct val="90000"/>
              </a:lnSpc>
              <a:spcBef>
                <a:spcPts val="900"/>
              </a:spcBef>
              <a:spcAft>
                <a:spcPts val="0"/>
              </a:spcAft>
              <a:buClr>
                <a:schemeClr val="dk1"/>
              </a:buClr>
              <a:buSzPts val="2100"/>
              <a:buChar char="•"/>
            </a:pPr>
            <a:r>
              <a:rPr lang="en-US"/>
              <a:t>Use the character, number, and date functions in </a:t>
            </a:r>
            <a:r>
              <a:rPr lang="en-US">
                <a:latin typeface="Courier New"/>
                <a:ea typeface="Courier New"/>
                <a:cs typeface="Courier New"/>
                <a:sym typeface="Courier New"/>
              </a:rPr>
              <a:t>SELECT</a:t>
            </a:r>
            <a:r>
              <a:rPr lang="en-US"/>
              <a:t> statements</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13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HR Application Scenario</a:t>
            </a:r>
            <a:endParaRPr/>
          </a:p>
        </p:txBody>
      </p:sp>
      <p:sp>
        <p:nvSpPr>
          <p:cNvPr id="1883" name="Google Shape;1883;p133"/>
          <p:cNvSpPr/>
          <p:nvPr/>
        </p:nvSpPr>
        <p:spPr>
          <a:xfrm>
            <a:off x="5572900" y="4038367"/>
            <a:ext cx="6111345" cy="2610352"/>
          </a:xfrm>
          <a:custGeom>
            <a:avLst/>
            <a:gdLst/>
            <a:ahLst/>
            <a:cxnLst/>
            <a:rect l="l" t="t" r="r" b="b"/>
            <a:pathLst>
              <a:path w="7789017" h="2433944" extrusionOk="0">
                <a:moveTo>
                  <a:pt x="0" y="0"/>
                </a:moveTo>
                <a:lnTo>
                  <a:pt x="2302075" y="2433944"/>
                </a:lnTo>
                <a:lnTo>
                  <a:pt x="7789017" y="561663"/>
                </a:lnTo>
                <a:lnTo>
                  <a:pt x="5449185" y="4005"/>
                </a:lnTo>
                <a:lnTo>
                  <a:pt x="0" y="0"/>
                </a:lnTo>
                <a:close/>
              </a:path>
            </a:pathLst>
          </a:cu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84" name="Google Shape;1884;p133"/>
          <p:cNvSpPr/>
          <p:nvPr/>
        </p:nvSpPr>
        <p:spPr>
          <a:xfrm>
            <a:off x="7188446" y="4538912"/>
            <a:ext cx="4572000" cy="2202040"/>
          </a:xfrm>
          <a:prstGeom prst="roundRect">
            <a:avLst>
              <a:gd name="adj" fmla="val 9753"/>
            </a:avLst>
          </a:prstGeom>
          <a:solidFill>
            <a:srgbClr val="F7941D"/>
          </a:solidFill>
          <a:ln w="38100" cap="flat" cmpd="sng">
            <a:solidFill>
              <a:srgbClr val="9CB0B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885" name="Google Shape;1885;p133"/>
          <p:cNvSpPr/>
          <p:nvPr/>
        </p:nvSpPr>
        <p:spPr>
          <a:xfrm>
            <a:off x="-41902" y="4078663"/>
            <a:ext cx="4244803" cy="1264880"/>
          </a:xfrm>
          <a:prstGeom prst="rect">
            <a:avLst/>
          </a:prstGeom>
          <a:gradFill>
            <a:gsLst>
              <a:gs pos="0">
                <a:srgbClr val="FFBA81"/>
              </a:gs>
              <a:gs pos="50000">
                <a:srgbClr val="FFD1B3"/>
              </a:gs>
              <a:gs pos="100000">
                <a:srgbClr val="FFE8D9"/>
              </a:gs>
            </a:gsLst>
            <a:lin ang="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886" name="Google Shape;1886;p133"/>
          <p:cNvPicPr preferRelativeResize="0"/>
          <p:nvPr/>
        </p:nvPicPr>
        <p:blipFill rotWithShape="1">
          <a:blip r:embed="rId3">
            <a:alphaModFix/>
          </a:blip>
          <a:srcRect/>
          <a:stretch/>
        </p:blipFill>
        <p:spPr>
          <a:xfrm>
            <a:off x="2509002" y="4488574"/>
            <a:ext cx="2282668" cy="1523391"/>
          </a:xfrm>
          <a:prstGeom prst="round2DiagRect">
            <a:avLst>
              <a:gd name="adj1" fmla="val 0"/>
              <a:gd name="adj2" fmla="val 17007"/>
            </a:avLst>
          </a:prstGeom>
          <a:noFill/>
          <a:ln w="88900" cap="sq" cmpd="sng">
            <a:solidFill>
              <a:schemeClr val="lt1"/>
            </a:solidFill>
            <a:prstDash val="solid"/>
            <a:miter lim="800000"/>
            <a:headEnd type="none" w="sm" len="sm"/>
            <a:tailEnd type="none" w="sm" len="sm"/>
          </a:ln>
        </p:spPr>
      </p:pic>
      <p:pic>
        <p:nvPicPr>
          <p:cNvPr id="1887" name="Google Shape;1887;p133"/>
          <p:cNvPicPr preferRelativeResize="0"/>
          <p:nvPr/>
        </p:nvPicPr>
        <p:blipFill rotWithShape="1">
          <a:blip r:embed="rId4">
            <a:alphaModFix/>
          </a:blip>
          <a:srcRect/>
          <a:stretch/>
        </p:blipFill>
        <p:spPr>
          <a:xfrm>
            <a:off x="1125610" y="4228050"/>
            <a:ext cx="1063311" cy="940283"/>
          </a:xfrm>
          <a:prstGeom prst="rect">
            <a:avLst/>
          </a:prstGeom>
          <a:noFill/>
          <a:ln>
            <a:noFill/>
          </a:ln>
        </p:spPr>
      </p:pic>
      <p:sp>
        <p:nvSpPr>
          <p:cNvPr id="1888" name="Google Shape;1888;p133"/>
          <p:cNvSpPr/>
          <p:nvPr/>
        </p:nvSpPr>
        <p:spPr>
          <a:xfrm>
            <a:off x="5409808" y="1082631"/>
            <a:ext cx="4572000" cy="3124200"/>
          </a:xfrm>
          <a:prstGeom prst="roundRect">
            <a:avLst>
              <a:gd name="adj" fmla="val 9753"/>
            </a:avLst>
          </a:prstGeom>
          <a:solidFill>
            <a:srgbClr val="F7941D"/>
          </a:solidFill>
          <a:ln w="38100" cap="flat" cmpd="sng">
            <a:solidFill>
              <a:schemeClr val="dk1"/>
            </a:solidFill>
            <a:prstDash val="solid"/>
            <a:round/>
            <a:headEnd type="none" w="sm" len="sm"/>
            <a:tailEnd type="none" w="sm" len="sm"/>
          </a:ln>
          <a:effectLst>
            <a:outerShdw blurRad="63500" sx="102000" sy="102000" algn="ctr" rotWithShape="0">
              <a:srgbClr val="2FFF2F">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889" name="Google Shape;1889;p133"/>
          <p:cNvSpPr/>
          <p:nvPr/>
        </p:nvSpPr>
        <p:spPr>
          <a:xfrm>
            <a:off x="5601310" y="1510462"/>
            <a:ext cx="4188997" cy="1797309"/>
          </a:xfrm>
          <a:prstGeom prst="roundRect">
            <a:avLst>
              <a:gd name="adj" fmla="val 0"/>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890" name="Google Shape;1890;p133"/>
          <p:cNvSpPr txBox="1"/>
          <p:nvPr/>
        </p:nvSpPr>
        <p:spPr>
          <a:xfrm>
            <a:off x="5601310" y="1126593"/>
            <a:ext cx="240952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000000"/>
                </a:solidFill>
                <a:latin typeface="Arial"/>
                <a:ea typeface="Arial"/>
                <a:cs typeface="Arial"/>
                <a:sym typeface="Arial"/>
              </a:rPr>
              <a:t>HR Application</a:t>
            </a:r>
            <a:endParaRPr sz="1600" b="1">
              <a:solidFill>
                <a:srgbClr val="000000"/>
              </a:solidFill>
              <a:latin typeface="Arial"/>
              <a:ea typeface="Arial"/>
              <a:cs typeface="Arial"/>
              <a:sym typeface="Arial"/>
            </a:endParaRPr>
          </a:p>
        </p:txBody>
      </p:sp>
      <p:sp>
        <p:nvSpPr>
          <p:cNvPr id="1891" name="Google Shape;1891;p133"/>
          <p:cNvSpPr txBox="1"/>
          <p:nvPr/>
        </p:nvSpPr>
        <p:spPr>
          <a:xfrm>
            <a:off x="5602544" y="3354917"/>
            <a:ext cx="101983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Arial"/>
                <a:ea typeface="Arial"/>
                <a:cs typeface="Arial"/>
                <a:sym typeface="Arial"/>
              </a:rPr>
              <a:t>Operation:</a:t>
            </a:r>
            <a:endParaRPr sz="1200">
              <a:solidFill>
                <a:srgbClr val="000000"/>
              </a:solidFill>
              <a:latin typeface="Arial"/>
              <a:ea typeface="Arial"/>
              <a:cs typeface="Arial"/>
              <a:sym typeface="Arial"/>
            </a:endParaRPr>
          </a:p>
        </p:txBody>
      </p:sp>
      <p:graphicFrame>
        <p:nvGraphicFramePr>
          <p:cNvPr id="1892" name="Google Shape;1892;p133"/>
          <p:cNvGraphicFramePr/>
          <p:nvPr/>
        </p:nvGraphicFramePr>
        <p:xfrm>
          <a:off x="5752708" y="1685216"/>
          <a:ext cx="3886200" cy="1447800"/>
        </p:xfrm>
        <a:graphic>
          <a:graphicData uri="http://schemas.openxmlformats.org/drawingml/2006/table">
            <a:tbl>
              <a:tblPr>
                <a:noFill/>
                <a:tableStyleId>{77D58EAA-9CED-4EE4-974C-EA1757586352}</a:tableStyleId>
              </a:tblPr>
              <a:tblGrid>
                <a:gridCol w="971550">
                  <a:extLst>
                    <a:ext uri="{9D8B030D-6E8A-4147-A177-3AD203B41FA5}">
                      <a16:colId xmlns:a16="http://schemas.microsoft.com/office/drawing/2014/main" xmlns="" val="20000"/>
                    </a:ext>
                  </a:extLst>
                </a:gridCol>
                <a:gridCol w="971550">
                  <a:extLst>
                    <a:ext uri="{9D8B030D-6E8A-4147-A177-3AD203B41FA5}">
                      <a16:colId xmlns:a16="http://schemas.microsoft.com/office/drawing/2014/main" xmlns="" val="20001"/>
                    </a:ext>
                  </a:extLst>
                </a:gridCol>
                <a:gridCol w="971550">
                  <a:extLst>
                    <a:ext uri="{9D8B030D-6E8A-4147-A177-3AD203B41FA5}">
                      <a16:colId xmlns:a16="http://schemas.microsoft.com/office/drawing/2014/main" xmlns="" val="20002"/>
                    </a:ext>
                  </a:extLst>
                </a:gridCol>
                <a:gridCol w="971550">
                  <a:extLst>
                    <a:ext uri="{9D8B030D-6E8A-4147-A177-3AD203B41FA5}">
                      <a16:colId xmlns:a16="http://schemas.microsoft.com/office/drawing/2014/main" xmlns="" val="20003"/>
                    </a:ext>
                  </a:extLst>
                </a:gridCol>
              </a:tblGrid>
              <a:tr h="361950">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Emp_ID</a:t>
                      </a:r>
                      <a:endParaRPr sz="1200" u="none" strike="noStrike" cap="none">
                        <a:solidFill>
                          <a:schemeClr val="lt1"/>
                        </a:solidFill>
                      </a:endParaRPr>
                    </a:p>
                  </a:txBody>
                  <a:tcPr marL="91450" marR="91450" marT="45725" marB="45725">
                    <a:solidFill>
                      <a:srgbClr val="8DA6B1"/>
                    </a:solidFill>
                  </a:tcPr>
                </a:tc>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First Name</a:t>
                      </a:r>
                      <a:endParaRPr sz="1200" u="none" strike="noStrike" cap="none">
                        <a:solidFill>
                          <a:schemeClr val="lt1"/>
                        </a:solidFill>
                      </a:endParaRPr>
                    </a:p>
                  </a:txBody>
                  <a:tcPr marL="91450" marR="91450" marT="45725" marB="45725">
                    <a:solidFill>
                      <a:srgbClr val="8DA6B1"/>
                    </a:solidFill>
                  </a:tcPr>
                </a:tc>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Salary</a:t>
                      </a:r>
                      <a:endParaRPr sz="1200" u="none" strike="noStrike" cap="none">
                        <a:solidFill>
                          <a:schemeClr val="lt1"/>
                        </a:solidFill>
                      </a:endParaRPr>
                    </a:p>
                  </a:txBody>
                  <a:tcPr marL="91450" marR="91450" marT="45725" marB="45725">
                    <a:solidFill>
                      <a:srgbClr val="8DA6B1"/>
                    </a:solidFill>
                  </a:tcPr>
                </a:tc>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Location</a:t>
                      </a:r>
                      <a:endParaRPr sz="1200" u="none" strike="noStrike" cap="none">
                        <a:solidFill>
                          <a:schemeClr val="lt1"/>
                        </a:solidFill>
                      </a:endParaRPr>
                    </a:p>
                  </a:txBody>
                  <a:tcPr marL="91450" marR="91450" marT="45725" marB="45725">
                    <a:solidFill>
                      <a:srgbClr val="8DA6B1"/>
                    </a:solidFill>
                  </a:tcPr>
                </a:tc>
                <a:extLst>
                  <a:ext uri="{0D108BD9-81ED-4DB2-BD59-A6C34878D82A}">
                    <a16:rowId xmlns:a16="http://schemas.microsoft.com/office/drawing/2014/main" xmlns="" val="10000"/>
                  </a:ext>
                </a:extLst>
              </a:tr>
              <a:tr h="361950">
                <a:tc>
                  <a:txBody>
                    <a:bodyPr/>
                    <a:lstStyle/>
                    <a:p>
                      <a:pPr marL="0" marR="0" lvl="0" indent="0" algn="l" rtl="0">
                        <a:spcBef>
                          <a:spcPts val="0"/>
                        </a:spcBef>
                        <a:spcAft>
                          <a:spcPts val="0"/>
                        </a:spcAft>
                        <a:buClr>
                          <a:schemeClr val="dk1"/>
                        </a:buClr>
                        <a:buSzPts val="1200"/>
                        <a:buFont typeface="Calibri"/>
                        <a:buNone/>
                      </a:pPr>
                      <a:r>
                        <a:rPr lang="en-US" sz="1200" u="none" strike="noStrike" cap="none"/>
                        <a:t>101</a:t>
                      </a:r>
                      <a:endParaRPr sz="1200" u="none" strike="noStrike" cap="none"/>
                    </a:p>
                  </a:txBody>
                  <a:tcPr marL="91450" marR="91450" marT="45725" marB="45725">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Chang</a:t>
                      </a:r>
                      <a:endParaRPr sz="1200" u="none" strike="noStrike" cap="none"/>
                    </a:p>
                  </a:txBody>
                  <a:tcPr marL="91450" marR="91450" marT="45725" marB="45725"/>
                </a:tc>
                <a:tc>
                  <a:txBody>
                    <a:bodyPr/>
                    <a:lstStyle/>
                    <a:p>
                      <a:pPr marL="0" marR="0" lvl="0" indent="0" algn="l" rtl="0">
                        <a:spcBef>
                          <a:spcPts val="0"/>
                        </a:spcBef>
                        <a:spcAft>
                          <a:spcPts val="0"/>
                        </a:spcAft>
                        <a:buClr>
                          <a:schemeClr val="dk1"/>
                        </a:buClr>
                        <a:buSzPts val="1200"/>
                        <a:buFont typeface="Calibri"/>
                        <a:buNone/>
                      </a:pPr>
                      <a:r>
                        <a:rPr lang="en-US" sz="1200" u="none" strike="noStrike" cap="none"/>
                        <a:t>10000</a:t>
                      </a:r>
                      <a:endParaRPr sz="1200" u="none" strike="noStrike" cap="none"/>
                    </a:p>
                  </a:txBody>
                  <a:tcPr marL="91450" marR="91450" marT="45725" marB="45725">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China</a:t>
                      </a:r>
                      <a:endParaRPr sz="1200" u="none" strike="noStrike" cap="none"/>
                    </a:p>
                  </a:txBody>
                  <a:tcPr marL="91450" marR="91450" marT="45725" marB="45725"/>
                </a:tc>
                <a:extLst>
                  <a:ext uri="{0D108BD9-81ED-4DB2-BD59-A6C34878D82A}">
                    <a16:rowId xmlns:a16="http://schemas.microsoft.com/office/drawing/2014/main" xmlns="" val="10001"/>
                  </a:ext>
                </a:extLst>
              </a:tr>
              <a:tr h="361950">
                <a:tc>
                  <a:txBody>
                    <a:bodyPr/>
                    <a:lstStyle/>
                    <a:p>
                      <a:pPr marL="0" marR="0" lvl="0" indent="0" algn="l" rtl="0">
                        <a:spcBef>
                          <a:spcPts val="0"/>
                        </a:spcBef>
                        <a:spcAft>
                          <a:spcPts val="0"/>
                        </a:spcAft>
                        <a:buClr>
                          <a:schemeClr val="dk1"/>
                        </a:buClr>
                        <a:buSzPts val="1200"/>
                        <a:buFont typeface="Calibri"/>
                        <a:buNone/>
                      </a:pPr>
                      <a:r>
                        <a:rPr lang="en-US" sz="1200" u="none" strike="noStrike" cap="none"/>
                        <a:t>105</a:t>
                      </a:r>
                      <a:endParaRPr sz="1200" u="none" strike="noStrike" cap="none"/>
                    </a:p>
                  </a:txBody>
                  <a:tcPr marL="91450" marR="91450" marT="45725" marB="45725">
                    <a:lnB w="12700" cap="flat" cmpd="sng">
                      <a:solidFill>
                        <a:srgbClr val="EFF3F4"/>
                      </a:solidFill>
                      <a:prstDash val="solid"/>
                      <a:round/>
                      <a:headEnd type="none" w="sm" len="sm"/>
                      <a:tailEnd type="none" w="sm" len="sm"/>
                    </a:lnB>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Xiu</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15000</a:t>
                      </a:r>
                      <a:endParaRPr sz="1200" u="none" strike="noStrike" cap="none"/>
                    </a:p>
                  </a:txBody>
                  <a:tcPr marL="91450" marR="91450" marT="45725" marB="45725">
                    <a:lnB w="12700" cap="flat" cmpd="sng">
                      <a:solidFill>
                        <a:srgbClr val="EFF3F4"/>
                      </a:solidFill>
                      <a:prstDash val="solid"/>
                      <a:round/>
                      <a:headEnd type="none" w="sm" len="sm"/>
                      <a:tailEnd type="none" w="sm" len="sm"/>
                    </a:lnB>
                    <a:solidFill>
                      <a:srgbClr val="EFF3F4"/>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u="none" strike="noStrike" cap="none"/>
                        <a:t>China</a:t>
                      </a:r>
                      <a:endParaRPr sz="18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xmlns="" val="10002"/>
                  </a:ext>
                </a:extLst>
              </a:tr>
              <a:tr h="361950">
                <a:tc>
                  <a:txBody>
                    <a:bodyPr/>
                    <a:lstStyle/>
                    <a:p>
                      <a:pPr marL="0" marR="0" lvl="0" indent="0" algn="l" rtl="0">
                        <a:spcBef>
                          <a:spcPts val="0"/>
                        </a:spcBef>
                        <a:spcAft>
                          <a:spcPts val="0"/>
                        </a:spcAft>
                        <a:buClr>
                          <a:schemeClr val="dk1"/>
                        </a:buClr>
                        <a:buSzPts val="1200"/>
                        <a:buFont typeface="Calibri"/>
                        <a:buNone/>
                      </a:pPr>
                      <a:r>
                        <a:rPr lang="en-US" sz="1200" b="0" u="none" strike="noStrike" cap="none"/>
                        <a:t>159</a:t>
                      </a:r>
                      <a:endParaRPr sz="1200" b="0" u="none" strike="noStrike" cap="none"/>
                    </a:p>
                  </a:txBody>
                  <a:tcPr marL="91450" marR="91450" marT="45725" marB="45725">
                    <a:lnT w="12700" cap="flat" cmpd="sng">
                      <a:solidFill>
                        <a:srgbClr val="EFF3F4"/>
                      </a:solidFill>
                      <a:prstDash val="solid"/>
                      <a:round/>
                      <a:headEnd type="none" w="sm" len="sm"/>
                      <a:tailEnd type="none" w="sm" len="sm"/>
                    </a:lnT>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b="0" u="none" strike="noStrike" cap="none"/>
                        <a:t>Tai</a:t>
                      </a:r>
                      <a:endParaRPr sz="1200" b="0" u="none" strike="noStrike" cap="none"/>
                    </a:p>
                  </a:txBody>
                  <a:tcPr marL="91450" marR="91450" marT="45725" marB="45725">
                    <a:lnT w="12700" cap="flat" cmpd="sng">
                      <a:solidFill>
                        <a:schemeClr val="lt1"/>
                      </a:solidFill>
                      <a:prstDash val="solid"/>
                      <a:round/>
                      <a:headEnd type="none" w="sm" len="sm"/>
                      <a:tailEnd type="none" w="sm" len="sm"/>
                    </a:lnT>
                  </a:tcPr>
                </a:tc>
                <a:tc>
                  <a:txBody>
                    <a:bodyPr/>
                    <a:lstStyle/>
                    <a:p>
                      <a:pPr marL="0" marR="0" lvl="0" indent="0" algn="l" rtl="0">
                        <a:spcBef>
                          <a:spcPts val="0"/>
                        </a:spcBef>
                        <a:spcAft>
                          <a:spcPts val="0"/>
                        </a:spcAft>
                        <a:buClr>
                          <a:schemeClr val="dk1"/>
                        </a:buClr>
                        <a:buSzPts val="1200"/>
                        <a:buFont typeface="Calibri"/>
                        <a:buNone/>
                      </a:pPr>
                      <a:r>
                        <a:rPr lang="en-US" sz="1200" b="0" u="none" strike="noStrike" cap="none"/>
                        <a:t>8000</a:t>
                      </a:r>
                      <a:endParaRPr sz="1200" b="0" u="none" strike="noStrike" cap="none"/>
                    </a:p>
                  </a:txBody>
                  <a:tcPr marL="91450" marR="91450" marT="45725" marB="45725">
                    <a:lnT w="12700" cap="flat" cmpd="sng">
                      <a:solidFill>
                        <a:srgbClr val="EFF3F4"/>
                      </a:solidFill>
                      <a:prstDash val="solid"/>
                      <a:round/>
                      <a:headEnd type="none" w="sm" len="sm"/>
                      <a:tailEnd type="none" w="sm" len="sm"/>
                    </a:lnT>
                    <a:solidFill>
                      <a:srgbClr val="EFF3F4"/>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u="none" strike="noStrike" cap="none"/>
                        <a:t>China</a:t>
                      </a:r>
                      <a:endParaRPr sz="1800" u="none" strike="noStrike" cap="none"/>
                    </a:p>
                  </a:txBody>
                  <a:tcPr marL="91450" marR="91450" marT="45725" marB="45725">
                    <a:lnT w="12700" cap="flat" cmpd="sng">
                      <a:solidFill>
                        <a:schemeClr val="lt1"/>
                      </a:solidFill>
                      <a:prstDash val="solid"/>
                      <a:round/>
                      <a:headEnd type="none" w="sm" len="sm"/>
                      <a:tailEnd type="none" w="sm" len="sm"/>
                    </a:lnT>
                  </a:tcPr>
                </a:tc>
                <a:extLst>
                  <a:ext uri="{0D108BD9-81ED-4DB2-BD59-A6C34878D82A}">
                    <a16:rowId xmlns:a16="http://schemas.microsoft.com/office/drawing/2014/main" xmlns="" val="10003"/>
                  </a:ext>
                </a:extLst>
              </a:tr>
            </a:tbl>
          </a:graphicData>
        </a:graphic>
      </p:graphicFrame>
      <p:sp>
        <p:nvSpPr>
          <p:cNvPr id="1893" name="Google Shape;1893;p133"/>
          <p:cNvSpPr/>
          <p:nvPr/>
        </p:nvSpPr>
        <p:spPr>
          <a:xfrm>
            <a:off x="5705182" y="3698550"/>
            <a:ext cx="1561098" cy="344233"/>
          </a:xfrm>
          <a:prstGeom prst="roundRect">
            <a:avLst>
              <a:gd name="adj" fmla="val 0"/>
            </a:avLst>
          </a:prstGeom>
          <a:solidFill>
            <a:schemeClr val="lt1"/>
          </a:solidFill>
          <a:ln w="2857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400"/>
              <a:buFont typeface="Arial"/>
              <a:buNone/>
            </a:pPr>
            <a:r>
              <a:rPr lang="en-US" sz="1400">
                <a:solidFill>
                  <a:srgbClr val="000000"/>
                </a:solidFill>
                <a:latin typeface="Arial"/>
                <a:ea typeface="Arial"/>
                <a:cs typeface="Arial"/>
                <a:sym typeface="Arial"/>
              </a:rPr>
              <a:t>Average (Salary)</a:t>
            </a:r>
            <a:endParaRPr sz="1400">
              <a:solidFill>
                <a:srgbClr val="000000"/>
              </a:solidFill>
              <a:latin typeface="Arial"/>
              <a:ea typeface="Arial"/>
              <a:cs typeface="Arial"/>
              <a:sym typeface="Arial"/>
            </a:endParaRPr>
          </a:p>
        </p:txBody>
      </p:sp>
      <p:sp>
        <p:nvSpPr>
          <p:cNvPr id="1894" name="Google Shape;1894;p133"/>
          <p:cNvSpPr/>
          <p:nvPr/>
        </p:nvSpPr>
        <p:spPr>
          <a:xfrm>
            <a:off x="7525140" y="3698549"/>
            <a:ext cx="685356" cy="344233"/>
          </a:xfrm>
          <a:prstGeom prst="roundRect">
            <a:avLst>
              <a:gd name="adj" fmla="val 16667"/>
            </a:avLst>
          </a:prstGeom>
          <a:solidFill>
            <a:srgbClr val="81828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400"/>
              <a:buFont typeface="Arial"/>
              <a:buNone/>
            </a:pPr>
            <a:r>
              <a:rPr lang="en-US" sz="1400" b="1">
                <a:solidFill>
                  <a:srgbClr val="FFFFFF"/>
                </a:solidFill>
                <a:latin typeface="Arial"/>
                <a:ea typeface="Arial"/>
                <a:cs typeface="Arial"/>
                <a:sym typeface="Arial"/>
              </a:rPr>
              <a:t>GO</a:t>
            </a:r>
            <a:endParaRPr sz="1500" b="1">
              <a:solidFill>
                <a:srgbClr val="FFFFFF"/>
              </a:solidFill>
              <a:latin typeface="Arial"/>
              <a:ea typeface="Arial"/>
              <a:cs typeface="Arial"/>
              <a:sym typeface="Arial"/>
            </a:endParaRPr>
          </a:p>
        </p:txBody>
      </p:sp>
      <p:sp>
        <p:nvSpPr>
          <p:cNvPr id="1895" name="Google Shape;1895;p133"/>
          <p:cNvSpPr txBox="1"/>
          <p:nvPr/>
        </p:nvSpPr>
        <p:spPr>
          <a:xfrm>
            <a:off x="7379948" y="4582874"/>
            <a:ext cx="240952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000000"/>
                </a:solidFill>
                <a:latin typeface="Arial"/>
                <a:ea typeface="Arial"/>
                <a:cs typeface="Arial"/>
                <a:sym typeface="Arial"/>
              </a:rPr>
              <a:t>HR Application</a:t>
            </a:r>
            <a:endParaRPr sz="1600" b="1">
              <a:solidFill>
                <a:srgbClr val="000000"/>
              </a:solidFill>
              <a:latin typeface="Arial"/>
              <a:ea typeface="Arial"/>
              <a:cs typeface="Arial"/>
              <a:sym typeface="Arial"/>
            </a:endParaRPr>
          </a:p>
        </p:txBody>
      </p:sp>
      <p:sp>
        <p:nvSpPr>
          <p:cNvPr id="1896" name="Google Shape;1896;p133"/>
          <p:cNvSpPr/>
          <p:nvPr/>
        </p:nvSpPr>
        <p:spPr>
          <a:xfrm>
            <a:off x="7464255" y="5048784"/>
            <a:ext cx="2714704" cy="344233"/>
          </a:xfrm>
          <a:prstGeom prst="roundRect">
            <a:avLst>
              <a:gd name="adj" fmla="val 0"/>
            </a:avLst>
          </a:prstGeom>
          <a:solidFill>
            <a:schemeClr val="lt1"/>
          </a:solidFill>
          <a:ln w="2857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400"/>
              <a:buFont typeface="Arial"/>
              <a:buNone/>
            </a:pPr>
            <a:r>
              <a:rPr lang="en-US" sz="1400">
                <a:solidFill>
                  <a:srgbClr val="000000"/>
                </a:solidFill>
                <a:latin typeface="Arial"/>
                <a:ea typeface="Arial"/>
                <a:cs typeface="Arial"/>
                <a:sym typeface="Arial"/>
              </a:rPr>
              <a:t>The average salary is $10500.</a:t>
            </a:r>
            <a:endParaRPr sz="1800">
              <a:solidFill>
                <a:srgbClr val="000000"/>
              </a:solidFill>
              <a:latin typeface="Calibri"/>
              <a:ea typeface="Calibri"/>
              <a:cs typeface="Calibri"/>
              <a:sym typeface="Calibri"/>
            </a:endParaRPr>
          </a:p>
        </p:txBody>
      </p:sp>
      <p:pic>
        <p:nvPicPr>
          <p:cNvPr id="1897" name="Google Shape;1897;p133"/>
          <p:cNvPicPr preferRelativeResize="0"/>
          <p:nvPr/>
        </p:nvPicPr>
        <p:blipFill rotWithShape="1">
          <a:blip r:embed="rId5">
            <a:alphaModFix/>
          </a:blip>
          <a:srcRect/>
          <a:stretch/>
        </p:blipFill>
        <p:spPr>
          <a:xfrm rot="6630136" flipH="1">
            <a:off x="4595653" y="3932328"/>
            <a:ext cx="976312" cy="622764"/>
          </a:xfrm>
          <a:prstGeom prst="rect">
            <a:avLst/>
          </a:prstGeom>
          <a:noFill/>
          <a:ln>
            <a:noFill/>
          </a:ln>
        </p:spPr>
      </p:pic>
      <p:pic>
        <p:nvPicPr>
          <p:cNvPr id="1898" name="Google Shape;1898;p133"/>
          <p:cNvPicPr preferRelativeResize="0"/>
          <p:nvPr/>
        </p:nvPicPr>
        <p:blipFill rotWithShape="1">
          <a:blip r:embed="rId6">
            <a:alphaModFix/>
          </a:blip>
          <a:srcRect/>
          <a:stretch/>
        </p:blipFill>
        <p:spPr>
          <a:xfrm rot="-4554799">
            <a:off x="8474073" y="3752775"/>
            <a:ext cx="620768" cy="973182"/>
          </a:xfrm>
          <a:prstGeom prst="rect">
            <a:avLst/>
          </a:prstGeom>
          <a:noFill/>
          <a:ln>
            <a:noFill/>
          </a:ln>
        </p:spPr>
      </p:pic>
      <p:sp>
        <p:nvSpPr>
          <p:cNvPr id="1899" name="Google Shape;1899;p133"/>
          <p:cNvSpPr/>
          <p:nvPr/>
        </p:nvSpPr>
        <p:spPr>
          <a:xfrm>
            <a:off x="9432410" y="5620302"/>
            <a:ext cx="137160" cy="137160"/>
          </a:xfrm>
          <a:prstGeom prst="roundRect">
            <a:avLst>
              <a:gd name="adj" fmla="val 16667"/>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00" name="Google Shape;1900;p133"/>
          <p:cNvSpPr/>
          <p:nvPr/>
        </p:nvSpPr>
        <p:spPr>
          <a:xfrm>
            <a:off x="9432410" y="5869078"/>
            <a:ext cx="137160" cy="137160"/>
          </a:xfrm>
          <a:prstGeom prst="roundRect">
            <a:avLst>
              <a:gd name="adj" fmla="val 16667"/>
            </a:avLst>
          </a:prstGeom>
          <a:solidFill>
            <a:srgbClr val="0070C0"/>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01" name="Google Shape;1901;p133"/>
          <p:cNvSpPr/>
          <p:nvPr/>
        </p:nvSpPr>
        <p:spPr>
          <a:xfrm>
            <a:off x="9432410" y="6117854"/>
            <a:ext cx="137160" cy="137160"/>
          </a:xfrm>
          <a:prstGeom prst="roundRect">
            <a:avLst>
              <a:gd name="adj" fmla="val 16667"/>
            </a:avLst>
          </a:prstGeom>
          <a:solidFill>
            <a:srgbClr val="FFFF00"/>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02" name="Google Shape;1902;p133"/>
          <p:cNvSpPr/>
          <p:nvPr/>
        </p:nvSpPr>
        <p:spPr>
          <a:xfrm>
            <a:off x="9432410" y="6360705"/>
            <a:ext cx="137160" cy="137160"/>
          </a:xfrm>
          <a:prstGeom prst="roundRect">
            <a:avLst>
              <a:gd name="adj" fmla="val 16667"/>
            </a:avLst>
          </a:prstGeom>
          <a:solidFill>
            <a:srgbClr val="A91EB9"/>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03" name="Google Shape;1903;p133"/>
          <p:cNvSpPr txBox="1"/>
          <p:nvPr/>
        </p:nvSpPr>
        <p:spPr>
          <a:xfrm>
            <a:off x="9598048" y="5541857"/>
            <a:ext cx="114055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Arial"/>
                <a:ea typeface="Arial"/>
                <a:cs typeface="Arial"/>
                <a:sym typeface="Arial"/>
              </a:rPr>
              <a:t>Accounts</a:t>
            </a:r>
            <a:endParaRPr sz="1400">
              <a:solidFill>
                <a:srgbClr val="000000"/>
              </a:solidFill>
              <a:latin typeface="Arial"/>
              <a:ea typeface="Arial"/>
              <a:cs typeface="Arial"/>
              <a:sym typeface="Arial"/>
            </a:endParaRPr>
          </a:p>
        </p:txBody>
      </p:sp>
      <p:sp>
        <p:nvSpPr>
          <p:cNvPr id="1904" name="Google Shape;1904;p133"/>
          <p:cNvSpPr txBox="1"/>
          <p:nvPr/>
        </p:nvSpPr>
        <p:spPr>
          <a:xfrm>
            <a:off x="9598048" y="5786180"/>
            <a:ext cx="35051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Arial"/>
                <a:ea typeface="Arial"/>
                <a:cs typeface="Arial"/>
                <a:sym typeface="Arial"/>
              </a:rPr>
              <a:t>IT</a:t>
            </a:r>
            <a:endParaRPr sz="1400">
              <a:solidFill>
                <a:srgbClr val="000000"/>
              </a:solidFill>
              <a:latin typeface="Arial"/>
              <a:ea typeface="Arial"/>
              <a:cs typeface="Arial"/>
              <a:sym typeface="Arial"/>
            </a:endParaRPr>
          </a:p>
        </p:txBody>
      </p:sp>
      <p:sp>
        <p:nvSpPr>
          <p:cNvPr id="1905" name="Google Shape;1905;p133"/>
          <p:cNvSpPr txBox="1"/>
          <p:nvPr/>
        </p:nvSpPr>
        <p:spPr>
          <a:xfrm>
            <a:off x="9598048" y="6033925"/>
            <a:ext cx="62921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Arial"/>
                <a:ea typeface="Arial"/>
                <a:cs typeface="Arial"/>
                <a:sym typeface="Arial"/>
              </a:rPr>
              <a:t>Sales</a:t>
            </a:r>
            <a:endParaRPr sz="1400">
              <a:solidFill>
                <a:srgbClr val="000000"/>
              </a:solidFill>
              <a:latin typeface="Arial"/>
              <a:ea typeface="Arial"/>
              <a:cs typeface="Arial"/>
              <a:sym typeface="Arial"/>
            </a:endParaRPr>
          </a:p>
        </p:txBody>
      </p:sp>
      <p:sp>
        <p:nvSpPr>
          <p:cNvPr id="1906" name="Google Shape;1906;p133"/>
          <p:cNvSpPr txBox="1"/>
          <p:nvPr/>
        </p:nvSpPr>
        <p:spPr>
          <a:xfrm>
            <a:off x="9598047" y="6276570"/>
            <a:ext cx="97830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Arial"/>
                <a:ea typeface="Arial"/>
                <a:cs typeface="Arial"/>
                <a:sym typeface="Arial"/>
              </a:rPr>
              <a:t>Marketing</a:t>
            </a:r>
            <a:endParaRPr sz="1400">
              <a:solidFill>
                <a:srgbClr val="000000"/>
              </a:solidFill>
              <a:latin typeface="Arial"/>
              <a:ea typeface="Arial"/>
              <a:cs typeface="Arial"/>
              <a:sym typeface="Arial"/>
            </a:endParaRPr>
          </a:p>
        </p:txBody>
      </p:sp>
      <p:sp>
        <p:nvSpPr>
          <p:cNvPr id="1907" name="Google Shape;1907;p133"/>
          <p:cNvSpPr/>
          <p:nvPr/>
        </p:nvSpPr>
        <p:spPr>
          <a:xfrm>
            <a:off x="4357078" y="5477261"/>
            <a:ext cx="772729" cy="388073"/>
          </a:xfrm>
          <a:prstGeom prst="roundRect">
            <a:avLst>
              <a:gd name="adj" fmla="val 16667"/>
            </a:avLst>
          </a:prstGeom>
          <a:solidFill>
            <a:srgbClr val="C9DAEE"/>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000000"/>
                </a:solidFill>
                <a:latin typeface="Arial"/>
                <a:ea typeface="Arial"/>
                <a:cs typeface="Arial"/>
                <a:sym typeface="Arial"/>
              </a:rPr>
              <a:t>Zhen</a:t>
            </a:r>
            <a:endParaRPr sz="1600" b="1">
              <a:solidFill>
                <a:srgbClr val="000000"/>
              </a:solidFill>
              <a:latin typeface="Arial"/>
              <a:ea typeface="Arial"/>
              <a:cs typeface="Arial"/>
              <a:sym typeface="Arial"/>
            </a:endParaRPr>
          </a:p>
        </p:txBody>
      </p:sp>
      <p:sp>
        <p:nvSpPr>
          <p:cNvPr id="1908" name="Google Shape;1908;p133"/>
          <p:cNvSpPr/>
          <p:nvPr/>
        </p:nvSpPr>
        <p:spPr>
          <a:xfrm>
            <a:off x="1690632" y="2797626"/>
            <a:ext cx="2647170" cy="796274"/>
          </a:xfrm>
          <a:prstGeom prst="roundRect">
            <a:avLst>
              <a:gd name="adj" fmla="val 26591"/>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09" name="Google Shape;1909;p133"/>
          <p:cNvSpPr/>
          <p:nvPr/>
        </p:nvSpPr>
        <p:spPr>
          <a:xfrm>
            <a:off x="3737865" y="3450774"/>
            <a:ext cx="345052" cy="345052"/>
          </a:xfrm>
          <a:prstGeom prst="ellipse">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10" name="Google Shape;1910;p133"/>
          <p:cNvSpPr/>
          <p:nvPr/>
        </p:nvSpPr>
        <p:spPr>
          <a:xfrm>
            <a:off x="3828128" y="3881703"/>
            <a:ext cx="254789" cy="254789"/>
          </a:xfrm>
          <a:prstGeom prst="ellipse">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11" name="Google Shape;1911;p133"/>
          <p:cNvSpPr/>
          <p:nvPr/>
        </p:nvSpPr>
        <p:spPr>
          <a:xfrm>
            <a:off x="3807510" y="4234417"/>
            <a:ext cx="205762" cy="205762"/>
          </a:xfrm>
          <a:prstGeom prst="ellipse">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12" name="Google Shape;1912;p133"/>
          <p:cNvSpPr/>
          <p:nvPr/>
        </p:nvSpPr>
        <p:spPr>
          <a:xfrm>
            <a:off x="3674173" y="4523528"/>
            <a:ext cx="153955" cy="153955"/>
          </a:xfrm>
          <a:prstGeom prst="ellipse">
            <a:avLst/>
          </a:prstGeom>
          <a:gradFill>
            <a:gsLst>
              <a:gs pos="0">
                <a:srgbClr val="B7B7BA"/>
              </a:gs>
              <a:gs pos="50000">
                <a:srgbClr val="D1D3D4"/>
              </a:gs>
              <a:gs pos="100000">
                <a:srgbClr val="E9E9E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913" name="Google Shape;1913;p133"/>
          <p:cNvSpPr txBox="1"/>
          <p:nvPr/>
        </p:nvSpPr>
        <p:spPr>
          <a:xfrm>
            <a:off x="1648224" y="2852582"/>
            <a:ext cx="2743200"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000000"/>
                </a:solidFill>
                <a:latin typeface="Arial"/>
                <a:ea typeface="Arial"/>
                <a:cs typeface="Arial"/>
                <a:sym typeface="Arial"/>
              </a:rPr>
              <a:t>How do I calculate the average salary of all employees working in China.</a:t>
            </a:r>
            <a:endParaRPr sz="1400">
              <a:solidFill>
                <a:srgbClr val="000000"/>
              </a:solidFill>
              <a:latin typeface="Arial"/>
              <a:ea typeface="Arial"/>
              <a:cs typeface="Arial"/>
              <a:sym typeface="Arial"/>
            </a:endParaRPr>
          </a:p>
        </p:txBody>
      </p:sp>
      <p:pic>
        <p:nvPicPr>
          <p:cNvPr id="1914" name="Google Shape;1914;p133" descr="Pie.png"/>
          <p:cNvPicPr preferRelativeResize="0"/>
          <p:nvPr/>
        </p:nvPicPr>
        <p:blipFill rotWithShape="1">
          <a:blip r:embed="rId7">
            <a:alphaModFix/>
          </a:blip>
          <a:srcRect/>
          <a:stretch/>
        </p:blipFill>
        <p:spPr>
          <a:xfrm>
            <a:off x="8071602" y="5467322"/>
            <a:ext cx="1219200" cy="1261241"/>
          </a:xfrm>
          <a:prstGeom prst="rect">
            <a:avLst/>
          </a:prstGeom>
          <a:noFill/>
          <a:ln>
            <a:noFill/>
          </a:ln>
        </p:spPr>
      </p:pic>
      <p:sp>
        <p:nvSpPr>
          <p:cNvPr id="3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13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920" name="Google Shape;1920;p13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F7941D"/>
              </a:buClr>
              <a:buSzPts val="2100"/>
              <a:buChar char="•"/>
            </a:pPr>
            <a:r>
              <a:rPr lang="en-US" dirty="0">
                <a:solidFill>
                  <a:schemeClr val="tx1"/>
                </a:solidFill>
              </a:rPr>
              <a:t>Single-row SQL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Character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Nesting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Number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Working with dates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Date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119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p:nvPr/>
        </p:nvSpPr>
        <p:spPr>
          <a:xfrm rot="-5400000" flipH="1">
            <a:off x="3670319" y="-1594425"/>
            <a:ext cx="4954592" cy="10363201"/>
          </a:xfrm>
          <a:prstGeom prst="rect">
            <a:avLst/>
          </a:pr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121875" tIns="60925" rIns="121875" bIns="60925"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289" name="Google Shape;289;p26"/>
          <p:cNvGrpSpPr/>
          <p:nvPr/>
        </p:nvGrpSpPr>
        <p:grpSpPr>
          <a:xfrm>
            <a:off x="4056530" y="979847"/>
            <a:ext cx="4102343" cy="3787989"/>
            <a:chOff x="3748607" y="1163500"/>
            <a:chExt cx="4800600" cy="4800600"/>
          </a:xfrm>
        </p:grpSpPr>
        <p:pic>
          <p:nvPicPr>
            <p:cNvPr id="290" name="Google Shape;290;p26" descr="cnt2554100.png"/>
            <p:cNvPicPr preferRelativeResize="0"/>
            <p:nvPr/>
          </p:nvPicPr>
          <p:blipFill rotWithShape="1">
            <a:blip r:embed="rId3">
              <a:alphaModFix/>
            </a:blip>
            <a:srcRect/>
            <a:stretch/>
          </p:blipFill>
          <p:spPr>
            <a:xfrm>
              <a:off x="4369318" y="1340860"/>
              <a:ext cx="3626862" cy="4618544"/>
            </a:xfrm>
            <a:prstGeom prst="rect">
              <a:avLst/>
            </a:prstGeom>
            <a:noFill/>
            <a:ln>
              <a:noFill/>
            </a:ln>
          </p:spPr>
        </p:pic>
        <p:pic>
          <p:nvPicPr>
            <p:cNvPr id="291" name="Google Shape;291;p26"/>
            <p:cNvPicPr preferRelativeResize="0"/>
            <p:nvPr/>
          </p:nvPicPr>
          <p:blipFill rotWithShape="1">
            <a:blip r:embed="rId4">
              <a:alphaModFix/>
            </a:blip>
            <a:srcRect/>
            <a:stretch/>
          </p:blipFill>
          <p:spPr>
            <a:xfrm>
              <a:off x="3748607" y="1163500"/>
              <a:ext cx="4800600" cy="4800600"/>
            </a:xfrm>
            <a:prstGeom prst="rect">
              <a:avLst/>
            </a:prstGeom>
            <a:noFill/>
            <a:ln>
              <a:noFill/>
            </a:ln>
          </p:spPr>
        </p:pic>
      </p:grpSp>
      <p:grpSp>
        <p:nvGrpSpPr>
          <p:cNvPr id="293" name="Google Shape;293;p26"/>
          <p:cNvGrpSpPr/>
          <p:nvPr/>
        </p:nvGrpSpPr>
        <p:grpSpPr>
          <a:xfrm>
            <a:off x="8299288" y="1405098"/>
            <a:ext cx="2198795" cy="1958786"/>
            <a:chOff x="8119711" y="834747"/>
            <a:chExt cx="2198795" cy="1958786"/>
          </a:xfrm>
        </p:grpSpPr>
        <p:sp>
          <p:nvSpPr>
            <p:cNvPr id="294" name="Google Shape;294;p26"/>
            <p:cNvSpPr/>
            <p:nvPr/>
          </p:nvSpPr>
          <p:spPr>
            <a:xfrm>
              <a:off x="8119711" y="834747"/>
              <a:ext cx="2198795"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295" name="Google Shape;295;p26"/>
            <p:cNvSpPr/>
            <p:nvPr/>
          </p:nvSpPr>
          <p:spPr>
            <a:xfrm>
              <a:off x="8415041" y="2424201"/>
              <a:ext cx="160813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Manageability</a:t>
              </a:r>
              <a:endParaRPr sz="1800">
                <a:solidFill>
                  <a:schemeClr val="dk1"/>
                </a:solidFill>
                <a:latin typeface="Calibri"/>
                <a:ea typeface="Calibri"/>
                <a:cs typeface="Calibri"/>
                <a:sym typeface="Calibri"/>
              </a:endParaRPr>
            </a:p>
          </p:txBody>
        </p:sp>
      </p:grpSp>
      <p:grpSp>
        <p:nvGrpSpPr>
          <p:cNvPr id="296" name="Google Shape;296;p26"/>
          <p:cNvGrpSpPr/>
          <p:nvPr/>
        </p:nvGrpSpPr>
        <p:grpSpPr>
          <a:xfrm>
            <a:off x="2240622" y="1405098"/>
            <a:ext cx="1796389" cy="1993422"/>
            <a:chOff x="2209904" y="801780"/>
            <a:chExt cx="1796389" cy="1993422"/>
          </a:xfrm>
        </p:grpSpPr>
        <p:sp>
          <p:nvSpPr>
            <p:cNvPr id="297" name="Google Shape;297;p26"/>
            <p:cNvSpPr/>
            <p:nvPr/>
          </p:nvSpPr>
          <p:spPr>
            <a:xfrm>
              <a:off x="2331048" y="801780"/>
              <a:ext cx="1554101"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298" name="Google Shape;298;p26" descr="cnt2495789.png"/>
            <p:cNvPicPr preferRelativeResize="0"/>
            <p:nvPr/>
          </p:nvPicPr>
          <p:blipFill rotWithShape="1">
            <a:blip r:embed="rId5">
              <a:alphaModFix/>
            </a:blip>
            <a:srcRect/>
            <a:stretch/>
          </p:blipFill>
          <p:spPr>
            <a:xfrm>
              <a:off x="2650898" y="984186"/>
              <a:ext cx="914400" cy="1224643"/>
            </a:xfrm>
            <a:prstGeom prst="rect">
              <a:avLst/>
            </a:prstGeom>
            <a:noFill/>
            <a:ln>
              <a:noFill/>
            </a:ln>
          </p:spPr>
        </p:pic>
        <p:sp>
          <p:nvSpPr>
            <p:cNvPr id="299" name="Google Shape;299;p26"/>
            <p:cNvSpPr/>
            <p:nvPr/>
          </p:nvSpPr>
          <p:spPr>
            <a:xfrm>
              <a:off x="2209904" y="2425870"/>
              <a:ext cx="179638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High Availability</a:t>
              </a:r>
              <a:endParaRPr sz="1800">
                <a:solidFill>
                  <a:schemeClr val="dk1"/>
                </a:solidFill>
                <a:latin typeface="Calibri"/>
                <a:ea typeface="Calibri"/>
                <a:cs typeface="Calibri"/>
                <a:sym typeface="Calibri"/>
              </a:endParaRPr>
            </a:p>
          </p:txBody>
        </p:sp>
      </p:grpSp>
      <p:grpSp>
        <p:nvGrpSpPr>
          <p:cNvPr id="300" name="Google Shape;300;p26"/>
          <p:cNvGrpSpPr/>
          <p:nvPr/>
        </p:nvGrpSpPr>
        <p:grpSpPr>
          <a:xfrm>
            <a:off x="1838216" y="3981837"/>
            <a:ext cx="2198795" cy="1988664"/>
            <a:chOff x="1838216" y="3728829"/>
            <a:chExt cx="2198795" cy="1988664"/>
          </a:xfrm>
        </p:grpSpPr>
        <p:sp>
          <p:nvSpPr>
            <p:cNvPr id="301" name="Google Shape;301;p26"/>
            <p:cNvSpPr/>
            <p:nvPr/>
          </p:nvSpPr>
          <p:spPr>
            <a:xfrm>
              <a:off x="1838216" y="3728829"/>
              <a:ext cx="2198795"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302" name="Google Shape;302;p26"/>
            <p:cNvGrpSpPr/>
            <p:nvPr/>
          </p:nvGrpSpPr>
          <p:grpSpPr>
            <a:xfrm>
              <a:off x="1948373" y="3934738"/>
              <a:ext cx="1978481" cy="1177636"/>
              <a:chOff x="304800" y="4495800"/>
              <a:chExt cx="2176329" cy="1295400"/>
            </a:xfrm>
          </p:grpSpPr>
          <p:pic>
            <p:nvPicPr>
              <p:cNvPr id="303" name="Google Shape;303;p26" descr="cnt204302.gif"/>
              <p:cNvPicPr preferRelativeResize="0"/>
              <p:nvPr/>
            </p:nvPicPr>
            <p:blipFill rotWithShape="1">
              <a:blip r:embed="rId6">
                <a:alphaModFix/>
              </a:blip>
              <a:srcRect/>
              <a:stretch/>
            </p:blipFill>
            <p:spPr>
              <a:xfrm>
                <a:off x="304800" y="4572000"/>
                <a:ext cx="2176329" cy="1219200"/>
              </a:xfrm>
              <a:prstGeom prst="rect">
                <a:avLst/>
              </a:prstGeom>
              <a:noFill/>
              <a:ln>
                <a:noFill/>
              </a:ln>
            </p:spPr>
          </p:pic>
          <p:pic>
            <p:nvPicPr>
              <p:cNvPr id="304" name="Google Shape;304;p26" descr="database.png"/>
              <p:cNvPicPr preferRelativeResize="0"/>
              <p:nvPr/>
            </p:nvPicPr>
            <p:blipFill rotWithShape="1">
              <a:blip r:embed="rId7">
                <a:alphaModFix/>
              </a:blip>
              <a:srcRect/>
              <a:stretch/>
            </p:blipFill>
            <p:spPr>
              <a:xfrm>
                <a:off x="1447800" y="4495800"/>
                <a:ext cx="733044" cy="990600"/>
              </a:xfrm>
              <a:prstGeom prst="rect">
                <a:avLst/>
              </a:prstGeom>
              <a:noFill/>
              <a:ln>
                <a:noFill/>
              </a:ln>
            </p:spPr>
          </p:pic>
        </p:grpSp>
        <p:sp>
          <p:nvSpPr>
            <p:cNvPr id="305" name="Google Shape;305;p26"/>
            <p:cNvSpPr/>
            <p:nvPr/>
          </p:nvSpPr>
          <p:spPr>
            <a:xfrm>
              <a:off x="2184843" y="5348161"/>
              <a:ext cx="150554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Performance</a:t>
              </a:r>
              <a:endParaRPr sz="1800">
                <a:solidFill>
                  <a:schemeClr val="dk1"/>
                </a:solidFill>
                <a:latin typeface="Calibri"/>
                <a:ea typeface="Calibri"/>
                <a:cs typeface="Calibri"/>
                <a:sym typeface="Calibri"/>
              </a:endParaRPr>
            </a:p>
          </p:txBody>
        </p:sp>
      </p:grpSp>
      <p:grpSp>
        <p:nvGrpSpPr>
          <p:cNvPr id="306" name="Google Shape;306;p26"/>
          <p:cNvGrpSpPr/>
          <p:nvPr/>
        </p:nvGrpSpPr>
        <p:grpSpPr>
          <a:xfrm>
            <a:off x="8315217" y="3981837"/>
            <a:ext cx="1554101" cy="2235785"/>
            <a:chOff x="8415041" y="3707517"/>
            <a:chExt cx="1554101" cy="2235785"/>
          </a:xfrm>
        </p:grpSpPr>
        <p:sp>
          <p:nvSpPr>
            <p:cNvPr id="307" name="Google Shape;307;p26"/>
            <p:cNvSpPr/>
            <p:nvPr/>
          </p:nvSpPr>
          <p:spPr>
            <a:xfrm>
              <a:off x="8415041" y="3707517"/>
              <a:ext cx="1554101"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308" name="Google Shape;308;p26"/>
            <p:cNvSpPr txBox="1"/>
            <p:nvPr/>
          </p:nvSpPr>
          <p:spPr>
            <a:xfrm>
              <a:off x="8515463" y="5296971"/>
              <a:ext cx="135325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Information</a:t>
              </a:r>
              <a:endParaRPr sz="1800">
                <a:solidFill>
                  <a:schemeClr val="dk1"/>
                </a:solidFill>
                <a:latin typeface="Calibri"/>
                <a:ea typeface="Calibri"/>
                <a:cs typeface="Calibri"/>
                <a:sym typeface="Calibri"/>
              </a:endParaRPr>
            </a:p>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Integration</a:t>
              </a:r>
              <a:endParaRPr sz="1800">
                <a:solidFill>
                  <a:schemeClr val="dk1"/>
                </a:solidFill>
                <a:latin typeface="Calibri"/>
                <a:ea typeface="Calibri"/>
                <a:cs typeface="Calibri"/>
                <a:sym typeface="Calibri"/>
              </a:endParaRPr>
            </a:p>
          </p:txBody>
        </p:sp>
      </p:grpSp>
      <p:grpSp>
        <p:nvGrpSpPr>
          <p:cNvPr id="309" name="Google Shape;309;p26"/>
          <p:cNvGrpSpPr/>
          <p:nvPr/>
        </p:nvGrpSpPr>
        <p:grpSpPr>
          <a:xfrm>
            <a:off x="5317362" y="4305300"/>
            <a:ext cx="1554101" cy="1889204"/>
            <a:chOff x="5399607" y="4456193"/>
            <a:chExt cx="1554101" cy="1889204"/>
          </a:xfrm>
        </p:grpSpPr>
        <p:sp>
          <p:nvSpPr>
            <p:cNvPr id="310" name="Google Shape;310;p26"/>
            <p:cNvSpPr/>
            <p:nvPr/>
          </p:nvSpPr>
          <p:spPr>
            <a:xfrm>
              <a:off x="5661932" y="5976065"/>
              <a:ext cx="102944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Security</a:t>
              </a:r>
              <a:endParaRPr sz="1800">
                <a:solidFill>
                  <a:schemeClr val="dk1"/>
                </a:solidFill>
                <a:latin typeface="Calibri"/>
                <a:ea typeface="Calibri"/>
                <a:cs typeface="Calibri"/>
                <a:sym typeface="Calibri"/>
              </a:endParaRPr>
            </a:p>
          </p:txBody>
        </p:sp>
        <p:sp>
          <p:nvSpPr>
            <p:cNvPr id="311" name="Google Shape;311;p26"/>
            <p:cNvSpPr/>
            <p:nvPr/>
          </p:nvSpPr>
          <p:spPr>
            <a:xfrm>
              <a:off x="5399607" y="4456193"/>
              <a:ext cx="1554101" cy="1589454"/>
            </a:xfrm>
            <a:prstGeom prst="roundRect">
              <a:avLst>
                <a:gd name="adj" fmla="val 16667"/>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sp>
        <p:nvSpPr>
          <p:cNvPr id="312" name="Google Shape;312;p2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Oracle Database </a:t>
            </a:r>
            <a:r>
              <a:rPr lang="en-US" dirty="0" smtClean="0"/>
              <a:t>19c </a:t>
            </a:r>
            <a:endParaRPr dirty="0"/>
          </a:p>
        </p:txBody>
      </p:sp>
      <p:pic>
        <p:nvPicPr>
          <p:cNvPr id="313" name="Google Shape;313;p26"/>
          <p:cNvPicPr preferRelativeResize="0"/>
          <p:nvPr/>
        </p:nvPicPr>
        <p:blipFill rotWithShape="1">
          <a:blip r:embed="rId8">
            <a:alphaModFix/>
          </a:blip>
          <a:srcRect/>
          <a:stretch/>
        </p:blipFill>
        <p:spPr>
          <a:xfrm>
            <a:off x="8420519" y="1494850"/>
            <a:ext cx="2001801" cy="1411797"/>
          </a:xfrm>
          <a:prstGeom prst="rect">
            <a:avLst/>
          </a:prstGeom>
          <a:noFill/>
          <a:ln>
            <a:noFill/>
          </a:ln>
        </p:spPr>
      </p:pic>
      <p:pic>
        <p:nvPicPr>
          <p:cNvPr id="314" name="Google Shape;314;p26"/>
          <p:cNvPicPr preferRelativeResize="0"/>
          <p:nvPr/>
        </p:nvPicPr>
        <p:blipFill rotWithShape="1">
          <a:blip r:embed="rId9">
            <a:alphaModFix/>
          </a:blip>
          <a:srcRect/>
          <a:stretch/>
        </p:blipFill>
        <p:spPr>
          <a:xfrm>
            <a:off x="7957286" y="4020797"/>
            <a:ext cx="2267300" cy="1511534"/>
          </a:xfrm>
          <a:prstGeom prst="rect">
            <a:avLst/>
          </a:prstGeom>
          <a:noFill/>
          <a:ln>
            <a:noFill/>
          </a:ln>
        </p:spPr>
      </p:pic>
      <p:pic>
        <p:nvPicPr>
          <p:cNvPr id="315" name="Google Shape;315;p26"/>
          <p:cNvPicPr preferRelativeResize="0"/>
          <p:nvPr/>
        </p:nvPicPr>
        <p:blipFill rotWithShape="1">
          <a:blip r:embed="rId10">
            <a:alphaModFix/>
          </a:blip>
          <a:srcRect/>
          <a:stretch/>
        </p:blipFill>
        <p:spPr>
          <a:xfrm>
            <a:off x="5496885" y="4510767"/>
            <a:ext cx="1202014" cy="1202014"/>
          </a:xfrm>
          <a:prstGeom prst="rect">
            <a:avLst/>
          </a:prstGeom>
          <a:noFill/>
          <a:ln>
            <a:noFill/>
          </a:ln>
        </p:spPr>
      </p:pic>
      <p:sp>
        <p:nvSpPr>
          <p:cNvPr id="2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135"/>
          <p:cNvSpPr/>
          <p:nvPr/>
        </p:nvSpPr>
        <p:spPr>
          <a:xfrm rot="5400000">
            <a:off x="7797201" y="2815277"/>
            <a:ext cx="6853984" cy="1223433"/>
          </a:xfrm>
          <a:prstGeom prst="rect">
            <a:avLst/>
          </a:prstGeom>
          <a:gradFill>
            <a:gsLst>
              <a:gs pos="0">
                <a:srgbClr val="FFBA81"/>
              </a:gs>
              <a:gs pos="50000">
                <a:srgbClr val="FFD1B3"/>
              </a:gs>
              <a:gs pos="100000">
                <a:srgbClr val="FFE8D9"/>
              </a:gs>
            </a:gsLst>
            <a:lin ang="1080000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930" name="Google Shape;1930;p13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SQL Functions</a:t>
            </a:r>
            <a:endParaRPr/>
          </a:p>
        </p:txBody>
      </p:sp>
      <p:sp>
        <p:nvSpPr>
          <p:cNvPr id="1931" name="Google Shape;1931;p135"/>
          <p:cNvSpPr/>
          <p:nvPr/>
        </p:nvSpPr>
        <p:spPr>
          <a:xfrm>
            <a:off x="10381664" y="2323796"/>
            <a:ext cx="1685058" cy="1959758"/>
          </a:xfrm>
          <a:prstGeom prst="round2DiagRect">
            <a:avLst>
              <a:gd name="adj1" fmla="val 16667"/>
              <a:gd name="adj2" fmla="val 0"/>
            </a:avLst>
          </a:prstGeom>
          <a:solidFill>
            <a:schemeClr val="lt1"/>
          </a:solidFill>
          <a:ln w="952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932" name="Google Shape;1932;p135"/>
          <p:cNvSpPr/>
          <p:nvPr/>
        </p:nvSpPr>
        <p:spPr>
          <a:xfrm>
            <a:off x="10462193" y="2417453"/>
            <a:ext cx="1524000" cy="1772444"/>
          </a:xfrm>
          <a:prstGeom prst="round2DiagRect">
            <a:avLst>
              <a:gd name="adj1" fmla="val 16667"/>
              <a:gd name="adj2" fmla="val 0"/>
            </a:avLst>
          </a:prstGeom>
          <a:solidFill>
            <a:schemeClr val="lt1"/>
          </a:solidFill>
          <a:ln w="50800" cap="flat" cmpd="sng">
            <a:solidFill>
              <a:srgbClr val="DBF3D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1933" name="Google Shape;1933;p135"/>
          <p:cNvGrpSpPr/>
          <p:nvPr/>
        </p:nvGrpSpPr>
        <p:grpSpPr>
          <a:xfrm>
            <a:off x="2928855" y="2463427"/>
            <a:ext cx="6619875" cy="3535361"/>
            <a:chOff x="2784476" y="1662114"/>
            <a:chExt cx="6619875" cy="3535361"/>
          </a:xfrm>
        </p:grpSpPr>
        <p:sp>
          <p:nvSpPr>
            <p:cNvPr id="1934" name="Google Shape;1934;p135"/>
            <p:cNvSpPr/>
            <p:nvPr/>
          </p:nvSpPr>
          <p:spPr>
            <a:xfrm>
              <a:off x="4937918" y="1957388"/>
              <a:ext cx="2351088" cy="931862"/>
            </a:xfrm>
            <a:prstGeom prst="rect">
              <a:avLst/>
            </a:prstGeom>
            <a:solidFill>
              <a:srgbClr val="F7941D"/>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Function</a:t>
              </a:r>
              <a:endParaRPr sz="1800">
                <a:solidFill>
                  <a:srgbClr val="000000"/>
                </a:solidFill>
                <a:latin typeface="Calibri"/>
                <a:ea typeface="Calibri"/>
                <a:cs typeface="Calibri"/>
                <a:sym typeface="Calibri"/>
              </a:endParaRPr>
            </a:p>
          </p:txBody>
        </p:sp>
        <p:sp>
          <p:nvSpPr>
            <p:cNvPr id="1935" name="Google Shape;1935;p135"/>
            <p:cNvSpPr/>
            <p:nvPr/>
          </p:nvSpPr>
          <p:spPr>
            <a:xfrm>
              <a:off x="3746500" y="1662114"/>
              <a:ext cx="698500" cy="369887"/>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2F2F2F"/>
                  </a:solidFill>
                  <a:latin typeface="Arial"/>
                  <a:ea typeface="Arial"/>
                  <a:cs typeface="Arial"/>
                  <a:sym typeface="Arial"/>
                </a:rPr>
                <a:t>Input</a:t>
              </a:r>
              <a:endParaRPr sz="1800">
                <a:solidFill>
                  <a:srgbClr val="000000"/>
                </a:solidFill>
                <a:latin typeface="Calibri"/>
                <a:ea typeface="Calibri"/>
                <a:cs typeface="Calibri"/>
                <a:sym typeface="Calibri"/>
              </a:endParaRPr>
            </a:p>
          </p:txBody>
        </p:sp>
        <p:sp>
          <p:nvSpPr>
            <p:cNvPr id="1936" name="Google Shape;1936;p135"/>
            <p:cNvSpPr/>
            <p:nvPr/>
          </p:nvSpPr>
          <p:spPr>
            <a:xfrm>
              <a:off x="3422650" y="2128838"/>
              <a:ext cx="1490662" cy="887412"/>
            </a:xfrm>
            <a:custGeom>
              <a:avLst/>
              <a:gdLst/>
              <a:ahLst/>
              <a:cxnLst/>
              <a:rect l="l" t="t" r="r" b="b"/>
              <a:pathLst>
                <a:path w="939" h="559" extrusionOk="0">
                  <a:moveTo>
                    <a:pt x="0" y="558"/>
                  </a:moveTo>
                  <a:lnTo>
                    <a:pt x="0" y="0"/>
                  </a:lnTo>
                  <a:lnTo>
                    <a:pt x="938" y="0"/>
                  </a:lnTo>
                </a:path>
              </a:pathLst>
            </a:custGeom>
            <a:noFill/>
            <a:ln w="28575" cap="rnd"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7" name="Google Shape;1937;p135"/>
            <p:cNvSpPr/>
            <p:nvPr/>
          </p:nvSpPr>
          <p:spPr>
            <a:xfrm>
              <a:off x="4260850" y="2652714"/>
              <a:ext cx="652462" cy="2078037"/>
            </a:xfrm>
            <a:custGeom>
              <a:avLst/>
              <a:gdLst/>
              <a:ahLst/>
              <a:cxnLst/>
              <a:rect l="l" t="t" r="r" b="b"/>
              <a:pathLst>
                <a:path w="411" h="1309" extrusionOk="0">
                  <a:moveTo>
                    <a:pt x="0" y="1308"/>
                  </a:moveTo>
                  <a:lnTo>
                    <a:pt x="0" y="0"/>
                  </a:lnTo>
                  <a:lnTo>
                    <a:pt x="410" y="0"/>
                  </a:lnTo>
                </a:path>
              </a:pathLst>
            </a:custGeom>
            <a:noFill/>
            <a:ln w="28575" cap="rnd"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8" name="Google Shape;1938;p135"/>
            <p:cNvSpPr/>
            <p:nvPr/>
          </p:nvSpPr>
          <p:spPr>
            <a:xfrm>
              <a:off x="3841750" y="2386014"/>
              <a:ext cx="1071562" cy="1182687"/>
            </a:xfrm>
            <a:custGeom>
              <a:avLst/>
              <a:gdLst/>
              <a:ahLst/>
              <a:cxnLst/>
              <a:rect l="l" t="t" r="r" b="b"/>
              <a:pathLst>
                <a:path w="675" h="745" extrusionOk="0">
                  <a:moveTo>
                    <a:pt x="0" y="744"/>
                  </a:moveTo>
                  <a:lnTo>
                    <a:pt x="0" y="0"/>
                  </a:lnTo>
                  <a:lnTo>
                    <a:pt x="674" y="0"/>
                  </a:lnTo>
                </a:path>
              </a:pathLst>
            </a:custGeom>
            <a:noFill/>
            <a:ln w="28575" cap="rnd"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9" name="Google Shape;1939;p135"/>
            <p:cNvSpPr/>
            <p:nvPr/>
          </p:nvSpPr>
          <p:spPr>
            <a:xfrm>
              <a:off x="2784476" y="2857500"/>
              <a:ext cx="890587" cy="527050"/>
            </a:xfrm>
            <a:prstGeom prst="rect">
              <a:avLst/>
            </a:prstGeom>
            <a:solidFill>
              <a:srgbClr val="818286"/>
            </a:solidFill>
            <a:ln w="28575" cap="flat" cmpd="sng">
              <a:solidFill>
                <a:srgbClr val="000000"/>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arg 1</a:t>
              </a:r>
              <a:endParaRPr sz="1800">
                <a:solidFill>
                  <a:srgbClr val="000000"/>
                </a:solidFill>
                <a:latin typeface="Calibri"/>
                <a:ea typeface="Calibri"/>
                <a:cs typeface="Calibri"/>
                <a:sym typeface="Calibri"/>
              </a:endParaRPr>
            </a:p>
          </p:txBody>
        </p:sp>
        <p:sp>
          <p:nvSpPr>
            <p:cNvPr id="1940" name="Google Shape;1940;p135"/>
            <p:cNvSpPr/>
            <p:nvPr/>
          </p:nvSpPr>
          <p:spPr>
            <a:xfrm>
              <a:off x="3249612" y="3497263"/>
              <a:ext cx="889000" cy="525462"/>
            </a:xfrm>
            <a:prstGeom prst="rect">
              <a:avLst/>
            </a:prstGeom>
            <a:solidFill>
              <a:srgbClr val="818286"/>
            </a:solidFill>
            <a:ln w="28575" cap="flat" cmpd="sng">
              <a:solidFill>
                <a:srgbClr val="000000"/>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arg 2</a:t>
              </a:r>
              <a:endParaRPr sz="1800">
                <a:solidFill>
                  <a:srgbClr val="000000"/>
                </a:solidFill>
                <a:latin typeface="Calibri"/>
                <a:ea typeface="Calibri"/>
                <a:cs typeface="Calibri"/>
                <a:sym typeface="Calibri"/>
              </a:endParaRPr>
            </a:p>
          </p:txBody>
        </p:sp>
        <p:sp>
          <p:nvSpPr>
            <p:cNvPr id="1941" name="Google Shape;1941;p135"/>
            <p:cNvSpPr/>
            <p:nvPr/>
          </p:nvSpPr>
          <p:spPr>
            <a:xfrm>
              <a:off x="3770312" y="4672013"/>
              <a:ext cx="890588" cy="525462"/>
            </a:xfrm>
            <a:prstGeom prst="rect">
              <a:avLst/>
            </a:prstGeom>
            <a:solidFill>
              <a:srgbClr val="818286"/>
            </a:solidFill>
            <a:ln w="28575" cap="flat" cmpd="sng">
              <a:solidFill>
                <a:srgbClr val="000000"/>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arg n</a:t>
              </a:r>
              <a:endParaRPr sz="1800">
                <a:solidFill>
                  <a:srgbClr val="000000"/>
                </a:solidFill>
                <a:latin typeface="Calibri"/>
                <a:ea typeface="Calibri"/>
                <a:cs typeface="Calibri"/>
                <a:sym typeface="Calibri"/>
              </a:endParaRPr>
            </a:p>
          </p:txBody>
        </p:sp>
        <p:grpSp>
          <p:nvGrpSpPr>
            <p:cNvPr id="1942" name="Google Shape;1942;p135"/>
            <p:cNvGrpSpPr/>
            <p:nvPr/>
          </p:nvGrpSpPr>
          <p:grpSpPr>
            <a:xfrm>
              <a:off x="3656013" y="4141788"/>
              <a:ext cx="403225" cy="423863"/>
              <a:chOff x="1323" y="2642"/>
              <a:chExt cx="254" cy="267"/>
            </a:xfrm>
          </p:grpSpPr>
          <p:sp>
            <p:nvSpPr>
              <p:cNvPr id="1943" name="Google Shape;1943;p135"/>
              <p:cNvSpPr/>
              <p:nvPr/>
            </p:nvSpPr>
            <p:spPr>
              <a:xfrm>
                <a:off x="1323" y="2642"/>
                <a:ext cx="62" cy="74"/>
              </a:xfrm>
              <a:prstGeom prst="rect">
                <a:avLst/>
              </a:prstGeom>
              <a:solidFill>
                <a:srgbClr val="92D050"/>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44" name="Google Shape;1944;p135"/>
              <p:cNvSpPr/>
              <p:nvPr/>
            </p:nvSpPr>
            <p:spPr>
              <a:xfrm>
                <a:off x="1417" y="2737"/>
                <a:ext cx="63" cy="75"/>
              </a:xfrm>
              <a:prstGeom prst="rect">
                <a:avLst/>
              </a:prstGeom>
              <a:solidFill>
                <a:srgbClr val="92D050"/>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45" name="Google Shape;1945;p135"/>
              <p:cNvSpPr/>
              <p:nvPr/>
            </p:nvSpPr>
            <p:spPr>
              <a:xfrm>
                <a:off x="1514" y="2834"/>
                <a:ext cx="63" cy="75"/>
              </a:xfrm>
              <a:prstGeom prst="rect">
                <a:avLst/>
              </a:prstGeom>
              <a:solidFill>
                <a:srgbClr val="92D050"/>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946" name="Google Shape;1946;p135"/>
            <p:cNvSpPr/>
            <p:nvPr/>
          </p:nvSpPr>
          <p:spPr>
            <a:xfrm>
              <a:off x="4808537" y="2919413"/>
              <a:ext cx="2609850" cy="641350"/>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1800">
                  <a:solidFill>
                    <a:srgbClr val="2F2F2F"/>
                  </a:solidFill>
                  <a:latin typeface="Arial"/>
                  <a:ea typeface="Arial"/>
                  <a:cs typeface="Arial"/>
                  <a:sym typeface="Arial"/>
                </a:rPr>
                <a:t>Function performs action</a:t>
              </a:r>
              <a:endParaRPr sz="1800">
                <a:solidFill>
                  <a:srgbClr val="000000"/>
                </a:solidFill>
                <a:latin typeface="Calibri"/>
                <a:ea typeface="Calibri"/>
                <a:cs typeface="Calibri"/>
                <a:sym typeface="Calibri"/>
              </a:endParaRPr>
            </a:p>
          </p:txBody>
        </p:sp>
        <p:sp>
          <p:nvSpPr>
            <p:cNvPr id="1947" name="Google Shape;1947;p135"/>
            <p:cNvSpPr/>
            <p:nvPr/>
          </p:nvSpPr>
          <p:spPr>
            <a:xfrm>
              <a:off x="7280276" y="2366963"/>
              <a:ext cx="1239837" cy="1262062"/>
            </a:xfrm>
            <a:custGeom>
              <a:avLst/>
              <a:gdLst/>
              <a:ahLst/>
              <a:cxnLst/>
              <a:rect l="l" t="t" r="r" b="b"/>
              <a:pathLst>
                <a:path w="781" h="795" extrusionOk="0">
                  <a:moveTo>
                    <a:pt x="0" y="0"/>
                  </a:moveTo>
                  <a:lnTo>
                    <a:pt x="780" y="0"/>
                  </a:lnTo>
                  <a:lnTo>
                    <a:pt x="780" y="794"/>
                  </a:lnTo>
                </a:path>
              </a:pathLst>
            </a:custGeom>
            <a:noFill/>
            <a:ln w="28575" cap="rnd"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48" name="Google Shape;1948;p135"/>
            <p:cNvSpPr/>
            <p:nvPr/>
          </p:nvSpPr>
          <p:spPr>
            <a:xfrm>
              <a:off x="7461251" y="1936750"/>
              <a:ext cx="878446" cy="369974"/>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2F2F2F"/>
                  </a:solidFill>
                  <a:latin typeface="Arial"/>
                  <a:ea typeface="Arial"/>
                  <a:cs typeface="Arial"/>
                  <a:sym typeface="Arial"/>
                </a:rPr>
                <a:t>Output</a:t>
              </a:r>
              <a:endParaRPr sz="1800">
                <a:solidFill>
                  <a:srgbClr val="000000"/>
                </a:solidFill>
                <a:latin typeface="Calibri"/>
                <a:ea typeface="Calibri"/>
                <a:cs typeface="Calibri"/>
                <a:sym typeface="Calibri"/>
              </a:endParaRPr>
            </a:p>
          </p:txBody>
        </p:sp>
        <p:sp>
          <p:nvSpPr>
            <p:cNvPr id="1949" name="Google Shape;1949;p135"/>
            <p:cNvSpPr/>
            <p:nvPr/>
          </p:nvSpPr>
          <p:spPr>
            <a:xfrm>
              <a:off x="7667626" y="3638550"/>
              <a:ext cx="1736725" cy="914400"/>
            </a:xfrm>
            <a:prstGeom prst="rect">
              <a:avLst/>
            </a:prstGeom>
            <a:no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Result</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2F2F2F"/>
                  </a:solidFill>
                  <a:latin typeface="Arial"/>
                  <a:ea typeface="Arial"/>
                  <a:cs typeface="Arial"/>
                  <a:sym typeface="Arial"/>
                </a:rPr>
                <a:t>value</a:t>
              </a:r>
              <a:endParaRPr sz="1800">
                <a:solidFill>
                  <a:srgbClr val="000000"/>
                </a:solidFill>
                <a:latin typeface="Calibri"/>
                <a:ea typeface="Calibri"/>
                <a:cs typeface="Calibri"/>
                <a:sym typeface="Calibri"/>
              </a:endParaRPr>
            </a:p>
          </p:txBody>
        </p:sp>
      </p:grpSp>
      <p:pic>
        <p:nvPicPr>
          <p:cNvPr id="1950" name="Google Shape;1950;p135"/>
          <p:cNvPicPr preferRelativeResize="0"/>
          <p:nvPr/>
        </p:nvPicPr>
        <p:blipFill rotWithShape="1">
          <a:blip r:embed="rId3">
            <a:alphaModFix/>
          </a:blip>
          <a:srcRect/>
          <a:stretch/>
        </p:blipFill>
        <p:spPr>
          <a:xfrm>
            <a:off x="10511046" y="2593475"/>
            <a:ext cx="1475148" cy="1475148"/>
          </a:xfrm>
          <a:prstGeom prst="rect">
            <a:avLst/>
          </a:prstGeom>
          <a:noFill/>
          <a:ln>
            <a:noFill/>
          </a:ln>
        </p:spPr>
      </p:pic>
      <p:sp>
        <p:nvSpPr>
          <p:cNvPr id="2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13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Two Types of SQL Functions</a:t>
            </a:r>
            <a:endParaRPr/>
          </a:p>
        </p:txBody>
      </p:sp>
      <p:sp>
        <p:nvSpPr>
          <p:cNvPr id="1957" name="Google Shape;1957;p13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1958" name="Google Shape;1958;p136"/>
          <p:cNvSpPr/>
          <p:nvPr/>
        </p:nvSpPr>
        <p:spPr>
          <a:xfrm>
            <a:off x="2749638" y="3639344"/>
            <a:ext cx="2284412" cy="920750"/>
          </a:xfrm>
          <a:prstGeom prst="rect">
            <a:avLst/>
          </a:prstGeom>
          <a:solidFill>
            <a:srgbClr val="818286"/>
          </a:solidFill>
          <a:ln w="28575" cap="flat" cmpd="sng">
            <a:solidFill>
              <a:schemeClr val="dk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Single-row </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2F2F2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cxnSp>
        <p:nvCxnSpPr>
          <p:cNvPr id="1959" name="Google Shape;1959;p136"/>
          <p:cNvCxnSpPr/>
          <p:nvPr/>
        </p:nvCxnSpPr>
        <p:spPr>
          <a:xfrm>
            <a:off x="2417850" y="4099719"/>
            <a:ext cx="342900" cy="0"/>
          </a:xfrm>
          <a:prstGeom prst="straightConnector1">
            <a:avLst/>
          </a:prstGeom>
          <a:solidFill>
            <a:srgbClr val="818286"/>
          </a:solidFill>
          <a:ln w="28575" cap="flat" cmpd="sng">
            <a:solidFill>
              <a:srgbClr val="F7941D"/>
            </a:solidFill>
            <a:prstDash val="solid"/>
            <a:round/>
            <a:headEnd type="none" w="sm" len="sm"/>
            <a:tailEnd type="triangle" w="lg" len="lg"/>
          </a:ln>
        </p:spPr>
      </p:cxnSp>
      <p:cxnSp>
        <p:nvCxnSpPr>
          <p:cNvPr id="1960" name="Google Shape;1960;p136"/>
          <p:cNvCxnSpPr/>
          <p:nvPr/>
        </p:nvCxnSpPr>
        <p:spPr>
          <a:xfrm>
            <a:off x="5051513" y="4099719"/>
            <a:ext cx="323850" cy="0"/>
          </a:xfrm>
          <a:prstGeom prst="straightConnector1">
            <a:avLst/>
          </a:prstGeom>
          <a:solidFill>
            <a:srgbClr val="818286"/>
          </a:solidFill>
          <a:ln w="28575" cap="flat" cmpd="sng">
            <a:solidFill>
              <a:srgbClr val="F7941D"/>
            </a:solidFill>
            <a:prstDash val="solid"/>
            <a:round/>
            <a:headEnd type="none" w="sm" len="sm"/>
            <a:tailEnd type="triangle" w="lg" len="lg"/>
          </a:ln>
        </p:spPr>
      </p:cxnSp>
      <p:sp>
        <p:nvSpPr>
          <p:cNvPr id="1961" name="Google Shape;1961;p136"/>
          <p:cNvSpPr/>
          <p:nvPr/>
        </p:nvSpPr>
        <p:spPr>
          <a:xfrm>
            <a:off x="7161301" y="3623469"/>
            <a:ext cx="2263775" cy="950912"/>
          </a:xfrm>
          <a:prstGeom prst="rect">
            <a:avLst/>
          </a:prstGeom>
          <a:noFill/>
          <a:ln w="28575" cap="flat" cmpd="sng">
            <a:solidFill>
              <a:schemeClr val="dk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Multiple-row</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2F2F2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cxnSp>
        <p:nvCxnSpPr>
          <p:cNvPr id="1962" name="Google Shape;1962;p136"/>
          <p:cNvCxnSpPr/>
          <p:nvPr/>
        </p:nvCxnSpPr>
        <p:spPr>
          <a:xfrm>
            <a:off x="9431250" y="4098925"/>
            <a:ext cx="339725" cy="0"/>
          </a:xfrm>
          <a:prstGeom prst="straightConnector1">
            <a:avLst/>
          </a:prstGeom>
          <a:noFill/>
          <a:ln w="28575" cap="flat" cmpd="sng">
            <a:solidFill>
              <a:srgbClr val="F7941D"/>
            </a:solidFill>
            <a:prstDash val="solid"/>
            <a:round/>
            <a:headEnd type="none" w="sm" len="sm"/>
            <a:tailEnd type="triangle" w="lg" len="lg"/>
          </a:ln>
        </p:spPr>
      </p:cxnSp>
      <p:cxnSp>
        <p:nvCxnSpPr>
          <p:cNvPr id="1963" name="Google Shape;1963;p136"/>
          <p:cNvCxnSpPr/>
          <p:nvPr/>
        </p:nvCxnSpPr>
        <p:spPr>
          <a:xfrm>
            <a:off x="6818400" y="4098925"/>
            <a:ext cx="323850" cy="0"/>
          </a:xfrm>
          <a:prstGeom prst="straightConnector1">
            <a:avLst/>
          </a:prstGeom>
          <a:noFill/>
          <a:ln w="28575" cap="flat" cmpd="sng">
            <a:solidFill>
              <a:srgbClr val="F7941D"/>
            </a:solidFill>
            <a:prstDash val="solid"/>
            <a:round/>
            <a:headEnd type="none" w="sm" len="sm"/>
            <a:tailEnd type="triangle" w="lg" len="lg"/>
          </a:ln>
        </p:spPr>
      </p:cxnSp>
      <p:cxnSp>
        <p:nvCxnSpPr>
          <p:cNvPr id="1964" name="Google Shape;1964;p136"/>
          <p:cNvCxnSpPr/>
          <p:nvPr/>
        </p:nvCxnSpPr>
        <p:spPr>
          <a:xfrm>
            <a:off x="6818400" y="3821906"/>
            <a:ext cx="323850" cy="0"/>
          </a:xfrm>
          <a:prstGeom prst="straightConnector1">
            <a:avLst/>
          </a:prstGeom>
          <a:noFill/>
          <a:ln w="28575" cap="flat" cmpd="sng">
            <a:solidFill>
              <a:srgbClr val="F7941D"/>
            </a:solidFill>
            <a:prstDash val="solid"/>
            <a:round/>
            <a:headEnd type="none" w="sm" len="sm"/>
            <a:tailEnd type="triangle" w="lg" len="lg"/>
          </a:ln>
        </p:spPr>
      </p:cxnSp>
      <p:cxnSp>
        <p:nvCxnSpPr>
          <p:cNvPr id="1965" name="Google Shape;1965;p136"/>
          <p:cNvCxnSpPr/>
          <p:nvPr/>
        </p:nvCxnSpPr>
        <p:spPr>
          <a:xfrm>
            <a:off x="6818400" y="4374356"/>
            <a:ext cx="323850" cy="0"/>
          </a:xfrm>
          <a:prstGeom prst="straightConnector1">
            <a:avLst/>
          </a:prstGeom>
          <a:noFill/>
          <a:ln w="28575" cap="flat" cmpd="sng">
            <a:solidFill>
              <a:srgbClr val="F7941D"/>
            </a:solidFill>
            <a:prstDash val="solid"/>
            <a:round/>
            <a:headEnd type="none" w="sm" len="sm"/>
            <a:tailEnd type="triangle" w="lg" len="lg"/>
          </a:ln>
        </p:spPr>
      </p:cxnSp>
      <p:sp>
        <p:nvSpPr>
          <p:cNvPr id="1966" name="Google Shape;1966;p136"/>
          <p:cNvSpPr/>
          <p:nvPr/>
        </p:nvSpPr>
        <p:spPr>
          <a:xfrm>
            <a:off x="2336005" y="4680744"/>
            <a:ext cx="3100388" cy="4873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2F2F2F"/>
                </a:solidFill>
                <a:latin typeface="Arial"/>
                <a:ea typeface="Arial"/>
                <a:cs typeface="Arial"/>
                <a:sym typeface="Arial"/>
              </a:rPr>
              <a:t>Returns one result </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a:solidFill>
                  <a:srgbClr val="2F2F2F"/>
                </a:solidFill>
                <a:latin typeface="Arial"/>
                <a:ea typeface="Arial"/>
                <a:cs typeface="Arial"/>
                <a:sym typeface="Arial"/>
              </a:rPr>
              <a:t>per row</a:t>
            </a:r>
            <a:endParaRPr sz="1800">
              <a:solidFill>
                <a:srgbClr val="000000"/>
              </a:solidFill>
              <a:latin typeface="Calibri"/>
              <a:ea typeface="Calibri"/>
              <a:cs typeface="Calibri"/>
              <a:sym typeface="Calibri"/>
            </a:endParaRPr>
          </a:p>
        </p:txBody>
      </p:sp>
      <p:sp>
        <p:nvSpPr>
          <p:cNvPr id="1967" name="Google Shape;1967;p136"/>
          <p:cNvSpPr/>
          <p:nvPr/>
        </p:nvSpPr>
        <p:spPr>
          <a:xfrm>
            <a:off x="6529387" y="4680744"/>
            <a:ext cx="3516312" cy="4873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2F2F2F"/>
                </a:solidFill>
                <a:latin typeface="Arial"/>
                <a:ea typeface="Arial"/>
                <a:cs typeface="Arial"/>
                <a:sym typeface="Arial"/>
              </a:rPr>
              <a:t>Returns one result </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a:solidFill>
                  <a:srgbClr val="2F2F2F"/>
                </a:solidFill>
                <a:latin typeface="Arial"/>
                <a:ea typeface="Arial"/>
                <a:cs typeface="Arial"/>
                <a:sym typeface="Arial"/>
              </a:rPr>
              <a:t>per set of rows</a:t>
            </a:r>
            <a:endParaRPr sz="1800">
              <a:solidFill>
                <a:srgbClr val="000000"/>
              </a:solidFill>
              <a:latin typeface="Calibri"/>
              <a:ea typeface="Calibri"/>
              <a:cs typeface="Calibri"/>
              <a:sym typeface="Calibri"/>
            </a:endParaRPr>
          </a:p>
        </p:txBody>
      </p:sp>
      <p:sp>
        <p:nvSpPr>
          <p:cNvPr id="1968" name="Google Shape;1968;p136"/>
          <p:cNvSpPr/>
          <p:nvPr/>
        </p:nvSpPr>
        <p:spPr>
          <a:xfrm>
            <a:off x="4918868" y="1689894"/>
            <a:ext cx="2351088" cy="931862"/>
          </a:xfrm>
          <a:prstGeom prst="rect">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cxnSp>
        <p:nvCxnSpPr>
          <p:cNvPr id="1969" name="Google Shape;1969;p136"/>
          <p:cNvCxnSpPr>
            <a:stCxn id="1968" idx="2"/>
            <a:endCxn id="1958" idx="0"/>
          </p:cNvCxnSpPr>
          <p:nvPr/>
        </p:nvCxnSpPr>
        <p:spPr>
          <a:xfrm rot="5400000">
            <a:off x="4484312" y="2029256"/>
            <a:ext cx="1017600" cy="2202600"/>
          </a:xfrm>
          <a:prstGeom prst="bentConnector3">
            <a:avLst>
              <a:gd name="adj1" fmla="val 50000"/>
            </a:avLst>
          </a:prstGeom>
          <a:noFill/>
          <a:ln w="28575" cap="flat" cmpd="sng">
            <a:solidFill>
              <a:srgbClr val="F7941D"/>
            </a:solidFill>
            <a:prstDash val="solid"/>
            <a:round/>
            <a:headEnd type="none" w="sm" len="sm"/>
            <a:tailEnd type="none" w="sm" len="sm"/>
          </a:ln>
        </p:spPr>
      </p:cxnSp>
      <p:cxnSp>
        <p:nvCxnSpPr>
          <p:cNvPr id="1970" name="Google Shape;1970;p136"/>
          <p:cNvCxnSpPr>
            <a:stCxn id="1968" idx="2"/>
            <a:endCxn id="1961" idx="0"/>
          </p:cNvCxnSpPr>
          <p:nvPr/>
        </p:nvCxnSpPr>
        <p:spPr>
          <a:xfrm rot="-5400000" flipH="1">
            <a:off x="6692912" y="2023256"/>
            <a:ext cx="1001700" cy="2198700"/>
          </a:xfrm>
          <a:prstGeom prst="bentConnector3">
            <a:avLst>
              <a:gd name="adj1" fmla="val 50715"/>
            </a:avLst>
          </a:prstGeom>
          <a:noFill/>
          <a:ln w="28575" cap="flat" cmpd="sng">
            <a:solidFill>
              <a:srgbClr val="F7941D"/>
            </a:solidFill>
            <a:prstDash val="solid"/>
            <a:round/>
            <a:headEnd type="none" w="sm" len="sm"/>
            <a:tailEnd type="none" w="sm" len="sm"/>
          </a:ln>
        </p:spPr>
      </p:cxnSp>
      <p:sp>
        <p:nvSpPr>
          <p:cNvPr id="1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137"/>
          <p:cNvSpPr/>
          <p:nvPr/>
        </p:nvSpPr>
        <p:spPr>
          <a:xfrm rot="5400000">
            <a:off x="7733514" y="2817284"/>
            <a:ext cx="6857998" cy="1223433"/>
          </a:xfrm>
          <a:prstGeom prst="rect">
            <a:avLst/>
          </a:prstGeom>
          <a:gradFill>
            <a:gsLst>
              <a:gs pos="0">
                <a:srgbClr val="FFBA81"/>
              </a:gs>
              <a:gs pos="50000">
                <a:srgbClr val="FFD1B3"/>
              </a:gs>
              <a:gs pos="100000">
                <a:srgbClr val="FFE8D9"/>
              </a:gs>
            </a:gsLst>
            <a:lin ang="1080000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977" name="Google Shape;1977;p137"/>
          <p:cNvSpPr/>
          <p:nvPr/>
        </p:nvSpPr>
        <p:spPr>
          <a:xfrm>
            <a:off x="10133026" y="3138313"/>
            <a:ext cx="2058974" cy="1641712"/>
          </a:xfrm>
          <a:prstGeom prst="roundRect">
            <a:avLst>
              <a:gd name="adj" fmla="val 16667"/>
            </a:avLst>
          </a:prstGeom>
          <a:gradFill>
            <a:gsLst>
              <a:gs pos="0">
                <a:schemeClr val="lt1"/>
              </a:gs>
              <a:gs pos="50000">
                <a:schemeClr val="lt1"/>
              </a:gs>
              <a:gs pos="100000">
                <a:srgbClr val="EEF2F3"/>
              </a:gs>
            </a:gsLst>
            <a:lin ang="54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1978" name="Google Shape;1978;p137"/>
          <p:cNvPicPr preferRelativeResize="0"/>
          <p:nvPr/>
        </p:nvPicPr>
        <p:blipFill rotWithShape="1">
          <a:blip r:embed="rId3">
            <a:alphaModFix/>
          </a:blip>
          <a:srcRect/>
          <a:stretch/>
        </p:blipFill>
        <p:spPr>
          <a:xfrm>
            <a:off x="10366086" y="3280513"/>
            <a:ext cx="1592854" cy="1357312"/>
          </a:xfrm>
          <a:prstGeom prst="rect">
            <a:avLst/>
          </a:prstGeom>
          <a:noFill/>
          <a:ln>
            <a:noFill/>
          </a:ln>
        </p:spPr>
      </p:pic>
      <p:sp>
        <p:nvSpPr>
          <p:cNvPr id="1979" name="Google Shape;1979;p13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Single-Row Functions</a:t>
            </a:r>
            <a:endParaRPr/>
          </a:p>
        </p:txBody>
      </p:sp>
      <p:sp>
        <p:nvSpPr>
          <p:cNvPr id="1980" name="Google Shape;1980;p13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Single-row functions:</a:t>
            </a:r>
            <a:endParaRPr/>
          </a:p>
          <a:p>
            <a:pPr marL="457200" lvl="1" indent="-365760" algn="l" rtl="0">
              <a:lnSpc>
                <a:spcPct val="90000"/>
              </a:lnSpc>
              <a:spcBef>
                <a:spcPts val="900"/>
              </a:spcBef>
              <a:spcAft>
                <a:spcPts val="0"/>
              </a:spcAft>
              <a:buClr>
                <a:schemeClr val="dk1"/>
              </a:buClr>
              <a:buSzPts val="2100"/>
              <a:buChar char="•"/>
            </a:pPr>
            <a:r>
              <a:rPr lang="en-US"/>
              <a:t>Manipulate data items</a:t>
            </a:r>
            <a:endParaRPr/>
          </a:p>
          <a:p>
            <a:pPr marL="457200" lvl="1" indent="-365760" algn="l" rtl="0">
              <a:lnSpc>
                <a:spcPct val="90000"/>
              </a:lnSpc>
              <a:spcBef>
                <a:spcPts val="900"/>
              </a:spcBef>
              <a:spcAft>
                <a:spcPts val="0"/>
              </a:spcAft>
              <a:buClr>
                <a:schemeClr val="dk1"/>
              </a:buClr>
              <a:buSzPts val="2100"/>
              <a:buChar char="•"/>
            </a:pPr>
            <a:r>
              <a:rPr lang="en-US"/>
              <a:t>Accept arguments and return one value</a:t>
            </a:r>
            <a:endParaRPr/>
          </a:p>
          <a:p>
            <a:pPr marL="457200" lvl="1" indent="-365760" algn="l" rtl="0">
              <a:lnSpc>
                <a:spcPct val="90000"/>
              </a:lnSpc>
              <a:spcBef>
                <a:spcPts val="900"/>
              </a:spcBef>
              <a:spcAft>
                <a:spcPts val="0"/>
              </a:spcAft>
              <a:buClr>
                <a:schemeClr val="dk1"/>
              </a:buClr>
              <a:buSzPts val="2100"/>
              <a:buChar char="•"/>
            </a:pPr>
            <a:r>
              <a:rPr lang="en-US"/>
              <a:t>Act on each row that is returned</a:t>
            </a:r>
            <a:endParaRPr/>
          </a:p>
          <a:p>
            <a:pPr marL="457200" lvl="1" indent="-365760" algn="l" rtl="0">
              <a:lnSpc>
                <a:spcPct val="90000"/>
              </a:lnSpc>
              <a:spcBef>
                <a:spcPts val="900"/>
              </a:spcBef>
              <a:spcAft>
                <a:spcPts val="0"/>
              </a:spcAft>
              <a:buClr>
                <a:schemeClr val="dk1"/>
              </a:buClr>
              <a:buSzPts val="2100"/>
              <a:buChar char="•"/>
            </a:pPr>
            <a:r>
              <a:rPr lang="en-US"/>
              <a:t>Return one result per row</a:t>
            </a:r>
            <a:endParaRPr/>
          </a:p>
          <a:p>
            <a:pPr marL="457200" lvl="1" indent="-365760" algn="l" rtl="0">
              <a:lnSpc>
                <a:spcPct val="90000"/>
              </a:lnSpc>
              <a:spcBef>
                <a:spcPts val="900"/>
              </a:spcBef>
              <a:spcAft>
                <a:spcPts val="0"/>
              </a:spcAft>
              <a:buClr>
                <a:schemeClr val="dk1"/>
              </a:buClr>
              <a:buSzPts val="2100"/>
              <a:buChar char="•"/>
            </a:pPr>
            <a:r>
              <a:rPr lang="en-US"/>
              <a:t>May modify the data type</a:t>
            </a:r>
            <a:endParaRPr/>
          </a:p>
          <a:p>
            <a:pPr marL="457200" lvl="1" indent="-365760" algn="l" rtl="0">
              <a:lnSpc>
                <a:spcPct val="90000"/>
              </a:lnSpc>
              <a:spcBef>
                <a:spcPts val="900"/>
              </a:spcBef>
              <a:spcAft>
                <a:spcPts val="0"/>
              </a:spcAft>
              <a:buClr>
                <a:schemeClr val="dk1"/>
              </a:buClr>
              <a:buSzPts val="2100"/>
              <a:buChar char="•"/>
            </a:pPr>
            <a:r>
              <a:rPr lang="en-US"/>
              <a:t>Can be nested</a:t>
            </a:r>
            <a:endParaRPr/>
          </a:p>
          <a:p>
            <a:pPr marL="457200" lvl="1" indent="-365760" algn="l" rtl="0">
              <a:lnSpc>
                <a:spcPct val="90000"/>
              </a:lnSpc>
              <a:spcBef>
                <a:spcPts val="900"/>
              </a:spcBef>
              <a:spcAft>
                <a:spcPts val="0"/>
              </a:spcAft>
              <a:buClr>
                <a:schemeClr val="dk1"/>
              </a:buClr>
              <a:buSzPts val="2100"/>
              <a:buChar char="•"/>
            </a:pPr>
            <a:r>
              <a:rPr lang="en-US"/>
              <a:t>Accept arguments that can be a column or an expression</a:t>
            </a:r>
            <a:endParaRPr/>
          </a:p>
          <a:p>
            <a:pPr marL="228600" lvl="0" indent="-25400" algn="l" rtl="0">
              <a:lnSpc>
                <a:spcPct val="90000"/>
              </a:lnSpc>
              <a:spcBef>
                <a:spcPts val="1000"/>
              </a:spcBef>
              <a:spcAft>
                <a:spcPts val="0"/>
              </a:spcAft>
              <a:buClr>
                <a:schemeClr val="dk1"/>
              </a:buClr>
              <a:buSzPts val="3200"/>
              <a:buNone/>
            </a:pPr>
            <a:endParaRPr/>
          </a:p>
        </p:txBody>
      </p:sp>
      <p:sp>
        <p:nvSpPr>
          <p:cNvPr id="1981" name="Google Shape;1981;p137"/>
          <p:cNvSpPr/>
          <p:nvPr/>
        </p:nvSpPr>
        <p:spPr>
          <a:xfrm>
            <a:off x="2761974" y="5782311"/>
            <a:ext cx="6664800" cy="3978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i="1">
                <a:solidFill>
                  <a:srgbClr val="474747"/>
                </a:solidFill>
                <a:latin typeface="Courier New"/>
                <a:ea typeface="Courier New"/>
                <a:cs typeface="Courier New"/>
                <a:sym typeface="Courier New"/>
              </a:rPr>
              <a:t>function_name</a:t>
            </a:r>
            <a:r>
              <a:rPr lang="en-US" sz="1800" b="1">
                <a:solidFill>
                  <a:srgbClr val="474747"/>
                </a:solidFill>
                <a:latin typeface="Courier New"/>
                <a:ea typeface="Courier New"/>
                <a:cs typeface="Courier New"/>
                <a:sym typeface="Courier New"/>
              </a:rPr>
              <a:t> [(</a:t>
            </a:r>
            <a:r>
              <a:rPr lang="en-US" sz="1800" b="1" i="1">
                <a:solidFill>
                  <a:srgbClr val="474747"/>
                </a:solidFill>
                <a:latin typeface="Courier New"/>
                <a:ea typeface="Courier New"/>
                <a:cs typeface="Courier New"/>
                <a:sym typeface="Courier New"/>
              </a:rPr>
              <a:t>arg1, arg2,...</a:t>
            </a:r>
            <a:r>
              <a:rPr lang="en-US" sz="1800" b="1">
                <a:solidFill>
                  <a:srgbClr val="474747"/>
                </a:solidFill>
                <a:latin typeface="Courier New"/>
                <a:ea typeface="Courier New"/>
                <a:cs typeface="Courier New"/>
                <a:sym typeface="Courier New"/>
              </a:rPr>
              <a:t>)]</a:t>
            </a:r>
            <a:endParaRPr sz="1800">
              <a:solidFill>
                <a:srgbClr val="000000"/>
              </a:solidFill>
              <a:latin typeface="Calibri"/>
              <a:ea typeface="Calibri"/>
              <a:cs typeface="Calibri"/>
              <a:sym typeface="Calibri"/>
            </a:endParaRPr>
          </a:p>
        </p:txBody>
      </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3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Single-Row Functions</a:t>
            </a:r>
            <a:endParaRPr/>
          </a:p>
        </p:txBody>
      </p:sp>
      <p:sp>
        <p:nvSpPr>
          <p:cNvPr id="1988" name="Google Shape;1988;p138"/>
          <p:cNvSpPr/>
          <p:nvPr/>
        </p:nvSpPr>
        <p:spPr>
          <a:xfrm>
            <a:off x="5289424" y="1148598"/>
            <a:ext cx="1738313" cy="911225"/>
          </a:xfrm>
          <a:prstGeom prst="roundRect">
            <a:avLst>
              <a:gd name="adj" fmla="val 16667"/>
            </a:avLst>
          </a:prstGeom>
          <a:solidFill>
            <a:srgbClr val="F2F2F2"/>
          </a:solidFill>
          <a:ln>
            <a:noFill/>
          </a:ln>
          <a:effectLst>
            <a:outerShdw blurRad="50800" dist="38100" dir="5400000" algn="t" rotWithShape="0">
              <a:srgbClr val="000000">
                <a:alpha val="40000"/>
              </a:srgbClr>
            </a:outerShdw>
          </a:effectLst>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Character</a:t>
            </a:r>
            <a:endParaRPr sz="1800">
              <a:solidFill>
                <a:srgbClr val="000000"/>
              </a:solidFill>
              <a:latin typeface="Calibri"/>
              <a:ea typeface="Calibri"/>
              <a:cs typeface="Calibri"/>
              <a:sym typeface="Calibri"/>
            </a:endParaRPr>
          </a:p>
        </p:txBody>
      </p:sp>
      <p:sp>
        <p:nvSpPr>
          <p:cNvPr id="1989" name="Google Shape;1989;p138"/>
          <p:cNvSpPr/>
          <p:nvPr/>
        </p:nvSpPr>
        <p:spPr>
          <a:xfrm>
            <a:off x="3668466" y="4937960"/>
            <a:ext cx="1785938" cy="931863"/>
          </a:xfrm>
          <a:prstGeom prst="roundRect">
            <a:avLst>
              <a:gd name="adj" fmla="val 16667"/>
            </a:avLst>
          </a:prstGeom>
          <a:solidFill>
            <a:srgbClr val="A5A5A5"/>
          </a:solidFill>
          <a:ln>
            <a:noFill/>
          </a:ln>
          <a:effectLst>
            <a:outerShdw blurRad="50800" dist="38100" dir="16200000" rotWithShape="0">
              <a:srgbClr val="000000">
                <a:alpha val="40000"/>
              </a:srgbClr>
            </a:outerShdw>
          </a:effectLst>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131819"/>
                </a:solidFill>
                <a:latin typeface="Arial"/>
                <a:ea typeface="Arial"/>
                <a:cs typeface="Arial"/>
                <a:sym typeface="Arial"/>
              </a:rPr>
              <a:t>Conversion</a:t>
            </a:r>
            <a:endParaRPr sz="1800">
              <a:solidFill>
                <a:srgbClr val="000000"/>
              </a:solidFill>
              <a:latin typeface="Calibri"/>
              <a:ea typeface="Calibri"/>
              <a:cs typeface="Calibri"/>
              <a:sym typeface="Calibri"/>
            </a:endParaRPr>
          </a:p>
        </p:txBody>
      </p:sp>
      <p:sp>
        <p:nvSpPr>
          <p:cNvPr id="1990" name="Google Shape;1990;p138"/>
          <p:cNvSpPr/>
          <p:nvPr/>
        </p:nvSpPr>
        <p:spPr>
          <a:xfrm>
            <a:off x="6908795" y="4949073"/>
            <a:ext cx="1739900" cy="911225"/>
          </a:xfrm>
          <a:prstGeom prst="roundRect">
            <a:avLst>
              <a:gd name="adj" fmla="val 16667"/>
            </a:avLst>
          </a:prstGeom>
          <a:solidFill>
            <a:srgbClr val="BFBFBF"/>
          </a:solidFill>
          <a:ln>
            <a:noFill/>
          </a:ln>
          <a:effectLst>
            <a:outerShdw blurRad="50800" dist="38100" dir="16200000" rotWithShape="0">
              <a:srgbClr val="000000">
                <a:alpha val="40000"/>
              </a:srgbClr>
            </a:outerShdw>
          </a:effectLst>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Date</a:t>
            </a:r>
            <a:endParaRPr sz="1800">
              <a:solidFill>
                <a:srgbClr val="000000"/>
              </a:solidFill>
              <a:latin typeface="Calibri"/>
              <a:ea typeface="Calibri"/>
              <a:cs typeface="Calibri"/>
              <a:sym typeface="Calibri"/>
            </a:endParaRPr>
          </a:p>
        </p:txBody>
      </p:sp>
      <p:sp>
        <p:nvSpPr>
          <p:cNvPr id="1991" name="Google Shape;1991;p138"/>
          <p:cNvSpPr/>
          <p:nvPr/>
        </p:nvSpPr>
        <p:spPr>
          <a:xfrm>
            <a:off x="8374730" y="3052011"/>
            <a:ext cx="1739900" cy="911225"/>
          </a:xfrm>
          <a:prstGeom prst="roundRect">
            <a:avLst>
              <a:gd name="adj" fmla="val 16667"/>
            </a:avLst>
          </a:prstGeom>
          <a:solidFill>
            <a:srgbClr val="D8D8D8"/>
          </a:solidFill>
          <a:ln>
            <a:noFill/>
          </a:ln>
          <a:effectLst>
            <a:outerShdw blurRad="50800" dist="38100" dir="10800000" algn="r" rotWithShape="0">
              <a:srgbClr val="000000">
                <a:alpha val="40000"/>
              </a:srgbClr>
            </a:outerShdw>
          </a:effectLst>
        </p:spPr>
        <p:txBody>
          <a:bodyPr spcFirstLastPara="1" wrap="square" lIns="122225" tIns="61900" rIns="122225" bIns="61900"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Number</a:t>
            </a:r>
            <a:endParaRPr sz="1800">
              <a:solidFill>
                <a:srgbClr val="000000"/>
              </a:solidFill>
              <a:latin typeface="Calibri"/>
              <a:ea typeface="Calibri"/>
              <a:cs typeface="Calibri"/>
              <a:sym typeface="Calibri"/>
            </a:endParaRPr>
          </a:p>
        </p:txBody>
      </p:sp>
      <p:sp>
        <p:nvSpPr>
          <p:cNvPr id="1992" name="Google Shape;1992;p138"/>
          <p:cNvSpPr/>
          <p:nvPr/>
        </p:nvSpPr>
        <p:spPr>
          <a:xfrm>
            <a:off x="2202530" y="3052011"/>
            <a:ext cx="1739900" cy="911225"/>
          </a:xfrm>
          <a:prstGeom prst="roundRect">
            <a:avLst>
              <a:gd name="adj" fmla="val 16667"/>
            </a:avLst>
          </a:prstGeom>
          <a:solidFill>
            <a:srgbClr val="7F7F7F"/>
          </a:solidFill>
          <a:ln>
            <a:noFill/>
          </a:ln>
          <a:effectLst>
            <a:outerShdw blurRad="50800" dist="38100" algn="l" rotWithShape="0">
              <a:srgbClr val="000000">
                <a:alpha val="40000"/>
              </a:srgbClr>
            </a:outerShdw>
          </a:effectLst>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General</a:t>
            </a:r>
            <a:endParaRPr sz="1800">
              <a:solidFill>
                <a:srgbClr val="000000"/>
              </a:solidFill>
              <a:latin typeface="Calibri"/>
              <a:ea typeface="Calibri"/>
              <a:cs typeface="Calibri"/>
              <a:sym typeface="Calibri"/>
            </a:endParaRPr>
          </a:p>
        </p:txBody>
      </p:sp>
      <p:sp>
        <p:nvSpPr>
          <p:cNvPr id="1993" name="Google Shape;1993;p138"/>
          <p:cNvSpPr/>
          <p:nvPr/>
        </p:nvSpPr>
        <p:spPr>
          <a:xfrm>
            <a:off x="5083049" y="3053642"/>
            <a:ext cx="2151063" cy="931863"/>
          </a:xfrm>
          <a:prstGeom prst="roundRect">
            <a:avLst>
              <a:gd name="adj" fmla="val 16667"/>
            </a:avLst>
          </a:prstGeom>
          <a:solidFill>
            <a:srgbClr val="F7941D"/>
          </a:solidFill>
          <a:ln>
            <a:noFill/>
          </a:ln>
          <a:effectLst>
            <a:outerShdw blurRad="63500" algn="ctr" rotWithShape="0">
              <a:srgbClr val="000000">
                <a:alpha val="40000"/>
              </a:srgbClr>
            </a:outerShdw>
          </a:effectLst>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Single-row </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FFFFF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pic>
        <p:nvPicPr>
          <p:cNvPr id="1994" name="Google Shape;1994;p138" descr="cnt2428006.png"/>
          <p:cNvPicPr preferRelativeResize="0"/>
          <p:nvPr/>
        </p:nvPicPr>
        <p:blipFill rotWithShape="1">
          <a:blip r:embed="rId3">
            <a:alphaModFix/>
          </a:blip>
          <a:srcRect/>
          <a:stretch/>
        </p:blipFill>
        <p:spPr>
          <a:xfrm rot="-1638805">
            <a:off x="4131728" y="3255790"/>
            <a:ext cx="786978" cy="503666"/>
          </a:xfrm>
          <a:prstGeom prst="rect">
            <a:avLst/>
          </a:prstGeom>
          <a:noFill/>
          <a:ln>
            <a:noFill/>
          </a:ln>
        </p:spPr>
      </p:pic>
      <p:pic>
        <p:nvPicPr>
          <p:cNvPr id="1995" name="Google Shape;1995;p138" descr="cnt2428006.png"/>
          <p:cNvPicPr preferRelativeResize="0"/>
          <p:nvPr/>
        </p:nvPicPr>
        <p:blipFill rotWithShape="1">
          <a:blip r:embed="rId3">
            <a:alphaModFix/>
          </a:blip>
          <a:srcRect/>
          <a:stretch/>
        </p:blipFill>
        <p:spPr>
          <a:xfrm rot="8613276">
            <a:off x="7422448" y="3251257"/>
            <a:ext cx="786978" cy="503666"/>
          </a:xfrm>
          <a:prstGeom prst="rect">
            <a:avLst/>
          </a:prstGeom>
          <a:noFill/>
          <a:ln>
            <a:noFill/>
          </a:ln>
        </p:spPr>
      </p:pic>
      <p:pic>
        <p:nvPicPr>
          <p:cNvPr id="1996" name="Google Shape;1996;p138" descr="cnt2428006.png"/>
          <p:cNvPicPr preferRelativeResize="0"/>
          <p:nvPr/>
        </p:nvPicPr>
        <p:blipFill rotWithShape="1">
          <a:blip r:embed="rId3">
            <a:alphaModFix/>
          </a:blip>
          <a:srcRect/>
          <a:stretch/>
        </p:blipFill>
        <p:spPr>
          <a:xfrm rot="-9230659">
            <a:off x="6692086" y="4210456"/>
            <a:ext cx="786978" cy="503666"/>
          </a:xfrm>
          <a:prstGeom prst="rect">
            <a:avLst/>
          </a:prstGeom>
          <a:noFill/>
          <a:ln>
            <a:noFill/>
          </a:ln>
        </p:spPr>
      </p:pic>
      <p:pic>
        <p:nvPicPr>
          <p:cNvPr id="1997" name="Google Shape;1997;p138" descr="cnt2428006.png"/>
          <p:cNvPicPr preferRelativeResize="0"/>
          <p:nvPr/>
        </p:nvPicPr>
        <p:blipFill rotWithShape="1">
          <a:blip r:embed="rId3">
            <a:alphaModFix/>
          </a:blip>
          <a:srcRect/>
          <a:stretch/>
        </p:blipFill>
        <p:spPr>
          <a:xfrm rot="9230659" flipH="1">
            <a:off x="4838096" y="4210457"/>
            <a:ext cx="786978" cy="503666"/>
          </a:xfrm>
          <a:prstGeom prst="rect">
            <a:avLst/>
          </a:prstGeom>
          <a:noFill/>
          <a:ln>
            <a:noFill/>
          </a:ln>
        </p:spPr>
      </p:pic>
      <p:pic>
        <p:nvPicPr>
          <p:cNvPr id="1998" name="Google Shape;1998;p138" descr="cnt2428006.png"/>
          <p:cNvPicPr preferRelativeResize="0"/>
          <p:nvPr/>
        </p:nvPicPr>
        <p:blipFill rotWithShape="1">
          <a:blip r:embed="rId3">
            <a:alphaModFix/>
          </a:blip>
          <a:srcRect/>
          <a:stretch/>
        </p:blipFill>
        <p:spPr>
          <a:xfrm rot="2965259">
            <a:off x="5765091" y="2293601"/>
            <a:ext cx="786978" cy="503666"/>
          </a:xfrm>
          <a:prstGeom prst="rect">
            <a:avLst/>
          </a:prstGeom>
          <a:noFill/>
          <a:ln>
            <a:noFill/>
          </a:ln>
        </p:spPr>
      </p:pic>
      <p:sp>
        <p:nvSpPr>
          <p:cNvPr id="1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139"/>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004" name="Google Shape;2004;p13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Single-row SQL functions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Character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Nesting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Number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Working with dates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Date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14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Character Functions</a:t>
            </a:r>
            <a:endParaRPr/>
          </a:p>
        </p:txBody>
      </p:sp>
      <p:sp>
        <p:nvSpPr>
          <p:cNvPr id="2014" name="Google Shape;2014;p14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2015" name="Google Shape;2015;p140"/>
          <p:cNvSpPr/>
          <p:nvPr/>
        </p:nvSpPr>
        <p:spPr>
          <a:xfrm>
            <a:off x="4960144" y="1249946"/>
            <a:ext cx="2311400" cy="941388"/>
          </a:xfrm>
          <a:prstGeom prst="roundRect">
            <a:avLst>
              <a:gd name="adj" fmla="val 16667"/>
            </a:avLst>
          </a:prstGeom>
          <a:solidFill>
            <a:srgbClr val="F7941D"/>
          </a:solidFill>
          <a:ln w="28575" cap="flat" cmpd="sng">
            <a:solidFill>
              <a:srgbClr val="2F2F2F"/>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Character</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FFFFF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sp>
        <p:nvSpPr>
          <p:cNvPr id="2016" name="Google Shape;2016;p140"/>
          <p:cNvSpPr/>
          <p:nvPr/>
        </p:nvSpPr>
        <p:spPr>
          <a:xfrm>
            <a:off x="3575843" y="4269372"/>
            <a:ext cx="1150938" cy="841375"/>
          </a:xfrm>
          <a:prstGeom prst="rect">
            <a:avLst/>
          </a:prstGeom>
          <a:noFill/>
          <a:ln>
            <a:noFill/>
          </a:ln>
        </p:spPr>
        <p:txBody>
          <a:bodyPr spcFirstLastPara="1" wrap="square" lIns="92075" tIns="46025" rIns="92075" bIns="46025" anchor="t" anchorCtr="0">
            <a:noAutofit/>
          </a:bodyPr>
          <a:lstStyle/>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LOWER</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UPPER</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INITCAP</a:t>
            </a:r>
            <a:endParaRPr sz="1800">
              <a:solidFill>
                <a:srgbClr val="000000"/>
              </a:solidFill>
              <a:latin typeface="Calibri"/>
              <a:ea typeface="Calibri"/>
              <a:cs typeface="Calibri"/>
              <a:sym typeface="Calibri"/>
            </a:endParaRPr>
          </a:p>
        </p:txBody>
      </p:sp>
      <p:sp>
        <p:nvSpPr>
          <p:cNvPr id="2017" name="Google Shape;2017;p140"/>
          <p:cNvSpPr/>
          <p:nvPr/>
        </p:nvSpPr>
        <p:spPr>
          <a:xfrm>
            <a:off x="7177882" y="4178884"/>
            <a:ext cx="1719263" cy="1846262"/>
          </a:xfrm>
          <a:prstGeom prst="rect">
            <a:avLst/>
          </a:prstGeom>
          <a:noFill/>
          <a:ln>
            <a:noFill/>
          </a:ln>
        </p:spPr>
        <p:txBody>
          <a:bodyPr spcFirstLastPara="1" wrap="square" lIns="92075" tIns="46025" rIns="92075" bIns="46025" anchor="t" anchorCtr="0">
            <a:noAutofit/>
          </a:bodyPr>
          <a:lstStyle/>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CONCAT</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SUBSTR</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LENGTH</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INSTR</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LPAD | RPAD</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TRIM</a:t>
            </a:r>
            <a:endParaRPr sz="1800">
              <a:solidFill>
                <a:srgbClr val="000000"/>
              </a:solidFill>
              <a:latin typeface="Calibri"/>
              <a:ea typeface="Calibri"/>
              <a:cs typeface="Calibri"/>
              <a:sym typeface="Calibri"/>
            </a:endParaRPr>
          </a:p>
          <a:p>
            <a:pPr marL="0" marR="0" lvl="0" indent="0" algn="l" rtl="0">
              <a:lnSpc>
                <a:spcPct val="90000"/>
              </a:lnSpc>
              <a:spcBef>
                <a:spcPts val="0"/>
              </a:spcBef>
              <a:spcAft>
                <a:spcPts val="0"/>
              </a:spcAft>
              <a:buNone/>
            </a:pPr>
            <a:r>
              <a:rPr lang="en-US" sz="1800" b="1">
                <a:solidFill>
                  <a:srgbClr val="2F2F2F"/>
                </a:solidFill>
                <a:latin typeface="Courier New"/>
                <a:ea typeface="Courier New"/>
                <a:cs typeface="Courier New"/>
                <a:sym typeface="Courier New"/>
              </a:rPr>
              <a:t>REPLACE</a:t>
            </a:r>
            <a:endParaRPr sz="1800">
              <a:solidFill>
                <a:srgbClr val="000000"/>
              </a:solidFill>
              <a:latin typeface="Calibri"/>
              <a:ea typeface="Calibri"/>
              <a:cs typeface="Calibri"/>
              <a:sym typeface="Calibri"/>
            </a:endParaRPr>
          </a:p>
        </p:txBody>
      </p:sp>
      <p:sp>
        <p:nvSpPr>
          <p:cNvPr id="2018" name="Google Shape;2018;p140"/>
          <p:cNvSpPr/>
          <p:nvPr/>
        </p:nvSpPr>
        <p:spPr>
          <a:xfrm>
            <a:off x="2505868" y="3198603"/>
            <a:ext cx="3290888" cy="941388"/>
          </a:xfrm>
          <a:prstGeom prst="roundRect">
            <a:avLst>
              <a:gd name="adj" fmla="val 16667"/>
            </a:avLst>
          </a:prstGeom>
          <a:solidFill>
            <a:srgbClr val="818286"/>
          </a:solidFill>
          <a:ln w="28575" cap="flat" cmpd="sng">
            <a:solidFill>
              <a:srgbClr val="2F2F2F"/>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Case-conversion </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2F2F2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sp>
        <p:nvSpPr>
          <p:cNvPr id="2019" name="Google Shape;2019;p140"/>
          <p:cNvSpPr/>
          <p:nvPr/>
        </p:nvSpPr>
        <p:spPr>
          <a:xfrm>
            <a:off x="6392070" y="3198604"/>
            <a:ext cx="3290887" cy="941387"/>
          </a:xfrm>
          <a:prstGeom prst="roundRect">
            <a:avLst>
              <a:gd name="adj" fmla="val 16667"/>
            </a:avLst>
          </a:prstGeom>
          <a:noFill/>
          <a:ln w="28575" cap="flat" cmpd="sng">
            <a:solidFill>
              <a:srgbClr val="2F2F2F"/>
            </a:solidFill>
            <a:prstDash val="solid"/>
            <a:miter lim="800000"/>
            <a:headEnd type="none" w="sm" len="sm"/>
            <a:tailEnd type="none" w="sm" len="sm"/>
          </a:ln>
        </p:spPr>
        <p:txBody>
          <a:bodyPr spcFirstLastPara="1" wrap="square" lIns="122225" tIns="61900" rIns="122225" bIns="61900" anchor="ctr" anchorCtr="0">
            <a:noAutofit/>
          </a:bodyPr>
          <a:lstStyle/>
          <a:p>
            <a:pPr marL="0" marR="0" lvl="0" indent="0" algn="ctr" rtl="0">
              <a:spcBef>
                <a:spcPts val="0"/>
              </a:spcBef>
              <a:spcAft>
                <a:spcPts val="0"/>
              </a:spcAft>
              <a:buNone/>
            </a:pPr>
            <a:r>
              <a:rPr lang="en-US" sz="1800" b="1">
                <a:solidFill>
                  <a:srgbClr val="2F2F2F"/>
                </a:solidFill>
                <a:latin typeface="Arial"/>
                <a:ea typeface="Arial"/>
                <a:cs typeface="Arial"/>
                <a:sym typeface="Arial"/>
              </a:rPr>
              <a:t>Character-manipulation</a:t>
            </a:r>
            <a:endParaRPr sz="1800">
              <a:solidFill>
                <a:srgbClr val="000000"/>
              </a:solidFill>
              <a:latin typeface="Calibri"/>
              <a:ea typeface="Calibri"/>
              <a:cs typeface="Calibri"/>
              <a:sym typeface="Calibri"/>
            </a:endParaRPr>
          </a:p>
          <a:p>
            <a:pPr marL="0" marR="0" lvl="0" indent="0" algn="ctr" rtl="0">
              <a:spcBef>
                <a:spcPts val="0"/>
              </a:spcBef>
              <a:spcAft>
                <a:spcPts val="0"/>
              </a:spcAft>
              <a:buNone/>
            </a:pPr>
            <a:r>
              <a:rPr lang="en-US" sz="1800" b="1">
                <a:solidFill>
                  <a:srgbClr val="2F2F2F"/>
                </a:solidFill>
                <a:latin typeface="Arial"/>
                <a:ea typeface="Arial"/>
                <a:cs typeface="Arial"/>
                <a:sym typeface="Arial"/>
              </a:rPr>
              <a:t>functions</a:t>
            </a:r>
            <a:endParaRPr sz="1800">
              <a:solidFill>
                <a:srgbClr val="000000"/>
              </a:solidFill>
              <a:latin typeface="Calibri"/>
              <a:ea typeface="Calibri"/>
              <a:cs typeface="Calibri"/>
              <a:sym typeface="Calibri"/>
            </a:endParaRPr>
          </a:p>
        </p:txBody>
      </p:sp>
      <p:cxnSp>
        <p:nvCxnSpPr>
          <p:cNvPr id="2020" name="Google Shape;2020;p140"/>
          <p:cNvCxnSpPr>
            <a:stCxn id="2015" idx="2"/>
            <a:endCxn id="2018" idx="0"/>
          </p:cNvCxnSpPr>
          <p:nvPr/>
        </p:nvCxnSpPr>
        <p:spPr>
          <a:xfrm rot="5400000">
            <a:off x="4629944" y="1712834"/>
            <a:ext cx="1007400" cy="1964400"/>
          </a:xfrm>
          <a:prstGeom prst="bentConnector3">
            <a:avLst>
              <a:gd name="adj1" fmla="val 50000"/>
            </a:avLst>
          </a:prstGeom>
          <a:noFill/>
          <a:ln w="28575" cap="flat" cmpd="sng">
            <a:solidFill>
              <a:srgbClr val="F7941D"/>
            </a:solidFill>
            <a:prstDash val="solid"/>
            <a:round/>
            <a:headEnd type="none" w="sm" len="sm"/>
            <a:tailEnd type="triangle" w="lg" len="lg"/>
          </a:ln>
        </p:spPr>
      </p:cxnSp>
      <p:cxnSp>
        <p:nvCxnSpPr>
          <p:cNvPr id="2021" name="Google Shape;2021;p140"/>
          <p:cNvCxnSpPr>
            <a:stCxn id="2015" idx="2"/>
            <a:endCxn id="2019" idx="0"/>
          </p:cNvCxnSpPr>
          <p:nvPr/>
        </p:nvCxnSpPr>
        <p:spPr>
          <a:xfrm rot="-5400000" flipH="1">
            <a:off x="6573044" y="1734134"/>
            <a:ext cx="1007400" cy="1921800"/>
          </a:xfrm>
          <a:prstGeom prst="bentConnector3">
            <a:avLst>
              <a:gd name="adj1" fmla="val 50000"/>
            </a:avLst>
          </a:prstGeom>
          <a:noFill/>
          <a:ln w="28575" cap="flat" cmpd="sng">
            <a:solidFill>
              <a:srgbClr val="F7941D"/>
            </a:solidFill>
            <a:prstDash val="solid"/>
            <a:round/>
            <a:headEnd type="none" w="sm" len="sm"/>
            <a:tailEnd type="triangle" w="lg" len="lg"/>
          </a:ln>
        </p:spPr>
      </p:cxn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14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Case-Conversion Functions</a:t>
            </a:r>
            <a:endParaRPr/>
          </a:p>
        </p:txBody>
      </p:sp>
      <p:sp>
        <p:nvSpPr>
          <p:cNvPr id="2028" name="Google Shape;2028;p14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You can use these functions to convert the case of character strings:</a:t>
            </a:r>
            <a:endParaRPr/>
          </a:p>
          <a:p>
            <a:pPr marL="0" lvl="0" indent="0" algn="l" rtl="0">
              <a:lnSpc>
                <a:spcPct val="90000"/>
              </a:lnSpc>
              <a:spcBef>
                <a:spcPts val="1000"/>
              </a:spcBef>
              <a:spcAft>
                <a:spcPts val="0"/>
              </a:spcAft>
              <a:buClr>
                <a:schemeClr val="dk1"/>
              </a:buClr>
              <a:buSzPts val="3200"/>
              <a:buNone/>
            </a:pPr>
            <a:endParaRPr/>
          </a:p>
        </p:txBody>
      </p:sp>
      <p:graphicFrame>
        <p:nvGraphicFramePr>
          <p:cNvPr id="2029" name="Google Shape;2029;p141"/>
          <p:cNvGraphicFramePr/>
          <p:nvPr/>
        </p:nvGraphicFramePr>
        <p:xfrm>
          <a:off x="2886074" y="2689860"/>
          <a:ext cx="6416700" cy="1478320"/>
        </p:xfrm>
        <a:graphic>
          <a:graphicData uri="http://schemas.openxmlformats.org/drawingml/2006/table">
            <a:tbl>
              <a:tblPr>
                <a:noFill/>
                <a:tableStyleId>{77D58EAA-9CED-4EE4-974C-EA1757586352}</a:tableStyleId>
              </a:tblPr>
              <a:tblGrid>
                <a:gridCol w="3208350">
                  <a:extLst>
                    <a:ext uri="{9D8B030D-6E8A-4147-A177-3AD203B41FA5}">
                      <a16:colId xmlns:a16="http://schemas.microsoft.com/office/drawing/2014/main" xmlns="" val="20000"/>
                    </a:ext>
                  </a:extLst>
                </a:gridCol>
                <a:gridCol w="3208350">
                  <a:extLst>
                    <a:ext uri="{9D8B030D-6E8A-4147-A177-3AD203B41FA5}">
                      <a16:colId xmlns:a16="http://schemas.microsoft.com/office/drawing/2014/main" xmlns="" val="20001"/>
                    </a:ext>
                  </a:extLst>
                </a:gridCol>
              </a:tblGrid>
              <a:tr h="228600">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Function</a:t>
                      </a:r>
                      <a:endParaRPr sz="2400" u="none" strike="noStrike" cap="none">
                        <a:solidFill>
                          <a:schemeClr val="dk1"/>
                        </a:solidFill>
                      </a:endParaRPr>
                    </a:p>
                  </a:txBody>
                  <a:tcPr marL="91450" marR="91450" marT="45725" marB="45725"/>
                </a:tc>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Result</a:t>
                      </a:r>
                      <a:endParaRPr sz="2400" u="none" strike="noStrike" cap="none">
                        <a:solidFill>
                          <a:schemeClr val="dk1"/>
                        </a:solidFill>
                      </a:endParaRPr>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LOWER(</a:t>
                      </a:r>
                      <a:r>
                        <a:rPr lang="en-US" sz="1600" b="0" u="none" strike="noStrike" cap="none">
                          <a:solidFill>
                            <a:schemeClr val="lt2"/>
                          </a:solidFill>
                          <a:latin typeface="Courier New"/>
                          <a:ea typeface="Courier New"/>
                          <a:cs typeface="Courier New"/>
                          <a:sym typeface="Courier New"/>
                        </a:rPr>
                        <a:t>'</a:t>
                      </a:r>
                      <a:r>
                        <a:rPr lang="en-US" sz="1600" b="0" u="none" strike="noStrike" cap="none">
                          <a:solidFill>
                            <a:srgbClr val="000000"/>
                          </a:solidFill>
                          <a:latin typeface="Courier New"/>
                          <a:ea typeface="Courier New"/>
                          <a:cs typeface="Courier New"/>
                          <a:sym typeface="Courier New"/>
                        </a:rPr>
                        <a:t>SQL Course</a:t>
                      </a:r>
                      <a:r>
                        <a:rPr lang="en-US" sz="1600" b="0" u="none" strike="noStrike" cap="none">
                          <a:solidFill>
                            <a:schemeClr val="lt2"/>
                          </a:solidFill>
                          <a:latin typeface="Courier New"/>
                          <a:ea typeface="Courier New"/>
                          <a:cs typeface="Courier New"/>
                          <a:sym typeface="Courier New"/>
                        </a:rPr>
                        <a:t>'</a:t>
                      </a:r>
                      <a:r>
                        <a:rPr lang="en-US" sz="1600" b="0" u="none" strike="noStrike" cap="none">
                          <a:solidFill>
                            <a:srgbClr val="000000"/>
                          </a:solidFill>
                          <a:latin typeface="Courier New"/>
                          <a:ea typeface="Courier New"/>
                          <a:cs typeface="Courier New"/>
                          <a:sym typeface="Courier New"/>
                        </a:rPr>
                        <a:t>)</a:t>
                      </a:r>
                      <a:endParaRPr sz="18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u="none" strike="noStrike" cap="none">
                          <a:solidFill>
                            <a:srgbClr val="000000"/>
                          </a:solidFill>
                          <a:latin typeface="Courier New"/>
                          <a:ea typeface="Courier New"/>
                          <a:cs typeface="Courier New"/>
                          <a:sym typeface="Courier New"/>
                        </a:rPr>
                        <a:t>sql course</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UPPER(</a:t>
                      </a:r>
                      <a:r>
                        <a:rPr lang="en-US" sz="1600" b="0" u="none" strike="noStrike" cap="none">
                          <a:solidFill>
                            <a:schemeClr val="lt2"/>
                          </a:solidFill>
                          <a:latin typeface="Courier New"/>
                          <a:ea typeface="Courier New"/>
                          <a:cs typeface="Courier New"/>
                          <a:sym typeface="Courier New"/>
                        </a:rPr>
                        <a:t>'</a:t>
                      </a:r>
                      <a:r>
                        <a:rPr lang="en-US" sz="1600" b="0" u="none" strike="noStrike" cap="none">
                          <a:solidFill>
                            <a:srgbClr val="000000"/>
                          </a:solidFill>
                          <a:latin typeface="Courier New"/>
                          <a:ea typeface="Courier New"/>
                          <a:cs typeface="Courier New"/>
                          <a:sym typeface="Courier New"/>
                        </a:rPr>
                        <a:t>SQL Course</a:t>
                      </a:r>
                      <a:r>
                        <a:rPr lang="en-US" sz="1600" b="0" u="none" strike="noStrike" cap="none">
                          <a:solidFill>
                            <a:schemeClr val="lt2"/>
                          </a:solidFill>
                          <a:latin typeface="Courier New"/>
                          <a:ea typeface="Courier New"/>
                          <a:cs typeface="Courier New"/>
                          <a:sym typeface="Courier New"/>
                        </a:rPr>
                        <a:t>'</a:t>
                      </a:r>
                      <a:r>
                        <a:rPr lang="en-US" sz="1600" b="0" u="none" strike="noStrike" cap="none">
                          <a:solidFill>
                            <a:srgbClr val="000000"/>
                          </a:solidFill>
                          <a:latin typeface="Courier New"/>
                          <a:ea typeface="Courier New"/>
                          <a:cs typeface="Courier New"/>
                          <a:sym typeface="Courier New"/>
                        </a:rPr>
                        <a:t>)</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u="none" strike="noStrike" cap="none">
                          <a:solidFill>
                            <a:srgbClr val="000000"/>
                          </a:solidFill>
                          <a:latin typeface="Courier New"/>
                          <a:ea typeface="Courier New"/>
                          <a:cs typeface="Courier New"/>
                          <a:sym typeface="Courier New"/>
                        </a:rPr>
                        <a:t>SQL COURSE</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INITCAP(</a:t>
                      </a:r>
                      <a:r>
                        <a:rPr lang="en-US" sz="1600" b="0" u="none" strike="noStrike" cap="none">
                          <a:solidFill>
                            <a:schemeClr val="lt2"/>
                          </a:solidFill>
                          <a:latin typeface="Courier New"/>
                          <a:ea typeface="Courier New"/>
                          <a:cs typeface="Courier New"/>
                          <a:sym typeface="Courier New"/>
                        </a:rPr>
                        <a:t>'</a:t>
                      </a:r>
                      <a:r>
                        <a:rPr lang="en-US" sz="1600" b="0" u="none" strike="noStrike" cap="none">
                          <a:solidFill>
                            <a:srgbClr val="000000"/>
                          </a:solidFill>
                          <a:latin typeface="Courier New"/>
                          <a:ea typeface="Courier New"/>
                          <a:cs typeface="Courier New"/>
                          <a:sym typeface="Courier New"/>
                        </a:rPr>
                        <a:t>SQL Course</a:t>
                      </a:r>
                      <a:r>
                        <a:rPr lang="en-US" sz="1600" b="0" u="none" strike="noStrike" cap="none">
                          <a:solidFill>
                            <a:schemeClr val="lt2"/>
                          </a:solidFill>
                          <a:latin typeface="Courier New"/>
                          <a:ea typeface="Courier New"/>
                          <a:cs typeface="Courier New"/>
                          <a:sym typeface="Courier New"/>
                        </a:rPr>
                        <a:t>'</a:t>
                      </a:r>
                      <a:r>
                        <a:rPr lang="en-US" sz="1600" b="0" u="none" strike="noStrike" cap="none">
                          <a:solidFill>
                            <a:srgbClr val="000000"/>
                          </a:solidFill>
                          <a:latin typeface="Courier New"/>
                          <a:ea typeface="Courier New"/>
                          <a:cs typeface="Courier New"/>
                          <a:sym typeface="Courier New"/>
                        </a:rPr>
                        <a:t>)</a:t>
                      </a:r>
                      <a:endParaRPr sz="18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u="none" strike="noStrike" cap="none">
                          <a:solidFill>
                            <a:srgbClr val="000000"/>
                          </a:solidFill>
                          <a:latin typeface="Courier New"/>
                          <a:ea typeface="Courier New"/>
                          <a:cs typeface="Courier New"/>
                          <a:sym typeface="Courier New"/>
                        </a:rPr>
                        <a:t>Sql Course</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4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Case-Conversion Functions</a:t>
            </a:r>
            <a:endParaRPr/>
          </a:p>
        </p:txBody>
      </p:sp>
      <p:sp>
        <p:nvSpPr>
          <p:cNvPr id="2036" name="Google Shape;2036;p14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Display the employee number, name, and department number for employee Higgins:</a:t>
            </a:r>
            <a:endParaRPr/>
          </a:p>
          <a:p>
            <a:pPr marL="0" lvl="0" indent="0" algn="l" rtl="0">
              <a:lnSpc>
                <a:spcPct val="90000"/>
              </a:lnSpc>
              <a:spcBef>
                <a:spcPts val="1000"/>
              </a:spcBef>
              <a:spcAft>
                <a:spcPts val="0"/>
              </a:spcAft>
              <a:buClr>
                <a:schemeClr val="dk1"/>
              </a:buClr>
              <a:buSzPts val="3200"/>
              <a:buNone/>
            </a:pPr>
            <a:endParaRPr/>
          </a:p>
        </p:txBody>
      </p:sp>
      <p:sp>
        <p:nvSpPr>
          <p:cNvPr id="2037" name="Google Shape;2037;p142"/>
          <p:cNvSpPr/>
          <p:nvPr/>
        </p:nvSpPr>
        <p:spPr>
          <a:xfrm>
            <a:off x="2103437" y="2192249"/>
            <a:ext cx="8064500"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last_name = 'higgins';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endParaRPr sz="1800" b="1">
              <a:solidFill>
                <a:srgbClr val="474747"/>
              </a:solidFill>
              <a:latin typeface="Courier New"/>
              <a:ea typeface="Courier New"/>
              <a:cs typeface="Courier New"/>
              <a:sym typeface="Courier New"/>
            </a:endParaRPr>
          </a:p>
        </p:txBody>
      </p:sp>
      <p:sp>
        <p:nvSpPr>
          <p:cNvPr id="2038" name="Google Shape;2038;p142"/>
          <p:cNvSpPr/>
          <p:nvPr/>
        </p:nvSpPr>
        <p:spPr>
          <a:xfrm>
            <a:off x="2360613" y="3657601"/>
            <a:ext cx="7381875" cy="1120775"/>
          </a:xfrm>
          <a:prstGeom prst="rect">
            <a:avLst/>
          </a:prstGeom>
          <a:noFill/>
          <a:ln>
            <a:noFill/>
          </a:ln>
        </p:spPr>
        <p:txBody>
          <a:bodyPr spcFirstLastPara="1" wrap="square" lIns="92075" tIns="46025" rIns="92075" bIns="46025" anchor="ctr" anchorCtr="0">
            <a:noAutofit/>
          </a:bodyPr>
          <a:lstStyle/>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p:txBody>
      </p:sp>
      <p:pic>
        <p:nvPicPr>
          <p:cNvPr id="2039" name="Google Shape;2039;p142" descr="C:\project-SQLFund1\images\img09-0rows.gif"/>
          <p:cNvPicPr preferRelativeResize="0"/>
          <p:nvPr/>
        </p:nvPicPr>
        <p:blipFill rotWithShape="1">
          <a:blip r:embed="rId3">
            <a:alphaModFix/>
          </a:blip>
          <a:srcRect/>
          <a:stretch/>
        </p:blipFill>
        <p:spPr>
          <a:xfrm>
            <a:off x="2160587" y="3200401"/>
            <a:ext cx="1303338" cy="250825"/>
          </a:xfrm>
          <a:prstGeom prst="rect">
            <a:avLst/>
          </a:prstGeom>
          <a:noFill/>
          <a:ln>
            <a:noFill/>
          </a:ln>
        </p:spPr>
      </p:pic>
      <p:pic>
        <p:nvPicPr>
          <p:cNvPr id="2040" name="Google Shape;2040;p142"/>
          <p:cNvPicPr preferRelativeResize="0"/>
          <p:nvPr/>
        </p:nvPicPr>
        <p:blipFill rotWithShape="1">
          <a:blip r:embed="rId4">
            <a:alphaModFix/>
          </a:blip>
          <a:srcRect/>
          <a:stretch/>
        </p:blipFill>
        <p:spPr>
          <a:xfrm>
            <a:off x="2103437" y="5176837"/>
            <a:ext cx="3248025" cy="447675"/>
          </a:xfrm>
          <a:prstGeom prst="rect">
            <a:avLst/>
          </a:prstGeom>
          <a:noFill/>
          <a:ln w="28575" cap="flat" cmpd="sng">
            <a:solidFill>
              <a:srgbClr val="F7941D"/>
            </a:solidFill>
            <a:prstDash val="solid"/>
            <a:round/>
            <a:headEnd type="none" w="sm" len="sm"/>
            <a:tailEnd type="none" w="sm" len="sm"/>
          </a:ln>
        </p:spPr>
      </p:pic>
      <p:sp>
        <p:nvSpPr>
          <p:cNvPr id="2041" name="Google Shape;2041;p142"/>
          <p:cNvSpPr/>
          <p:nvPr/>
        </p:nvSpPr>
        <p:spPr>
          <a:xfrm>
            <a:off x="2103437" y="3810001"/>
            <a:ext cx="8064500"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LOWER(last_name) = 'higgins';</a:t>
            </a:r>
            <a:endParaRPr sz="1800">
              <a:solidFill>
                <a:srgbClr val="000000"/>
              </a:solidFill>
              <a:latin typeface="Calibri"/>
              <a:ea typeface="Calibri"/>
              <a:cs typeface="Calibri"/>
              <a:sym typeface="Calibri"/>
            </a:endParaRPr>
          </a:p>
        </p:txBody>
      </p:sp>
      <p:sp>
        <p:nvSpPr>
          <p:cNvPr id="2042" name="Google Shape;2042;p142"/>
          <p:cNvSpPr/>
          <p:nvPr/>
        </p:nvSpPr>
        <p:spPr>
          <a:xfrm>
            <a:off x="3090862" y="4452938"/>
            <a:ext cx="3886200" cy="3048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2043" name="Google Shape;2043;p142" descr="cnt2428007.png"/>
          <p:cNvPicPr preferRelativeResize="0"/>
          <p:nvPr/>
        </p:nvPicPr>
        <p:blipFill rotWithShape="1">
          <a:blip r:embed="rId5">
            <a:alphaModFix/>
          </a:blip>
          <a:srcRect/>
          <a:stretch/>
        </p:blipFill>
        <p:spPr>
          <a:xfrm>
            <a:off x="9447212" y="4038601"/>
            <a:ext cx="609600" cy="541867"/>
          </a:xfrm>
          <a:prstGeom prst="rect">
            <a:avLst/>
          </a:prstGeom>
          <a:noFill/>
          <a:ln>
            <a:noFill/>
          </a:ln>
        </p:spPr>
      </p:pic>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4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smtClean="0"/>
              <a:t>Character-Manipulation</a:t>
            </a:r>
            <a:endParaRPr dirty="0"/>
          </a:p>
        </p:txBody>
      </p:sp>
      <p:sp>
        <p:nvSpPr>
          <p:cNvPr id="2050" name="Google Shape;2050;p14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You can use these functions to manipulate character strings:</a:t>
            </a:r>
            <a:endParaRPr/>
          </a:p>
          <a:p>
            <a:pPr marL="0" lvl="0" indent="0" algn="l" rtl="0">
              <a:lnSpc>
                <a:spcPct val="90000"/>
              </a:lnSpc>
              <a:spcBef>
                <a:spcPts val="1000"/>
              </a:spcBef>
              <a:spcAft>
                <a:spcPts val="0"/>
              </a:spcAft>
              <a:buClr>
                <a:schemeClr val="dk1"/>
              </a:buClr>
              <a:buSzPts val="3200"/>
              <a:buNone/>
            </a:pPr>
            <a:endParaRPr/>
          </a:p>
        </p:txBody>
      </p:sp>
      <p:graphicFrame>
        <p:nvGraphicFramePr>
          <p:cNvPr id="2051" name="Google Shape;2051;p143"/>
          <p:cNvGraphicFramePr/>
          <p:nvPr/>
        </p:nvGraphicFramePr>
        <p:xfrm>
          <a:off x="2412205" y="2133600"/>
          <a:ext cx="7364400" cy="2590870"/>
        </p:xfrm>
        <a:graphic>
          <a:graphicData uri="http://schemas.openxmlformats.org/drawingml/2006/table">
            <a:tbl>
              <a:tblPr>
                <a:noFill/>
                <a:tableStyleId>{77D58EAA-9CED-4EE4-974C-EA1757586352}</a:tableStyleId>
              </a:tblPr>
              <a:tblGrid>
                <a:gridCol w="4139400">
                  <a:extLst>
                    <a:ext uri="{9D8B030D-6E8A-4147-A177-3AD203B41FA5}">
                      <a16:colId xmlns:a16="http://schemas.microsoft.com/office/drawing/2014/main" xmlns="" val="20000"/>
                    </a:ext>
                  </a:extLst>
                </a:gridCol>
                <a:gridCol w="3225000">
                  <a:extLst>
                    <a:ext uri="{9D8B030D-6E8A-4147-A177-3AD203B41FA5}">
                      <a16:colId xmlns:a16="http://schemas.microsoft.com/office/drawing/2014/main" xmlns="" val="20001"/>
                    </a:ext>
                  </a:extLst>
                </a:gridCol>
              </a:tblGrid>
              <a:tr h="228600">
                <a:tc>
                  <a:txBody>
                    <a:bodyPr/>
                    <a:lstStyle/>
                    <a:p>
                      <a:pPr marL="0" marR="0" lvl="0" indent="0" algn="l" rtl="0">
                        <a:spcBef>
                          <a:spcPts val="0"/>
                        </a:spcBef>
                        <a:spcAft>
                          <a:spcPts val="0"/>
                        </a:spcAft>
                        <a:buClr>
                          <a:srgbClr val="2F2F2F"/>
                        </a:buClr>
                        <a:buSzPts val="1800"/>
                        <a:buFont typeface="Calibri"/>
                        <a:buNone/>
                      </a:pPr>
                      <a:r>
                        <a:rPr lang="en-US" sz="1800" b="1" u="none" strike="noStrike" cap="none">
                          <a:solidFill>
                            <a:srgbClr val="2F2F2F"/>
                          </a:solidFill>
                        </a:rPr>
                        <a:t>Function</a:t>
                      </a:r>
                      <a:endParaRPr sz="2400" b="1" u="none" strike="noStrike" cap="none"/>
                    </a:p>
                  </a:txBody>
                  <a:tcPr marL="91450" marR="91450" marT="45725" marB="45725"/>
                </a:tc>
                <a:tc>
                  <a:txBody>
                    <a:bodyPr/>
                    <a:lstStyle/>
                    <a:p>
                      <a:pPr marL="0" marR="0" lvl="0" indent="0" algn="l" rtl="0">
                        <a:spcBef>
                          <a:spcPts val="0"/>
                        </a:spcBef>
                        <a:spcAft>
                          <a:spcPts val="0"/>
                        </a:spcAft>
                        <a:buClr>
                          <a:srgbClr val="2F2F2F"/>
                        </a:buClr>
                        <a:buSzPts val="1800"/>
                        <a:buFont typeface="Calibri"/>
                        <a:buNone/>
                      </a:pPr>
                      <a:r>
                        <a:rPr lang="en-US" sz="1800" b="1" u="none" strike="noStrike" cap="none">
                          <a:solidFill>
                            <a:srgbClr val="2F2F2F"/>
                          </a:solidFill>
                        </a:rPr>
                        <a:t>Result</a:t>
                      </a:r>
                      <a:endParaRPr sz="24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CONCAT('Hello', 'World')</a:t>
                      </a:r>
                      <a:endParaRPr sz="180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rgbClr val="000000"/>
                        </a:buClr>
                        <a:buSzPts val="1600"/>
                        <a:buFont typeface="Courier New"/>
                        <a:buNone/>
                      </a:pPr>
                      <a:r>
                        <a:rPr lang="en-US" sz="1600" u="none" strike="noStrike" cap="none">
                          <a:solidFill>
                            <a:srgbClr val="000000"/>
                          </a:solidFill>
                          <a:latin typeface="Courier New"/>
                          <a:ea typeface="Courier New"/>
                          <a:cs typeface="Courier New"/>
                          <a:sym typeface="Courier New"/>
                        </a:rPr>
                        <a:t>HelloWorld</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2F2F2F"/>
                        </a:buClr>
                        <a:buSzPts val="1600"/>
                        <a:buFont typeface="Courier New"/>
                        <a:buNone/>
                      </a:pPr>
                      <a:r>
                        <a:rPr lang="en-US" sz="1600" b="0" u="none" strike="noStrike" cap="none">
                          <a:solidFill>
                            <a:srgbClr val="2F2F2F"/>
                          </a:solidFill>
                          <a:latin typeface="Courier New"/>
                          <a:ea typeface="Courier New"/>
                          <a:cs typeface="Courier New"/>
                          <a:sym typeface="Courier New"/>
                        </a:rPr>
                        <a:t>SUBSTR('HelloWorld',1,5)</a:t>
                      </a:r>
                      <a:endParaRPr sz="180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rgbClr val="2F2F2F"/>
                        </a:buClr>
                        <a:buSzPts val="1600"/>
                        <a:buFont typeface="Courier New"/>
                        <a:buNone/>
                      </a:pPr>
                      <a:r>
                        <a:rPr lang="en-US" sz="1600" u="none" strike="noStrike" cap="none">
                          <a:solidFill>
                            <a:srgbClr val="2F2F2F"/>
                          </a:solidFill>
                          <a:latin typeface="Courier New"/>
                          <a:ea typeface="Courier New"/>
                          <a:cs typeface="Courier New"/>
                          <a:sym typeface="Courier New"/>
                        </a:rPr>
                        <a:t>Hello</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LENGTH('HelloWorld')</a:t>
                      </a:r>
                      <a:endParaRPr sz="180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rgbClr val="000000"/>
                        </a:buClr>
                        <a:buSzPts val="1600"/>
                        <a:buFont typeface="Courier New"/>
                        <a:buNone/>
                      </a:pPr>
                      <a:r>
                        <a:rPr lang="en-US" sz="1600" u="none" strike="noStrike" cap="none">
                          <a:solidFill>
                            <a:srgbClr val="000000"/>
                          </a:solidFill>
                          <a:latin typeface="Courier New"/>
                          <a:ea typeface="Courier New"/>
                          <a:cs typeface="Courier New"/>
                          <a:sym typeface="Courier New"/>
                        </a:rPr>
                        <a:t>10</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lnSpc>
                          <a:spcPct val="100000"/>
                        </a:lnSpc>
                        <a:spcBef>
                          <a:spcPts val="0"/>
                        </a:spcBef>
                        <a:spcAft>
                          <a:spcPts val="0"/>
                        </a:spcAft>
                        <a:buClr>
                          <a:srgbClr val="2F2F2F"/>
                        </a:buClr>
                        <a:buSzPts val="1600"/>
                        <a:buFont typeface="Courier New"/>
                        <a:buNone/>
                      </a:pPr>
                      <a:r>
                        <a:rPr lang="en-US" sz="1600" b="0" u="none" strike="noStrike" cap="none">
                          <a:solidFill>
                            <a:srgbClr val="2F2F2F"/>
                          </a:solidFill>
                          <a:latin typeface="Courier New"/>
                          <a:ea typeface="Courier New"/>
                          <a:cs typeface="Courier New"/>
                          <a:sym typeface="Courier New"/>
                        </a:rPr>
                        <a:t>INSTR('HelloWorld', 'W')</a:t>
                      </a:r>
                      <a:endParaRPr sz="180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rgbClr val="2F2F2F"/>
                        </a:buClr>
                        <a:buSzPts val="1600"/>
                        <a:buFont typeface="Courier New"/>
                        <a:buNone/>
                      </a:pPr>
                      <a:r>
                        <a:rPr lang="en-US" sz="1600" u="none" strike="noStrike" cap="none">
                          <a:solidFill>
                            <a:srgbClr val="2F2F2F"/>
                          </a:solidFill>
                          <a:latin typeface="Courier New"/>
                          <a:ea typeface="Courier New"/>
                          <a:cs typeface="Courier New"/>
                          <a:sym typeface="Courier New"/>
                        </a:rPr>
                        <a:t>6</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LPAD(24000,10,'*')</a:t>
                      </a:r>
                      <a:endParaRPr sz="1600" b="0" u="none" strike="noStrike" cap="none">
                        <a:solidFill>
                          <a:srgbClr val="000000"/>
                        </a:solidFill>
                        <a:latin typeface="Courier New"/>
                        <a:ea typeface="Courier New"/>
                        <a:cs typeface="Courier New"/>
                        <a:sym typeface="Courier New"/>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u="none" strike="noStrike" cap="none">
                          <a:solidFill>
                            <a:srgbClr val="000000"/>
                          </a:solidFill>
                          <a:latin typeface="Courier New"/>
                          <a:ea typeface="Courier New"/>
                          <a:cs typeface="Courier New"/>
                          <a:sym typeface="Courier New"/>
                        </a:rPr>
                        <a:t>*****24000</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5"/>
                  </a:ext>
                </a:extLst>
              </a:tr>
              <a:tr h="370850">
                <a:tc>
                  <a:txBody>
                    <a:bodyPr/>
                    <a:lstStyle/>
                    <a:p>
                      <a:pPr marL="0" marR="0" lvl="0" indent="0" algn="l" rtl="0">
                        <a:lnSpc>
                          <a:spcPct val="100000"/>
                        </a:lnSpc>
                        <a:spcBef>
                          <a:spcPts val="0"/>
                        </a:spcBef>
                        <a:spcAft>
                          <a:spcPts val="0"/>
                        </a:spcAft>
                        <a:buClr>
                          <a:srgbClr val="2F2F2F"/>
                        </a:buClr>
                        <a:buSzPts val="1600"/>
                        <a:buFont typeface="Courier New"/>
                        <a:buNone/>
                      </a:pPr>
                      <a:r>
                        <a:rPr lang="en-US" sz="1600" b="0" u="none" strike="noStrike" cap="none">
                          <a:solidFill>
                            <a:srgbClr val="2F2F2F"/>
                          </a:solidFill>
                          <a:latin typeface="Courier New"/>
                          <a:ea typeface="Courier New"/>
                          <a:cs typeface="Courier New"/>
                          <a:sym typeface="Courier New"/>
                        </a:rPr>
                        <a:t>RPAD(24000, 10, '*')</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2F2F2F"/>
                        </a:buClr>
                        <a:buSzPts val="1600"/>
                        <a:buFont typeface="Courier New"/>
                        <a:buNone/>
                      </a:pPr>
                      <a:r>
                        <a:rPr lang="en-US" sz="1600" u="none" strike="noStrike" cap="none">
                          <a:solidFill>
                            <a:srgbClr val="2F2F2F"/>
                          </a:solidFill>
                          <a:latin typeface="Courier New"/>
                          <a:ea typeface="Courier New"/>
                          <a:cs typeface="Courier New"/>
                          <a:sym typeface="Courier New"/>
                        </a:rPr>
                        <a:t>24000*****</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6"/>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4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600" dirty="0"/>
              <a:t>Using </a:t>
            </a:r>
            <a:r>
              <a:rPr lang="en-US" sz="5600" dirty="0" smtClean="0"/>
              <a:t>Character-Manipulation</a:t>
            </a:r>
            <a:endParaRPr sz="5600" dirty="0"/>
          </a:p>
        </p:txBody>
      </p:sp>
      <p:sp>
        <p:nvSpPr>
          <p:cNvPr id="2058" name="Google Shape;2058;p144"/>
          <p:cNvSpPr/>
          <p:nvPr/>
        </p:nvSpPr>
        <p:spPr>
          <a:xfrm>
            <a:off x="2062162" y="3753488"/>
            <a:ext cx="8064500" cy="1160562"/>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SELECT employee_id, CONCAT(first_name, last_name) 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LENGTH (last_name), INSTR(last_name, 'a') "Contains 'a'?"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WHERE  SUBSTR(last_name, -1, 1) = 'n';</a:t>
            </a:r>
            <a:endParaRPr sz="1800">
              <a:solidFill>
                <a:srgbClr val="000000"/>
              </a:solidFill>
              <a:latin typeface="Calibri"/>
              <a:ea typeface="Calibri"/>
              <a:cs typeface="Calibri"/>
              <a:sym typeface="Calibri"/>
            </a:endParaRPr>
          </a:p>
        </p:txBody>
      </p:sp>
      <p:sp>
        <p:nvSpPr>
          <p:cNvPr id="2059" name="Google Shape;2059;p144"/>
          <p:cNvSpPr/>
          <p:nvPr/>
        </p:nvSpPr>
        <p:spPr>
          <a:xfrm>
            <a:off x="2062162" y="1391289"/>
            <a:ext cx="8064500" cy="974872"/>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lnSpc>
                <a:spcPct val="110000"/>
              </a:lnSpc>
              <a:spcBef>
                <a:spcPts val="0"/>
              </a:spcBef>
              <a:spcAft>
                <a:spcPts val="0"/>
              </a:spcAft>
              <a:buNone/>
            </a:pPr>
            <a:r>
              <a:rPr lang="en-US" sz="1600" b="1">
                <a:solidFill>
                  <a:srgbClr val="474747"/>
                </a:solidFill>
                <a:latin typeface="Courier New"/>
                <a:ea typeface="Courier New"/>
                <a:cs typeface="Courier New"/>
                <a:sym typeface="Courier New"/>
              </a:rPr>
              <a:t>SELECT last_name, CONCAT('Job category is ', job_id)</a:t>
            </a:r>
            <a:endParaRPr sz="1800">
              <a:solidFill>
                <a:srgbClr val="000000"/>
              </a:solidFill>
              <a:latin typeface="Calibri"/>
              <a:ea typeface="Calibri"/>
              <a:cs typeface="Calibri"/>
              <a:sym typeface="Calibri"/>
            </a:endParaRPr>
          </a:p>
          <a:p>
            <a:pPr marL="0" marR="0" lvl="0" indent="0" algn="l" rtl="0">
              <a:lnSpc>
                <a:spcPct val="110000"/>
              </a:lnSpc>
              <a:spcBef>
                <a:spcPts val="0"/>
              </a:spcBef>
              <a:spcAft>
                <a:spcPts val="0"/>
              </a:spcAft>
              <a:buNone/>
            </a:pPr>
            <a:r>
              <a:rPr lang="en-US" sz="1600" b="1">
                <a:solidFill>
                  <a:srgbClr val="474747"/>
                </a:solidFill>
                <a:latin typeface="Courier New"/>
                <a:ea typeface="Courier New"/>
                <a:cs typeface="Courier New"/>
                <a:sym typeface="Courier New"/>
              </a:rPr>
              <a:t>"Job" FROM   employees</a:t>
            </a:r>
            <a:endParaRPr sz="1800">
              <a:solidFill>
                <a:srgbClr val="000000"/>
              </a:solidFill>
              <a:latin typeface="Calibri"/>
              <a:ea typeface="Calibri"/>
              <a:cs typeface="Calibri"/>
              <a:sym typeface="Calibri"/>
            </a:endParaRPr>
          </a:p>
          <a:p>
            <a:pPr marL="0" marR="0" lvl="0" indent="0" algn="l" rtl="0">
              <a:lnSpc>
                <a:spcPct val="110000"/>
              </a:lnSpc>
              <a:spcBef>
                <a:spcPts val="0"/>
              </a:spcBef>
              <a:spcAft>
                <a:spcPts val="0"/>
              </a:spcAft>
              <a:buNone/>
            </a:pPr>
            <a:r>
              <a:rPr lang="en-US" sz="1600" b="1">
                <a:solidFill>
                  <a:srgbClr val="474747"/>
                </a:solidFill>
                <a:latin typeface="Courier New"/>
                <a:ea typeface="Courier New"/>
                <a:cs typeface="Courier New"/>
                <a:sym typeface="Courier New"/>
              </a:rPr>
              <a:t>WHERE  SUBSTR(job_id, 4) = 'REP';</a:t>
            </a:r>
            <a:endParaRPr sz="1800">
              <a:solidFill>
                <a:srgbClr val="000000"/>
              </a:solidFill>
              <a:latin typeface="Calibri"/>
              <a:ea typeface="Calibri"/>
              <a:cs typeface="Calibri"/>
              <a:sym typeface="Calibri"/>
            </a:endParaRPr>
          </a:p>
        </p:txBody>
      </p:sp>
      <p:sp>
        <p:nvSpPr>
          <p:cNvPr id="2060" name="Google Shape;2060;p144"/>
          <p:cNvSpPr/>
          <p:nvPr/>
        </p:nvSpPr>
        <p:spPr>
          <a:xfrm>
            <a:off x="4297264" y="1510600"/>
            <a:ext cx="4800600" cy="3048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61" name="Google Shape;2061;p144"/>
          <p:cNvSpPr/>
          <p:nvPr/>
        </p:nvSpPr>
        <p:spPr>
          <a:xfrm>
            <a:off x="2964647" y="2077337"/>
            <a:ext cx="3276600" cy="2286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62" name="Google Shape;2062;p144"/>
          <p:cNvSpPr/>
          <p:nvPr/>
        </p:nvSpPr>
        <p:spPr>
          <a:xfrm>
            <a:off x="9687710" y="1966213"/>
            <a:ext cx="338121"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2063" name="Google Shape;2063;p144"/>
          <p:cNvSpPr/>
          <p:nvPr/>
        </p:nvSpPr>
        <p:spPr>
          <a:xfrm>
            <a:off x="9687710" y="4480812"/>
            <a:ext cx="341295"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pic>
        <p:nvPicPr>
          <p:cNvPr id="2064" name="Google Shape;2064;p144"/>
          <p:cNvPicPr preferRelativeResize="0"/>
          <p:nvPr/>
        </p:nvPicPr>
        <p:blipFill rotWithShape="1">
          <a:blip r:embed="rId3">
            <a:alphaModFix/>
          </a:blip>
          <a:srcRect/>
          <a:stretch/>
        </p:blipFill>
        <p:spPr>
          <a:xfrm>
            <a:off x="2096750" y="2603828"/>
            <a:ext cx="2385939" cy="876300"/>
          </a:xfrm>
          <a:prstGeom prst="rect">
            <a:avLst/>
          </a:prstGeom>
          <a:noFill/>
          <a:ln w="28575" cap="flat" cmpd="sng">
            <a:solidFill>
              <a:srgbClr val="F7941D"/>
            </a:solidFill>
            <a:prstDash val="solid"/>
            <a:miter lim="8000"/>
            <a:headEnd type="none" w="sm" len="sm"/>
            <a:tailEnd type="none" w="sm" len="sm"/>
          </a:ln>
        </p:spPr>
      </p:pic>
      <p:pic>
        <p:nvPicPr>
          <p:cNvPr id="2065" name="Google Shape;2065;p144"/>
          <p:cNvPicPr preferRelativeResize="0"/>
          <p:nvPr/>
        </p:nvPicPr>
        <p:blipFill rotWithShape="1">
          <a:blip r:embed="rId4">
            <a:alphaModFix/>
          </a:blip>
          <a:srcRect t="-9790" b="9790"/>
          <a:stretch/>
        </p:blipFill>
        <p:spPr>
          <a:xfrm>
            <a:off x="2047225" y="5106979"/>
            <a:ext cx="4193709" cy="876300"/>
          </a:xfrm>
          <a:prstGeom prst="rect">
            <a:avLst/>
          </a:prstGeom>
          <a:noFill/>
          <a:ln w="28575" cap="flat" cmpd="sng">
            <a:solidFill>
              <a:srgbClr val="F7941D"/>
            </a:solidFill>
            <a:prstDash val="solid"/>
            <a:miter lim="8000"/>
            <a:headEnd type="none" w="sm" len="sm"/>
            <a:tailEnd type="none" w="sm" len="sm"/>
          </a:ln>
        </p:spPr>
      </p:pic>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129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321" name="Google Shape;321;p2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Course objectives, agenda, and appendixes used in the course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Oracle Database </a:t>
            </a:r>
            <a:r>
              <a:rPr lang="en-US" dirty="0" smtClean="0">
                <a:solidFill>
                  <a:schemeClr val="tx1"/>
                </a:solidFill>
              </a:rPr>
              <a:t>19c </a:t>
            </a:r>
            <a:r>
              <a:rPr lang="en-US" dirty="0">
                <a:solidFill>
                  <a:schemeClr val="tx1"/>
                </a:solidFill>
              </a:rPr>
              <a:t>and related products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Overview of relational database management concepts and terminologies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Human Resource (</a:t>
            </a:r>
            <a:r>
              <a:rPr lang="en-US" dirty="0">
                <a:solidFill>
                  <a:schemeClr val="tx1"/>
                </a:solidFill>
                <a:latin typeface="Courier New"/>
                <a:ea typeface="Courier New"/>
                <a:cs typeface="Courier New"/>
                <a:sym typeface="Courier New"/>
              </a:rPr>
              <a:t>HR</a:t>
            </a:r>
            <a:r>
              <a:rPr lang="en-US" dirty="0">
                <a:solidFill>
                  <a:schemeClr val="tx1"/>
                </a:solidFill>
              </a:rPr>
              <a:t>) Schema and the tables used in this course </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Introduction to SQL and its development environments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Oracle Database </a:t>
            </a:r>
            <a:r>
              <a:rPr lang="en-US" dirty="0" smtClean="0">
                <a:solidFill>
                  <a:schemeClr val="tx1"/>
                </a:solidFill>
              </a:rPr>
              <a:t>19c </a:t>
            </a:r>
            <a:r>
              <a:rPr lang="en-US" dirty="0">
                <a:solidFill>
                  <a:schemeClr val="tx1"/>
                </a:solidFill>
              </a:rPr>
              <a:t>SQL Documentation and Additional Resources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145"/>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071" name="Google Shape;2071;p14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Single-row SQL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Character functions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Nesting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Number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Working with dates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Date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4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Nesting Functions</a:t>
            </a:r>
            <a:endParaRPr/>
          </a:p>
        </p:txBody>
      </p:sp>
      <p:sp>
        <p:nvSpPr>
          <p:cNvPr id="2081" name="Google Shape;2081;p14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Single-row functions can be nested to any level.</a:t>
            </a:r>
            <a:endParaRPr/>
          </a:p>
          <a:p>
            <a:pPr marL="457200" lvl="1" indent="-365760" algn="l" rtl="0">
              <a:lnSpc>
                <a:spcPct val="90000"/>
              </a:lnSpc>
              <a:spcBef>
                <a:spcPts val="900"/>
              </a:spcBef>
              <a:spcAft>
                <a:spcPts val="0"/>
              </a:spcAft>
              <a:buClr>
                <a:schemeClr val="dk1"/>
              </a:buClr>
              <a:buSzPts val="2100"/>
              <a:buChar char="•"/>
            </a:pPr>
            <a:r>
              <a:rPr lang="en-US"/>
              <a:t>Nested functions are evaluated from the deepest level to the least deep level.</a:t>
            </a:r>
            <a:endParaRPr/>
          </a:p>
          <a:p>
            <a:pPr marL="228600" lvl="0" indent="-25400" algn="l" rtl="0">
              <a:lnSpc>
                <a:spcPct val="90000"/>
              </a:lnSpc>
              <a:spcBef>
                <a:spcPts val="1000"/>
              </a:spcBef>
              <a:spcAft>
                <a:spcPts val="0"/>
              </a:spcAft>
              <a:buClr>
                <a:schemeClr val="dk1"/>
              </a:buClr>
              <a:buSzPts val="3200"/>
              <a:buNone/>
            </a:pPr>
            <a:endParaRPr/>
          </a:p>
        </p:txBody>
      </p:sp>
      <p:grpSp>
        <p:nvGrpSpPr>
          <p:cNvPr id="2084" name="Google Shape;2084;p146"/>
          <p:cNvGrpSpPr/>
          <p:nvPr/>
        </p:nvGrpSpPr>
        <p:grpSpPr>
          <a:xfrm>
            <a:off x="2206540" y="3024660"/>
            <a:ext cx="8064500" cy="2104802"/>
            <a:chOff x="479778" y="2860553"/>
            <a:chExt cx="8064500" cy="2105147"/>
          </a:xfrm>
        </p:grpSpPr>
        <p:sp>
          <p:nvSpPr>
            <p:cNvPr id="2085" name="Google Shape;2085;p146"/>
            <p:cNvSpPr/>
            <p:nvPr/>
          </p:nvSpPr>
          <p:spPr>
            <a:xfrm>
              <a:off x="1535466" y="3422397"/>
              <a:ext cx="5634037" cy="1543303"/>
            </a:xfrm>
            <a:custGeom>
              <a:avLst/>
              <a:gdLst/>
              <a:ahLst/>
              <a:cxnLst/>
              <a:rect l="l" t="t" r="r" b="b"/>
              <a:pathLst>
                <a:path w="3549" h="972" extrusionOk="0">
                  <a:moveTo>
                    <a:pt x="0" y="0"/>
                  </a:moveTo>
                  <a:lnTo>
                    <a:pt x="0" y="971"/>
                  </a:lnTo>
                  <a:lnTo>
                    <a:pt x="3548" y="971"/>
                  </a:lnTo>
                  <a:lnTo>
                    <a:pt x="3548" y="0"/>
                  </a:lnTo>
                </a:path>
              </a:pathLst>
            </a:custGeom>
            <a:noFill/>
            <a:ln w="28575" cap="rnd" cmpd="sng">
              <a:solidFill>
                <a:schemeClr val="dk1"/>
              </a:solidFill>
              <a:prstDash val="solid"/>
              <a:round/>
              <a:headEnd type="triangle" w="lg" len="lg"/>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86" name="Google Shape;2086;p146"/>
            <p:cNvSpPr/>
            <p:nvPr/>
          </p:nvSpPr>
          <p:spPr>
            <a:xfrm>
              <a:off x="2746728" y="3586163"/>
              <a:ext cx="2157642" cy="400818"/>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2000">
                  <a:solidFill>
                    <a:srgbClr val="000000"/>
                  </a:solidFill>
                  <a:latin typeface="Helvetica Neue"/>
                  <a:ea typeface="Helvetica Neue"/>
                  <a:cs typeface="Helvetica Neue"/>
                  <a:sym typeface="Helvetica Neue"/>
                </a:rPr>
                <a:t>Step 1 = Result 1</a:t>
              </a:r>
              <a:endParaRPr sz="1800">
                <a:solidFill>
                  <a:srgbClr val="000000"/>
                </a:solidFill>
                <a:latin typeface="Calibri"/>
                <a:ea typeface="Calibri"/>
                <a:cs typeface="Calibri"/>
                <a:sym typeface="Calibri"/>
              </a:endParaRPr>
            </a:p>
          </p:txBody>
        </p:sp>
        <p:sp>
          <p:nvSpPr>
            <p:cNvPr id="2087" name="Google Shape;2087;p146"/>
            <p:cNvSpPr/>
            <p:nvPr/>
          </p:nvSpPr>
          <p:spPr>
            <a:xfrm>
              <a:off x="2746728" y="4062265"/>
              <a:ext cx="2157413" cy="400116"/>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2000">
                  <a:solidFill>
                    <a:srgbClr val="5B9BD5"/>
                  </a:solidFill>
                  <a:latin typeface="Helvetica Neue"/>
                  <a:ea typeface="Helvetica Neue"/>
                  <a:cs typeface="Helvetica Neue"/>
                  <a:sym typeface="Helvetica Neue"/>
                </a:rPr>
                <a:t>Step 2 = Result 2</a:t>
              </a:r>
              <a:endParaRPr sz="1800">
                <a:solidFill>
                  <a:srgbClr val="000000"/>
                </a:solidFill>
                <a:latin typeface="Calibri"/>
                <a:ea typeface="Calibri"/>
                <a:cs typeface="Calibri"/>
                <a:sym typeface="Calibri"/>
              </a:endParaRPr>
            </a:p>
          </p:txBody>
        </p:sp>
        <p:sp>
          <p:nvSpPr>
            <p:cNvPr id="2088" name="Google Shape;2088;p146"/>
            <p:cNvSpPr/>
            <p:nvPr/>
          </p:nvSpPr>
          <p:spPr>
            <a:xfrm>
              <a:off x="2746728" y="4554471"/>
              <a:ext cx="2157413" cy="400116"/>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2000">
                  <a:solidFill>
                    <a:srgbClr val="131819"/>
                  </a:solidFill>
                  <a:latin typeface="Helvetica Neue"/>
                  <a:ea typeface="Helvetica Neue"/>
                  <a:cs typeface="Helvetica Neue"/>
                  <a:sym typeface="Helvetica Neue"/>
                </a:rPr>
                <a:t>Step 3 = Result 3</a:t>
              </a:r>
              <a:endParaRPr sz="1800">
                <a:solidFill>
                  <a:srgbClr val="000000"/>
                </a:solidFill>
                <a:latin typeface="Calibri"/>
                <a:ea typeface="Calibri"/>
                <a:cs typeface="Calibri"/>
                <a:sym typeface="Calibri"/>
              </a:endParaRPr>
            </a:p>
          </p:txBody>
        </p:sp>
        <p:sp>
          <p:nvSpPr>
            <p:cNvPr id="2089" name="Google Shape;2089;p146"/>
            <p:cNvSpPr/>
            <p:nvPr/>
          </p:nvSpPr>
          <p:spPr>
            <a:xfrm>
              <a:off x="2143478" y="3422650"/>
              <a:ext cx="3810000" cy="1055688"/>
            </a:xfrm>
            <a:custGeom>
              <a:avLst/>
              <a:gdLst/>
              <a:ahLst/>
              <a:cxnLst/>
              <a:rect l="l" t="t" r="r" b="b"/>
              <a:pathLst>
                <a:path w="2400" h="665" extrusionOk="0">
                  <a:moveTo>
                    <a:pt x="0" y="0"/>
                  </a:moveTo>
                  <a:lnTo>
                    <a:pt x="0" y="664"/>
                  </a:lnTo>
                  <a:lnTo>
                    <a:pt x="2399" y="664"/>
                  </a:lnTo>
                  <a:lnTo>
                    <a:pt x="2399" y="0"/>
                  </a:lnTo>
                </a:path>
              </a:pathLst>
            </a:custGeom>
            <a:noFill/>
            <a:ln w="28575" cap="rnd" cmpd="sng">
              <a:solidFill>
                <a:srgbClr val="F7941D"/>
              </a:solidFill>
              <a:prstDash val="solid"/>
              <a:round/>
              <a:headEnd type="triangle" w="lg" len="lg"/>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90" name="Google Shape;2090;p146"/>
            <p:cNvSpPr/>
            <p:nvPr/>
          </p:nvSpPr>
          <p:spPr>
            <a:xfrm>
              <a:off x="2608616" y="3422650"/>
              <a:ext cx="2473325" cy="569913"/>
            </a:xfrm>
            <a:custGeom>
              <a:avLst/>
              <a:gdLst/>
              <a:ahLst/>
              <a:cxnLst/>
              <a:rect l="l" t="t" r="r" b="b"/>
              <a:pathLst>
                <a:path w="1558" h="359" extrusionOk="0">
                  <a:moveTo>
                    <a:pt x="0" y="0"/>
                  </a:moveTo>
                  <a:lnTo>
                    <a:pt x="0" y="358"/>
                  </a:lnTo>
                  <a:lnTo>
                    <a:pt x="1557" y="358"/>
                  </a:lnTo>
                  <a:lnTo>
                    <a:pt x="1557" y="0"/>
                  </a:lnTo>
                </a:path>
              </a:pathLst>
            </a:custGeom>
            <a:noFill/>
            <a:ln w="28575" cap="rnd" cmpd="sng">
              <a:solidFill>
                <a:srgbClr val="818286"/>
              </a:solidFill>
              <a:prstDash val="solid"/>
              <a:round/>
              <a:headEnd type="triangle" w="lg" len="lg"/>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91" name="Google Shape;2091;p146"/>
            <p:cNvSpPr/>
            <p:nvPr/>
          </p:nvSpPr>
          <p:spPr>
            <a:xfrm>
              <a:off x="479778" y="2860553"/>
              <a:ext cx="8064500" cy="488234"/>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ctr" rtl="0">
                <a:lnSpc>
                  <a:spcPct val="78571"/>
                </a:lnSpc>
                <a:spcBef>
                  <a:spcPts val="0"/>
                </a:spcBef>
                <a:spcAft>
                  <a:spcPts val="0"/>
                </a:spcAft>
                <a:buNone/>
              </a:pPr>
              <a:r>
                <a:rPr lang="en-US" sz="2800">
                  <a:solidFill>
                    <a:srgbClr val="2F2F2F"/>
                  </a:solidFill>
                  <a:latin typeface="Courier New"/>
                  <a:ea typeface="Courier New"/>
                  <a:cs typeface="Courier New"/>
                  <a:sym typeface="Courier New"/>
                </a:rPr>
                <a:t>F3(</a:t>
              </a:r>
              <a:r>
                <a:rPr lang="en-US" sz="2800">
                  <a:solidFill>
                    <a:srgbClr val="FF0000"/>
                  </a:solidFill>
                  <a:latin typeface="Courier New"/>
                  <a:ea typeface="Courier New"/>
                  <a:cs typeface="Courier New"/>
                  <a:sym typeface="Courier New"/>
                </a:rPr>
                <a:t>F2</a:t>
              </a:r>
              <a:r>
                <a:rPr lang="en-US" sz="2800">
                  <a:solidFill>
                    <a:srgbClr val="000000"/>
                  </a:solidFill>
                  <a:latin typeface="Courier New"/>
                  <a:ea typeface="Courier New"/>
                  <a:cs typeface="Courier New"/>
                  <a:sym typeface="Courier New"/>
                </a:rPr>
                <a:t>(</a:t>
              </a:r>
              <a:r>
                <a:rPr lang="en-US" sz="2800">
                  <a:solidFill>
                    <a:srgbClr val="999999"/>
                  </a:solidFill>
                  <a:latin typeface="Courier New"/>
                  <a:ea typeface="Courier New"/>
                  <a:cs typeface="Courier New"/>
                  <a:sym typeface="Courier New"/>
                </a:rPr>
                <a:t>F1(col,arg1)</a:t>
              </a:r>
              <a:r>
                <a:rPr lang="en-US" sz="2800">
                  <a:solidFill>
                    <a:srgbClr val="000000"/>
                  </a:solidFill>
                  <a:latin typeface="Courier New"/>
                  <a:ea typeface="Courier New"/>
                  <a:cs typeface="Courier New"/>
                  <a:sym typeface="Courier New"/>
                </a:rPr>
                <a:t>,</a:t>
              </a:r>
              <a:r>
                <a:rPr lang="en-US" sz="2800">
                  <a:solidFill>
                    <a:srgbClr val="FF0000"/>
                  </a:solidFill>
                  <a:latin typeface="Courier New"/>
                  <a:ea typeface="Courier New"/>
                  <a:cs typeface="Courier New"/>
                  <a:sym typeface="Courier New"/>
                </a:rPr>
                <a:t>arg2</a:t>
              </a:r>
              <a:r>
                <a:rPr lang="en-US" sz="2800">
                  <a:solidFill>
                    <a:srgbClr val="2F2F2F"/>
                  </a:solidFill>
                  <a:latin typeface="Courier New"/>
                  <a:ea typeface="Courier New"/>
                  <a:cs typeface="Courier New"/>
                  <a:sym typeface="Courier New"/>
                </a:rPr>
                <a:t>),arg3)</a:t>
              </a:r>
              <a:endParaRPr sz="1800">
                <a:solidFill>
                  <a:srgbClr val="000000"/>
                </a:solidFill>
                <a:latin typeface="Calibri"/>
                <a:ea typeface="Calibri"/>
                <a:cs typeface="Calibri"/>
                <a:sym typeface="Calibri"/>
              </a:endParaRPr>
            </a:p>
          </p:txBody>
        </p:sp>
      </p:gr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14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Nesting Functions: Example</a:t>
            </a:r>
            <a:endParaRPr/>
          </a:p>
        </p:txBody>
      </p:sp>
      <p:sp>
        <p:nvSpPr>
          <p:cNvPr id="2099" name="Google Shape;2099;p14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2100" name="Google Shape;2100;p147"/>
          <p:cNvSpPr/>
          <p:nvPr/>
        </p:nvSpPr>
        <p:spPr>
          <a:xfrm>
            <a:off x="2142372" y="2016698"/>
            <a:ext cx="8064600" cy="11607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SELECT last_name,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  UPPER(CONCAT(SUBSTR (LAST_NAME, 1, 8), '_US'))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WHERE  department_id = 60;</a:t>
            </a:r>
            <a:endParaRPr sz="1800">
              <a:solidFill>
                <a:srgbClr val="000000"/>
              </a:solidFill>
              <a:latin typeface="Calibri"/>
              <a:ea typeface="Calibri"/>
              <a:cs typeface="Calibri"/>
              <a:sym typeface="Calibri"/>
            </a:endParaRPr>
          </a:p>
        </p:txBody>
      </p:sp>
      <p:sp>
        <p:nvSpPr>
          <p:cNvPr id="2101" name="Google Shape;2101;p147"/>
          <p:cNvSpPr/>
          <p:nvPr/>
        </p:nvSpPr>
        <p:spPr>
          <a:xfrm>
            <a:off x="2396373" y="2391526"/>
            <a:ext cx="5853113" cy="2603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2102" name="Google Shape;2102;p147"/>
          <p:cNvPicPr preferRelativeResize="0"/>
          <p:nvPr/>
        </p:nvPicPr>
        <p:blipFill rotWithShape="1">
          <a:blip r:embed="rId3">
            <a:alphaModFix/>
          </a:blip>
          <a:srcRect/>
          <a:stretch/>
        </p:blipFill>
        <p:spPr>
          <a:xfrm>
            <a:off x="3776735" y="3497888"/>
            <a:ext cx="4811725" cy="1390054"/>
          </a:xfrm>
          <a:prstGeom prst="rect">
            <a:avLst/>
          </a:prstGeom>
          <a:noFill/>
          <a:ln w="28575" cap="flat" cmpd="sng">
            <a:solidFill>
              <a:srgbClr val="F7941D"/>
            </a:solidFill>
            <a:prstDash val="solid"/>
            <a:miter lim="8000"/>
            <a:headEnd type="none" w="sm" len="sm"/>
            <a:tailEnd type="none" w="sm" len="sm"/>
          </a:ln>
        </p:spPr>
      </p:pic>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48"/>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108" name="Google Shape;2108;p14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Single-row SQL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Character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Nesting functions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Number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Working with dates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Date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4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Numeric Functions</a:t>
            </a:r>
            <a:endParaRPr/>
          </a:p>
        </p:txBody>
      </p:sp>
      <p:sp>
        <p:nvSpPr>
          <p:cNvPr id="2118" name="Google Shape;2118;p14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latin typeface="Courier New"/>
                <a:ea typeface="Courier New"/>
                <a:cs typeface="Courier New"/>
                <a:sym typeface="Courier New"/>
              </a:rPr>
              <a:t>ROUND</a:t>
            </a:r>
            <a:r>
              <a:rPr lang="en-US"/>
              <a:t>: Rounds value to a specified decimal</a:t>
            </a: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TRUNC</a:t>
            </a:r>
            <a:r>
              <a:rPr lang="en-US"/>
              <a:t>: Truncates value to a specified decimal</a:t>
            </a: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CEIL</a:t>
            </a:r>
            <a:r>
              <a:rPr lang="en-US"/>
              <a:t>: Returns the smallest whole number greater than or equal to a specified number</a:t>
            </a:r>
            <a:endParaRPr>
              <a:latin typeface="Courier New"/>
              <a:ea typeface="Courier New"/>
              <a:cs typeface="Courier New"/>
              <a:sym typeface="Courier New"/>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FLOOR</a:t>
            </a:r>
            <a:r>
              <a:rPr lang="en-US"/>
              <a:t>: Returns the largest whole number equal to or less than a specified number</a:t>
            </a: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MOD</a:t>
            </a:r>
            <a:r>
              <a:rPr lang="en-US"/>
              <a:t>: Returns remainder of division</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5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Numeric Functions</a:t>
            </a:r>
            <a:endParaRPr/>
          </a:p>
        </p:txBody>
      </p:sp>
      <p:sp>
        <p:nvSpPr>
          <p:cNvPr id="2125" name="Google Shape;2125;p15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aphicFrame>
        <p:nvGraphicFramePr>
          <p:cNvPr id="2126" name="Google Shape;2126;p150"/>
          <p:cNvGraphicFramePr/>
          <p:nvPr/>
        </p:nvGraphicFramePr>
        <p:xfrm>
          <a:off x="2417931" y="2434066"/>
          <a:ext cx="7385050" cy="2446770"/>
        </p:xfrm>
        <a:graphic>
          <a:graphicData uri="http://schemas.openxmlformats.org/drawingml/2006/table">
            <a:tbl>
              <a:tblPr>
                <a:noFill/>
                <a:tableStyleId>{77D58EAA-9CED-4EE4-974C-EA1757586352}</a:tableStyleId>
              </a:tblPr>
              <a:tblGrid>
                <a:gridCol w="3692525">
                  <a:extLst>
                    <a:ext uri="{9D8B030D-6E8A-4147-A177-3AD203B41FA5}">
                      <a16:colId xmlns:a16="http://schemas.microsoft.com/office/drawing/2014/main" xmlns="" val="20000"/>
                    </a:ext>
                  </a:extLst>
                </a:gridCol>
                <a:gridCol w="3692525">
                  <a:extLst>
                    <a:ext uri="{9D8B030D-6E8A-4147-A177-3AD203B41FA5}">
                      <a16:colId xmlns:a16="http://schemas.microsoft.com/office/drawing/2014/main" xmlns="" val="20001"/>
                    </a:ext>
                  </a:extLst>
                </a:gridCol>
              </a:tblGrid>
              <a:tr h="332950">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Function</a:t>
                      </a:r>
                      <a:endParaRPr sz="2400" u="none" strike="noStrike" cap="none">
                        <a:solidFill>
                          <a:schemeClr val="dk1"/>
                        </a:solidFill>
                      </a:endParaRPr>
                    </a:p>
                  </a:txBody>
                  <a:tcPr marL="91450" marR="91450" marT="45725" marB="45725"/>
                </a:tc>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Result</a:t>
                      </a:r>
                      <a:endParaRPr sz="2400" u="none" strike="noStrike" cap="none">
                        <a:solidFill>
                          <a:schemeClr val="dk1"/>
                        </a:solidFill>
                      </a:endParaRPr>
                    </a:p>
                  </a:txBody>
                  <a:tcPr marL="91450" marR="91450" marT="45725" marB="45725"/>
                </a:tc>
                <a:extLst>
                  <a:ext uri="{0D108BD9-81ED-4DB2-BD59-A6C34878D82A}">
                    <a16:rowId xmlns:a16="http://schemas.microsoft.com/office/drawing/2014/main" xmlns="" val="10000"/>
                  </a:ext>
                </a:extLst>
              </a:tr>
              <a:tr h="41620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ROUND(45.926, 2)</a:t>
                      </a:r>
                      <a:endParaRPr sz="180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45.93</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416200">
                <a:tc>
                  <a:txBody>
                    <a:bodyPr/>
                    <a:lstStyle/>
                    <a:p>
                      <a:pPr marL="0" marR="0" lvl="0" indent="0" algn="l" rtl="0">
                        <a:lnSpc>
                          <a:spcPct val="100000"/>
                        </a:lnSpc>
                        <a:spcBef>
                          <a:spcPts val="0"/>
                        </a:spcBef>
                        <a:spcAft>
                          <a:spcPts val="0"/>
                        </a:spcAft>
                        <a:buClr>
                          <a:srgbClr val="474747"/>
                        </a:buClr>
                        <a:buSzPts val="1600"/>
                        <a:buFont typeface="Courier New"/>
                        <a:buNone/>
                      </a:pPr>
                      <a:r>
                        <a:rPr lang="en-US" sz="1600" b="0" u="none" strike="noStrike" cap="none">
                          <a:solidFill>
                            <a:srgbClr val="474747"/>
                          </a:solidFill>
                          <a:latin typeface="Courier New"/>
                          <a:ea typeface="Courier New"/>
                          <a:cs typeface="Courier New"/>
                          <a:sym typeface="Courier New"/>
                        </a:rPr>
                        <a:t>TRUNC(45.926, 2)</a:t>
                      </a:r>
                      <a:endParaRPr sz="180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rgbClr val="474747"/>
                        </a:buClr>
                        <a:buSzPts val="1600"/>
                        <a:buFont typeface="Courier New"/>
                        <a:buNone/>
                      </a:pPr>
                      <a:r>
                        <a:rPr lang="en-US" sz="1600" u="none" strike="noStrike" cap="none">
                          <a:solidFill>
                            <a:srgbClr val="474747"/>
                          </a:solidFill>
                          <a:latin typeface="Courier New"/>
                          <a:ea typeface="Courier New"/>
                          <a:cs typeface="Courier New"/>
                          <a:sym typeface="Courier New"/>
                        </a:rPr>
                        <a:t>45.92</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41620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CEIL (2.83)</a:t>
                      </a:r>
                      <a:r>
                        <a:rPr lang="en-US" sz="1600" b="0" u="none" strike="noStrike" cap="none"/>
                        <a:t> </a:t>
                      </a:r>
                      <a:endParaRPr sz="1600" b="0" u="none" strike="noStrike" cap="none">
                        <a:latin typeface="Courier New"/>
                        <a:ea typeface="Courier New"/>
                        <a:cs typeface="Courier New"/>
                        <a:sym typeface="Courier New"/>
                      </a:endParaRPr>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3</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416200">
                <a:tc>
                  <a:txBody>
                    <a:bodyPr/>
                    <a:lstStyle/>
                    <a:p>
                      <a:pPr marL="0" marR="0" lvl="0" indent="0" algn="l" rtl="0">
                        <a:lnSpc>
                          <a:spcPct val="100000"/>
                        </a:lnSpc>
                        <a:spcBef>
                          <a:spcPts val="0"/>
                        </a:spcBef>
                        <a:spcAft>
                          <a:spcPts val="0"/>
                        </a:spcAft>
                        <a:buClr>
                          <a:srgbClr val="474747"/>
                        </a:buClr>
                        <a:buSzPts val="1600"/>
                        <a:buFont typeface="Courier New"/>
                        <a:buNone/>
                      </a:pPr>
                      <a:r>
                        <a:rPr lang="en-US" sz="1600" b="0" u="none" strike="noStrike" cap="none">
                          <a:solidFill>
                            <a:srgbClr val="474747"/>
                          </a:solidFill>
                          <a:latin typeface="Courier New"/>
                          <a:ea typeface="Courier New"/>
                          <a:cs typeface="Courier New"/>
                          <a:sym typeface="Courier New"/>
                        </a:rPr>
                        <a:t>FLOOR (2.83) </a:t>
                      </a:r>
                      <a:r>
                        <a:rPr lang="en-US" sz="1600" b="0" u="none" strike="noStrike" cap="none">
                          <a:solidFill>
                            <a:srgbClr val="474747"/>
                          </a:solidFill>
                        </a:rPr>
                        <a:t> </a:t>
                      </a:r>
                      <a:endParaRPr sz="1600" b="0" u="none" strike="noStrike" cap="none">
                        <a:solidFill>
                          <a:srgbClr val="474747"/>
                        </a:solidFill>
                        <a:latin typeface="Courier New"/>
                        <a:ea typeface="Courier New"/>
                        <a:cs typeface="Courier New"/>
                        <a:sym typeface="Courier New"/>
                      </a:endParaRPr>
                    </a:p>
                  </a:txBody>
                  <a:tcPr marL="91450" marR="91450" marT="45725" marB="45725">
                    <a:solidFill>
                      <a:srgbClr val="818286"/>
                    </a:solidFill>
                  </a:tcPr>
                </a:tc>
                <a:tc>
                  <a:txBody>
                    <a:bodyPr/>
                    <a:lstStyle/>
                    <a:p>
                      <a:pPr marL="0" marR="0" lvl="0" indent="0" algn="l" rtl="0">
                        <a:spcBef>
                          <a:spcPts val="0"/>
                        </a:spcBef>
                        <a:spcAft>
                          <a:spcPts val="0"/>
                        </a:spcAft>
                        <a:buClr>
                          <a:srgbClr val="474747"/>
                        </a:buClr>
                        <a:buSzPts val="1600"/>
                        <a:buFont typeface="Courier New"/>
                        <a:buNone/>
                      </a:pPr>
                      <a:r>
                        <a:rPr lang="en-US" sz="1600" u="none" strike="noStrike" cap="none">
                          <a:solidFill>
                            <a:srgbClr val="474747"/>
                          </a:solidFill>
                          <a:latin typeface="Courier New"/>
                          <a:ea typeface="Courier New"/>
                          <a:cs typeface="Courier New"/>
                          <a:sym typeface="Courier New"/>
                        </a:rPr>
                        <a:t>2</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r h="41620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MOD (1600, 300) </a:t>
                      </a:r>
                      <a:r>
                        <a:rPr lang="en-US" sz="1600" b="0" u="none" strike="noStrike" cap="none"/>
                        <a:t> </a:t>
                      </a:r>
                      <a:endParaRPr sz="1600" b="0" u="none" strike="noStrike" cap="none">
                        <a:latin typeface="Courier New"/>
                        <a:ea typeface="Courier New"/>
                        <a:cs typeface="Courier New"/>
                        <a:sym typeface="Courier New"/>
                      </a:endParaRPr>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100</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5"/>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5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ROUND</a:t>
            </a:r>
            <a:r>
              <a:rPr lang="en-US"/>
              <a:t> Function</a:t>
            </a:r>
            <a:endParaRPr/>
          </a:p>
        </p:txBody>
      </p:sp>
      <p:sp>
        <p:nvSpPr>
          <p:cNvPr id="2133" name="Google Shape;2133;p151"/>
          <p:cNvSpPr txBox="1">
            <a:spLocks noGrp="1"/>
          </p:cNvSpPr>
          <p:nvPr>
            <p:ph type="body" idx="1"/>
          </p:nvPr>
        </p:nvSpPr>
        <p:spPr>
          <a:xfrm>
            <a:off x="0" y="991524"/>
            <a:ext cx="12192000" cy="586647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2134" name="Google Shape;2134;p151"/>
          <p:cNvSpPr/>
          <p:nvPr/>
        </p:nvSpPr>
        <p:spPr>
          <a:xfrm>
            <a:off x="2174456" y="2769185"/>
            <a:ext cx="8064500" cy="92844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SELECT ROUND(45.923,2), ROUND(45.923,0),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       ROUND(45.923,-1)</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FROM   DUAL;</a:t>
            </a:r>
            <a:endParaRPr sz="1800">
              <a:solidFill>
                <a:srgbClr val="000000"/>
              </a:solidFill>
              <a:latin typeface="Calibri"/>
              <a:ea typeface="Calibri"/>
              <a:cs typeface="Calibri"/>
              <a:sym typeface="Calibri"/>
            </a:endParaRPr>
          </a:p>
        </p:txBody>
      </p:sp>
      <p:pic>
        <p:nvPicPr>
          <p:cNvPr id="2135" name="Google Shape;2135;p151" descr="C:\salome_official\projects\11gR2\screenshots\les3_17s_a.gif"/>
          <p:cNvPicPr preferRelativeResize="0"/>
          <p:nvPr/>
        </p:nvPicPr>
        <p:blipFill rotWithShape="1">
          <a:blip r:embed="rId3">
            <a:alphaModFix/>
          </a:blip>
          <a:srcRect/>
          <a:stretch/>
        </p:blipFill>
        <p:spPr>
          <a:xfrm>
            <a:off x="2561003" y="4010962"/>
            <a:ext cx="4800600" cy="457200"/>
          </a:xfrm>
          <a:prstGeom prst="rect">
            <a:avLst/>
          </a:prstGeom>
          <a:noFill/>
          <a:ln w="28575" cap="flat" cmpd="sng">
            <a:solidFill>
              <a:srgbClr val="F7941D"/>
            </a:solidFill>
            <a:prstDash val="solid"/>
            <a:miter lim="800000"/>
            <a:headEnd type="none" w="sm" len="sm"/>
            <a:tailEnd type="none" w="sm" len="sm"/>
          </a:ln>
        </p:spPr>
      </p:pic>
      <p:cxnSp>
        <p:nvCxnSpPr>
          <p:cNvPr id="2136" name="Google Shape;2136;p151"/>
          <p:cNvCxnSpPr/>
          <p:nvPr/>
        </p:nvCxnSpPr>
        <p:spPr>
          <a:xfrm rot="10800000">
            <a:off x="6639291" y="4468162"/>
            <a:ext cx="0" cy="304800"/>
          </a:xfrm>
          <a:prstGeom prst="straightConnector1">
            <a:avLst/>
          </a:prstGeom>
          <a:noFill/>
          <a:ln w="28575" cap="flat" cmpd="sng">
            <a:solidFill>
              <a:schemeClr val="dk1"/>
            </a:solidFill>
            <a:prstDash val="solid"/>
            <a:round/>
            <a:headEnd type="none" w="sm" len="sm"/>
            <a:tailEnd type="triangle" w="lg" len="lg"/>
          </a:ln>
        </p:spPr>
      </p:cxnSp>
      <p:cxnSp>
        <p:nvCxnSpPr>
          <p:cNvPr id="2137" name="Google Shape;2137;p151"/>
          <p:cNvCxnSpPr/>
          <p:nvPr/>
        </p:nvCxnSpPr>
        <p:spPr>
          <a:xfrm rot="10800000">
            <a:off x="3724641" y="4468162"/>
            <a:ext cx="0" cy="304800"/>
          </a:xfrm>
          <a:prstGeom prst="straightConnector1">
            <a:avLst/>
          </a:prstGeom>
          <a:noFill/>
          <a:ln w="28575" cap="flat" cmpd="sng">
            <a:solidFill>
              <a:schemeClr val="dk1"/>
            </a:solidFill>
            <a:prstDash val="solid"/>
            <a:round/>
            <a:headEnd type="none" w="sm" len="sm"/>
            <a:tailEnd type="triangle" w="lg" len="lg"/>
          </a:ln>
        </p:spPr>
      </p:cxnSp>
      <p:cxnSp>
        <p:nvCxnSpPr>
          <p:cNvPr id="2138" name="Google Shape;2138;p151"/>
          <p:cNvCxnSpPr/>
          <p:nvPr/>
        </p:nvCxnSpPr>
        <p:spPr>
          <a:xfrm rot="10800000">
            <a:off x="5151803" y="4468162"/>
            <a:ext cx="0" cy="304800"/>
          </a:xfrm>
          <a:prstGeom prst="straightConnector1">
            <a:avLst/>
          </a:prstGeom>
          <a:noFill/>
          <a:ln w="28575" cap="flat" cmpd="sng">
            <a:solidFill>
              <a:schemeClr val="dk1"/>
            </a:solidFill>
            <a:prstDash val="solid"/>
            <a:round/>
            <a:headEnd type="none" w="sm" len="sm"/>
            <a:tailEnd type="triangle" w="lg" len="lg"/>
          </a:ln>
        </p:spPr>
      </p:cxnSp>
      <p:sp>
        <p:nvSpPr>
          <p:cNvPr id="2139" name="Google Shape;2139;p151"/>
          <p:cNvSpPr/>
          <p:nvPr/>
        </p:nvSpPr>
        <p:spPr>
          <a:xfrm>
            <a:off x="3103929" y="2867963"/>
            <a:ext cx="2047875" cy="24606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0" name="Google Shape;2140;p151"/>
          <p:cNvSpPr/>
          <p:nvPr/>
        </p:nvSpPr>
        <p:spPr>
          <a:xfrm>
            <a:off x="3102341" y="3117200"/>
            <a:ext cx="2049462" cy="2413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1" name="Google Shape;2141;p151"/>
          <p:cNvSpPr/>
          <p:nvPr/>
        </p:nvSpPr>
        <p:spPr>
          <a:xfrm>
            <a:off x="5140691" y="2866375"/>
            <a:ext cx="2068512" cy="2476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2142" name="Google Shape;2142;p151"/>
          <p:cNvCxnSpPr/>
          <p:nvPr/>
        </p:nvCxnSpPr>
        <p:spPr>
          <a:xfrm rot="10800000">
            <a:off x="5151803" y="3247375"/>
            <a:ext cx="3035300" cy="0"/>
          </a:xfrm>
          <a:prstGeom prst="straightConnector1">
            <a:avLst/>
          </a:prstGeom>
          <a:noFill/>
          <a:ln w="28575" cap="flat" cmpd="sng">
            <a:solidFill>
              <a:schemeClr val="dk1"/>
            </a:solidFill>
            <a:prstDash val="solid"/>
            <a:round/>
            <a:headEnd type="none" w="sm" len="sm"/>
            <a:tailEnd type="triangle" w="lg" len="lg"/>
          </a:ln>
        </p:spPr>
      </p:cxnSp>
      <p:cxnSp>
        <p:nvCxnSpPr>
          <p:cNvPr id="2143" name="Google Shape;2143;p151"/>
          <p:cNvCxnSpPr/>
          <p:nvPr/>
        </p:nvCxnSpPr>
        <p:spPr>
          <a:xfrm>
            <a:off x="4389803" y="2525062"/>
            <a:ext cx="1588" cy="344488"/>
          </a:xfrm>
          <a:prstGeom prst="straightConnector1">
            <a:avLst/>
          </a:prstGeom>
          <a:noFill/>
          <a:ln w="28575" cap="flat" cmpd="sng">
            <a:solidFill>
              <a:schemeClr val="dk1"/>
            </a:solidFill>
            <a:prstDash val="solid"/>
            <a:round/>
            <a:headEnd type="none" w="sm" len="sm"/>
            <a:tailEnd type="triangle" w="lg" len="lg"/>
          </a:ln>
        </p:spPr>
      </p:cxnSp>
      <p:cxnSp>
        <p:nvCxnSpPr>
          <p:cNvPr id="2144" name="Google Shape;2144;p151"/>
          <p:cNvCxnSpPr/>
          <p:nvPr/>
        </p:nvCxnSpPr>
        <p:spPr>
          <a:xfrm>
            <a:off x="6563092" y="2525062"/>
            <a:ext cx="1587" cy="344488"/>
          </a:xfrm>
          <a:prstGeom prst="straightConnector1">
            <a:avLst/>
          </a:prstGeom>
          <a:noFill/>
          <a:ln w="28575" cap="flat" cmpd="sng">
            <a:solidFill>
              <a:schemeClr val="dk1"/>
            </a:solidFill>
            <a:prstDash val="solid"/>
            <a:round/>
            <a:headEnd type="none" w="sm" len="sm"/>
            <a:tailEnd type="triangle" w="lg" len="lg"/>
          </a:ln>
        </p:spPr>
      </p:cxnSp>
      <p:sp>
        <p:nvSpPr>
          <p:cNvPr id="2145" name="Google Shape;2145;p151"/>
          <p:cNvSpPr/>
          <p:nvPr/>
        </p:nvSpPr>
        <p:spPr>
          <a:xfrm>
            <a:off x="3094403" y="4010962"/>
            <a:ext cx="13716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6" name="Google Shape;2146;p151"/>
          <p:cNvSpPr/>
          <p:nvPr/>
        </p:nvSpPr>
        <p:spPr>
          <a:xfrm>
            <a:off x="4466003" y="4010962"/>
            <a:ext cx="14478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7" name="Google Shape;2147;p151"/>
          <p:cNvSpPr/>
          <p:nvPr/>
        </p:nvSpPr>
        <p:spPr>
          <a:xfrm>
            <a:off x="5913803" y="4010962"/>
            <a:ext cx="14478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8" name="Google Shape;2148;p151"/>
          <p:cNvSpPr/>
          <p:nvPr/>
        </p:nvSpPr>
        <p:spPr>
          <a:xfrm>
            <a:off x="4220743" y="2160818"/>
            <a:ext cx="338121"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2149" name="Google Shape;2149;p151"/>
          <p:cNvSpPr/>
          <p:nvPr/>
        </p:nvSpPr>
        <p:spPr>
          <a:xfrm>
            <a:off x="6392972" y="2185576"/>
            <a:ext cx="341295"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sp>
        <p:nvSpPr>
          <p:cNvPr id="2150" name="Google Shape;2150;p151"/>
          <p:cNvSpPr/>
          <p:nvPr/>
        </p:nvSpPr>
        <p:spPr>
          <a:xfrm>
            <a:off x="8187104" y="3062752"/>
            <a:ext cx="341295"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sz="1800">
              <a:solidFill>
                <a:srgbClr val="000000"/>
              </a:solidFill>
              <a:latin typeface="Calibri"/>
              <a:ea typeface="Calibri"/>
              <a:cs typeface="Calibri"/>
              <a:sym typeface="Calibri"/>
            </a:endParaRPr>
          </a:p>
        </p:txBody>
      </p:sp>
      <p:sp>
        <p:nvSpPr>
          <p:cNvPr id="2151" name="Google Shape;2151;p151"/>
          <p:cNvSpPr/>
          <p:nvPr/>
        </p:nvSpPr>
        <p:spPr>
          <a:xfrm>
            <a:off x="3555518" y="4754706"/>
            <a:ext cx="338121"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600" b="1">
              <a:solidFill>
                <a:srgbClr val="FFFFFF"/>
              </a:solidFill>
              <a:latin typeface="Arial"/>
              <a:ea typeface="Arial"/>
              <a:cs typeface="Arial"/>
              <a:sym typeface="Arial"/>
            </a:endParaRPr>
          </a:p>
        </p:txBody>
      </p:sp>
      <p:sp>
        <p:nvSpPr>
          <p:cNvPr id="2152" name="Google Shape;2152;p151"/>
          <p:cNvSpPr/>
          <p:nvPr/>
        </p:nvSpPr>
        <p:spPr>
          <a:xfrm>
            <a:off x="4981093" y="4760295"/>
            <a:ext cx="341295"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600" b="1">
              <a:solidFill>
                <a:srgbClr val="FFFFFF"/>
              </a:solidFill>
              <a:latin typeface="Arial"/>
              <a:ea typeface="Arial"/>
              <a:cs typeface="Arial"/>
              <a:sym typeface="Arial"/>
            </a:endParaRPr>
          </a:p>
        </p:txBody>
      </p:sp>
      <p:sp>
        <p:nvSpPr>
          <p:cNvPr id="2153" name="Google Shape;2153;p151"/>
          <p:cNvSpPr/>
          <p:nvPr/>
        </p:nvSpPr>
        <p:spPr>
          <a:xfrm>
            <a:off x="6467567" y="4772962"/>
            <a:ext cx="341295"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sz="1600" b="1">
              <a:solidFill>
                <a:srgbClr val="FFFFFF"/>
              </a:solidFill>
              <a:latin typeface="Arial"/>
              <a:ea typeface="Arial"/>
              <a:cs typeface="Arial"/>
              <a:sym typeface="Arial"/>
            </a:endParaRPr>
          </a:p>
        </p:txBody>
      </p:sp>
      <p:sp>
        <p:nvSpPr>
          <p:cNvPr id="2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15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TRUNC</a:t>
            </a:r>
            <a:r>
              <a:rPr lang="en-US"/>
              <a:t> Function</a:t>
            </a:r>
            <a:endParaRPr/>
          </a:p>
        </p:txBody>
      </p:sp>
      <p:sp>
        <p:nvSpPr>
          <p:cNvPr id="2160" name="Google Shape;2160;p152"/>
          <p:cNvSpPr/>
          <p:nvPr/>
        </p:nvSpPr>
        <p:spPr>
          <a:xfrm>
            <a:off x="2254666" y="2776032"/>
            <a:ext cx="8064500" cy="92844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SELECT TRUNC(45.923,2), TRUNC(45.923),</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       TRUNC(45.923,-1)</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FROM   DUAL;</a:t>
            </a:r>
            <a:endParaRPr sz="1800">
              <a:solidFill>
                <a:srgbClr val="000000"/>
              </a:solidFill>
              <a:latin typeface="Calibri"/>
              <a:ea typeface="Calibri"/>
              <a:cs typeface="Calibri"/>
              <a:sym typeface="Calibri"/>
            </a:endParaRPr>
          </a:p>
        </p:txBody>
      </p:sp>
      <p:pic>
        <p:nvPicPr>
          <p:cNvPr id="2161" name="Google Shape;2161;p152" descr="C:\salome_official\projects\11gR2\screenshots\les3_18s_a.gif"/>
          <p:cNvPicPr preferRelativeResize="0"/>
          <p:nvPr/>
        </p:nvPicPr>
        <p:blipFill rotWithShape="1">
          <a:blip r:embed="rId3">
            <a:alphaModFix/>
          </a:blip>
          <a:srcRect/>
          <a:stretch/>
        </p:blipFill>
        <p:spPr>
          <a:xfrm>
            <a:off x="2622966" y="3995231"/>
            <a:ext cx="4618038" cy="457200"/>
          </a:xfrm>
          <a:prstGeom prst="rect">
            <a:avLst/>
          </a:prstGeom>
          <a:noFill/>
          <a:ln w="28575" cap="flat" cmpd="sng">
            <a:solidFill>
              <a:srgbClr val="F7941D"/>
            </a:solidFill>
            <a:prstDash val="solid"/>
            <a:miter lim="800000"/>
            <a:headEnd type="none" w="sm" len="sm"/>
            <a:tailEnd type="none" w="sm" len="sm"/>
          </a:ln>
        </p:spPr>
      </p:pic>
      <p:sp>
        <p:nvSpPr>
          <p:cNvPr id="2162" name="Google Shape;2162;p152"/>
          <p:cNvSpPr/>
          <p:nvPr/>
        </p:nvSpPr>
        <p:spPr>
          <a:xfrm>
            <a:off x="3156367" y="2874456"/>
            <a:ext cx="2047875" cy="2349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3" name="Google Shape;2163;p152"/>
          <p:cNvSpPr/>
          <p:nvPr/>
        </p:nvSpPr>
        <p:spPr>
          <a:xfrm>
            <a:off x="3156367" y="3117345"/>
            <a:ext cx="2047875" cy="2571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4" name="Google Shape;2164;p152"/>
          <p:cNvSpPr/>
          <p:nvPr/>
        </p:nvSpPr>
        <p:spPr>
          <a:xfrm>
            <a:off x="3105566" y="3995231"/>
            <a:ext cx="14097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2165" name="Google Shape;2165;p152"/>
          <p:cNvCxnSpPr/>
          <p:nvPr/>
        </p:nvCxnSpPr>
        <p:spPr>
          <a:xfrm rot="10800000">
            <a:off x="3785016" y="4452431"/>
            <a:ext cx="0" cy="304800"/>
          </a:xfrm>
          <a:prstGeom prst="straightConnector1">
            <a:avLst/>
          </a:prstGeom>
          <a:noFill/>
          <a:ln w="28575" cap="flat" cmpd="sng">
            <a:solidFill>
              <a:schemeClr val="dk1"/>
            </a:solidFill>
            <a:prstDash val="solid"/>
            <a:round/>
            <a:headEnd type="none" w="sm" len="sm"/>
            <a:tailEnd type="triangle" w="lg" len="lg"/>
          </a:ln>
        </p:spPr>
      </p:cxnSp>
      <p:cxnSp>
        <p:nvCxnSpPr>
          <p:cNvPr id="2166" name="Google Shape;2166;p152"/>
          <p:cNvCxnSpPr/>
          <p:nvPr/>
        </p:nvCxnSpPr>
        <p:spPr>
          <a:xfrm rot="10800000">
            <a:off x="5213766" y="3252281"/>
            <a:ext cx="3035300" cy="0"/>
          </a:xfrm>
          <a:prstGeom prst="straightConnector1">
            <a:avLst/>
          </a:prstGeom>
          <a:noFill/>
          <a:ln w="28575" cap="flat" cmpd="sng">
            <a:solidFill>
              <a:schemeClr val="dk1"/>
            </a:solidFill>
            <a:prstDash val="solid"/>
            <a:round/>
            <a:headEnd type="none" w="sm" len="sm"/>
            <a:tailEnd type="triangle" w="lg" len="lg"/>
          </a:ln>
        </p:spPr>
      </p:cxnSp>
      <p:cxnSp>
        <p:nvCxnSpPr>
          <p:cNvPr id="2167" name="Google Shape;2167;p152"/>
          <p:cNvCxnSpPr/>
          <p:nvPr/>
        </p:nvCxnSpPr>
        <p:spPr>
          <a:xfrm>
            <a:off x="4077116" y="2528381"/>
            <a:ext cx="1588" cy="344488"/>
          </a:xfrm>
          <a:prstGeom prst="straightConnector1">
            <a:avLst/>
          </a:prstGeom>
          <a:noFill/>
          <a:ln w="28575" cap="flat" cmpd="sng">
            <a:solidFill>
              <a:schemeClr val="dk1"/>
            </a:solidFill>
            <a:prstDash val="solid"/>
            <a:round/>
            <a:headEnd type="none" w="sm" len="sm"/>
            <a:tailEnd type="triangle" w="lg" len="lg"/>
          </a:ln>
        </p:spPr>
      </p:cxnSp>
      <p:cxnSp>
        <p:nvCxnSpPr>
          <p:cNvPr id="2168" name="Google Shape;2168;p152"/>
          <p:cNvCxnSpPr/>
          <p:nvPr/>
        </p:nvCxnSpPr>
        <p:spPr>
          <a:xfrm rot="10800000">
            <a:off x="5234404" y="4452431"/>
            <a:ext cx="0" cy="304800"/>
          </a:xfrm>
          <a:prstGeom prst="straightConnector1">
            <a:avLst/>
          </a:prstGeom>
          <a:noFill/>
          <a:ln w="28575" cap="flat" cmpd="sng">
            <a:solidFill>
              <a:schemeClr val="dk1"/>
            </a:solidFill>
            <a:prstDash val="solid"/>
            <a:round/>
            <a:headEnd type="none" w="sm" len="sm"/>
            <a:tailEnd type="triangle" w="lg" len="lg"/>
          </a:ln>
        </p:spPr>
      </p:cxnSp>
      <p:cxnSp>
        <p:nvCxnSpPr>
          <p:cNvPr id="2169" name="Google Shape;2169;p152"/>
          <p:cNvCxnSpPr/>
          <p:nvPr/>
        </p:nvCxnSpPr>
        <p:spPr>
          <a:xfrm rot="10800000">
            <a:off x="6606004" y="4452431"/>
            <a:ext cx="0" cy="304800"/>
          </a:xfrm>
          <a:prstGeom prst="straightConnector1">
            <a:avLst/>
          </a:prstGeom>
          <a:noFill/>
          <a:ln w="28575" cap="flat" cmpd="sng">
            <a:solidFill>
              <a:schemeClr val="dk1"/>
            </a:solidFill>
            <a:prstDash val="solid"/>
            <a:round/>
            <a:headEnd type="none" w="sm" len="sm"/>
            <a:tailEnd type="triangle" w="lg" len="lg"/>
          </a:ln>
        </p:spPr>
      </p:cxnSp>
      <p:cxnSp>
        <p:nvCxnSpPr>
          <p:cNvPr id="2170" name="Google Shape;2170;p152"/>
          <p:cNvCxnSpPr/>
          <p:nvPr/>
        </p:nvCxnSpPr>
        <p:spPr>
          <a:xfrm>
            <a:off x="6204366" y="2509331"/>
            <a:ext cx="1588" cy="344488"/>
          </a:xfrm>
          <a:prstGeom prst="straightConnector1">
            <a:avLst/>
          </a:prstGeom>
          <a:noFill/>
          <a:ln w="28575" cap="flat" cmpd="sng">
            <a:solidFill>
              <a:schemeClr val="dk1"/>
            </a:solidFill>
            <a:prstDash val="solid"/>
            <a:round/>
            <a:headEnd type="none" w="sm" len="sm"/>
            <a:tailEnd type="triangle" w="lg" len="lg"/>
          </a:ln>
        </p:spPr>
      </p:cxnSp>
      <p:sp>
        <p:nvSpPr>
          <p:cNvPr id="2171" name="Google Shape;2171;p152"/>
          <p:cNvSpPr/>
          <p:nvPr/>
        </p:nvSpPr>
        <p:spPr>
          <a:xfrm>
            <a:off x="4515266" y="3995231"/>
            <a:ext cx="12954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2" name="Google Shape;2172;p152"/>
          <p:cNvSpPr/>
          <p:nvPr/>
        </p:nvSpPr>
        <p:spPr>
          <a:xfrm>
            <a:off x="5810666" y="3995231"/>
            <a:ext cx="14478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3" name="Google Shape;2173;p152"/>
          <p:cNvSpPr/>
          <p:nvPr/>
        </p:nvSpPr>
        <p:spPr>
          <a:xfrm>
            <a:off x="5210592" y="2874456"/>
            <a:ext cx="2047875" cy="2349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4" name="Google Shape;2174;p152"/>
          <p:cNvSpPr/>
          <p:nvPr/>
        </p:nvSpPr>
        <p:spPr>
          <a:xfrm>
            <a:off x="3908127" y="2168019"/>
            <a:ext cx="338121" cy="341313"/>
          </a:xfrm>
          <a:prstGeom prst="ellipse">
            <a:avLst/>
          </a:prstGeom>
          <a:gradFill>
            <a:gsLst>
              <a:gs pos="0">
                <a:srgbClr val="FEC899"/>
              </a:gs>
              <a:gs pos="36000">
                <a:schemeClr val="accent3"/>
              </a:gs>
              <a:gs pos="85000">
                <a:srgbClr val="7F3B00"/>
              </a:gs>
              <a:gs pos="100000">
                <a:srgbClr val="7F3B00"/>
              </a:gs>
            </a:gsLst>
            <a:lin ang="5400000" scaled="0"/>
          </a:gra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2175" name="Google Shape;2175;p152"/>
          <p:cNvSpPr/>
          <p:nvPr/>
        </p:nvSpPr>
        <p:spPr>
          <a:xfrm>
            <a:off x="6033719" y="2168019"/>
            <a:ext cx="341295" cy="341312"/>
          </a:xfrm>
          <a:prstGeom prst="ellipse">
            <a:avLst/>
          </a:prstGeom>
          <a:gradFill>
            <a:gsLst>
              <a:gs pos="0">
                <a:srgbClr val="FEC899"/>
              </a:gs>
              <a:gs pos="36000">
                <a:schemeClr val="accent3"/>
              </a:gs>
              <a:gs pos="85000">
                <a:srgbClr val="7F3B00"/>
              </a:gs>
              <a:gs pos="100000">
                <a:srgbClr val="7F3B00"/>
              </a:gs>
            </a:gsLst>
            <a:lin ang="5400000" scaled="0"/>
          </a:gra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sp>
        <p:nvSpPr>
          <p:cNvPr id="2176" name="Google Shape;2176;p152"/>
          <p:cNvSpPr/>
          <p:nvPr/>
        </p:nvSpPr>
        <p:spPr>
          <a:xfrm>
            <a:off x="8249067" y="3047021"/>
            <a:ext cx="341295" cy="341312"/>
          </a:xfrm>
          <a:prstGeom prst="ellipse">
            <a:avLst/>
          </a:prstGeom>
          <a:gradFill>
            <a:gsLst>
              <a:gs pos="0">
                <a:srgbClr val="FEC899"/>
              </a:gs>
              <a:gs pos="36000">
                <a:schemeClr val="accent3"/>
              </a:gs>
              <a:gs pos="85000">
                <a:srgbClr val="7F3B00"/>
              </a:gs>
              <a:gs pos="100000">
                <a:srgbClr val="7F3B00"/>
              </a:gs>
            </a:gsLst>
            <a:lin ang="5400000" scaled="0"/>
          </a:gra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sz="1800">
              <a:solidFill>
                <a:srgbClr val="000000"/>
              </a:solidFill>
              <a:latin typeface="Calibri"/>
              <a:ea typeface="Calibri"/>
              <a:cs typeface="Calibri"/>
              <a:sym typeface="Calibri"/>
            </a:endParaRPr>
          </a:p>
        </p:txBody>
      </p:sp>
      <p:sp>
        <p:nvSpPr>
          <p:cNvPr id="2177" name="Google Shape;2177;p152"/>
          <p:cNvSpPr/>
          <p:nvPr/>
        </p:nvSpPr>
        <p:spPr>
          <a:xfrm>
            <a:off x="3615893" y="4765760"/>
            <a:ext cx="338121" cy="341313"/>
          </a:xfrm>
          <a:prstGeom prst="ellipse">
            <a:avLst/>
          </a:prstGeom>
          <a:gradFill>
            <a:gsLst>
              <a:gs pos="0">
                <a:srgbClr val="FEC899"/>
              </a:gs>
              <a:gs pos="36000">
                <a:schemeClr val="accent3"/>
              </a:gs>
              <a:gs pos="85000">
                <a:srgbClr val="7F3B00"/>
              </a:gs>
              <a:gs pos="100000">
                <a:srgbClr val="7F3B00"/>
              </a:gs>
            </a:gsLst>
            <a:lin ang="5400000" scaled="0"/>
          </a:gra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2178" name="Google Shape;2178;p152"/>
          <p:cNvSpPr/>
          <p:nvPr/>
        </p:nvSpPr>
        <p:spPr>
          <a:xfrm>
            <a:off x="5063694" y="4761552"/>
            <a:ext cx="341295" cy="341312"/>
          </a:xfrm>
          <a:prstGeom prst="ellipse">
            <a:avLst/>
          </a:prstGeom>
          <a:gradFill>
            <a:gsLst>
              <a:gs pos="0">
                <a:srgbClr val="FEC899"/>
              </a:gs>
              <a:gs pos="36000">
                <a:schemeClr val="accent3"/>
              </a:gs>
              <a:gs pos="85000">
                <a:srgbClr val="7F3B00"/>
              </a:gs>
              <a:gs pos="100000">
                <a:srgbClr val="7F3B00"/>
              </a:gs>
            </a:gsLst>
            <a:lin ang="5400000" scaled="0"/>
          </a:gra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sp>
        <p:nvSpPr>
          <p:cNvPr id="2179" name="Google Shape;2179;p152"/>
          <p:cNvSpPr/>
          <p:nvPr/>
        </p:nvSpPr>
        <p:spPr>
          <a:xfrm>
            <a:off x="6435294" y="4757231"/>
            <a:ext cx="341295" cy="341312"/>
          </a:xfrm>
          <a:prstGeom prst="ellipse">
            <a:avLst/>
          </a:prstGeom>
          <a:gradFill>
            <a:gsLst>
              <a:gs pos="0">
                <a:srgbClr val="FEC899"/>
              </a:gs>
              <a:gs pos="36000">
                <a:schemeClr val="accent3"/>
              </a:gs>
              <a:gs pos="85000">
                <a:srgbClr val="7F3B00"/>
              </a:gs>
              <a:gs pos="100000">
                <a:srgbClr val="7F3B00"/>
              </a:gs>
            </a:gsLst>
            <a:lin ang="5400000" scaled="0"/>
          </a:gra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sz="1800">
              <a:solidFill>
                <a:srgbClr val="000000"/>
              </a:solidFill>
              <a:latin typeface="Calibri"/>
              <a:ea typeface="Calibri"/>
              <a:cs typeface="Calibri"/>
              <a:sym typeface="Calibri"/>
            </a:endParaRPr>
          </a:p>
        </p:txBody>
      </p:sp>
      <p:sp>
        <p:nvSpPr>
          <p:cNvPr id="2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15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MOD</a:t>
            </a:r>
            <a:r>
              <a:rPr lang="en-US"/>
              <a:t> Function</a:t>
            </a:r>
            <a:endParaRPr/>
          </a:p>
        </p:txBody>
      </p:sp>
      <p:sp>
        <p:nvSpPr>
          <p:cNvPr id="2186" name="Google Shape;2186;p15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Display the employee records where the </a:t>
            </a:r>
            <a:r>
              <a:rPr lang="en-US">
                <a:latin typeface="Courier New"/>
                <a:ea typeface="Courier New"/>
                <a:cs typeface="Courier New"/>
                <a:sym typeface="Courier New"/>
              </a:rPr>
              <a:t>employee_id</a:t>
            </a:r>
            <a:r>
              <a:rPr lang="en-US">
                <a:latin typeface="Arial"/>
                <a:ea typeface="Arial"/>
                <a:cs typeface="Arial"/>
                <a:sym typeface="Arial"/>
              </a:rPr>
              <a:t> is an even number:</a:t>
            </a:r>
            <a:endParaRPr/>
          </a:p>
          <a:p>
            <a:pPr marL="0" lvl="0" indent="0" algn="l" rtl="0">
              <a:lnSpc>
                <a:spcPct val="90000"/>
              </a:lnSpc>
              <a:spcBef>
                <a:spcPts val="1000"/>
              </a:spcBef>
              <a:spcAft>
                <a:spcPts val="0"/>
              </a:spcAft>
              <a:buClr>
                <a:schemeClr val="dk1"/>
              </a:buClr>
              <a:buSzPts val="3200"/>
              <a:buNone/>
            </a:pPr>
            <a:endParaRPr/>
          </a:p>
        </p:txBody>
      </p:sp>
      <p:grpSp>
        <p:nvGrpSpPr>
          <p:cNvPr id="2187" name="Google Shape;2187;p153"/>
          <p:cNvGrpSpPr/>
          <p:nvPr/>
        </p:nvGrpSpPr>
        <p:grpSpPr>
          <a:xfrm>
            <a:off x="2238624" y="2431368"/>
            <a:ext cx="8064500" cy="928449"/>
            <a:chOff x="2055812" y="2195752"/>
            <a:chExt cx="8064500" cy="928449"/>
          </a:xfrm>
        </p:grpSpPr>
        <p:sp>
          <p:nvSpPr>
            <p:cNvPr id="2188" name="Google Shape;2188;p153"/>
            <p:cNvSpPr/>
            <p:nvPr/>
          </p:nvSpPr>
          <p:spPr>
            <a:xfrm>
              <a:off x="2055812" y="2195752"/>
              <a:ext cx="8064500" cy="92844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SELECT employee_id as "Even Numbers", last_name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FROM employees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b="1">
                  <a:solidFill>
                    <a:srgbClr val="474747"/>
                  </a:solidFill>
                  <a:latin typeface="Courier New"/>
                  <a:ea typeface="Courier New"/>
                  <a:cs typeface="Courier New"/>
                  <a:sym typeface="Courier New"/>
                </a:rPr>
                <a:t>WHERE MOD(employee_id,2) = 0;</a:t>
              </a:r>
              <a:endParaRPr sz="1800">
                <a:solidFill>
                  <a:srgbClr val="000000"/>
                </a:solidFill>
                <a:latin typeface="Calibri"/>
                <a:ea typeface="Calibri"/>
                <a:cs typeface="Calibri"/>
                <a:sym typeface="Calibri"/>
              </a:endParaRPr>
            </a:p>
          </p:txBody>
        </p:sp>
        <p:sp>
          <p:nvSpPr>
            <p:cNvPr id="2189" name="Google Shape;2189;p153"/>
            <p:cNvSpPr/>
            <p:nvPr/>
          </p:nvSpPr>
          <p:spPr>
            <a:xfrm>
              <a:off x="2835276" y="2779611"/>
              <a:ext cx="2306637" cy="34345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2190" name="Google Shape;2190;p153"/>
          <p:cNvPicPr preferRelativeResize="0"/>
          <p:nvPr/>
        </p:nvPicPr>
        <p:blipFill rotWithShape="1">
          <a:blip r:embed="rId3">
            <a:alphaModFix/>
          </a:blip>
          <a:srcRect/>
          <a:stretch/>
        </p:blipFill>
        <p:spPr>
          <a:xfrm>
            <a:off x="3029987" y="3544668"/>
            <a:ext cx="2111220" cy="2463100"/>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15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196" name="Google Shape;2196;p15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Single-row SQL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Character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Nesting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Number functions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Working with dates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Date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139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dirty="0"/>
              <a:t>Relational model and object relational model</a:t>
            </a:r>
            <a:endParaRPr dirty="0"/>
          </a:p>
          <a:p>
            <a:pPr marL="457200" lvl="1" indent="-365760" algn="l" rtl="0">
              <a:lnSpc>
                <a:spcPct val="90000"/>
              </a:lnSpc>
              <a:spcBef>
                <a:spcPts val="900"/>
              </a:spcBef>
              <a:spcAft>
                <a:spcPts val="0"/>
              </a:spcAft>
              <a:buClr>
                <a:schemeClr val="dk1"/>
              </a:buClr>
              <a:buSzPts val="2100"/>
              <a:buChar char="•"/>
            </a:pPr>
            <a:r>
              <a:rPr lang="en-US" dirty="0"/>
              <a:t>User-defined data types and objects</a:t>
            </a:r>
            <a:endParaRPr dirty="0"/>
          </a:p>
          <a:p>
            <a:pPr marL="457200" lvl="1" indent="-365760" algn="l" rtl="0">
              <a:lnSpc>
                <a:spcPct val="90000"/>
              </a:lnSpc>
              <a:spcBef>
                <a:spcPts val="900"/>
              </a:spcBef>
              <a:spcAft>
                <a:spcPts val="0"/>
              </a:spcAft>
              <a:buClr>
                <a:schemeClr val="dk1"/>
              </a:buClr>
              <a:buSzPts val="2100"/>
              <a:buChar char="•"/>
            </a:pPr>
            <a:r>
              <a:rPr lang="en-US" dirty="0"/>
              <a:t>Fully compatible with relational database</a:t>
            </a:r>
            <a:endParaRPr dirty="0"/>
          </a:p>
          <a:p>
            <a:pPr marL="457200" lvl="1" indent="-365760" algn="l" rtl="0">
              <a:lnSpc>
                <a:spcPct val="90000"/>
              </a:lnSpc>
              <a:spcBef>
                <a:spcPts val="900"/>
              </a:spcBef>
              <a:spcAft>
                <a:spcPts val="0"/>
              </a:spcAft>
              <a:buClr>
                <a:schemeClr val="dk1"/>
              </a:buClr>
              <a:buSzPts val="2100"/>
              <a:buChar char="•"/>
            </a:pPr>
            <a:r>
              <a:rPr lang="en-US" dirty="0"/>
              <a:t>Supports multimedia and large objects</a:t>
            </a:r>
            <a:endParaRPr dirty="0"/>
          </a:p>
          <a:p>
            <a:pPr marL="457200" lvl="1" indent="-365760" algn="l" rtl="0">
              <a:lnSpc>
                <a:spcPct val="90000"/>
              </a:lnSpc>
              <a:spcBef>
                <a:spcPts val="900"/>
              </a:spcBef>
              <a:spcAft>
                <a:spcPts val="0"/>
              </a:spcAft>
              <a:buClr>
                <a:schemeClr val="dk1"/>
              </a:buClr>
              <a:buSzPts val="2100"/>
              <a:buChar char="•"/>
            </a:pPr>
            <a:r>
              <a:rPr lang="en-US" dirty="0"/>
              <a:t>High-quality database server features</a:t>
            </a:r>
            <a:endParaRPr dirty="0"/>
          </a:p>
          <a:p>
            <a:pPr marL="228600" lvl="0" indent="-25400" algn="l" rtl="0">
              <a:lnSpc>
                <a:spcPct val="90000"/>
              </a:lnSpc>
              <a:spcBef>
                <a:spcPts val="1000"/>
              </a:spcBef>
              <a:spcAft>
                <a:spcPts val="0"/>
              </a:spcAft>
              <a:buClr>
                <a:schemeClr val="dk1"/>
              </a:buClr>
              <a:buSzPts val="3200"/>
              <a:buNone/>
            </a:pPr>
            <a:endParaRPr dirty="0"/>
          </a:p>
        </p:txBody>
      </p:sp>
      <p:sp>
        <p:nvSpPr>
          <p:cNvPr id="331" name="Google Shape;331;p28"/>
          <p:cNvSpPr/>
          <p:nvPr/>
        </p:nvSpPr>
        <p:spPr>
          <a:xfrm>
            <a:off x="9162473" y="0"/>
            <a:ext cx="2715491" cy="6857998"/>
          </a:xfrm>
          <a:prstGeom prst="rect">
            <a:avLst/>
          </a:prstGeom>
          <a:gradFill>
            <a:gsLst>
              <a:gs pos="0">
                <a:srgbClr val="FFBA81"/>
              </a:gs>
              <a:gs pos="50000">
                <a:srgbClr val="FFD1B3"/>
              </a:gs>
              <a:gs pos="100000">
                <a:srgbClr val="FFE8D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332" name="Google Shape;332;p2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Teko"/>
              <a:buNone/>
            </a:pPr>
            <a:r>
              <a:rPr lang="en-US" sz="3200" dirty="0"/>
              <a:t>Relational and Object Relational Database Management Systems</a:t>
            </a:r>
            <a:endParaRPr sz="3200" dirty="0"/>
          </a:p>
        </p:txBody>
      </p:sp>
      <p:grpSp>
        <p:nvGrpSpPr>
          <p:cNvPr id="333" name="Google Shape;333;p28"/>
          <p:cNvGrpSpPr/>
          <p:nvPr/>
        </p:nvGrpSpPr>
        <p:grpSpPr>
          <a:xfrm>
            <a:off x="8945853" y="3278909"/>
            <a:ext cx="3136698" cy="3110064"/>
            <a:chOff x="3748607" y="1163500"/>
            <a:chExt cx="4800600" cy="4800600"/>
          </a:xfrm>
        </p:grpSpPr>
        <p:pic>
          <p:nvPicPr>
            <p:cNvPr id="334" name="Google Shape;334;p28" descr="cnt2554100.png"/>
            <p:cNvPicPr preferRelativeResize="0"/>
            <p:nvPr/>
          </p:nvPicPr>
          <p:blipFill rotWithShape="1">
            <a:blip r:embed="rId3">
              <a:alphaModFix/>
            </a:blip>
            <a:srcRect/>
            <a:stretch/>
          </p:blipFill>
          <p:spPr>
            <a:xfrm>
              <a:off x="4369318" y="1340860"/>
              <a:ext cx="3626862" cy="4618544"/>
            </a:xfrm>
            <a:prstGeom prst="rect">
              <a:avLst/>
            </a:prstGeom>
            <a:noFill/>
            <a:ln>
              <a:noFill/>
            </a:ln>
          </p:spPr>
        </p:pic>
        <p:pic>
          <p:nvPicPr>
            <p:cNvPr id="335" name="Google Shape;335;p28"/>
            <p:cNvPicPr preferRelativeResize="0"/>
            <p:nvPr/>
          </p:nvPicPr>
          <p:blipFill rotWithShape="1">
            <a:blip r:embed="rId4">
              <a:alphaModFix/>
            </a:blip>
            <a:srcRect/>
            <a:stretch/>
          </p:blipFill>
          <p:spPr>
            <a:xfrm>
              <a:off x="3748607" y="1163500"/>
              <a:ext cx="4800600" cy="4800600"/>
            </a:xfrm>
            <a:prstGeom prst="rect">
              <a:avLst/>
            </a:prstGeom>
            <a:noFill/>
            <a:ln>
              <a:noFill/>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15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Working with Dates</a:t>
            </a:r>
            <a:endParaRPr/>
          </a:p>
        </p:txBody>
      </p:sp>
      <p:sp>
        <p:nvSpPr>
          <p:cNvPr id="2206" name="Google Shape;2206;p15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dirty="0"/>
              <a:t>The Oracle Database stores dates in an internal numeric format: century, year, month, day, hours, minutes, and seconds.</a:t>
            </a:r>
            <a:endParaRPr dirty="0"/>
          </a:p>
          <a:p>
            <a:pPr marL="457200" lvl="1" indent="-365760" algn="l" rtl="0">
              <a:lnSpc>
                <a:spcPct val="90000"/>
              </a:lnSpc>
              <a:spcBef>
                <a:spcPts val="900"/>
              </a:spcBef>
              <a:spcAft>
                <a:spcPts val="0"/>
              </a:spcAft>
              <a:buClr>
                <a:schemeClr val="dk1"/>
              </a:buClr>
              <a:buSzPts val="2100"/>
              <a:buChar char="•"/>
            </a:pPr>
            <a:r>
              <a:rPr lang="en-US" dirty="0"/>
              <a:t>The default date display format is </a:t>
            </a:r>
            <a:r>
              <a:rPr lang="en-US" dirty="0">
                <a:latin typeface="Courier New"/>
                <a:ea typeface="Courier New"/>
                <a:cs typeface="Courier New"/>
                <a:sym typeface="Courier New"/>
              </a:rPr>
              <a:t>DD-MON-RR</a:t>
            </a:r>
            <a:r>
              <a:rPr lang="en-US" dirty="0"/>
              <a:t>.</a:t>
            </a:r>
            <a:endParaRPr dirty="0"/>
          </a:p>
          <a:p>
            <a:pPr marL="1280160" lvl="2" indent="-365760" algn="l" rtl="0">
              <a:lnSpc>
                <a:spcPct val="90000"/>
              </a:lnSpc>
              <a:spcBef>
                <a:spcPts val="450"/>
              </a:spcBef>
              <a:spcAft>
                <a:spcPts val="0"/>
              </a:spcAft>
              <a:buClr>
                <a:schemeClr val="dk1"/>
              </a:buClr>
              <a:buSzPts val="2000"/>
              <a:buChar char="–"/>
            </a:pPr>
            <a:r>
              <a:rPr lang="en-US" dirty="0"/>
              <a:t>Enables you to store 21st-century dates in the 20th century </a:t>
            </a:r>
            <a:br>
              <a:rPr lang="en-US" dirty="0"/>
            </a:br>
            <a:r>
              <a:rPr lang="en-US" dirty="0"/>
              <a:t>by specifying only the last two digits of the year</a:t>
            </a:r>
            <a:endParaRPr dirty="0"/>
          </a:p>
          <a:p>
            <a:pPr marL="1280160" lvl="2" indent="-365760" algn="l" rtl="0">
              <a:lnSpc>
                <a:spcPct val="90000"/>
              </a:lnSpc>
              <a:spcBef>
                <a:spcPts val="450"/>
              </a:spcBef>
              <a:spcAft>
                <a:spcPts val="0"/>
              </a:spcAft>
              <a:buClr>
                <a:schemeClr val="dk1"/>
              </a:buClr>
              <a:buSzPts val="2000"/>
              <a:buChar char="–"/>
            </a:pPr>
            <a:r>
              <a:rPr lang="en-US" dirty="0"/>
              <a:t>Enables you to store 20th-century dates in the</a:t>
            </a:r>
            <a:br>
              <a:rPr lang="en-US" dirty="0"/>
            </a:br>
            <a:r>
              <a:rPr lang="en-US" dirty="0"/>
              <a:t>21st century in the same way</a:t>
            </a:r>
            <a:endParaRPr dirty="0"/>
          </a:p>
          <a:p>
            <a:pPr marL="228600" lvl="0" indent="-25400" algn="l" rtl="0">
              <a:lnSpc>
                <a:spcPct val="90000"/>
              </a:lnSpc>
              <a:spcBef>
                <a:spcPts val="1000"/>
              </a:spcBef>
              <a:spcAft>
                <a:spcPts val="0"/>
              </a:spcAft>
              <a:buClr>
                <a:schemeClr val="dk1"/>
              </a:buClr>
              <a:buSzPts val="3200"/>
              <a:buNone/>
            </a:pPr>
            <a:endParaRPr dirty="0"/>
          </a:p>
        </p:txBody>
      </p:sp>
      <p:pic>
        <p:nvPicPr>
          <p:cNvPr id="2208" name="Google Shape;2208;p155"/>
          <p:cNvPicPr preferRelativeResize="0"/>
          <p:nvPr/>
        </p:nvPicPr>
        <p:blipFill rotWithShape="1">
          <a:blip r:embed="rId3">
            <a:alphaModFix/>
          </a:blip>
          <a:srcRect/>
          <a:stretch/>
        </p:blipFill>
        <p:spPr>
          <a:xfrm>
            <a:off x="2452854" y="5739066"/>
            <a:ext cx="1905000" cy="829837"/>
          </a:xfrm>
          <a:prstGeom prst="rect">
            <a:avLst/>
          </a:prstGeom>
          <a:noFill/>
          <a:ln w="28575" cap="flat" cmpd="sng">
            <a:solidFill>
              <a:srgbClr val="F7941D"/>
            </a:solidFill>
            <a:prstDash val="solid"/>
            <a:miter lim="800000"/>
            <a:headEnd type="none" w="sm" len="sm"/>
            <a:tailEnd type="none" w="sm" len="sm"/>
          </a:ln>
        </p:spPr>
      </p:pic>
      <p:sp>
        <p:nvSpPr>
          <p:cNvPr id="2209" name="Google Shape;2209;p155"/>
          <p:cNvSpPr/>
          <p:nvPr/>
        </p:nvSpPr>
        <p:spPr>
          <a:xfrm>
            <a:off x="2078204" y="4672265"/>
            <a:ext cx="8064600" cy="9948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hire_date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hire_date &lt; '01-FEB-2013';</a:t>
            </a:r>
            <a:endParaRPr sz="1800" b="1">
              <a:solidFill>
                <a:srgbClr val="474747"/>
              </a:solidFill>
              <a:latin typeface="Courier New"/>
              <a:ea typeface="Courier New"/>
              <a:cs typeface="Courier New"/>
              <a:sym typeface="Courier New"/>
            </a:endParaRPr>
          </a:p>
        </p:txBody>
      </p:sp>
      <p:sp>
        <p:nvSpPr>
          <p:cNvPr id="2210" name="Google Shape;2210;p155"/>
          <p:cNvSpPr/>
          <p:nvPr/>
        </p:nvSpPr>
        <p:spPr>
          <a:xfrm>
            <a:off x="4597567" y="4590037"/>
            <a:ext cx="1365250" cy="2889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1" name="Google Shape;2211;p155"/>
          <p:cNvSpPr/>
          <p:nvPr/>
        </p:nvSpPr>
        <p:spPr>
          <a:xfrm>
            <a:off x="3535412" y="5739065"/>
            <a:ext cx="822960" cy="838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12" name="Google Shape;2212;p155"/>
          <p:cNvSpPr txBox="1"/>
          <p:nvPr/>
        </p:nvSpPr>
        <p:spPr>
          <a:xfrm>
            <a:off x="2452854" y="6424865"/>
            <a:ext cx="304800"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15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Courier New"/>
              <a:buNone/>
            </a:pPr>
            <a:r>
              <a:rPr lang="en-US" dirty="0">
                <a:latin typeface="Courier New"/>
                <a:ea typeface="Courier New"/>
                <a:cs typeface="Courier New"/>
                <a:sym typeface="Courier New"/>
              </a:rPr>
              <a:t>RR</a:t>
            </a:r>
            <a:r>
              <a:rPr lang="en-US" dirty="0"/>
              <a:t> Date Format</a:t>
            </a:r>
            <a:endParaRPr dirty="0"/>
          </a:p>
        </p:txBody>
      </p:sp>
      <p:sp>
        <p:nvSpPr>
          <p:cNvPr id="2222" name="Google Shape;2222;p15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aphicFrame>
        <p:nvGraphicFramePr>
          <p:cNvPr id="2223" name="Google Shape;2223;p156"/>
          <p:cNvGraphicFramePr/>
          <p:nvPr/>
        </p:nvGraphicFramePr>
        <p:xfrm>
          <a:off x="2127722" y="1458493"/>
          <a:ext cx="8125900" cy="1854250"/>
        </p:xfrm>
        <a:graphic>
          <a:graphicData uri="http://schemas.openxmlformats.org/drawingml/2006/table">
            <a:tbl>
              <a:tblPr>
                <a:noFill/>
                <a:tableStyleId>{77D58EAA-9CED-4EE4-974C-EA1757586352}</a:tableStyleId>
              </a:tblPr>
              <a:tblGrid>
                <a:gridCol w="2031475">
                  <a:extLst>
                    <a:ext uri="{9D8B030D-6E8A-4147-A177-3AD203B41FA5}">
                      <a16:colId xmlns:a16="http://schemas.microsoft.com/office/drawing/2014/main" xmlns="" val="20000"/>
                    </a:ext>
                  </a:extLst>
                </a:gridCol>
                <a:gridCol w="2031475">
                  <a:extLst>
                    <a:ext uri="{9D8B030D-6E8A-4147-A177-3AD203B41FA5}">
                      <a16:colId xmlns:a16="http://schemas.microsoft.com/office/drawing/2014/main" xmlns="" val="20001"/>
                    </a:ext>
                  </a:extLst>
                </a:gridCol>
                <a:gridCol w="2031475">
                  <a:extLst>
                    <a:ext uri="{9D8B030D-6E8A-4147-A177-3AD203B41FA5}">
                      <a16:colId xmlns:a16="http://schemas.microsoft.com/office/drawing/2014/main" xmlns="" val="20002"/>
                    </a:ext>
                  </a:extLst>
                </a:gridCol>
                <a:gridCol w="2031475">
                  <a:extLst>
                    <a:ext uri="{9D8B030D-6E8A-4147-A177-3AD203B41FA5}">
                      <a16:colId xmlns:a16="http://schemas.microsoft.com/office/drawing/2014/main" xmlns="" val="20003"/>
                    </a:ext>
                  </a:extLst>
                </a:gridCol>
              </a:tblGrid>
              <a:tr h="370850">
                <a:tc>
                  <a:txBody>
                    <a:bodyPr/>
                    <a:lstStyle/>
                    <a:p>
                      <a:pPr marL="0" marR="0" lvl="0" indent="0" algn="l" rtl="0">
                        <a:lnSpc>
                          <a:spcPct val="100000"/>
                        </a:lnSpc>
                        <a:spcBef>
                          <a:spcPts val="0"/>
                        </a:spcBef>
                        <a:spcAft>
                          <a:spcPts val="0"/>
                        </a:spcAft>
                        <a:buClr>
                          <a:schemeClr val="dk1"/>
                        </a:buClr>
                        <a:buSzPts val="1800"/>
                        <a:buFont typeface="Arial"/>
                        <a:buNone/>
                      </a:pPr>
                      <a:r>
                        <a:rPr lang="en-US" sz="1800" b="1" u="none" strike="noStrike" cap="none">
                          <a:solidFill>
                            <a:schemeClr val="dk1"/>
                          </a:solidFill>
                        </a:rPr>
                        <a:t>Current Year</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none" strike="noStrike" cap="none">
                          <a:solidFill>
                            <a:schemeClr val="dk1"/>
                          </a:solidFill>
                        </a:rPr>
                        <a:t>Specified Date</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none" strike="noStrike" cap="none">
                          <a:solidFill>
                            <a:schemeClr val="dk1"/>
                          </a:solidFill>
                        </a:rPr>
                        <a:t>RR Format</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none" strike="noStrike" cap="none">
                          <a:solidFill>
                            <a:schemeClr val="dk1"/>
                          </a:solidFill>
                        </a:rPr>
                        <a:t>YY Format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solidFill>
                            <a:schemeClr val="dk1"/>
                          </a:solidFill>
                        </a:rPr>
                        <a:t>1995</a:t>
                      </a:r>
                      <a:endParaRPr sz="2400" b="0" u="none" strike="noStrike" cap="none">
                        <a:solidFill>
                          <a:schemeClr val="dk1"/>
                        </a:solidFill>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1"/>
                          </a:solidFill>
                        </a:rPr>
                        <a:t>27-OCT-95</a:t>
                      </a:r>
                      <a:endParaRPr sz="180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1995</a:t>
                      </a:r>
                      <a:endParaRPr sz="2400" u="none" strike="noStrike" cap="none">
                        <a:solidFill>
                          <a:schemeClr val="dk1"/>
                        </a:solidFill>
                      </a:endParaRPr>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1995</a:t>
                      </a:r>
                      <a:endParaRPr sz="2400" u="none" strike="noStrike" cap="none">
                        <a:solidFill>
                          <a:schemeClr val="dk1"/>
                        </a:solidFill>
                      </a:endParaRPr>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solidFill>
                            <a:schemeClr val="dk1"/>
                          </a:solidFill>
                        </a:rPr>
                        <a:t>1995</a:t>
                      </a:r>
                      <a:endParaRPr sz="2400" b="0" u="none" strike="noStrike" cap="none">
                        <a:solidFill>
                          <a:schemeClr val="dk1"/>
                        </a:solidFil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27-OCT-17</a:t>
                      </a:r>
                      <a:endParaRPr sz="2400" u="none" strike="noStrike" cap="none">
                        <a:solidFill>
                          <a:schemeClr val="dk1"/>
                        </a:solidFil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2017</a:t>
                      </a:r>
                      <a:endParaRPr sz="2400" u="none" strike="noStrike" cap="none">
                        <a:solidFill>
                          <a:schemeClr val="dk1"/>
                        </a:solidFil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1917</a:t>
                      </a:r>
                      <a:endParaRPr sz="2400" u="none" strike="noStrike" cap="none">
                        <a:solidFill>
                          <a:schemeClr val="dk1"/>
                        </a:solidFill>
                      </a:endParaRPr>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solidFill>
                            <a:schemeClr val="dk1"/>
                          </a:solidFill>
                        </a:rPr>
                        <a:t>2001</a:t>
                      </a:r>
                      <a:endParaRPr sz="2400" b="0" u="none" strike="noStrike" cap="none">
                        <a:solidFill>
                          <a:schemeClr val="dk1"/>
                        </a:solidFill>
                      </a:endParaRPr>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27-OCT-17</a:t>
                      </a:r>
                      <a:endParaRPr sz="2400" u="none" strike="noStrike" cap="none">
                        <a:solidFill>
                          <a:schemeClr val="dk1"/>
                        </a:solidFill>
                      </a:endParaRPr>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2017</a:t>
                      </a:r>
                      <a:endParaRPr sz="2400" u="none" strike="noStrike" cap="none">
                        <a:solidFill>
                          <a:schemeClr val="dk1"/>
                        </a:solidFill>
                      </a:endParaRPr>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2017</a:t>
                      </a:r>
                      <a:endParaRPr sz="2400" u="none" strike="noStrike" cap="none">
                        <a:solidFill>
                          <a:schemeClr val="dk1"/>
                        </a:solidFill>
                      </a:endParaRPr>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solidFill>
                            <a:schemeClr val="dk1"/>
                          </a:solidFill>
                        </a:rPr>
                        <a:t>2001</a:t>
                      </a:r>
                      <a:endParaRPr sz="2400" b="0" u="none" strike="noStrike" cap="none">
                        <a:solidFill>
                          <a:schemeClr val="dk1"/>
                        </a:solidFil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27-OCT-95</a:t>
                      </a:r>
                      <a:endParaRPr sz="2400" u="none" strike="noStrike" cap="none">
                        <a:solidFill>
                          <a:schemeClr val="dk1"/>
                        </a:solidFil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1995</a:t>
                      </a:r>
                      <a:endParaRPr sz="2400" u="none" strike="noStrike" cap="none">
                        <a:solidFill>
                          <a:schemeClr val="dk1"/>
                        </a:solidFil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solidFill>
                            <a:schemeClr val="dk1"/>
                          </a:solidFill>
                        </a:rPr>
                        <a:t>2095</a:t>
                      </a:r>
                      <a:endParaRPr sz="2400" u="none" strike="noStrike" cap="none">
                        <a:solidFill>
                          <a:schemeClr val="dk1"/>
                        </a:solidFill>
                      </a:endParaRPr>
                    </a:p>
                  </a:txBody>
                  <a:tcPr marL="91450" marR="91450" marT="45725" marB="45725">
                    <a:solidFill>
                      <a:srgbClr val="818286"/>
                    </a:solidFill>
                  </a:tcPr>
                </a:tc>
                <a:extLst>
                  <a:ext uri="{0D108BD9-81ED-4DB2-BD59-A6C34878D82A}">
                    <a16:rowId xmlns:a16="http://schemas.microsoft.com/office/drawing/2014/main" xmlns="" val="10004"/>
                  </a:ext>
                </a:extLst>
              </a:tr>
            </a:tbl>
          </a:graphicData>
        </a:graphic>
      </p:graphicFrame>
      <p:graphicFrame>
        <p:nvGraphicFramePr>
          <p:cNvPr id="2224" name="Google Shape;2224;p156"/>
          <p:cNvGraphicFramePr/>
          <p:nvPr/>
        </p:nvGraphicFramePr>
        <p:xfrm>
          <a:off x="2127722" y="3465093"/>
          <a:ext cx="8125900" cy="2590840"/>
        </p:xfrm>
        <a:graphic>
          <a:graphicData uri="http://schemas.openxmlformats.org/drawingml/2006/table">
            <a:tbl>
              <a:tblPr>
                <a:noFill/>
                <a:tableStyleId>{77D58EAA-9CED-4EE4-974C-EA1757586352}</a:tableStyleId>
              </a:tblPr>
              <a:tblGrid>
                <a:gridCol w="1606925">
                  <a:extLst>
                    <a:ext uri="{9D8B030D-6E8A-4147-A177-3AD203B41FA5}">
                      <a16:colId xmlns:a16="http://schemas.microsoft.com/office/drawing/2014/main" xmlns="" val="20000"/>
                    </a:ext>
                  </a:extLst>
                </a:gridCol>
                <a:gridCol w="1010475">
                  <a:extLst>
                    <a:ext uri="{9D8B030D-6E8A-4147-A177-3AD203B41FA5}">
                      <a16:colId xmlns:a16="http://schemas.microsoft.com/office/drawing/2014/main" xmlns="" val="20001"/>
                    </a:ext>
                  </a:extLst>
                </a:gridCol>
                <a:gridCol w="2799875">
                  <a:extLst>
                    <a:ext uri="{9D8B030D-6E8A-4147-A177-3AD203B41FA5}">
                      <a16:colId xmlns:a16="http://schemas.microsoft.com/office/drawing/2014/main" xmlns="" val="20002"/>
                    </a:ext>
                  </a:extLst>
                </a:gridCol>
                <a:gridCol w="2708625">
                  <a:extLst>
                    <a:ext uri="{9D8B030D-6E8A-4147-A177-3AD203B41FA5}">
                      <a16:colId xmlns:a16="http://schemas.microsoft.com/office/drawing/2014/main" xmlns="" val="20003"/>
                    </a:ext>
                  </a:extLst>
                </a:gridCol>
              </a:tblGrid>
              <a:tr h="335975">
                <a:tc rowSpan="2" gridSpan="2">
                  <a:txBody>
                    <a:bodyPr/>
                    <a:lstStyle/>
                    <a:p>
                      <a:pPr marL="0" marR="0" lvl="0" indent="0" algn="l" rtl="0">
                        <a:spcBef>
                          <a:spcPts val="0"/>
                        </a:spcBef>
                        <a:spcAft>
                          <a:spcPts val="0"/>
                        </a:spcAft>
                        <a:buClr>
                          <a:schemeClr val="dk1"/>
                        </a:buClr>
                        <a:buSzPts val="2400"/>
                        <a:buFont typeface="Calibri"/>
                        <a:buNone/>
                      </a:pPr>
                      <a:endParaRPr sz="2400" u="none" strike="noStrike" cap="none">
                        <a:solidFill>
                          <a:schemeClr val="dk1"/>
                        </a:solidFill>
                      </a:endParaRPr>
                    </a:p>
                  </a:txBody>
                  <a:tcPr marL="91450" marR="91450" marT="45725" marB="45725">
                    <a:lnR w="12700" cap="flat" cmpd="sng">
                      <a:solidFill>
                        <a:schemeClr val="lt1"/>
                      </a:solidFill>
                      <a:prstDash val="solid"/>
                      <a:round/>
                      <a:headEnd type="none" w="sm" len="sm"/>
                      <a:tailEnd type="none" w="sm" len="sm"/>
                    </a:lnR>
                    <a:lnB w="12700" cap="flat" cmpd="sng">
                      <a:solidFill>
                        <a:schemeClr val="lt1"/>
                      </a:solidFill>
                      <a:prstDash val="solid"/>
                      <a:round/>
                      <a:headEnd type="none" w="sm" len="sm"/>
                      <a:tailEnd type="none" w="sm" len="sm"/>
                    </a:lnB>
                    <a:solidFill>
                      <a:srgbClr val="F7941D"/>
                    </a:solidFill>
                  </a:tcPr>
                </a:tc>
                <a:tc rowSpan="2" hMerge="1">
                  <a:txBody>
                    <a:bodyPr/>
                    <a:lstStyle/>
                    <a:p>
                      <a:endParaRPr lang="en-US"/>
                    </a:p>
                  </a:txBody>
                  <a:tcPr/>
                </a:tc>
                <a:tc gridSpan="2">
                  <a:txBody>
                    <a:bodyPr/>
                    <a:lstStyle/>
                    <a:p>
                      <a:pPr marL="0" marR="0" lvl="0" indent="0" algn="l" rtl="0">
                        <a:lnSpc>
                          <a:spcPct val="100000"/>
                        </a:lnSpc>
                        <a:spcBef>
                          <a:spcPts val="0"/>
                        </a:spcBef>
                        <a:spcAft>
                          <a:spcPts val="0"/>
                        </a:spcAft>
                        <a:buClr>
                          <a:schemeClr val="lt1"/>
                        </a:buClr>
                        <a:buSzPts val="1800"/>
                        <a:buFont typeface="Arial"/>
                        <a:buNone/>
                      </a:pPr>
                      <a:r>
                        <a:rPr lang="en-US" sz="1800" b="1" u="none" strike="noStrike" cap="none">
                          <a:solidFill>
                            <a:schemeClr val="lt1"/>
                          </a:solidFill>
                        </a:rPr>
                        <a:t>If the specified two-digit year is:</a:t>
                      </a:r>
                      <a:endParaRPr sz="1800" u="none" strike="noStrike" cap="none"/>
                    </a:p>
                  </a:txBody>
                  <a:tcPr marL="91450" marR="91450" marT="45725" marB="45725">
                    <a:lnL w="12700" cap="flat" cmpd="sng">
                      <a:solidFill>
                        <a:schemeClr val="lt1"/>
                      </a:solidFill>
                      <a:prstDash val="solid"/>
                      <a:round/>
                      <a:headEnd type="none" w="sm" len="sm"/>
                      <a:tailEnd type="none" w="sm" len="sm"/>
                    </a:lnL>
                    <a:lnB w="12700" cap="flat" cmpd="sng">
                      <a:solidFill>
                        <a:schemeClr val="lt1"/>
                      </a:solidFill>
                      <a:prstDash val="solid"/>
                      <a:round/>
                      <a:headEnd type="none" w="sm" len="sm"/>
                      <a:tailEnd type="none" w="sm" len="sm"/>
                    </a:lnB>
                    <a:solidFill>
                      <a:srgbClr val="F7941D"/>
                    </a:solidFill>
                  </a:tcPr>
                </a:tc>
                <a:tc hMerge="1">
                  <a:txBody>
                    <a:bodyPr/>
                    <a:lstStyle/>
                    <a:p>
                      <a:endParaRPr lang="en-US"/>
                    </a:p>
                  </a:txBody>
                  <a:tcPr/>
                </a:tc>
                <a:extLst>
                  <a:ext uri="{0D108BD9-81ED-4DB2-BD59-A6C34878D82A}">
                    <a16:rowId xmlns:a16="http://schemas.microsoft.com/office/drawing/2014/main" xmlns="" val="10000"/>
                  </a:ext>
                </a:extLst>
              </a:tr>
              <a:tr h="396250">
                <a:tc gridSpan="2" vMerge="1">
                  <a:txBody>
                    <a:bodyPr/>
                    <a:lstStyle/>
                    <a:p>
                      <a:endParaRPr lang="en-US"/>
                    </a:p>
                  </a:txBody>
                  <a:tcPr/>
                </a:tc>
                <a:tc hMerge="1" vMerge="1">
                  <a:txBody>
                    <a:bodyPr/>
                    <a:lstStyle/>
                    <a:p>
                      <a:endParaRPr lang="en-US"/>
                    </a:p>
                  </a:txBody>
                  <a:tcPr/>
                </a:tc>
                <a:tc>
                  <a:txBody>
                    <a:bodyPr/>
                    <a:lstStyle/>
                    <a:p>
                      <a:pPr marL="0" marR="0" lvl="0" indent="0" algn="ctr" rtl="0">
                        <a:spcBef>
                          <a:spcPts val="0"/>
                        </a:spcBef>
                        <a:spcAft>
                          <a:spcPts val="0"/>
                        </a:spcAft>
                        <a:buClr>
                          <a:schemeClr val="lt1"/>
                        </a:buClr>
                        <a:buSzPts val="1800"/>
                        <a:buFont typeface="Calibri"/>
                        <a:buNone/>
                      </a:pPr>
                      <a:r>
                        <a:rPr lang="en-US" sz="1800" b="1" u="none" strike="noStrike" cap="none">
                          <a:solidFill>
                            <a:schemeClr val="lt1"/>
                          </a:solidFill>
                        </a:rPr>
                        <a:t>0–49</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solidFill>
                      <a:srgbClr val="F7941D"/>
                    </a:solidFill>
                  </a:tcPr>
                </a:tc>
                <a:tc>
                  <a:txBody>
                    <a:bodyPr/>
                    <a:lstStyle/>
                    <a:p>
                      <a:pPr marL="0" marR="0" lvl="0" indent="0" algn="ctr" rtl="0">
                        <a:spcBef>
                          <a:spcPts val="0"/>
                        </a:spcBef>
                        <a:spcAft>
                          <a:spcPts val="0"/>
                        </a:spcAft>
                        <a:buClr>
                          <a:schemeClr val="lt1"/>
                        </a:buClr>
                        <a:buSzPts val="1800"/>
                        <a:buFont typeface="Calibri"/>
                        <a:buNone/>
                      </a:pPr>
                      <a:r>
                        <a:rPr lang="en-US" sz="1800" b="1" u="none" strike="noStrike" cap="none">
                          <a:solidFill>
                            <a:schemeClr val="lt1"/>
                          </a:solidFill>
                        </a:rPr>
                        <a:t>50–99</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T w="12700" cap="flat" cmpd="sng">
                      <a:solidFill>
                        <a:schemeClr val="lt1"/>
                      </a:solidFill>
                      <a:prstDash val="solid"/>
                      <a:round/>
                      <a:headEnd type="none" w="sm" len="sm"/>
                      <a:tailEnd type="none" w="sm" len="sm"/>
                    </a:lnT>
                    <a:solidFill>
                      <a:srgbClr val="F7941D"/>
                    </a:solidFill>
                  </a:tcPr>
                </a:tc>
                <a:extLst>
                  <a:ext uri="{0D108BD9-81ED-4DB2-BD59-A6C34878D82A}">
                    <a16:rowId xmlns:a16="http://schemas.microsoft.com/office/drawing/2014/main" xmlns="" val="10001"/>
                  </a:ext>
                </a:extLst>
              </a:tr>
              <a:tr h="859525">
                <a:tc rowSpan="2">
                  <a:txBody>
                    <a:bodyPr/>
                    <a:lstStyle/>
                    <a:p>
                      <a:pPr marL="0" marR="0" lvl="0" indent="0" algn="l" rtl="0">
                        <a:lnSpc>
                          <a:spcPct val="100000"/>
                        </a:lnSpc>
                        <a:spcBef>
                          <a:spcPts val="0"/>
                        </a:spcBef>
                        <a:spcAft>
                          <a:spcPts val="0"/>
                        </a:spcAft>
                        <a:buClr>
                          <a:schemeClr val="lt1"/>
                        </a:buClr>
                        <a:buSzPts val="1800"/>
                        <a:buFont typeface="Arial"/>
                        <a:buNone/>
                      </a:pPr>
                      <a:r>
                        <a:rPr lang="en-US" sz="1800" b="1" u="none" strike="noStrike" cap="none">
                          <a:solidFill>
                            <a:schemeClr val="lt1"/>
                          </a:solidFill>
                        </a:rPr>
                        <a:t>If two digits of the current </a:t>
                      </a:r>
                      <a:br>
                        <a:rPr lang="en-US" sz="1800" b="1" u="none" strike="noStrike" cap="none">
                          <a:solidFill>
                            <a:schemeClr val="lt1"/>
                          </a:solidFill>
                        </a:rPr>
                      </a:br>
                      <a:r>
                        <a:rPr lang="en-US" sz="1800" b="1" u="none" strike="noStrike" cap="none">
                          <a:solidFill>
                            <a:schemeClr val="lt1"/>
                          </a:solidFill>
                        </a:rPr>
                        <a:t>year are:</a:t>
                      </a:r>
                      <a:endParaRPr sz="1800" u="none" strike="noStrike" cap="none"/>
                    </a:p>
                  </a:txBody>
                  <a:tcPr marL="91450" marR="91450" marT="45725" marB="45725">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solidFill>
                      <a:srgbClr val="F7941D"/>
                    </a:solidFill>
                  </a:tcPr>
                </a:tc>
                <a:tc>
                  <a:txBody>
                    <a:bodyPr/>
                    <a:lstStyle/>
                    <a:p>
                      <a:pPr marL="0" marR="0" lvl="0" indent="0" algn="l" rtl="0">
                        <a:spcBef>
                          <a:spcPts val="0"/>
                        </a:spcBef>
                        <a:spcAft>
                          <a:spcPts val="0"/>
                        </a:spcAft>
                        <a:buClr>
                          <a:schemeClr val="lt1"/>
                        </a:buClr>
                        <a:buSzPts val="1800"/>
                        <a:buFont typeface="Calibri"/>
                        <a:buNone/>
                      </a:pPr>
                      <a:r>
                        <a:rPr lang="en-US" sz="1800" b="1" u="none" strike="noStrike" cap="none">
                          <a:solidFill>
                            <a:schemeClr val="lt1"/>
                          </a:solidFill>
                        </a:rPr>
                        <a:t>0–49</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7941D"/>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1"/>
                          </a:solidFill>
                        </a:rPr>
                        <a:t>The return date is in the current century.</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1"/>
                          </a:solidFill>
                        </a:rPr>
                        <a:t>The return date is in the century before the current one.</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859525">
                <a:tc vMerge="1">
                  <a:txBody>
                    <a:bodyPr/>
                    <a:lstStyle/>
                    <a:p>
                      <a:endParaRPr lang="en-US"/>
                    </a:p>
                  </a:txBody>
                  <a:tcPr/>
                </a:tc>
                <a:tc>
                  <a:txBody>
                    <a:bodyPr/>
                    <a:lstStyle/>
                    <a:p>
                      <a:pPr marL="0" marR="0" lvl="0" indent="0" algn="l" rtl="0">
                        <a:spcBef>
                          <a:spcPts val="0"/>
                        </a:spcBef>
                        <a:spcAft>
                          <a:spcPts val="0"/>
                        </a:spcAft>
                        <a:buClr>
                          <a:schemeClr val="lt1"/>
                        </a:buClr>
                        <a:buSzPts val="1800"/>
                        <a:buFont typeface="Calibri"/>
                        <a:buNone/>
                      </a:pPr>
                      <a:r>
                        <a:rPr lang="en-US" sz="1800" b="1" u="none" strike="noStrike" cap="none">
                          <a:solidFill>
                            <a:schemeClr val="lt1"/>
                          </a:solidFill>
                        </a:rPr>
                        <a:t>50–99</a:t>
                      </a:r>
                      <a:endParaRPr sz="2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T w="12700" cap="flat" cmpd="sng">
                      <a:solidFill>
                        <a:schemeClr val="lt1"/>
                      </a:solidFill>
                      <a:prstDash val="solid"/>
                      <a:round/>
                      <a:headEnd type="none" w="sm" len="sm"/>
                      <a:tailEnd type="none" w="sm" len="sm"/>
                    </a:lnT>
                    <a:solidFill>
                      <a:srgbClr val="F7941D"/>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1"/>
                          </a:solidFill>
                        </a:rPr>
                        <a:t>The return date is in the century after the current one.</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solidFill>
                            <a:schemeClr val="dk1"/>
                          </a:solidFill>
                        </a:rPr>
                        <a:t>The return date is in the current century.</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3"/>
                  </a:ext>
                </a:extLst>
              </a:tr>
            </a:tbl>
          </a:graphicData>
        </a:graphic>
      </p:graphicFrame>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15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SYSDATE</a:t>
            </a:r>
            <a:r>
              <a:rPr lang="en-US"/>
              <a:t> Function</a:t>
            </a:r>
            <a:endParaRPr/>
          </a:p>
        </p:txBody>
      </p:sp>
      <p:sp>
        <p:nvSpPr>
          <p:cNvPr id="2231" name="Google Shape;2231;p15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Use the </a:t>
            </a:r>
            <a:r>
              <a:rPr lang="en-US">
                <a:latin typeface="Courier New"/>
                <a:ea typeface="Courier New"/>
                <a:cs typeface="Courier New"/>
                <a:sym typeface="Courier New"/>
              </a:rPr>
              <a:t>SYSDATE</a:t>
            </a:r>
            <a:r>
              <a:rPr lang="en-US">
                <a:latin typeface="Arial"/>
                <a:ea typeface="Arial"/>
                <a:cs typeface="Arial"/>
                <a:sym typeface="Arial"/>
              </a:rPr>
              <a:t> function to get:</a:t>
            </a:r>
            <a:endParaRPr/>
          </a:p>
          <a:p>
            <a:pPr marL="457200" lvl="1" indent="-365760" algn="l" rtl="0">
              <a:lnSpc>
                <a:spcPct val="90000"/>
              </a:lnSpc>
              <a:spcBef>
                <a:spcPts val="900"/>
              </a:spcBef>
              <a:spcAft>
                <a:spcPts val="0"/>
              </a:spcAft>
              <a:buClr>
                <a:schemeClr val="dk1"/>
              </a:buClr>
              <a:buSzPts val="2100"/>
              <a:buChar char="•"/>
            </a:pPr>
            <a:r>
              <a:rPr lang="en-US"/>
              <a:t>Date</a:t>
            </a:r>
            <a:endParaRPr/>
          </a:p>
          <a:p>
            <a:pPr marL="457200" lvl="1" indent="-365760" algn="l" rtl="0">
              <a:lnSpc>
                <a:spcPct val="90000"/>
              </a:lnSpc>
              <a:spcBef>
                <a:spcPts val="900"/>
              </a:spcBef>
              <a:spcAft>
                <a:spcPts val="0"/>
              </a:spcAft>
              <a:buClr>
                <a:schemeClr val="dk1"/>
              </a:buClr>
              <a:buSzPts val="2100"/>
              <a:buChar char="•"/>
            </a:pPr>
            <a:r>
              <a:rPr lang="en-US"/>
              <a:t>Time</a:t>
            </a:r>
            <a:endParaRPr/>
          </a:p>
          <a:p>
            <a:pPr marL="228600" lvl="0" indent="-25400" algn="l" rtl="0">
              <a:lnSpc>
                <a:spcPct val="90000"/>
              </a:lnSpc>
              <a:spcBef>
                <a:spcPts val="1000"/>
              </a:spcBef>
              <a:spcAft>
                <a:spcPts val="0"/>
              </a:spcAft>
              <a:buClr>
                <a:schemeClr val="dk1"/>
              </a:buClr>
              <a:buSzPts val="3200"/>
              <a:buNone/>
            </a:pPr>
            <a:endParaRPr/>
          </a:p>
        </p:txBody>
      </p:sp>
      <p:sp>
        <p:nvSpPr>
          <p:cNvPr id="2232" name="Google Shape;2232;p157"/>
          <p:cNvSpPr/>
          <p:nvPr/>
        </p:nvSpPr>
        <p:spPr>
          <a:xfrm>
            <a:off x="2062162" y="2994026"/>
            <a:ext cx="8064500"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sysdate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dual;</a:t>
            </a:r>
            <a:endParaRPr sz="1800">
              <a:solidFill>
                <a:srgbClr val="000000"/>
              </a:solidFill>
              <a:latin typeface="Calibri"/>
              <a:ea typeface="Calibri"/>
              <a:cs typeface="Calibri"/>
              <a:sym typeface="Calibri"/>
            </a:endParaRPr>
          </a:p>
        </p:txBody>
      </p:sp>
      <p:pic>
        <p:nvPicPr>
          <p:cNvPr id="2233" name="Google Shape;2233;p157"/>
          <p:cNvPicPr preferRelativeResize="0"/>
          <p:nvPr/>
        </p:nvPicPr>
        <p:blipFill rotWithShape="1">
          <a:blip r:embed="rId3">
            <a:alphaModFix/>
          </a:blip>
          <a:srcRect/>
          <a:stretch/>
        </p:blipFill>
        <p:spPr>
          <a:xfrm>
            <a:off x="2104600" y="3962400"/>
            <a:ext cx="1407695" cy="457200"/>
          </a:xfrm>
          <a:prstGeom prst="rect">
            <a:avLst/>
          </a:prstGeom>
          <a:noFill/>
          <a:ln w="28575" cap="flat" cmpd="sng">
            <a:solidFill>
              <a:srgbClr val="F7941D"/>
            </a:solidFill>
            <a:prstDash val="solid"/>
            <a:miter lim="8000"/>
            <a:headEnd type="none" w="sm" len="sm"/>
            <a:tailEnd type="none" w="sm" len="sm"/>
          </a:ln>
        </p:spPr>
      </p:pic>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5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Teko"/>
              <a:buNone/>
            </a:pPr>
            <a:r>
              <a:rPr lang="en-US" sz="3200"/>
              <a:t>Using the </a:t>
            </a:r>
            <a:r>
              <a:rPr lang="en-US" sz="3200">
                <a:latin typeface="Courier New"/>
                <a:ea typeface="Courier New"/>
                <a:cs typeface="Courier New"/>
                <a:sym typeface="Courier New"/>
              </a:rPr>
              <a:t>CURRENT_DATE</a:t>
            </a:r>
            <a:r>
              <a:rPr lang="en-US" sz="3200"/>
              <a:t> </a:t>
            </a:r>
            <a:r>
              <a:rPr lang="en-US" sz="3200">
                <a:latin typeface="Arial"/>
                <a:ea typeface="Arial"/>
                <a:cs typeface="Arial"/>
                <a:sym typeface="Arial"/>
              </a:rPr>
              <a:t>and </a:t>
            </a:r>
            <a:r>
              <a:rPr lang="en-US" sz="3200">
                <a:latin typeface="Courier New"/>
                <a:ea typeface="Courier New"/>
                <a:cs typeface="Courier New"/>
                <a:sym typeface="Courier New"/>
              </a:rPr>
              <a:t>CURRENT_TIMESTAMP</a:t>
            </a:r>
            <a:r>
              <a:rPr lang="en-US" sz="3200"/>
              <a:t> Functions</a:t>
            </a:r>
            <a:endParaRPr sz="3200"/>
          </a:p>
        </p:txBody>
      </p:sp>
      <p:sp>
        <p:nvSpPr>
          <p:cNvPr id="2240" name="Google Shape;2240;p15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latin typeface="Courier New"/>
                <a:ea typeface="Courier New"/>
                <a:cs typeface="Courier New"/>
                <a:sym typeface="Courier New"/>
              </a:rPr>
              <a:t>CURRENT_DATE</a:t>
            </a:r>
            <a:r>
              <a:rPr lang="en-US"/>
              <a:t> returns the current date from the user session.</a:t>
            </a: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CURRENT_TIMESTAMP</a:t>
            </a:r>
            <a:r>
              <a:rPr lang="en-US"/>
              <a:t> returns the current date and time from the user session.</a:t>
            </a:r>
            <a:endParaRPr/>
          </a:p>
          <a:p>
            <a:pPr marL="228600" lvl="0" indent="-25400" algn="l" rtl="0">
              <a:lnSpc>
                <a:spcPct val="90000"/>
              </a:lnSpc>
              <a:spcBef>
                <a:spcPts val="1000"/>
              </a:spcBef>
              <a:spcAft>
                <a:spcPts val="0"/>
              </a:spcAft>
              <a:buClr>
                <a:schemeClr val="dk1"/>
              </a:buClr>
              <a:buSzPts val="3200"/>
              <a:buNone/>
            </a:pPr>
            <a:endParaRPr/>
          </a:p>
        </p:txBody>
      </p:sp>
      <p:sp>
        <p:nvSpPr>
          <p:cNvPr id="2241" name="Google Shape;2241;p158"/>
          <p:cNvSpPr/>
          <p:nvPr/>
        </p:nvSpPr>
        <p:spPr>
          <a:xfrm>
            <a:off x="2018515" y="2033336"/>
            <a:ext cx="8064500" cy="39790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SESSIONTIMEZONE, CURRENT_DATE FROM DUAL;</a:t>
            </a:r>
            <a:endParaRPr sz="1800" b="1">
              <a:solidFill>
                <a:srgbClr val="474747"/>
              </a:solidFill>
              <a:latin typeface="Courier New"/>
              <a:ea typeface="Courier New"/>
              <a:cs typeface="Courier New"/>
              <a:sym typeface="Courier New"/>
            </a:endParaRPr>
          </a:p>
        </p:txBody>
      </p:sp>
      <p:sp>
        <p:nvSpPr>
          <p:cNvPr id="2242" name="Google Shape;2242;p158"/>
          <p:cNvSpPr/>
          <p:nvPr/>
        </p:nvSpPr>
        <p:spPr>
          <a:xfrm>
            <a:off x="2048715" y="4896848"/>
            <a:ext cx="8064600" cy="3978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SESSIONTIMEZONE, CURRENT_TIMESTAMP FROM DUAL; </a:t>
            </a:r>
            <a:endParaRPr sz="1800" b="1">
              <a:solidFill>
                <a:srgbClr val="474747"/>
              </a:solidFill>
              <a:latin typeface="Courier New"/>
              <a:ea typeface="Courier New"/>
              <a:cs typeface="Courier New"/>
              <a:sym typeface="Courier New"/>
            </a:endParaRPr>
          </a:p>
        </p:txBody>
      </p:sp>
      <p:pic>
        <p:nvPicPr>
          <p:cNvPr id="2243" name="Google Shape;2243;p158"/>
          <p:cNvPicPr preferRelativeResize="0"/>
          <p:nvPr/>
        </p:nvPicPr>
        <p:blipFill rotWithShape="1">
          <a:blip r:embed="rId3">
            <a:alphaModFix/>
          </a:blip>
          <a:srcRect/>
          <a:stretch/>
        </p:blipFill>
        <p:spPr>
          <a:xfrm>
            <a:off x="2046300" y="2650136"/>
            <a:ext cx="2982675" cy="457200"/>
          </a:xfrm>
          <a:prstGeom prst="rect">
            <a:avLst/>
          </a:prstGeom>
          <a:noFill/>
          <a:ln w="28575" cap="flat" cmpd="sng">
            <a:solidFill>
              <a:srgbClr val="F7941D"/>
            </a:solidFill>
            <a:prstDash val="solid"/>
            <a:miter lim="8000"/>
            <a:headEnd type="none" w="sm" len="sm"/>
            <a:tailEnd type="none" w="sm" len="sm"/>
          </a:ln>
        </p:spPr>
      </p:pic>
      <p:pic>
        <p:nvPicPr>
          <p:cNvPr id="2244" name="Google Shape;2244;p158"/>
          <p:cNvPicPr preferRelativeResize="0"/>
          <p:nvPr/>
        </p:nvPicPr>
        <p:blipFill rotWithShape="1">
          <a:blip r:embed="rId4">
            <a:alphaModFix/>
          </a:blip>
          <a:srcRect/>
          <a:stretch/>
        </p:blipFill>
        <p:spPr>
          <a:xfrm>
            <a:off x="2048718" y="5515973"/>
            <a:ext cx="5521050" cy="430642"/>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59"/>
          <p:cNvSpPr/>
          <p:nvPr/>
        </p:nvSpPr>
        <p:spPr>
          <a:xfrm rot="10800000" flipH="1">
            <a:off x="5585074" y="25050"/>
            <a:ext cx="6578600" cy="6204037"/>
          </a:xfrm>
          <a:custGeom>
            <a:avLst/>
            <a:gdLst/>
            <a:ahLst/>
            <a:cxnLst/>
            <a:rect l="l" t="t" r="r" b="b"/>
            <a:pathLst>
              <a:path w="6773333" h="6208889" extrusionOk="0">
                <a:moveTo>
                  <a:pt x="4967111" y="6197600"/>
                </a:moveTo>
                <a:lnTo>
                  <a:pt x="4560711" y="6197600"/>
                </a:lnTo>
                <a:lnTo>
                  <a:pt x="6773333" y="6208889"/>
                </a:lnTo>
                <a:lnTo>
                  <a:pt x="6750755" y="4786489"/>
                </a:lnTo>
                <a:lnTo>
                  <a:pt x="4933244" y="11289"/>
                </a:lnTo>
                <a:lnTo>
                  <a:pt x="0" y="0"/>
                </a:lnTo>
                <a:lnTo>
                  <a:pt x="4888089" y="6197600"/>
                </a:lnTo>
              </a:path>
            </a:pathLst>
          </a:cu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nvGrpSpPr>
          <p:cNvPr id="2251" name="Google Shape;2251;p159"/>
          <p:cNvGrpSpPr/>
          <p:nvPr/>
        </p:nvGrpSpPr>
        <p:grpSpPr>
          <a:xfrm>
            <a:off x="7731374" y="3840034"/>
            <a:ext cx="2286000" cy="1981200"/>
            <a:chOff x="6499055" y="3520539"/>
            <a:chExt cx="2286000" cy="1981200"/>
          </a:xfrm>
        </p:grpSpPr>
        <p:sp>
          <p:nvSpPr>
            <p:cNvPr id="2252" name="Google Shape;2252;p159"/>
            <p:cNvSpPr/>
            <p:nvPr/>
          </p:nvSpPr>
          <p:spPr>
            <a:xfrm>
              <a:off x="6499055" y="3520539"/>
              <a:ext cx="2286000" cy="1981200"/>
            </a:xfrm>
            <a:prstGeom prst="round2DiagRect">
              <a:avLst>
                <a:gd name="adj1" fmla="val 16667"/>
                <a:gd name="adj2" fmla="val 0"/>
              </a:avLst>
            </a:prstGeom>
            <a:solidFill>
              <a:schemeClr val="lt1"/>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2253" name="Google Shape;2253;p159"/>
            <p:cNvPicPr preferRelativeResize="0"/>
            <p:nvPr/>
          </p:nvPicPr>
          <p:blipFill rotWithShape="1">
            <a:blip r:embed="rId3">
              <a:alphaModFix/>
            </a:blip>
            <a:srcRect/>
            <a:stretch/>
          </p:blipFill>
          <p:spPr>
            <a:xfrm>
              <a:off x="6765755" y="3657600"/>
              <a:ext cx="1752600" cy="1707078"/>
            </a:xfrm>
            <a:prstGeom prst="rect">
              <a:avLst/>
            </a:prstGeom>
            <a:noFill/>
            <a:ln>
              <a:noFill/>
            </a:ln>
          </p:spPr>
        </p:pic>
      </p:grpSp>
      <p:pic>
        <p:nvPicPr>
          <p:cNvPr id="2254" name="Google Shape;2254;p159"/>
          <p:cNvPicPr preferRelativeResize="0"/>
          <p:nvPr/>
        </p:nvPicPr>
        <p:blipFill rotWithShape="1">
          <a:blip r:embed="rId4">
            <a:alphaModFix/>
          </a:blip>
          <a:srcRect/>
          <a:stretch/>
        </p:blipFill>
        <p:spPr>
          <a:xfrm>
            <a:off x="9375789" y="814339"/>
            <a:ext cx="2367360" cy="2367052"/>
          </a:xfrm>
          <a:prstGeom prst="rect">
            <a:avLst/>
          </a:prstGeom>
          <a:noFill/>
          <a:ln>
            <a:noFill/>
          </a:ln>
        </p:spPr>
      </p:pic>
      <p:sp>
        <p:nvSpPr>
          <p:cNvPr id="2255" name="Google Shape;2255;p15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Arithmetic with Dates</a:t>
            </a:r>
            <a:endParaRPr/>
          </a:p>
        </p:txBody>
      </p:sp>
      <p:sp>
        <p:nvSpPr>
          <p:cNvPr id="2256" name="Google Shape;2256;p15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Add to or subtract a number from a date for a resultant date value.</a:t>
            </a:r>
            <a:endParaRPr/>
          </a:p>
          <a:p>
            <a:pPr marL="457200" lvl="1" indent="-365760" algn="l" rtl="0">
              <a:lnSpc>
                <a:spcPct val="90000"/>
              </a:lnSpc>
              <a:spcBef>
                <a:spcPts val="900"/>
              </a:spcBef>
              <a:spcAft>
                <a:spcPts val="0"/>
              </a:spcAft>
              <a:buClr>
                <a:schemeClr val="dk1"/>
              </a:buClr>
              <a:buSzPts val="2100"/>
              <a:buChar char="•"/>
            </a:pPr>
            <a:r>
              <a:rPr lang="en-US"/>
              <a:t>Subtract two dates to find the number of days between those dates.</a:t>
            </a:r>
            <a:endParaRPr/>
          </a:p>
          <a:p>
            <a:pPr marL="457200" lvl="1" indent="-365760" algn="l" rtl="0">
              <a:lnSpc>
                <a:spcPct val="90000"/>
              </a:lnSpc>
              <a:spcBef>
                <a:spcPts val="900"/>
              </a:spcBef>
              <a:spcAft>
                <a:spcPts val="0"/>
              </a:spcAft>
              <a:buClr>
                <a:schemeClr val="dk1"/>
              </a:buClr>
              <a:buSzPts val="2100"/>
              <a:buChar char="•"/>
            </a:pPr>
            <a:r>
              <a:rPr lang="en-US"/>
              <a:t>Add hours to a date by dividing the number of hours by 24.</a:t>
            </a:r>
            <a:endParaRPr/>
          </a:p>
          <a:p>
            <a:pPr marL="228600" lvl="0" indent="-25400" algn="l" rtl="0">
              <a:lnSpc>
                <a:spcPct val="90000"/>
              </a:lnSpc>
              <a:spcBef>
                <a:spcPts val="1000"/>
              </a:spcBef>
              <a:spcAft>
                <a:spcPts val="0"/>
              </a:spcAft>
              <a:buClr>
                <a:schemeClr val="dk1"/>
              </a:buClr>
              <a:buSzPts val="3200"/>
              <a:buNone/>
            </a:pPr>
            <a:endParaRPr/>
          </a:p>
        </p:txBody>
      </p:sp>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6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900" dirty="0"/>
              <a:t>Using Arithmetic </a:t>
            </a:r>
            <a:r>
              <a:rPr lang="en-US" sz="5900" dirty="0" smtClean="0"/>
              <a:t>Operators</a:t>
            </a:r>
            <a:endParaRPr sz="5900" dirty="0"/>
          </a:p>
        </p:txBody>
      </p:sp>
      <p:sp>
        <p:nvSpPr>
          <p:cNvPr id="2263" name="Google Shape;2263;p16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2264" name="Google Shape;2264;p160"/>
          <p:cNvSpPr/>
          <p:nvPr/>
        </p:nvSpPr>
        <p:spPr>
          <a:xfrm>
            <a:off x="2062162" y="2251490"/>
            <a:ext cx="8064500"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(SYSDATE-hire_date)/7 AS WEEKS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department_id = 90;</a:t>
            </a:r>
            <a:endParaRPr sz="1800">
              <a:solidFill>
                <a:srgbClr val="000000"/>
              </a:solidFill>
              <a:latin typeface="Calibri"/>
              <a:ea typeface="Calibri"/>
              <a:cs typeface="Calibri"/>
              <a:sym typeface="Calibri"/>
            </a:endParaRPr>
          </a:p>
        </p:txBody>
      </p:sp>
      <p:sp>
        <p:nvSpPr>
          <p:cNvPr id="2265" name="Google Shape;2265;p160"/>
          <p:cNvSpPr/>
          <p:nvPr/>
        </p:nvSpPr>
        <p:spPr>
          <a:xfrm>
            <a:off x="4643437" y="2365789"/>
            <a:ext cx="4173538" cy="32543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2266" name="Google Shape;2266;p160"/>
          <p:cNvPicPr preferRelativeResize="0"/>
          <p:nvPr/>
        </p:nvPicPr>
        <p:blipFill rotWithShape="1">
          <a:blip r:embed="rId3">
            <a:alphaModFix/>
          </a:blip>
          <a:srcRect/>
          <a:stretch/>
        </p:blipFill>
        <p:spPr>
          <a:xfrm>
            <a:off x="3488225" y="3671800"/>
            <a:ext cx="5392951" cy="1052600"/>
          </a:xfrm>
          <a:prstGeom prst="rect">
            <a:avLst/>
          </a:prstGeom>
          <a:noFill/>
          <a:ln w="28575" cap="flat" cmpd="sng">
            <a:solidFill>
              <a:srgbClr val="F7941D"/>
            </a:solidFill>
            <a:prstDash val="solid"/>
            <a:miter lim="8000"/>
            <a:headEnd type="none" w="sm" len="sm"/>
            <a:tailEnd type="none" w="sm" len="sm"/>
          </a:ln>
        </p:spPr>
      </p:pic>
      <p:sp>
        <p:nvSpPr>
          <p:cNvPr id="2267" name="Google Shape;2267;p160"/>
          <p:cNvSpPr/>
          <p:nvPr/>
        </p:nvSpPr>
        <p:spPr>
          <a:xfrm>
            <a:off x="5050325" y="3668175"/>
            <a:ext cx="3829800" cy="10527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161"/>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273" name="Google Shape;2273;p16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Single-row SQL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Character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Nesting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Number functions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Working with dates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Date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16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Date-Manipulation Functions</a:t>
            </a:r>
            <a:endParaRPr/>
          </a:p>
        </p:txBody>
      </p:sp>
      <p:sp>
        <p:nvSpPr>
          <p:cNvPr id="2283" name="Google Shape;2283;p16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aphicFrame>
        <p:nvGraphicFramePr>
          <p:cNvPr id="2285" name="Google Shape;2285;p162"/>
          <p:cNvGraphicFramePr/>
          <p:nvPr/>
        </p:nvGraphicFramePr>
        <p:xfrm>
          <a:off x="2590882" y="1676398"/>
          <a:ext cx="7327925" cy="2595950"/>
        </p:xfrm>
        <a:graphic>
          <a:graphicData uri="http://schemas.openxmlformats.org/drawingml/2006/table">
            <a:tbl>
              <a:tblPr>
                <a:noFill/>
                <a:tableStyleId>{77D58EAA-9CED-4EE4-974C-EA1757586352}</a:tableStyleId>
              </a:tblPr>
              <a:tblGrid>
                <a:gridCol w="2355000">
                  <a:extLst>
                    <a:ext uri="{9D8B030D-6E8A-4147-A177-3AD203B41FA5}">
                      <a16:colId xmlns:a16="http://schemas.microsoft.com/office/drawing/2014/main" xmlns="" val="20000"/>
                    </a:ext>
                  </a:extLst>
                </a:gridCol>
                <a:gridCol w="4972925">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Clr>
                          <a:srgbClr val="2F2F2F"/>
                        </a:buClr>
                        <a:buSzPts val="1800"/>
                        <a:buFont typeface="Calibri"/>
                        <a:buNone/>
                      </a:pPr>
                      <a:r>
                        <a:rPr lang="en-US" sz="1800" b="1" u="none" strike="noStrike" cap="none">
                          <a:solidFill>
                            <a:srgbClr val="2F2F2F"/>
                          </a:solidFill>
                        </a:rPr>
                        <a:t>Function</a:t>
                      </a:r>
                      <a:endParaRPr sz="2400" u="none" strike="noStrike" cap="none"/>
                    </a:p>
                  </a:txBody>
                  <a:tcPr marL="91450" marR="91450" marT="45725" marB="45725"/>
                </a:tc>
                <a:tc>
                  <a:txBody>
                    <a:bodyPr/>
                    <a:lstStyle/>
                    <a:p>
                      <a:pPr marL="0" marR="0" lvl="0" indent="0" algn="l" rtl="0">
                        <a:spcBef>
                          <a:spcPts val="0"/>
                        </a:spcBef>
                        <a:spcAft>
                          <a:spcPts val="0"/>
                        </a:spcAft>
                        <a:buClr>
                          <a:srgbClr val="2F2F2F"/>
                        </a:buClr>
                        <a:buSzPts val="1800"/>
                        <a:buFont typeface="Calibri"/>
                        <a:buNone/>
                      </a:pPr>
                      <a:r>
                        <a:rPr lang="en-US" sz="1800" b="1" u="none" strike="noStrike" cap="none">
                          <a:solidFill>
                            <a:srgbClr val="2F2F2F"/>
                          </a:solidFill>
                        </a:rPr>
                        <a:t>Result</a:t>
                      </a:r>
                      <a:endParaRPr sz="24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MONTHS_BETWEEN</a:t>
                      </a:r>
                      <a:endParaRPr sz="24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474747"/>
                        </a:buClr>
                        <a:buSzPts val="1600"/>
                        <a:buFont typeface="Arial"/>
                        <a:buNone/>
                      </a:pPr>
                      <a:r>
                        <a:rPr lang="en-US" sz="1600" u="none" strike="noStrike" cap="none">
                          <a:solidFill>
                            <a:srgbClr val="474747"/>
                          </a:solidFill>
                        </a:rPr>
                        <a:t>Number of months between two dates</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ADD_MONTHS</a:t>
                      </a:r>
                      <a:endParaRPr sz="2400" b="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474747"/>
                        </a:buClr>
                        <a:buSzPts val="1600"/>
                        <a:buFont typeface="Arial"/>
                        <a:buNone/>
                      </a:pPr>
                      <a:r>
                        <a:rPr lang="en-US" sz="1600" u="none" strike="noStrike" cap="none">
                          <a:solidFill>
                            <a:srgbClr val="474747"/>
                          </a:solidFill>
                        </a:rPr>
                        <a:t>Add calendar months to date</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NEXT_DAY</a:t>
                      </a:r>
                      <a:endParaRPr sz="24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474747"/>
                        </a:buClr>
                        <a:buSzPts val="1600"/>
                        <a:buFont typeface="Arial"/>
                        <a:buNone/>
                      </a:pPr>
                      <a:r>
                        <a:rPr lang="en-US" sz="1600" u="none" strike="noStrike" cap="none">
                          <a:solidFill>
                            <a:srgbClr val="474747"/>
                          </a:solidFill>
                        </a:rPr>
                        <a:t>Date of the next occurrence of the specified day</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LAST_DAY</a:t>
                      </a:r>
                      <a:endParaRPr sz="1600" b="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474747"/>
                        </a:buClr>
                        <a:buSzPts val="1600"/>
                        <a:buFont typeface="Arial"/>
                        <a:buNone/>
                      </a:pPr>
                      <a:r>
                        <a:rPr lang="en-US" sz="1600" u="none" strike="noStrike" cap="none">
                          <a:solidFill>
                            <a:srgbClr val="474747"/>
                          </a:solidFill>
                        </a:rPr>
                        <a:t>Last day of the month</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r h="370850">
                <a:tc>
                  <a:txBody>
                    <a:bodyPr/>
                    <a:lstStyle/>
                    <a:p>
                      <a:pPr marL="0" marR="0" lvl="0" indent="0" algn="l" rtl="0">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ROUND</a:t>
                      </a:r>
                      <a:endParaRPr sz="24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474747"/>
                        </a:buClr>
                        <a:buSzPts val="1600"/>
                        <a:buFont typeface="Arial"/>
                        <a:buNone/>
                      </a:pPr>
                      <a:r>
                        <a:rPr lang="en-US" sz="1600" u="none" strike="noStrike" cap="none">
                          <a:solidFill>
                            <a:srgbClr val="474747"/>
                          </a:solidFill>
                        </a:rPr>
                        <a:t>Round date</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5"/>
                  </a:ext>
                </a:extLst>
              </a:tr>
              <a:tr h="370850">
                <a:tc>
                  <a:txBody>
                    <a:bodyPr/>
                    <a:lstStyle/>
                    <a:p>
                      <a:pPr marL="0" marR="0" lvl="0" indent="0" algn="l" rtl="0">
                        <a:spcBef>
                          <a:spcPts val="0"/>
                        </a:spcBef>
                        <a:spcAft>
                          <a:spcPts val="0"/>
                        </a:spcAft>
                        <a:buClr>
                          <a:srgbClr val="000000"/>
                        </a:buClr>
                        <a:buSzPts val="1600"/>
                        <a:buFont typeface="Courier New"/>
                        <a:buNone/>
                      </a:pPr>
                      <a:r>
                        <a:rPr lang="en-US" sz="1600" b="0" u="none" strike="noStrike" cap="none">
                          <a:solidFill>
                            <a:srgbClr val="000000"/>
                          </a:solidFill>
                          <a:latin typeface="Courier New"/>
                          <a:ea typeface="Courier New"/>
                          <a:cs typeface="Courier New"/>
                          <a:sym typeface="Courier New"/>
                        </a:rPr>
                        <a:t>TRUNC</a:t>
                      </a:r>
                      <a:endParaRPr sz="2400" b="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474747"/>
                        </a:buClr>
                        <a:buSzPts val="1600"/>
                        <a:buFont typeface="Arial"/>
                        <a:buNone/>
                      </a:pPr>
                      <a:r>
                        <a:rPr lang="en-US" sz="1600" u="none" strike="noStrike" cap="none">
                          <a:solidFill>
                            <a:srgbClr val="474747"/>
                          </a:solidFill>
                        </a:rPr>
                        <a:t>Truncate date</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6"/>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6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Date Functions</a:t>
            </a:r>
            <a:endParaRPr/>
          </a:p>
        </p:txBody>
      </p:sp>
      <p:sp>
        <p:nvSpPr>
          <p:cNvPr id="2296" name="Google Shape;2296;p16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aphicFrame>
        <p:nvGraphicFramePr>
          <p:cNvPr id="2297" name="Google Shape;2297;p163"/>
          <p:cNvGraphicFramePr/>
          <p:nvPr/>
        </p:nvGraphicFramePr>
        <p:xfrm>
          <a:off x="2424112" y="2265680"/>
          <a:ext cx="7340600" cy="2326600"/>
        </p:xfrm>
        <a:graphic>
          <a:graphicData uri="http://schemas.openxmlformats.org/drawingml/2006/table">
            <a:tbl>
              <a:tblPr>
                <a:noFill/>
                <a:tableStyleId>{77D58EAA-9CED-4EE4-974C-EA1757586352}</a:tableStyleId>
              </a:tblPr>
              <a:tblGrid>
                <a:gridCol w="4956925">
                  <a:extLst>
                    <a:ext uri="{9D8B030D-6E8A-4147-A177-3AD203B41FA5}">
                      <a16:colId xmlns:a16="http://schemas.microsoft.com/office/drawing/2014/main" xmlns="" val="20000"/>
                    </a:ext>
                  </a:extLst>
                </a:gridCol>
                <a:gridCol w="2383675">
                  <a:extLst>
                    <a:ext uri="{9D8B030D-6E8A-4147-A177-3AD203B41FA5}">
                      <a16:colId xmlns:a16="http://schemas.microsoft.com/office/drawing/2014/main" xmlns="" val="20001"/>
                    </a:ext>
                  </a:extLst>
                </a:gridCol>
              </a:tblGrid>
              <a:tr h="418325">
                <a:tc>
                  <a:txBody>
                    <a:bodyPr/>
                    <a:lstStyle/>
                    <a:p>
                      <a:pPr marL="0" marR="0" lvl="0" indent="0" algn="l" rtl="0">
                        <a:spcBef>
                          <a:spcPts val="0"/>
                        </a:spcBef>
                        <a:spcAft>
                          <a:spcPts val="0"/>
                        </a:spcAft>
                        <a:buClr>
                          <a:srgbClr val="474747"/>
                        </a:buClr>
                        <a:buSzPts val="1800"/>
                        <a:buFont typeface="Calibri"/>
                        <a:buNone/>
                      </a:pPr>
                      <a:r>
                        <a:rPr lang="en-US" sz="1800" b="1" u="none" strike="noStrike" cap="none">
                          <a:solidFill>
                            <a:srgbClr val="474747"/>
                          </a:solidFill>
                        </a:rPr>
                        <a:t>Function</a:t>
                      </a:r>
                      <a:endParaRPr sz="2400" u="none" strike="noStrike" cap="none"/>
                    </a:p>
                  </a:txBody>
                  <a:tcPr marL="91450" marR="91450" marT="45725" marB="45725"/>
                </a:tc>
                <a:tc>
                  <a:txBody>
                    <a:bodyPr/>
                    <a:lstStyle/>
                    <a:p>
                      <a:pPr marL="0" marR="0" lvl="0" indent="0" algn="l" rtl="0">
                        <a:spcBef>
                          <a:spcPts val="0"/>
                        </a:spcBef>
                        <a:spcAft>
                          <a:spcPts val="0"/>
                        </a:spcAft>
                        <a:buClr>
                          <a:srgbClr val="474747"/>
                        </a:buClr>
                        <a:buSzPts val="1800"/>
                        <a:buFont typeface="Calibri"/>
                        <a:buNone/>
                      </a:pPr>
                      <a:r>
                        <a:rPr lang="en-US" sz="1800" b="1" u="none" strike="noStrike" cap="none">
                          <a:solidFill>
                            <a:srgbClr val="474747"/>
                          </a:solidFill>
                        </a:rPr>
                        <a:t>Result</a:t>
                      </a:r>
                      <a:endParaRPr sz="2400" u="none" strike="noStrike" cap="none"/>
                    </a:p>
                  </a:txBody>
                  <a:tcPr marL="91450" marR="91450" marT="45725" marB="45725"/>
                </a:tc>
                <a:extLst>
                  <a:ext uri="{0D108BD9-81ED-4DB2-BD59-A6C34878D82A}">
                    <a16:rowId xmlns:a16="http://schemas.microsoft.com/office/drawing/2014/main" xmlns="" val="10000"/>
                  </a:ext>
                </a:extLst>
              </a:tr>
              <a:tr h="653300">
                <a:tc>
                  <a:txBody>
                    <a:bodyPr/>
                    <a:lstStyle/>
                    <a:p>
                      <a:pPr marL="0" marR="0" lvl="0" indent="0" algn="l" rtl="0">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MONTHS_BETWEEN</a:t>
                      </a:r>
                      <a:endParaRPr sz="1800" u="none" strike="noStrike" cap="none"/>
                    </a:p>
                    <a:p>
                      <a:pPr marL="0" marR="0" lvl="0" indent="0" algn="l" rtl="0">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           ('01-SEP-16','11-JAN-15')</a:t>
                      </a:r>
                      <a:endParaRPr sz="18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19.6774194</a:t>
                      </a:r>
                      <a:endParaRPr sz="2400" u="none" strike="noStrike" cap="none">
                        <a:latin typeface="Courier New"/>
                        <a:ea typeface="Courier New"/>
                        <a:cs typeface="Courier New"/>
                        <a:sym typeface="Courier New"/>
                      </a:endParaRPr>
                    </a:p>
                  </a:txBody>
                  <a:tcPr marL="91450" marR="91450" marT="45725" marB="45725">
                    <a:solidFill>
                      <a:srgbClr val="F7941D"/>
                    </a:solidFill>
                  </a:tcPr>
                </a:tc>
                <a:extLst>
                  <a:ext uri="{0D108BD9-81ED-4DB2-BD59-A6C34878D82A}">
                    <a16:rowId xmlns:a16="http://schemas.microsoft.com/office/drawing/2014/main" xmlns="" val="10001"/>
                  </a:ext>
                </a:extLst>
              </a:tr>
              <a:tr h="4183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ADD_MONTHS ('31-JAN-16',1)</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'29-FEB-16'</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4183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NEXT_DAY   ('01-JUN-16','FRIDAY')</a:t>
                      </a:r>
                      <a:endParaRPr sz="18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'03-JUN-16'</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418325">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LAST_DAY   ('01-APR-16')</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'30-APR-16'</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16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800" dirty="0"/>
              <a:t>Using </a:t>
            </a:r>
            <a:r>
              <a:rPr lang="en-US" sz="4800" dirty="0">
                <a:latin typeface="Courier New"/>
                <a:ea typeface="Courier New"/>
                <a:cs typeface="Courier New"/>
                <a:sym typeface="Courier New"/>
              </a:rPr>
              <a:t>ROUND</a:t>
            </a:r>
            <a:r>
              <a:rPr lang="en-US" sz="4800" dirty="0"/>
              <a:t> and </a:t>
            </a:r>
            <a:r>
              <a:rPr lang="en-US" sz="4800" dirty="0">
                <a:latin typeface="Courier New"/>
                <a:ea typeface="Courier New"/>
                <a:cs typeface="Courier New"/>
                <a:sym typeface="Courier New"/>
              </a:rPr>
              <a:t>TRUNC</a:t>
            </a:r>
            <a:r>
              <a:rPr lang="en-US" sz="4800" dirty="0"/>
              <a:t> </a:t>
            </a:r>
            <a:r>
              <a:rPr lang="en-US" sz="4800" dirty="0" smtClean="0"/>
              <a:t>Functions</a:t>
            </a:r>
            <a:endParaRPr sz="4800" dirty="0"/>
          </a:p>
        </p:txBody>
      </p:sp>
      <p:sp>
        <p:nvSpPr>
          <p:cNvPr id="2304" name="Google Shape;2304;p16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t>Assumption: The date when the below functions were run was </a:t>
            </a:r>
            <a:r>
              <a:rPr lang="en-US" b="1">
                <a:solidFill>
                  <a:srgbClr val="F7941D"/>
                </a:solidFill>
                <a:latin typeface="Courier New"/>
                <a:ea typeface="Courier New"/>
                <a:cs typeface="Courier New"/>
                <a:sym typeface="Courier New"/>
              </a:rPr>
              <a:t>08-JUL-16</a:t>
            </a:r>
            <a:r>
              <a:rPr lang="en-US"/>
              <a:t>.</a:t>
            </a:r>
            <a:endParaRPr/>
          </a:p>
          <a:p>
            <a:pPr marL="0" lvl="0" indent="0" algn="l" rtl="0">
              <a:lnSpc>
                <a:spcPct val="90000"/>
              </a:lnSpc>
              <a:spcBef>
                <a:spcPts val="1000"/>
              </a:spcBef>
              <a:spcAft>
                <a:spcPts val="0"/>
              </a:spcAft>
              <a:buClr>
                <a:schemeClr val="dk1"/>
              </a:buClr>
              <a:buSzPts val="3200"/>
              <a:buNone/>
            </a:pPr>
            <a:endParaRPr/>
          </a:p>
        </p:txBody>
      </p:sp>
      <p:sp>
        <p:nvSpPr>
          <p:cNvPr id="2305" name="Google Shape;2305;p164"/>
          <p:cNvSpPr txBox="1"/>
          <p:nvPr/>
        </p:nvSpPr>
        <p:spPr>
          <a:xfrm>
            <a:off x="2308474" y="1816765"/>
            <a:ext cx="8210550" cy="1516062"/>
          </a:xfrm>
          <a:prstGeom prst="rect">
            <a:avLst/>
          </a:prstGeom>
          <a:noFill/>
          <a:ln>
            <a:noFill/>
          </a:ln>
        </p:spPr>
        <p:txBody>
          <a:bodyPr spcFirstLastPara="1" wrap="square" lIns="91425" tIns="45700" rIns="91425" bIns="45700" anchor="t" anchorCtr="0">
            <a:noAutofit/>
          </a:bodyPr>
          <a:lstStyle/>
          <a:p>
            <a:pPr marL="7938" marR="0" lvl="0" indent="7938" algn="l" rtl="0">
              <a:spcBef>
                <a:spcPts val="0"/>
              </a:spcBef>
              <a:spcAft>
                <a:spcPts val="0"/>
              </a:spcAft>
              <a:buNone/>
            </a:pPr>
            <a:endParaRPr sz="2200" b="1">
              <a:solidFill>
                <a:srgbClr val="FF0000"/>
              </a:solidFill>
              <a:latin typeface="Courier New"/>
              <a:ea typeface="Courier New"/>
              <a:cs typeface="Courier New"/>
              <a:sym typeface="Courier New"/>
            </a:endParaRPr>
          </a:p>
        </p:txBody>
      </p:sp>
      <p:graphicFrame>
        <p:nvGraphicFramePr>
          <p:cNvPr id="2306" name="Google Shape;2306;p164"/>
          <p:cNvGraphicFramePr/>
          <p:nvPr/>
        </p:nvGraphicFramePr>
        <p:xfrm>
          <a:off x="2588667" y="3175665"/>
          <a:ext cx="7364400" cy="1854250"/>
        </p:xfrm>
        <a:graphic>
          <a:graphicData uri="http://schemas.openxmlformats.org/drawingml/2006/table">
            <a:tbl>
              <a:tblPr>
                <a:noFill/>
                <a:tableStyleId>{77D58EAA-9CED-4EE4-974C-EA1757586352}</a:tableStyleId>
              </a:tblPr>
              <a:tblGrid>
                <a:gridCol w="4368000">
                  <a:extLst>
                    <a:ext uri="{9D8B030D-6E8A-4147-A177-3AD203B41FA5}">
                      <a16:colId xmlns:a16="http://schemas.microsoft.com/office/drawing/2014/main" xmlns="" val="20000"/>
                    </a:ext>
                  </a:extLst>
                </a:gridCol>
                <a:gridCol w="2996400">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Clr>
                          <a:srgbClr val="474747"/>
                        </a:buClr>
                        <a:buSzPts val="1800"/>
                        <a:buFont typeface="Calibri"/>
                        <a:buNone/>
                      </a:pPr>
                      <a:r>
                        <a:rPr lang="en-US" sz="1800" b="1" u="none" strike="noStrike" cap="none">
                          <a:solidFill>
                            <a:srgbClr val="474747"/>
                          </a:solidFill>
                        </a:rPr>
                        <a:t>Function</a:t>
                      </a:r>
                      <a:endParaRPr sz="2400" u="none" strike="noStrike" cap="none"/>
                    </a:p>
                  </a:txBody>
                  <a:tcPr marL="91450" marR="91450" marT="45725" marB="45725"/>
                </a:tc>
                <a:tc>
                  <a:txBody>
                    <a:bodyPr/>
                    <a:lstStyle/>
                    <a:p>
                      <a:pPr marL="0" marR="0" lvl="0" indent="0" algn="l" rtl="0">
                        <a:spcBef>
                          <a:spcPts val="0"/>
                        </a:spcBef>
                        <a:spcAft>
                          <a:spcPts val="0"/>
                        </a:spcAft>
                        <a:buClr>
                          <a:srgbClr val="474747"/>
                        </a:buClr>
                        <a:buSzPts val="1800"/>
                        <a:buFont typeface="Calibri"/>
                        <a:buNone/>
                      </a:pPr>
                      <a:r>
                        <a:rPr lang="en-US" sz="1800" b="1" u="none" strike="noStrike" cap="none">
                          <a:solidFill>
                            <a:srgbClr val="474747"/>
                          </a:solidFill>
                        </a:rPr>
                        <a:t>Result</a:t>
                      </a:r>
                      <a:endParaRPr sz="24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ROUND(SYSDATE,'MONTH')</a:t>
                      </a:r>
                      <a:endParaRPr sz="180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01-JUL-16</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ROUND(SYSDATE,'YEAR')</a:t>
                      </a:r>
                      <a:endParaRPr sz="180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01-JAN-17</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TRUNC(SYSDATE,'MONTH')</a:t>
                      </a:r>
                      <a:endParaRPr sz="180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01-JUL-16</a:t>
                      </a:r>
                      <a:endParaRPr sz="16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0" u="none" strike="noStrike" cap="none">
                          <a:latin typeface="Courier New"/>
                          <a:ea typeface="Courier New"/>
                          <a:cs typeface="Courier New"/>
                          <a:sym typeface="Courier New"/>
                        </a:rPr>
                        <a:t>TRUNC(SYSDATE,'YEAR')</a:t>
                      </a:r>
                      <a:endParaRPr sz="180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600"/>
                        <a:buFont typeface="Courier New"/>
                        <a:buNone/>
                      </a:pPr>
                      <a:r>
                        <a:rPr lang="en-US" sz="1600" u="none" strike="noStrike" cap="none">
                          <a:latin typeface="Courier New"/>
                          <a:ea typeface="Courier New"/>
                          <a:cs typeface="Courier New"/>
                          <a:sym typeface="Courier New"/>
                        </a:rPr>
                        <a:t>01-JAN-16</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bl>
          </a:graphicData>
        </a:graphic>
      </p:graphicFrame>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149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3200" dirty="0"/>
              <a:t>Data Storage on Different Media</a:t>
            </a:r>
            <a:endParaRPr sz="3200" dirty="0"/>
          </a:p>
        </p:txBody>
      </p:sp>
      <p:sp>
        <p:nvSpPr>
          <p:cNvPr id="343" name="Google Shape;343;p29"/>
          <p:cNvSpPr/>
          <p:nvPr/>
        </p:nvSpPr>
        <p:spPr>
          <a:xfrm>
            <a:off x="2575203" y="4407885"/>
            <a:ext cx="1716088" cy="1328227"/>
          </a:xfrm>
          <a:prstGeom prst="roundRect">
            <a:avLst>
              <a:gd name="adj" fmla="val 16667"/>
            </a:avLst>
          </a:prstGeom>
          <a:gradFill>
            <a:gsLst>
              <a:gs pos="0">
                <a:schemeClr val="lt1"/>
              </a:gs>
              <a:gs pos="50000">
                <a:schemeClr val="lt1"/>
              </a:gs>
              <a:gs pos="100000">
                <a:srgbClr val="EEF2F3"/>
              </a:gs>
            </a:gsLst>
            <a:lin ang="54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29"/>
          <p:cNvSpPr/>
          <p:nvPr/>
        </p:nvSpPr>
        <p:spPr>
          <a:xfrm>
            <a:off x="5238235" y="4094401"/>
            <a:ext cx="1716088" cy="1641712"/>
          </a:xfrm>
          <a:prstGeom prst="roundRect">
            <a:avLst>
              <a:gd name="adj" fmla="val 16667"/>
            </a:avLst>
          </a:prstGeom>
          <a:gradFill>
            <a:gsLst>
              <a:gs pos="0">
                <a:schemeClr val="lt1"/>
              </a:gs>
              <a:gs pos="50000">
                <a:schemeClr val="lt1"/>
              </a:gs>
              <a:gs pos="100000">
                <a:srgbClr val="EEF2F3"/>
              </a:gs>
            </a:gsLst>
            <a:lin ang="54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29"/>
          <p:cNvSpPr/>
          <p:nvPr/>
        </p:nvSpPr>
        <p:spPr>
          <a:xfrm>
            <a:off x="8333573" y="4094401"/>
            <a:ext cx="2058974" cy="1641712"/>
          </a:xfrm>
          <a:prstGeom prst="roundRect">
            <a:avLst>
              <a:gd name="adj" fmla="val 16667"/>
            </a:avLst>
          </a:prstGeom>
          <a:gradFill>
            <a:gsLst>
              <a:gs pos="0">
                <a:schemeClr val="lt1"/>
              </a:gs>
              <a:gs pos="50000">
                <a:schemeClr val="lt1"/>
              </a:gs>
              <a:gs pos="100000">
                <a:srgbClr val="EEF2F3"/>
              </a:gs>
            </a:gsLst>
            <a:lin ang="54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6" name="Google Shape;346;p29"/>
          <p:cNvSpPr/>
          <p:nvPr/>
        </p:nvSpPr>
        <p:spPr>
          <a:xfrm>
            <a:off x="2629177" y="5746115"/>
            <a:ext cx="1608137" cy="631825"/>
          </a:xfrm>
          <a:prstGeom prst="rect">
            <a:avLst/>
          </a:prstGeom>
          <a:noFill/>
          <a:ln>
            <a:noFill/>
          </a:ln>
        </p:spPr>
        <p:txBody>
          <a:bodyPr spcFirstLastPara="1" wrap="square" lIns="82550" tIns="41275" rIns="82550" bIns="4127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Electronic spreadsheet</a:t>
            </a:r>
            <a:endParaRPr sz="1800">
              <a:solidFill>
                <a:schemeClr val="dk1"/>
              </a:solidFill>
              <a:latin typeface="Calibri"/>
              <a:ea typeface="Calibri"/>
              <a:cs typeface="Calibri"/>
              <a:sym typeface="Calibri"/>
            </a:endParaRPr>
          </a:p>
        </p:txBody>
      </p:sp>
      <p:sp>
        <p:nvSpPr>
          <p:cNvPr id="347" name="Google Shape;347;p29"/>
          <p:cNvSpPr/>
          <p:nvPr/>
        </p:nvSpPr>
        <p:spPr>
          <a:xfrm>
            <a:off x="5274468" y="5746115"/>
            <a:ext cx="1716088" cy="357188"/>
          </a:xfrm>
          <a:prstGeom prst="rect">
            <a:avLst/>
          </a:prstGeom>
          <a:noFill/>
          <a:ln>
            <a:noFill/>
          </a:ln>
        </p:spPr>
        <p:txBody>
          <a:bodyPr spcFirstLastPara="1" wrap="square" lIns="82550" tIns="41275" rIns="82550" bIns="4127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Filing cabinet</a:t>
            </a:r>
            <a:endParaRPr sz="1800">
              <a:solidFill>
                <a:schemeClr val="dk1"/>
              </a:solidFill>
              <a:latin typeface="Calibri"/>
              <a:ea typeface="Calibri"/>
              <a:cs typeface="Calibri"/>
              <a:sym typeface="Calibri"/>
            </a:endParaRPr>
          </a:p>
        </p:txBody>
      </p:sp>
      <p:sp>
        <p:nvSpPr>
          <p:cNvPr id="348" name="Google Shape;348;p29"/>
          <p:cNvSpPr/>
          <p:nvPr/>
        </p:nvSpPr>
        <p:spPr>
          <a:xfrm>
            <a:off x="8573278" y="5746115"/>
            <a:ext cx="1579563" cy="357187"/>
          </a:xfrm>
          <a:prstGeom prst="rect">
            <a:avLst/>
          </a:prstGeom>
          <a:noFill/>
          <a:ln>
            <a:noFill/>
          </a:ln>
        </p:spPr>
        <p:txBody>
          <a:bodyPr spcFirstLastPara="1" wrap="square" lIns="82550" tIns="41275" rIns="82550" bIns="4127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Database</a:t>
            </a:r>
            <a:endParaRPr sz="1800">
              <a:solidFill>
                <a:schemeClr val="dk1"/>
              </a:solidFill>
              <a:latin typeface="Calibri"/>
              <a:ea typeface="Calibri"/>
              <a:cs typeface="Calibri"/>
              <a:sym typeface="Calibri"/>
            </a:endParaRPr>
          </a:p>
        </p:txBody>
      </p:sp>
      <p:sp>
        <p:nvSpPr>
          <p:cNvPr id="349" name="Google Shape;349;p29"/>
          <p:cNvSpPr/>
          <p:nvPr/>
        </p:nvSpPr>
        <p:spPr>
          <a:xfrm>
            <a:off x="3438010" y="3264058"/>
            <a:ext cx="1343025" cy="1143825"/>
          </a:xfrm>
          <a:custGeom>
            <a:avLst/>
            <a:gdLst/>
            <a:ahLst/>
            <a:cxnLst/>
            <a:rect l="l" t="t" r="r" b="b"/>
            <a:pathLst>
              <a:path w="1632" h="912" extrusionOk="0">
                <a:moveTo>
                  <a:pt x="1632" y="0"/>
                </a:moveTo>
                <a:lnTo>
                  <a:pt x="1632" y="432"/>
                </a:lnTo>
                <a:lnTo>
                  <a:pt x="0" y="432"/>
                </a:lnTo>
                <a:lnTo>
                  <a:pt x="0" y="912"/>
                </a:lnTo>
              </a:path>
            </a:pathLst>
          </a:custGeom>
          <a:noFill/>
          <a:ln w="28575" cap="flat"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350" name="Google Shape;350;p29"/>
          <p:cNvSpPr/>
          <p:nvPr/>
        </p:nvSpPr>
        <p:spPr>
          <a:xfrm>
            <a:off x="7371835" y="3492659"/>
            <a:ext cx="961738" cy="1066800"/>
          </a:xfrm>
          <a:custGeom>
            <a:avLst/>
            <a:gdLst/>
            <a:ahLst/>
            <a:cxnLst/>
            <a:rect l="l" t="t" r="r" b="b"/>
            <a:pathLst>
              <a:path w="720" h="528" extrusionOk="0">
                <a:moveTo>
                  <a:pt x="0" y="0"/>
                </a:moveTo>
                <a:lnTo>
                  <a:pt x="0" y="528"/>
                </a:lnTo>
                <a:lnTo>
                  <a:pt x="720" y="528"/>
                </a:lnTo>
              </a:path>
            </a:pathLst>
          </a:custGeom>
          <a:noFill/>
          <a:ln w="28575" cap="flat"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351" name="Google Shape;351;p29"/>
          <p:cNvGrpSpPr/>
          <p:nvPr/>
        </p:nvGrpSpPr>
        <p:grpSpPr>
          <a:xfrm>
            <a:off x="8634457" y="4277642"/>
            <a:ext cx="1610195" cy="1343800"/>
            <a:chOff x="8356131" y="4163237"/>
            <a:chExt cx="1610195" cy="1343800"/>
          </a:xfrm>
        </p:grpSpPr>
        <p:pic>
          <p:nvPicPr>
            <p:cNvPr id="352" name="Google Shape;352;p29"/>
            <p:cNvPicPr preferRelativeResize="0"/>
            <p:nvPr/>
          </p:nvPicPr>
          <p:blipFill rotWithShape="1">
            <a:blip r:embed="rId3">
              <a:alphaModFix/>
            </a:blip>
            <a:srcRect/>
            <a:stretch/>
          </p:blipFill>
          <p:spPr>
            <a:xfrm>
              <a:off x="8356131" y="4163237"/>
              <a:ext cx="992657" cy="1343800"/>
            </a:xfrm>
            <a:prstGeom prst="rect">
              <a:avLst/>
            </a:prstGeom>
            <a:noFill/>
            <a:ln>
              <a:noFill/>
            </a:ln>
          </p:spPr>
        </p:pic>
        <p:pic>
          <p:nvPicPr>
            <p:cNvPr id="353" name="Google Shape;353;p29" descr="C:\temp\table002.gif"/>
            <p:cNvPicPr preferRelativeResize="0"/>
            <p:nvPr/>
          </p:nvPicPr>
          <p:blipFill rotWithShape="1">
            <a:blip r:embed="rId4">
              <a:alphaModFix/>
            </a:blip>
            <a:srcRect/>
            <a:stretch/>
          </p:blipFill>
          <p:spPr>
            <a:xfrm>
              <a:off x="9097963" y="4293481"/>
              <a:ext cx="868363" cy="1168400"/>
            </a:xfrm>
            <a:prstGeom prst="rect">
              <a:avLst/>
            </a:prstGeom>
            <a:noFill/>
            <a:ln>
              <a:noFill/>
            </a:ln>
          </p:spPr>
        </p:pic>
      </p:grpSp>
      <p:sp>
        <p:nvSpPr>
          <p:cNvPr id="354" name="Google Shape;354;p29"/>
          <p:cNvSpPr/>
          <p:nvPr/>
        </p:nvSpPr>
        <p:spPr>
          <a:xfrm>
            <a:off x="6132512" y="3481548"/>
            <a:ext cx="0" cy="612854"/>
          </a:xfrm>
          <a:custGeom>
            <a:avLst/>
            <a:gdLst/>
            <a:ahLst/>
            <a:cxnLst/>
            <a:rect l="l" t="t" r="r" b="b"/>
            <a:pathLst>
              <a:path w="3" h="533" extrusionOk="0">
                <a:moveTo>
                  <a:pt x="0" y="0"/>
                </a:moveTo>
                <a:lnTo>
                  <a:pt x="0" y="533"/>
                </a:lnTo>
              </a:path>
            </a:pathLst>
          </a:custGeom>
          <a:noFill/>
          <a:ln w="28575" cap="flat"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355" name="Google Shape;355;p29" descr="C:\salome_official\projects\11gR2\screenshots\intro_s17_a.gif"/>
          <p:cNvPicPr preferRelativeResize="0"/>
          <p:nvPr/>
        </p:nvPicPr>
        <p:blipFill rotWithShape="1">
          <a:blip r:embed="rId5">
            <a:alphaModFix/>
          </a:blip>
          <a:srcRect/>
          <a:stretch/>
        </p:blipFill>
        <p:spPr>
          <a:xfrm>
            <a:off x="3023671" y="1206659"/>
            <a:ext cx="5360988" cy="2057400"/>
          </a:xfrm>
          <a:prstGeom prst="rect">
            <a:avLst/>
          </a:prstGeom>
          <a:solidFill>
            <a:schemeClr val="lt1"/>
          </a:solidFill>
          <a:ln w="28575" cap="flat" cmpd="sng">
            <a:solidFill>
              <a:schemeClr val="accent2"/>
            </a:solidFill>
            <a:prstDash val="solid"/>
            <a:miter lim="800000"/>
            <a:headEnd type="none" w="sm" len="sm"/>
            <a:tailEnd type="none" w="sm" len="sm"/>
          </a:ln>
        </p:spPr>
      </p:pic>
      <p:pic>
        <p:nvPicPr>
          <p:cNvPr id="356" name="Google Shape;356;p29" descr="C:\salome_official\projects\11gR2\screenshots\intro_s017_b.gif"/>
          <p:cNvPicPr preferRelativeResize="0"/>
          <p:nvPr/>
        </p:nvPicPr>
        <p:blipFill rotWithShape="1">
          <a:blip r:embed="rId6">
            <a:alphaModFix/>
          </a:blip>
          <a:srcRect/>
          <a:stretch/>
        </p:blipFill>
        <p:spPr>
          <a:xfrm>
            <a:off x="6071671" y="1892459"/>
            <a:ext cx="3554413" cy="1600200"/>
          </a:xfrm>
          <a:prstGeom prst="rect">
            <a:avLst/>
          </a:prstGeom>
          <a:solidFill>
            <a:schemeClr val="lt1"/>
          </a:solidFill>
          <a:ln w="28575" cap="flat" cmpd="sng">
            <a:solidFill>
              <a:schemeClr val="accent2"/>
            </a:solidFill>
            <a:prstDash val="solid"/>
            <a:miter lim="800000"/>
            <a:headEnd type="none" w="sm" len="sm"/>
            <a:tailEnd type="none" w="sm" len="sm"/>
          </a:ln>
        </p:spPr>
      </p:pic>
      <p:pic>
        <p:nvPicPr>
          <p:cNvPr id="357" name="Google Shape;357;p29"/>
          <p:cNvPicPr preferRelativeResize="0"/>
          <p:nvPr/>
        </p:nvPicPr>
        <p:blipFill rotWithShape="1">
          <a:blip r:embed="rId7">
            <a:alphaModFix/>
          </a:blip>
          <a:srcRect/>
          <a:stretch/>
        </p:blipFill>
        <p:spPr>
          <a:xfrm>
            <a:off x="2642385" y="4660571"/>
            <a:ext cx="1628633" cy="891138"/>
          </a:xfrm>
          <a:prstGeom prst="rect">
            <a:avLst/>
          </a:prstGeom>
          <a:noFill/>
          <a:ln>
            <a:noFill/>
          </a:ln>
        </p:spPr>
      </p:pic>
      <p:pic>
        <p:nvPicPr>
          <p:cNvPr id="358" name="Google Shape;358;p29"/>
          <p:cNvPicPr preferRelativeResize="0"/>
          <p:nvPr/>
        </p:nvPicPr>
        <p:blipFill rotWithShape="1">
          <a:blip r:embed="rId8">
            <a:alphaModFix/>
          </a:blip>
          <a:srcRect/>
          <a:stretch/>
        </p:blipFill>
        <p:spPr>
          <a:xfrm>
            <a:off x="5361496" y="4311891"/>
            <a:ext cx="1317721" cy="1366104"/>
          </a:xfrm>
          <a:prstGeom prst="rect">
            <a:avLst/>
          </a:prstGeom>
          <a:noFill/>
          <a:ln>
            <a:noFill/>
          </a:ln>
        </p:spPr>
      </p:pic>
      <p:sp>
        <p:nvSpPr>
          <p:cNvPr id="1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165"/>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Quiz</a:t>
            </a:r>
            <a:endParaRPr/>
          </a:p>
        </p:txBody>
      </p:sp>
      <p:sp>
        <p:nvSpPr>
          <p:cNvPr id="2313" name="Google Shape;2313;p16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t>Which four of the following statements are true about single-row functions?</a:t>
            </a:r>
            <a:endParaRPr/>
          </a:p>
          <a:p>
            <a:pPr marL="457200" lvl="1" indent="-365760" algn="l" rtl="0">
              <a:lnSpc>
                <a:spcPct val="90000"/>
              </a:lnSpc>
              <a:spcBef>
                <a:spcPts val="900"/>
              </a:spcBef>
              <a:spcAft>
                <a:spcPts val="0"/>
              </a:spcAft>
              <a:buClr>
                <a:schemeClr val="dk1"/>
              </a:buClr>
              <a:buSzPts val="2100"/>
              <a:buAutoNum type="alphaLcPeriod"/>
            </a:pPr>
            <a:r>
              <a:rPr lang="en-US"/>
              <a:t>Manipulate data items</a:t>
            </a:r>
            <a:endParaRPr/>
          </a:p>
          <a:p>
            <a:pPr marL="457200" lvl="1" indent="-365760" algn="l" rtl="0">
              <a:lnSpc>
                <a:spcPct val="90000"/>
              </a:lnSpc>
              <a:spcBef>
                <a:spcPts val="900"/>
              </a:spcBef>
              <a:spcAft>
                <a:spcPts val="0"/>
              </a:spcAft>
              <a:buClr>
                <a:schemeClr val="dk1"/>
              </a:buClr>
              <a:buSzPts val="2100"/>
              <a:buAutoNum type="alphaLcPeriod"/>
            </a:pPr>
            <a:r>
              <a:rPr lang="en-US"/>
              <a:t>Accept arguments and return one value per argument</a:t>
            </a:r>
            <a:endParaRPr/>
          </a:p>
          <a:p>
            <a:pPr marL="457200" lvl="1" indent="-365760" algn="l" rtl="0">
              <a:lnSpc>
                <a:spcPct val="90000"/>
              </a:lnSpc>
              <a:spcBef>
                <a:spcPts val="900"/>
              </a:spcBef>
              <a:spcAft>
                <a:spcPts val="0"/>
              </a:spcAft>
              <a:buClr>
                <a:schemeClr val="dk1"/>
              </a:buClr>
              <a:buSzPts val="2100"/>
              <a:buAutoNum type="alphaLcPeriod"/>
            </a:pPr>
            <a:r>
              <a:rPr lang="en-US"/>
              <a:t>Act on each row that is returned</a:t>
            </a:r>
            <a:endParaRPr/>
          </a:p>
          <a:p>
            <a:pPr marL="457200" lvl="1" indent="-365760" algn="l" rtl="0">
              <a:lnSpc>
                <a:spcPct val="90000"/>
              </a:lnSpc>
              <a:spcBef>
                <a:spcPts val="900"/>
              </a:spcBef>
              <a:spcAft>
                <a:spcPts val="0"/>
              </a:spcAft>
              <a:buClr>
                <a:schemeClr val="dk1"/>
              </a:buClr>
              <a:buSzPts val="2100"/>
              <a:buAutoNum type="alphaLcPeriod"/>
            </a:pPr>
            <a:r>
              <a:rPr lang="en-US"/>
              <a:t>Return one result per set of rows</a:t>
            </a:r>
            <a:endParaRPr/>
          </a:p>
          <a:p>
            <a:pPr marL="457200" lvl="1" indent="-365760" algn="l" rtl="0">
              <a:lnSpc>
                <a:spcPct val="90000"/>
              </a:lnSpc>
              <a:spcBef>
                <a:spcPts val="900"/>
              </a:spcBef>
              <a:spcAft>
                <a:spcPts val="0"/>
              </a:spcAft>
              <a:buClr>
                <a:schemeClr val="dk1"/>
              </a:buClr>
              <a:buSzPts val="2100"/>
              <a:buAutoNum type="alphaLcPeriod"/>
            </a:pPr>
            <a:r>
              <a:rPr lang="en-US"/>
              <a:t>Never modify the data type</a:t>
            </a:r>
            <a:endParaRPr/>
          </a:p>
          <a:p>
            <a:pPr marL="457200" lvl="1" indent="-365760" algn="l" rtl="0">
              <a:lnSpc>
                <a:spcPct val="90000"/>
              </a:lnSpc>
              <a:spcBef>
                <a:spcPts val="900"/>
              </a:spcBef>
              <a:spcAft>
                <a:spcPts val="0"/>
              </a:spcAft>
              <a:buClr>
                <a:schemeClr val="dk1"/>
              </a:buClr>
              <a:buSzPts val="2100"/>
              <a:buAutoNum type="alphaLcPeriod"/>
            </a:pPr>
            <a:r>
              <a:rPr lang="en-US"/>
              <a:t>Can be nested</a:t>
            </a:r>
            <a:endParaRPr/>
          </a:p>
          <a:p>
            <a:pPr marL="457200" lvl="1" indent="-365760" algn="l" rtl="0">
              <a:lnSpc>
                <a:spcPct val="90000"/>
              </a:lnSpc>
              <a:spcBef>
                <a:spcPts val="900"/>
              </a:spcBef>
              <a:spcAft>
                <a:spcPts val="0"/>
              </a:spcAft>
              <a:buClr>
                <a:schemeClr val="dk1"/>
              </a:buClr>
              <a:buSzPts val="2100"/>
              <a:buAutoNum type="alphaLcPeriod"/>
            </a:pPr>
            <a:r>
              <a:rPr lang="en-US"/>
              <a:t>Accept arguments that can be a column or an expression</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166"/>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Summary</a:t>
            </a:r>
            <a:endParaRPr/>
          </a:p>
        </p:txBody>
      </p:sp>
      <p:sp>
        <p:nvSpPr>
          <p:cNvPr id="2320" name="Google Shape;2320;p16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In this lesson, you should have learned how to:</a:t>
            </a:r>
            <a:endParaRPr/>
          </a:p>
          <a:p>
            <a:pPr marL="457200" lvl="1" indent="-365760" algn="l" rtl="0">
              <a:lnSpc>
                <a:spcPct val="90000"/>
              </a:lnSpc>
              <a:spcBef>
                <a:spcPts val="900"/>
              </a:spcBef>
              <a:spcAft>
                <a:spcPts val="0"/>
              </a:spcAft>
              <a:buClr>
                <a:schemeClr val="dk1"/>
              </a:buClr>
              <a:buSzPts val="2100"/>
              <a:buChar char="•"/>
            </a:pPr>
            <a:r>
              <a:rPr lang="en-US"/>
              <a:t>Describe the various types of functions available in SQL</a:t>
            </a:r>
            <a:endParaRPr/>
          </a:p>
          <a:p>
            <a:pPr marL="457200" lvl="1" indent="-365760" algn="l" rtl="0">
              <a:lnSpc>
                <a:spcPct val="90000"/>
              </a:lnSpc>
              <a:spcBef>
                <a:spcPts val="900"/>
              </a:spcBef>
              <a:spcAft>
                <a:spcPts val="0"/>
              </a:spcAft>
              <a:buClr>
                <a:schemeClr val="dk1"/>
              </a:buClr>
              <a:buSzPts val="2100"/>
              <a:buChar char="•"/>
            </a:pPr>
            <a:r>
              <a:rPr lang="en-US"/>
              <a:t>Use the character, number, and date functions in </a:t>
            </a:r>
            <a:r>
              <a:rPr lang="en-US">
                <a:latin typeface="Courier New"/>
                <a:ea typeface="Courier New"/>
                <a:cs typeface="Courier New"/>
                <a:sym typeface="Courier New"/>
              </a:rPr>
              <a:t>SELECT</a:t>
            </a:r>
            <a:r>
              <a:rPr lang="en-US"/>
              <a:t> statements</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16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Practice 4: Overview</a:t>
            </a:r>
            <a:endParaRPr dirty="0"/>
          </a:p>
        </p:txBody>
      </p:sp>
      <p:sp>
        <p:nvSpPr>
          <p:cNvPr id="2330" name="Google Shape;2330;p16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This practice covers the following topics:</a:t>
            </a:r>
            <a:endParaRPr/>
          </a:p>
          <a:p>
            <a:pPr marL="457200" lvl="1" indent="-365760" algn="l" rtl="0">
              <a:lnSpc>
                <a:spcPct val="90000"/>
              </a:lnSpc>
              <a:spcBef>
                <a:spcPts val="900"/>
              </a:spcBef>
              <a:spcAft>
                <a:spcPts val="0"/>
              </a:spcAft>
              <a:buClr>
                <a:schemeClr val="dk1"/>
              </a:buClr>
              <a:buSzPts val="2100"/>
              <a:buChar char="•"/>
            </a:pPr>
            <a:r>
              <a:rPr lang="en-US"/>
              <a:t>Writing a query that displays the </a:t>
            </a:r>
            <a:r>
              <a:rPr lang="en-US">
                <a:latin typeface="Courier New"/>
                <a:ea typeface="Courier New"/>
                <a:cs typeface="Courier New"/>
                <a:sym typeface="Courier New"/>
              </a:rPr>
              <a:t>SYSDATE</a:t>
            </a:r>
            <a:endParaRPr/>
          </a:p>
          <a:p>
            <a:pPr marL="457200" lvl="1" indent="-365760" algn="l" rtl="0">
              <a:lnSpc>
                <a:spcPct val="90000"/>
              </a:lnSpc>
              <a:spcBef>
                <a:spcPts val="900"/>
              </a:spcBef>
              <a:spcAft>
                <a:spcPts val="0"/>
              </a:spcAft>
              <a:buClr>
                <a:schemeClr val="dk1"/>
              </a:buClr>
              <a:buSzPts val="2100"/>
              <a:buChar char="•"/>
            </a:pPr>
            <a:r>
              <a:rPr lang="en-US"/>
              <a:t>Creating queries that require the use of numeric, character, and date functions</a:t>
            </a:r>
            <a:endParaRPr/>
          </a:p>
          <a:p>
            <a:pPr marL="457200" lvl="1" indent="-365760" algn="l" rtl="0">
              <a:lnSpc>
                <a:spcPct val="90000"/>
              </a:lnSpc>
              <a:spcBef>
                <a:spcPts val="900"/>
              </a:spcBef>
              <a:spcAft>
                <a:spcPts val="0"/>
              </a:spcAft>
              <a:buClr>
                <a:schemeClr val="dk1"/>
              </a:buClr>
              <a:buSzPts val="2100"/>
              <a:buChar char="•"/>
            </a:pPr>
            <a:r>
              <a:rPr lang="en-US"/>
              <a:t>Performing calculations of years and months of service for an employee</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68"/>
          <p:cNvSpPr txBox="1">
            <a:spLocks noGrp="1"/>
          </p:cNvSpPr>
          <p:nvPr>
            <p:ph type="subTitle" idx="4294967295"/>
          </p:nvPr>
        </p:nvSpPr>
        <p:spPr>
          <a:xfrm>
            <a:off x="4965142" y="4970191"/>
            <a:ext cx="7226857" cy="863049"/>
          </a:xfrm>
          <a:prstGeom prst="rect">
            <a:avLst/>
          </a:prstGeom>
          <a:solidFill>
            <a:srgbClr val="818286"/>
          </a:solidFill>
          <a:ln>
            <a:noFill/>
          </a:ln>
        </p:spPr>
        <p:txBody>
          <a:bodyPr spcFirstLastPara="1" wrap="square" lIns="91425" tIns="45700" rIns="91425" bIns="45700" anchor="t" anchorCtr="0">
            <a:noAutofit/>
          </a:bodyPr>
          <a:lstStyle/>
          <a:p>
            <a:pPr marL="542925" lvl="0" indent="0" algn="l" rtl="0">
              <a:lnSpc>
                <a:spcPct val="90000"/>
              </a:lnSpc>
              <a:spcBef>
                <a:spcPts val="0"/>
              </a:spcBef>
              <a:spcAft>
                <a:spcPts val="0"/>
              </a:spcAft>
              <a:buClr>
                <a:schemeClr val="lt1"/>
              </a:buClr>
              <a:buSzPts val="2400"/>
              <a:buNone/>
            </a:pPr>
            <a:r>
              <a:rPr lang="en-US"/>
              <a:t>Using Conversion Functions and Conditional Expressions</a:t>
            </a:r>
            <a:endParaRPr/>
          </a:p>
        </p:txBody>
      </p:sp>
      <p:sp>
        <p:nvSpPr>
          <p:cNvPr id="2339" name="Google Shape;2339;p168"/>
          <p:cNvSpPr txBox="1">
            <a:spLocks noGrp="1"/>
          </p:cNvSpPr>
          <p:nvPr>
            <p:ph type="ctrTitle"/>
          </p:nvPr>
        </p:nvSpPr>
        <p:spPr>
          <a:xfrm>
            <a:off x="-656067" y="356797"/>
            <a:ext cx="9144000" cy="1010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Teko"/>
              <a:buNone/>
            </a:pPr>
            <a:r>
              <a:rPr lang="en-US" smtClean="0"/>
              <a:t>Conversion Functions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169"/>
          <p:cNvSpPr/>
          <p:nvPr/>
        </p:nvSpPr>
        <p:spPr>
          <a:xfrm>
            <a:off x="3399336" y="1296279"/>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46" name="Google Shape;2346;p169"/>
          <p:cNvSpPr/>
          <p:nvPr/>
        </p:nvSpPr>
        <p:spPr>
          <a:xfrm>
            <a:off x="4500301" y="3654760"/>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47" name="Google Shape;2347;p169"/>
          <p:cNvSpPr/>
          <p:nvPr/>
        </p:nvSpPr>
        <p:spPr>
          <a:xfrm>
            <a:off x="4500301" y="4679641"/>
            <a:ext cx="5713476" cy="831273"/>
          </a:xfrm>
          <a:prstGeom prst="roundRect">
            <a:avLst>
              <a:gd name="adj" fmla="val 28911"/>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48" name="Google Shape;2348;p169"/>
          <p:cNvSpPr/>
          <p:nvPr/>
        </p:nvSpPr>
        <p:spPr>
          <a:xfrm>
            <a:off x="4500301" y="2629880"/>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49" name="Google Shape;2349;p169"/>
          <p:cNvSpPr/>
          <p:nvPr/>
        </p:nvSpPr>
        <p:spPr>
          <a:xfrm>
            <a:off x="4499035" y="1605000"/>
            <a:ext cx="5716265"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50" name="Google Shape;2350;p169"/>
          <p:cNvSpPr txBox="1"/>
          <p:nvPr/>
        </p:nvSpPr>
        <p:spPr>
          <a:xfrm>
            <a:off x="5109901" y="1859053"/>
            <a:ext cx="4491611"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Lesson 2: Retrieving Data using SQL </a:t>
            </a:r>
            <a:r>
              <a:rPr lang="en-US" sz="1500" b="0">
                <a:solidFill>
                  <a:srgbClr val="000000"/>
                </a:solidFill>
                <a:latin typeface="Courier New"/>
                <a:ea typeface="Courier New"/>
                <a:cs typeface="Courier New"/>
                <a:sym typeface="Courier New"/>
              </a:rPr>
              <a:t>SELECT</a:t>
            </a:r>
            <a:endParaRPr sz="1500" b="0">
              <a:solidFill>
                <a:srgbClr val="000000"/>
              </a:solidFill>
              <a:latin typeface="Courier New"/>
              <a:ea typeface="Courier New"/>
              <a:cs typeface="Courier New"/>
              <a:sym typeface="Courier New"/>
            </a:endParaRPr>
          </a:p>
        </p:txBody>
      </p:sp>
      <p:sp>
        <p:nvSpPr>
          <p:cNvPr id="2351" name="Google Shape;2351;p169"/>
          <p:cNvSpPr txBox="1"/>
          <p:nvPr/>
        </p:nvSpPr>
        <p:spPr>
          <a:xfrm>
            <a:off x="5172828" y="2883934"/>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Lesson 3: Restricting and Sorting Data</a:t>
            </a:r>
            <a:endParaRPr/>
          </a:p>
        </p:txBody>
      </p:sp>
      <p:sp>
        <p:nvSpPr>
          <p:cNvPr id="2352" name="Google Shape;2352;p169"/>
          <p:cNvSpPr txBox="1"/>
          <p:nvPr/>
        </p:nvSpPr>
        <p:spPr>
          <a:xfrm>
            <a:off x="5143768" y="3793397"/>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Lesson 4: Using Single-Row Functions to Customize Output</a:t>
            </a:r>
            <a:endParaRPr sz="1500" b="0">
              <a:solidFill>
                <a:srgbClr val="000000"/>
              </a:solidFill>
              <a:latin typeface="Calibri"/>
              <a:ea typeface="Calibri"/>
              <a:cs typeface="Calibri"/>
              <a:sym typeface="Calibri"/>
            </a:endParaRPr>
          </a:p>
        </p:txBody>
      </p:sp>
      <p:sp>
        <p:nvSpPr>
          <p:cNvPr id="2353" name="Google Shape;2353;p169"/>
          <p:cNvSpPr txBox="1"/>
          <p:nvPr/>
        </p:nvSpPr>
        <p:spPr>
          <a:xfrm>
            <a:off x="5143768" y="4818278"/>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Calibri"/>
                <a:ea typeface="Calibri"/>
                <a:cs typeface="Calibri"/>
                <a:sym typeface="Calibri"/>
              </a:rPr>
              <a:t>Lesson 5: Using Conversion Functions and Conditional Expressions</a:t>
            </a:r>
            <a:endParaRPr/>
          </a:p>
        </p:txBody>
      </p:sp>
      <p:sp>
        <p:nvSpPr>
          <p:cNvPr id="2354" name="Google Shape;2354;p169"/>
          <p:cNvSpPr/>
          <p:nvPr/>
        </p:nvSpPr>
        <p:spPr>
          <a:xfrm rot="5400000">
            <a:off x="4674568" y="2947584"/>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55" name="Google Shape;2355;p169"/>
          <p:cNvSpPr/>
          <p:nvPr/>
        </p:nvSpPr>
        <p:spPr>
          <a:xfrm rot="5400000">
            <a:off x="4674568" y="3972464"/>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56" name="Google Shape;2356;p169"/>
          <p:cNvSpPr/>
          <p:nvPr/>
        </p:nvSpPr>
        <p:spPr>
          <a:xfrm rot="5400000">
            <a:off x="4674568" y="4997345"/>
            <a:ext cx="293800" cy="195865"/>
          </a:xfrm>
          <a:prstGeom prst="triangle">
            <a:avLst>
              <a:gd name="adj" fmla="val 50000"/>
            </a:avLst>
          </a:prstGeom>
          <a:solidFill>
            <a:srgbClr val="F7941D"/>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57" name="Google Shape;2357;p169"/>
          <p:cNvSpPr/>
          <p:nvPr/>
        </p:nvSpPr>
        <p:spPr>
          <a:xfrm rot="5400000">
            <a:off x="4674568" y="1922704"/>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2358" name="Google Shape;2358;p169"/>
          <p:cNvGrpSpPr/>
          <p:nvPr/>
        </p:nvGrpSpPr>
        <p:grpSpPr>
          <a:xfrm>
            <a:off x="10139102" y="4794448"/>
            <a:ext cx="1715511" cy="591689"/>
            <a:chOff x="9786178" y="1585748"/>
            <a:chExt cx="1715511" cy="591689"/>
          </a:xfrm>
        </p:grpSpPr>
        <p:sp>
          <p:nvSpPr>
            <p:cNvPr id="2359" name="Google Shape;2359;p169"/>
            <p:cNvSpPr/>
            <p:nvPr/>
          </p:nvSpPr>
          <p:spPr>
            <a:xfrm>
              <a:off x="11346670" y="1627299"/>
              <a:ext cx="142410" cy="515233"/>
            </a:xfrm>
            <a:custGeom>
              <a:avLst/>
              <a:gdLst/>
              <a:ahLst/>
              <a:cxnLst/>
              <a:rect l="l" t="t" r="r" b="b"/>
              <a:pathLst>
                <a:path w="142410" h="515233" extrusionOk="0">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0" name="Google Shape;2360;p169"/>
            <p:cNvSpPr/>
            <p:nvPr/>
          </p:nvSpPr>
          <p:spPr>
            <a:xfrm>
              <a:off x="10097297" y="1662739"/>
              <a:ext cx="1404392" cy="437706"/>
            </a:xfrm>
            <a:custGeom>
              <a:avLst/>
              <a:gdLst/>
              <a:ahLst/>
              <a:cxnLst/>
              <a:rect l="l" t="t" r="r" b="b"/>
              <a:pathLst>
                <a:path w="1404392" h="704932" extrusionOk="0">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1" name="Google Shape;2361;p169"/>
            <p:cNvSpPr/>
            <p:nvPr/>
          </p:nvSpPr>
          <p:spPr>
            <a:xfrm rot="-5400000">
              <a:off x="9701851" y="1670075"/>
              <a:ext cx="591689" cy="423034"/>
            </a:xfrm>
            <a:prstGeom prst="triangle">
              <a:avLst>
                <a:gd name="adj" fmla="val 50000"/>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2" name="Google Shape;2362;p169"/>
            <p:cNvSpPr txBox="1"/>
            <p:nvPr/>
          </p:nvSpPr>
          <p:spPr>
            <a:xfrm>
              <a:off x="10098845" y="1727704"/>
              <a:ext cx="1322479" cy="307777"/>
            </a:xfrm>
            <a:prstGeom prst="rect">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Shadows Into Light"/>
                  <a:ea typeface="Shadows Into Light"/>
                  <a:cs typeface="Shadows Into Light"/>
                  <a:sym typeface="Shadows Into Light"/>
                </a:rPr>
                <a:t>You are here!</a:t>
              </a:r>
              <a:endParaRPr/>
            </a:p>
          </p:txBody>
        </p:sp>
      </p:grpSp>
      <p:sp>
        <p:nvSpPr>
          <p:cNvPr id="2363" name="Google Shape;2363;p169"/>
          <p:cNvSpPr/>
          <p:nvPr/>
        </p:nvSpPr>
        <p:spPr>
          <a:xfrm>
            <a:off x="3171067" y="2531459"/>
            <a:ext cx="960176" cy="982414"/>
          </a:xfrm>
          <a:prstGeom prst="roundRect">
            <a:avLst>
              <a:gd name="adj" fmla="val 12643"/>
            </a:avLst>
          </a:prstGeom>
          <a:gradFill>
            <a:gsLst>
              <a:gs pos="0">
                <a:schemeClr val="accent1"/>
              </a:gs>
              <a:gs pos="73000">
                <a:schemeClr val="accent1"/>
              </a:gs>
              <a:gs pos="92000">
                <a:srgbClr val="2E75B5"/>
              </a:gs>
              <a:gs pos="100000">
                <a:srgbClr val="2E75B5"/>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4" name="Google Shape;2364;p169"/>
          <p:cNvSpPr/>
          <p:nvPr/>
        </p:nvSpPr>
        <p:spPr>
          <a:xfrm>
            <a:off x="3171067" y="1485995"/>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5" name="Google Shape;2365;p169"/>
          <p:cNvSpPr/>
          <p:nvPr/>
        </p:nvSpPr>
        <p:spPr>
          <a:xfrm>
            <a:off x="3171067" y="3587711"/>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6" name="Google Shape;2366;p169"/>
          <p:cNvSpPr/>
          <p:nvPr/>
        </p:nvSpPr>
        <p:spPr>
          <a:xfrm>
            <a:off x="3171067" y="4632322"/>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7" name="Google Shape;2367;p169"/>
          <p:cNvSpPr/>
          <p:nvPr/>
        </p:nvSpPr>
        <p:spPr>
          <a:xfrm>
            <a:off x="714191" y="838161"/>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8" name="Google Shape;2368;p169"/>
          <p:cNvSpPr/>
          <p:nvPr/>
        </p:nvSpPr>
        <p:spPr>
          <a:xfrm>
            <a:off x="515477" y="1515654"/>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69" name="Google Shape;2369;p169"/>
          <p:cNvSpPr/>
          <p:nvPr/>
        </p:nvSpPr>
        <p:spPr>
          <a:xfrm>
            <a:off x="515477" y="2565466"/>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70" name="Google Shape;2370;p169"/>
          <p:cNvSpPr/>
          <p:nvPr/>
        </p:nvSpPr>
        <p:spPr>
          <a:xfrm>
            <a:off x="515477" y="3619577"/>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71" name="Google Shape;2371;p169"/>
          <p:cNvSpPr/>
          <p:nvPr/>
        </p:nvSpPr>
        <p:spPr>
          <a:xfrm>
            <a:off x="515477" y="4662015"/>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372" name="Google Shape;2372;p169"/>
          <p:cNvSpPr txBox="1"/>
          <p:nvPr/>
        </p:nvSpPr>
        <p:spPr>
          <a:xfrm>
            <a:off x="872960" y="1811272"/>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Lesson 1: Introduction</a:t>
            </a:r>
            <a:endParaRPr sz="1500" b="0">
              <a:solidFill>
                <a:srgbClr val="000000"/>
              </a:solidFill>
              <a:latin typeface="Calibri"/>
              <a:ea typeface="Calibri"/>
              <a:cs typeface="Calibri"/>
              <a:sym typeface="Calibri"/>
            </a:endParaRPr>
          </a:p>
        </p:txBody>
      </p:sp>
      <p:sp>
        <p:nvSpPr>
          <p:cNvPr id="2373" name="Google Shape;2373;p169"/>
          <p:cNvSpPr txBox="1"/>
          <p:nvPr/>
        </p:nvSpPr>
        <p:spPr>
          <a:xfrm>
            <a:off x="872960" y="2745667"/>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Calibri"/>
                <a:ea typeface="Calibri"/>
                <a:cs typeface="Calibri"/>
                <a:sym typeface="Calibri"/>
              </a:rPr>
              <a:t>Unit 1: Retrieving, Restricting, and Sorting Data</a:t>
            </a:r>
            <a:endParaRPr sz="1500" b="1">
              <a:solidFill>
                <a:srgbClr val="FFFFFF"/>
              </a:solidFill>
              <a:latin typeface="Calibri"/>
              <a:ea typeface="Calibri"/>
              <a:cs typeface="Calibri"/>
              <a:sym typeface="Calibri"/>
            </a:endParaRPr>
          </a:p>
        </p:txBody>
      </p:sp>
      <p:sp>
        <p:nvSpPr>
          <p:cNvPr id="2374" name="Google Shape;2374;p169"/>
          <p:cNvSpPr txBox="1"/>
          <p:nvPr/>
        </p:nvSpPr>
        <p:spPr>
          <a:xfrm>
            <a:off x="872960" y="3803097"/>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Unit 2: Joins, Subqueries, and Set Operators</a:t>
            </a:r>
            <a:endParaRPr sz="1500" b="0">
              <a:solidFill>
                <a:srgbClr val="000000"/>
              </a:solidFill>
              <a:latin typeface="Calibri"/>
              <a:ea typeface="Calibri"/>
              <a:cs typeface="Calibri"/>
              <a:sym typeface="Calibri"/>
            </a:endParaRPr>
          </a:p>
        </p:txBody>
      </p:sp>
      <p:sp>
        <p:nvSpPr>
          <p:cNvPr id="2375" name="Google Shape;2375;p169"/>
          <p:cNvSpPr txBox="1"/>
          <p:nvPr/>
        </p:nvSpPr>
        <p:spPr>
          <a:xfrm>
            <a:off x="872960" y="4957633"/>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Unit 3: DML and DDL</a:t>
            </a:r>
            <a:endParaRPr/>
          </a:p>
        </p:txBody>
      </p:sp>
      <p:sp>
        <p:nvSpPr>
          <p:cNvPr id="2376" name="Google Shape;2376;p16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3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70"/>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Objectives</a:t>
            </a:r>
            <a:endParaRPr/>
          </a:p>
        </p:txBody>
      </p:sp>
      <p:sp>
        <p:nvSpPr>
          <p:cNvPr id="2383" name="Google Shape;2383;p17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After completing this lesson, you should be able to do the following:</a:t>
            </a:r>
            <a:endParaRPr/>
          </a:p>
          <a:p>
            <a:pPr marL="685800" lvl="1" indent="-228600" algn="l" rtl="0">
              <a:lnSpc>
                <a:spcPct val="90000"/>
              </a:lnSpc>
              <a:spcBef>
                <a:spcPts val="500"/>
              </a:spcBef>
              <a:spcAft>
                <a:spcPts val="0"/>
              </a:spcAft>
              <a:buClr>
                <a:schemeClr val="dk1"/>
              </a:buClr>
              <a:buSzPts val="3200"/>
              <a:buChar char="•"/>
            </a:pPr>
            <a:r>
              <a:rPr lang="en-US"/>
              <a:t>Describe the various types of conversion functions that are available in SQL</a:t>
            </a:r>
            <a:endParaRPr/>
          </a:p>
          <a:p>
            <a:pPr marL="685800" lvl="1" indent="-228600" algn="l" rtl="0">
              <a:lnSpc>
                <a:spcPct val="90000"/>
              </a:lnSpc>
              <a:spcBef>
                <a:spcPts val="500"/>
              </a:spcBef>
              <a:spcAft>
                <a:spcPts val="0"/>
              </a:spcAft>
              <a:buClr>
                <a:schemeClr val="dk1"/>
              </a:buClr>
              <a:buSzPts val="3200"/>
              <a:buChar char="•"/>
            </a:pPr>
            <a:r>
              <a:rPr lang="en-US"/>
              <a:t>Use the </a:t>
            </a:r>
            <a:r>
              <a:rPr lang="en-US">
                <a:latin typeface="Courier New"/>
                <a:ea typeface="Courier New"/>
                <a:cs typeface="Courier New"/>
                <a:sym typeface="Courier New"/>
              </a:rPr>
              <a:t>TO_CHAR</a:t>
            </a:r>
            <a:r>
              <a:rPr lang="en-US"/>
              <a:t>, </a:t>
            </a:r>
            <a:r>
              <a:rPr lang="en-US">
                <a:latin typeface="Courier New"/>
                <a:ea typeface="Courier New"/>
                <a:cs typeface="Courier New"/>
                <a:sym typeface="Courier New"/>
              </a:rPr>
              <a:t>TO_NUMBER</a:t>
            </a:r>
            <a:r>
              <a:rPr lang="en-US"/>
              <a:t>, and </a:t>
            </a:r>
            <a:r>
              <a:rPr lang="en-US">
                <a:latin typeface="Courier New"/>
                <a:ea typeface="Courier New"/>
                <a:cs typeface="Courier New"/>
                <a:sym typeface="Courier New"/>
              </a:rPr>
              <a:t>TO_DATE</a:t>
            </a:r>
            <a:r>
              <a:rPr lang="en-US"/>
              <a:t> conversion functions</a:t>
            </a:r>
            <a:endParaRPr/>
          </a:p>
          <a:p>
            <a:pPr marL="685800" lvl="1" indent="-228600" algn="l" rtl="0">
              <a:lnSpc>
                <a:spcPct val="90000"/>
              </a:lnSpc>
              <a:spcBef>
                <a:spcPts val="500"/>
              </a:spcBef>
              <a:spcAft>
                <a:spcPts val="0"/>
              </a:spcAft>
              <a:buClr>
                <a:schemeClr val="dk1"/>
              </a:buClr>
              <a:buSzPts val="3200"/>
              <a:buChar char="•"/>
            </a:pPr>
            <a:r>
              <a:rPr lang="en-US"/>
              <a:t>Apply conditional expressions in a </a:t>
            </a:r>
            <a:r>
              <a:rPr lang="en-US">
                <a:latin typeface="Courier New"/>
                <a:ea typeface="Courier New"/>
                <a:cs typeface="Courier New"/>
                <a:sym typeface="Courier New"/>
              </a:rPr>
              <a:t>SELECT</a:t>
            </a:r>
            <a:r>
              <a:rPr lang="en-US"/>
              <a:t> statement</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171"/>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395" name="Google Shape;2395;p17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F7941D"/>
              </a:buClr>
              <a:buSzPts val="3200"/>
              <a:buChar char="•"/>
            </a:pPr>
            <a:r>
              <a:rPr lang="en-US" dirty="0">
                <a:solidFill>
                  <a:schemeClr val="tx1"/>
                </a:solidFill>
              </a:rPr>
              <a:t>Implicit and explicit data type conversion</a:t>
            </a:r>
            <a:endParaRPr dirty="0">
              <a:solidFill>
                <a:schemeClr val="tx1"/>
              </a:solidFill>
            </a:endParaRPr>
          </a:p>
          <a:p>
            <a:pPr marL="685800" lvl="1"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TO_CHAR</a:t>
            </a:r>
            <a:r>
              <a:rPr lang="en-US" sz="3100" dirty="0">
                <a:solidFill>
                  <a:schemeClr val="tx1"/>
                </a:solidFill>
              </a:rPr>
              <a:t>, </a:t>
            </a:r>
            <a:r>
              <a:rPr lang="en-US" sz="3100" dirty="0">
                <a:solidFill>
                  <a:schemeClr val="tx1"/>
                </a:solidFill>
                <a:latin typeface="Courier New"/>
                <a:ea typeface="Courier New"/>
                <a:cs typeface="Courier New"/>
                <a:sym typeface="Courier New"/>
              </a:rPr>
              <a:t>TO_DATE</a:t>
            </a:r>
            <a:r>
              <a:rPr lang="en-US" sz="3100" dirty="0">
                <a:solidFill>
                  <a:schemeClr val="tx1"/>
                </a:solidFill>
              </a:rPr>
              <a:t>, </a:t>
            </a:r>
            <a:r>
              <a:rPr lang="en-US" sz="3100" dirty="0">
                <a:solidFill>
                  <a:schemeClr val="tx1"/>
                </a:solidFill>
                <a:latin typeface="Courier New"/>
                <a:ea typeface="Courier New"/>
                <a:cs typeface="Courier New"/>
                <a:sym typeface="Courier New"/>
              </a:rPr>
              <a:t>TO_NUMBER</a:t>
            </a:r>
            <a:r>
              <a:rPr lang="en-US" sz="3100" dirty="0">
                <a:solidFill>
                  <a:schemeClr val="tx1"/>
                </a:solidFill>
              </a:rPr>
              <a:t> functions</a:t>
            </a:r>
            <a:endParaRPr sz="3100" dirty="0">
              <a:solidFill>
                <a:schemeClr val="tx1"/>
              </a:solidFill>
            </a:endParaRPr>
          </a:p>
          <a:p>
            <a:pPr marL="685800" lvl="1" indent="-222250" algn="l" rtl="0">
              <a:lnSpc>
                <a:spcPct val="90000"/>
              </a:lnSpc>
              <a:spcBef>
                <a:spcPts val="500"/>
              </a:spcBef>
              <a:spcAft>
                <a:spcPts val="0"/>
              </a:spcAft>
              <a:buClr>
                <a:srgbClr val="A6A6A6"/>
              </a:buClr>
              <a:buSzPts val="3100"/>
              <a:buChar char="•"/>
            </a:pPr>
            <a:r>
              <a:rPr lang="en-US" sz="3100" dirty="0">
                <a:solidFill>
                  <a:schemeClr val="tx1"/>
                </a:solidFill>
              </a:rPr>
              <a:t>General functions:</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NVL</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NVL2</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NULLIF</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COALESCE</a:t>
            </a:r>
            <a:endParaRPr sz="3100" dirty="0">
              <a:solidFill>
                <a:schemeClr val="tx1"/>
              </a:solidFill>
            </a:endParaRPr>
          </a:p>
          <a:p>
            <a:pPr marL="685800" lvl="1" indent="-222250" algn="l" rtl="0">
              <a:lnSpc>
                <a:spcPct val="90000"/>
              </a:lnSpc>
              <a:spcBef>
                <a:spcPts val="500"/>
              </a:spcBef>
              <a:spcAft>
                <a:spcPts val="0"/>
              </a:spcAft>
              <a:buClr>
                <a:srgbClr val="A6A6A6"/>
              </a:buClr>
              <a:buSzPts val="3100"/>
              <a:buChar char="•"/>
            </a:pPr>
            <a:r>
              <a:rPr lang="en-US" sz="3100" dirty="0">
                <a:solidFill>
                  <a:schemeClr val="tx1"/>
                </a:solidFill>
              </a:rPr>
              <a:t>Conditional expressions:</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CASE</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rPr>
              <a:t>Searched </a:t>
            </a:r>
            <a:r>
              <a:rPr lang="en-US" sz="3100" dirty="0">
                <a:solidFill>
                  <a:schemeClr val="tx1"/>
                </a:solidFill>
                <a:latin typeface="Courier New"/>
                <a:ea typeface="Courier New"/>
                <a:cs typeface="Courier New"/>
                <a:sym typeface="Courier New"/>
              </a:rPr>
              <a:t>CASE</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DECODE</a:t>
            </a:r>
            <a:endParaRPr sz="3100"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172"/>
          <p:cNvSpPr/>
          <p:nvPr/>
        </p:nvSpPr>
        <p:spPr>
          <a:xfrm rot="5400000">
            <a:off x="7901476" y="2823295"/>
            <a:ext cx="6870020" cy="1223433"/>
          </a:xfrm>
          <a:prstGeom prst="rect">
            <a:avLst/>
          </a:prstGeom>
          <a:gradFill>
            <a:gsLst>
              <a:gs pos="0">
                <a:srgbClr val="FFBA81"/>
              </a:gs>
              <a:gs pos="50000">
                <a:srgbClr val="FFD1B3"/>
              </a:gs>
              <a:gs pos="100000">
                <a:srgbClr val="FFE8D9"/>
              </a:gs>
            </a:gsLst>
            <a:lin ang="1080000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402" name="Google Shape;2402;p17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Conversion Functions</a:t>
            </a:r>
            <a:endParaRPr/>
          </a:p>
        </p:txBody>
      </p:sp>
      <p:sp>
        <p:nvSpPr>
          <p:cNvPr id="2403" name="Google Shape;2403;p172"/>
          <p:cNvSpPr/>
          <p:nvPr/>
        </p:nvSpPr>
        <p:spPr>
          <a:xfrm>
            <a:off x="3128168" y="3908924"/>
            <a:ext cx="2768600" cy="787400"/>
          </a:xfrm>
          <a:prstGeom prst="rect">
            <a:avLst/>
          </a:prstGeom>
          <a:solidFill>
            <a:srgbClr val="F7941D"/>
          </a:solidFill>
          <a:ln w="28575" cap="flat" cmpd="sng">
            <a:solidFill>
              <a:srgbClr val="000000"/>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000000"/>
                </a:solidFill>
                <a:latin typeface="Arial"/>
                <a:ea typeface="Arial"/>
                <a:cs typeface="Arial"/>
                <a:sym typeface="Arial"/>
              </a:rPr>
              <a:t>Implicit data type</a:t>
            </a:r>
            <a:endParaRPr/>
          </a:p>
          <a:p>
            <a:pPr marL="0" marR="0" lvl="0" indent="0" algn="ctr" rtl="0">
              <a:spcBef>
                <a:spcPts val="0"/>
              </a:spcBef>
              <a:spcAft>
                <a:spcPts val="0"/>
              </a:spcAft>
              <a:buNone/>
            </a:pPr>
            <a:r>
              <a:rPr lang="en-US" sz="1800" b="1">
                <a:solidFill>
                  <a:srgbClr val="000000"/>
                </a:solidFill>
                <a:latin typeface="Arial"/>
                <a:ea typeface="Arial"/>
                <a:cs typeface="Arial"/>
                <a:sym typeface="Arial"/>
              </a:rPr>
              <a:t>conversion</a:t>
            </a:r>
            <a:endParaRPr/>
          </a:p>
        </p:txBody>
      </p:sp>
      <p:sp>
        <p:nvSpPr>
          <p:cNvPr id="2404" name="Google Shape;2404;p172"/>
          <p:cNvSpPr/>
          <p:nvPr/>
        </p:nvSpPr>
        <p:spPr>
          <a:xfrm>
            <a:off x="6292056" y="3908924"/>
            <a:ext cx="2768600" cy="787400"/>
          </a:xfrm>
          <a:prstGeom prst="rect">
            <a:avLst/>
          </a:prstGeom>
          <a:solidFill>
            <a:srgbClr val="818286"/>
          </a:solidFill>
          <a:ln w="28575" cap="flat" cmpd="sng">
            <a:solidFill>
              <a:srgbClr val="000000"/>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000000"/>
                </a:solidFill>
                <a:latin typeface="Arial"/>
                <a:ea typeface="Arial"/>
                <a:cs typeface="Arial"/>
                <a:sym typeface="Arial"/>
              </a:rPr>
              <a:t>Explicit data type</a:t>
            </a:r>
            <a:endParaRPr/>
          </a:p>
          <a:p>
            <a:pPr marL="0" marR="0" lvl="0" indent="0" algn="ctr" rtl="0">
              <a:spcBef>
                <a:spcPts val="0"/>
              </a:spcBef>
              <a:spcAft>
                <a:spcPts val="0"/>
              </a:spcAft>
              <a:buNone/>
            </a:pPr>
            <a:r>
              <a:rPr lang="en-US" sz="1800" b="1">
                <a:solidFill>
                  <a:srgbClr val="000000"/>
                </a:solidFill>
                <a:latin typeface="Arial"/>
                <a:ea typeface="Arial"/>
                <a:cs typeface="Arial"/>
                <a:sym typeface="Arial"/>
              </a:rPr>
              <a:t>conversion</a:t>
            </a:r>
            <a:endParaRPr/>
          </a:p>
        </p:txBody>
      </p:sp>
      <p:sp>
        <p:nvSpPr>
          <p:cNvPr id="2405" name="Google Shape;2405;p172"/>
          <p:cNvSpPr/>
          <p:nvPr/>
        </p:nvSpPr>
        <p:spPr>
          <a:xfrm>
            <a:off x="4710112" y="2451599"/>
            <a:ext cx="2768600" cy="825500"/>
          </a:xfrm>
          <a:prstGeom prst="rect">
            <a:avLst/>
          </a:prstGeom>
          <a:no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000000"/>
                </a:solidFill>
                <a:latin typeface="Arial"/>
                <a:ea typeface="Arial"/>
                <a:cs typeface="Arial"/>
                <a:sym typeface="Arial"/>
              </a:rPr>
              <a:t>Data type</a:t>
            </a:r>
            <a:endParaRPr/>
          </a:p>
          <a:p>
            <a:pPr marL="0" marR="0" lvl="0" indent="0" algn="ctr" rtl="0">
              <a:spcBef>
                <a:spcPts val="0"/>
              </a:spcBef>
              <a:spcAft>
                <a:spcPts val="0"/>
              </a:spcAft>
              <a:buNone/>
            </a:pPr>
            <a:r>
              <a:rPr lang="en-US" sz="1800" b="1">
                <a:solidFill>
                  <a:srgbClr val="000000"/>
                </a:solidFill>
                <a:latin typeface="Arial"/>
                <a:ea typeface="Arial"/>
                <a:cs typeface="Arial"/>
                <a:sym typeface="Arial"/>
              </a:rPr>
              <a:t>conversion</a:t>
            </a:r>
            <a:endParaRPr/>
          </a:p>
        </p:txBody>
      </p:sp>
      <p:sp>
        <p:nvSpPr>
          <p:cNvPr id="2406" name="Google Shape;2406;p172"/>
          <p:cNvSpPr txBox="1"/>
          <p:nvPr/>
        </p:nvSpPr>
        <p:spPr>
          <a:xfrm>
            <a:off x="2951955" y="4938322"/>
            <a:ext cx="3121025"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Performed by the Oracle Server</a:t>
            </a:r>
            <a:endParaRPr/>
          </a:p>
        </p:txBody>
      </p:sp>
      <p:sp>
        <p:nvSpPr>
          <p:cNvPr id="2407" name="Google Shape;2407;p172"/>
          <p:cNvSpPr txBox="1"/>
          <p:nvPr/>
        </p:nvSpPr>
        <p:spPr>
          <a:xfrm>
            <a:off x="6568191" y="4938322"/>
            <a:ext cx="2209800"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Performed by the user</a:t>
            </a:r>
            <a:endParaRPr/>
          </a:p>
        </p:txBody>
      </p:sp>
      <p:cxnSp>
        <p:nvCxnSpPr>
          <p:cNvPr id="2408" name="Google Shape;2408;p172"/>
          <p:cNvCxnSpPr>
            <a:stCxn id="2403" idx="1"/>
            <a:endCxn id="2406" idx="1"/>
          </p:cNvCxnSpPr>
          <p:nvPr/>
        </p:nvCxnSpPr>
        <p:spPr>
          <a:xfrm flipH="1">
            <a:off x="2952068" y="4302624"/>
            <a:ext cx="176100" cy="804900"/>
          </a:xfrm>
          <a:prstGeom prst="bentConnector3">
            <a:avLst>
              <a:gd name="adj1" fmla="val 261927"/>
            </a:avLst>
          </a:prstGeom>
          <a:noFill/>
          <a:ln w="28575" cap="flat" cmpd="sng">
            <a:solidFill>
              <a:srgbClr val="F7941D"/>
            </a:solidFill>
            <a:prstDash val="solid"/>
            <a:round/>
            <a:headEnd type="none" w="sm" len="sm"/>
            <a:tailEnd type="triangle" w="lg" len="lg"/>
          </a:ln>
        </p:spPr>
      </p:cxnSp>
      <p:cxnSp>
        <p:nvCxnSpPr>
          <p:cNvPr id="2409" name="Google Shape;2409;p172"/>
          <p:cNvCxnSpPr>
            <a:stCxn id="2404" idx="3"/>
            <a:endCxn id="2407" idx="3"/>
          </p:cNvCxnSpPr>
          <p:nvPr/>
        </p:nvCxnSpPr>
        <p:spPr>
          <a:xfrm flipH="1">
            <a:off x="8778056" y="4302624"/>
            <a:ext cx="282600" cy="804900"/>
          </a:xfrm>
          <a:prstGeom prst="bentConnector3">
            <a:avLst>
              <a:gd name="adj1" fmla="val -152795"/>
            </a:avLst>
          </a:prstGeom>
          <a:noFill/>
          <a:ln w="28575" cap="flat" cmpd="sng">
            <a:solidFill>
              <a:srgbClr val="F7941D"/>
            </a:solidFill>
            <a:prstDash val="solid"/>
            <a:round/>
            <a:headEnd type="none" w="sm" len="sm"/>
            <a:tailEnd type="triangle" w="lg" len="lg"/>
          </a:ln>
        </p:spPr>
      </p:cxnSp>
      <p:cxnSp>
        <p:nvCxnSpPr>
          <p:cNvPr id="2410" name="Google Shape;2410;p172"/>
          <p:cNvCxnSpPr>
            <a:stCxn id="2405" idx="2"/>
            <a:endCxn id="2403" idx="0"/>
          </p:cNvCxnSpPr>
          <p:nvPr/>
        </p:nvCxnSpPr>
        <p:spPr>
          <a:xfrm rot="5400000">
            <a:off x="4987562" y="2802049"/>
            <a:ext cx="631800" cy="1581900"/>
          </a:xfrm>
          <a:prstGeom prst="bentConnector3">
            <a:avLst>
              <a:gd name="adj1" fmla="val 50000"/>
            </a:avLst>
          </a:prstGeom>
          <a:noFill/>
          <a:ln w="28575" cap="flat" cmpd="sng">
            <a:solidFill>
              <a:srgbClr val="F7941D"/>
            </a:solidFill>
            <a:prstDash val="solid"/>
            <a:round/>
            <a:headEnd type="none" w="sm" len="sm"/>
            <a:tailEnd type="none" w="sm" len="sm"/>
          </a:ln>
        </p:spPr>
      </p:cxnSp>
      <p:cxnSp>
        <p:nvCxnSpPr>
          <p:cNvPr id="2411" name="Google Shape;2411;p172"/>
          <p:cNvCxnSpPr>
            <a:stCxn id="2405" idx="2"/>
            <a:endCxn id="2404" idx="0"/>
          </p:cNvCxnSpPr>
          <p:nvPr/>
        </p:nvCxnSpPr>
        <p:spPr>
          <a:xfrm rot="-5400000" flipH="1">
            <a:off x="6569462" y="2802049"/>
            <a:ext cx="631800" cy="1581900"/>
          </a:xfrm>
          <a:prstGeom prst="bentConnector3">
            <a:avLst>
              <a:gd name="adj1" fmla="val 50000"/>
            </a:avLst>
          </a:prstGeom>
          <a:noFill/>
          <a:ln w="28575" cap="flat" cmpd="sng">
            <a:solidFill>
              <a:srgbClr val="F7941D"/>
            </a:solidFill>
            <a:prstDash val="solid"/>
            <a:round/>
            <a:headEnd type="none" w="sm" len="sm"/>
            <a:tailEnd type="none" w="sm" len="sm"/>
          </a:ln>
        </p:spPr>
      </p:cxnSp>
      <p:sp>
        <p:nvSpPr>
          <p:cNvPr id="2412" name="Google Shape;2412;p172"/>
          <p:cNvSpPr/>
          <p:nvPr/>
        </p:nvSpPr>
        <p:spPr>
          <a:xfrm>
            <a:off x="10493957" y="2339832"/>
            <a:ext cx="1685058" cy="1959758"/>
          </a:xfrm>
          <a:prstGeom prst="round2DiagRect">
            <a:avLst>
              <a:gd name="adj1" fmla="val 16667"/>
              <a:gd name="adj2" fmla="val 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413" name="Google Shape;2413;p172"/>
          <p:cNvSpPr/>
          <p:nvPr/>
        </p:nvSpPr>
        <p:spPr>
          <a:xfrm>
            <a:off x="10574486" y="2444778"/>
            <a:ext cx="1524000" cy="1772444"/>
          </a:xfrm>
          <a:prstGeom prst="round2DiagRect">
            <a:avLst>
              <a:gd name="adj1" fmla="val 16667"/>
              <a:gd name="adj2" fmla="val 0"/>
            </a:avLst>
          </a:prstGeom>
          <a:solidFill>
            <a:srgbClr val="EDEDE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2414" name="Google Shape;2414;p172"/>
          <p:cNvPicPr preferRelativeResize="0"/>
          <p:nvPr/>
        </p:nvPicPr>
        <p:blipFill rotWithShape="1">
          <a:blip r:embed="rId3">
            <a:alphaModFix/>
          </a:blip>
          <a:srcRect/>
          <a:stretch/>
        </p:blipFill>
        <p:spPr>
          <a:xfrm>
            <a:off x="10650686" y="2645200"/>
            <a:ext cx="1371600" cy="1371600"/>
          </a:xfrm>
          <a:prstGeom prst="rect">
            <a:avLst/>
          </a:prstGeom>
          <a:noFill/>
          <a:ln>
            <a:noFill/>
          </a:ln>
          <a:effectLst>
            <a:outerShdw blurRad="63500" algn="ctr" rotWithShape="0">
              <a:srgbClr val="000000">
                <a:alpha val="40000"/>
              </a:srgbClr>
            </a:outerShdw>
          </a:effectLst>
        </p:spPr>
      </p:pic>
      <p:sp>
        <p:nvSpPr>
          <p:cNvPr id="1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7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700" dirty="0"/>
              <a:t>Implicit Data Type </a:t>
            </a:r>
            <a:r>
              <a:rPr lang="en-US" sz="5700" dirty="0" smtClean="0"/>
              <a:t>Conversion</a:t>
            </a:r>
            <a:endParaRPr sz="5700" dirty="0"/>
          </a:p>
        </p:txBody>
      </p:sp>
      <p:sp>
        <p:nvSpPr>
          <p:cNvPr id="2421" name="Google Shape;2421;p17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dirty="0">
                <a:latin typeface="Arial"/>
                <a:ea typeface="Arial"/>
                <a:cs typeface="Arial"/>
                <a:sym typeface="Arial"/>
              </a:rPr>
              <a:t>In expressions, the Oracle server can automatically convert the following:</a:t>
            </a:r>
            <a:endParaRPr dirty="0"/>
          </a:p>
          <a:p>
            <a:pPr marL="0" lvl="0" indent="0" algn="l" rtl="0">
              <a:lnSpc>
                <a:spcPct val="90000"/>
              </a:lnSpc>
              <a:spcBef>
                <a:spcPts val="1000"/>
              </a:spcBef>
              <a:spcAft>
                <a:spcPts val="0"/>
              </a:spcAft>
              <a:buClr>
                <a:schemeClr val="dk1"/>
              </a:buClr>
              <a:buSzPts val="3200"/>
              <a:buNone/>
            </a:pPr>
            <a:endParaRPr dirty="0"/>
          </a:p>
        </p:txBody>
      </p:sp>
      <p:sp>
        <p:nvSpPr>
          <p:cNvPr id="2422" name="Google Shape;2422;p173"/>
          <p:cNvSpPr/>
          <p:nvPr/>
        </p:nvSpPr>
        <p:spPr>
          <a:xfrm rot="5400000" flipH="1">
            <a:off x="9037361" y="2823887"/>
            <a:ext cx="1622428" cy="4655264"/>
          </a:xfrm>
          <a:prstGeom prst="rect">
            <a:avLst/>
          </a:prstGeom>
          <a:gradFill>
            <a:gsLst>
              <a:gs pos="0">
                <a:srgbClr val="FFBA81"/>
              </a:gs>
              <a:gs pos="50000">
                <a:srgbClr val="FFD1B3"/>
              </a:gs>
              <a:gs pos="100000">
                <a:srgbClr val="FFE8D9"/>
              </a:gs>
            </a:gsLst>
            <a:path path="circle">
              <a:fillToRect l="100000" b="100000"/>
            </a:path>
            <a:tileRect t="-100000" r="-10000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423" name="Google Shape;2423;p173"/>
          <p:cNvSpPr/>
          <p:nvPr/>
        </p:nvSpPr>
        <p:spPr>
          <a:xfrm>
            <a:off x="9302832" y="4122820"/>
            <a:ext cx="2286000" cy="2057400"/>
          </a:xfrm>
          <a:prstGeom prst="roundRect">
            <a:avLst>
              <a:gd name="adj" fmla="val 16667"/>
            </a:avLst>
          </a:prstGeom>
          <a:gradFill>
            <a:gsLst>
              <a:gs pos="0">
                <a:schemeClr val="lt1"/>
              </a:gs>
              <a:gs pos="64000">
                <a:schemeClr val="lt1"/>
              </a:gs>
              <a:gs pos="100000">
                <a:srgbClr val="E7F5E7"/>
              </a:gs>
            </a:gsLst>
            <a:path path="circle">
              <a:fillToRect l="50000" t="50000" r="50000" b="50000"/>
            </a:path>
            <a:tileRect/>
          </a:gradFill>
          <a:ln w="57150" cap="flat" cmpd="sng">
            <a:solidFill>
              <a:srgbClr val="E7F5E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aphicFrame>
        <p:nvGraphicFramePr>
          <p:cNvPr id="2424" name="Google Shape;2424;p173"/>
          <p:cNvGraphicFramePr/>
          <p:nvPr/>
        </p:nvGraphicFramePr>
        <p:xfrm>
          <a:off x="2572625" y="2324500"/>
          <a:ext cx="7364400" cy="1112550"/>
        </p:xfrm>
        <a:graphic>
          <a:graphicData uri="http://schemas.openxmlformats.org/drawingml/2006/table">
            <a:tbl>
              <a:tblPr firstRow="1" firstCol="1" bandRow="1">
                <a:noFill/>
                <a:tableStyleId>{77D58EAA-9CED-4EE4-974C-EA1757586352}</a:tableStyleId>
              </a:tblPr>
              <a:tblGrid>
                <a:gridCol w="3682200">
                  <a:extLst>
                    <a:ext uri="{9D8B030D-6E8A-4147-A177-3AD203B41FA5}">
                      <a16:colId xmlns:a16="http://schemas.microsoft.com/office/drawing/2014/main" xmlns="" val="20000"/>
                    </a:ext>
                  </a:extLst>
                </a:gridCol>
                <a:gridCol w="3682200">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None/>
                      </a:pPr>
                      <a:r>
                        <a:rPr lang="en-US" sz="1800" b="1" u="none" strike="noStrike" cap="none">
                          <a:solidFill>
                            <a:schemeClr val="dk1"/>
                          </a:solidFill>
                        </a:rPr>
                        <a:t>From</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b="1">
                          <a:solidFill>
                            <a:schemeClr val="dk1"/>
                          </a:solidFill>
                        </a:rPr>
                        <a:t>To</a:t>
                      </a:r>
                      <a:endParaRPr sz="1800">
                        <a:solidFill>
                          <a:schemeClr val="dk1"/>
                        </a:solidFill>
                      </a:endParaRPr>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VARCHAR2 or CHAR</a:t>
                      </a:r>
                      <a:endParaRPr sz="1600" b="0">
                        <a:solidFill>
                          <a:srgbClr val="000000"/>
                        </a:solidFill>
                        <a:latin typeface="Courier New"/>
                        <a:ea typeface="Courier New"/>
                        <a:cs typeface="Courier New"/>
                        <a:sym typeface="Courier New"/>
                      </a:endParaRPr>
                    </a:p>
                  </a:txBody>
                  <a:tcPr marL="91450" marR="91450" marT="45725" marB="45725">
                    <a:solidFill>
                      <a:srgbClr val="F7941D"/>
                    </a:solidFill>
                  </a:tcPr>
                </a:tc>
                <a:tc>
                  <a:txBody>
                    <a:bodyPr/>
                    <a:lstStyle/>
                    <a:p>
                      <a:pPr marL="0" marR="0" lvl="0" indent="0" algn="l" rtl="0">
                        <a:spcBef>
                          <a:spcPts val="0"/>
                        </a:spcBef>
                        <a:spcAft>
                          <a:spcPts val="0"/>
                        </a:spcAft>
                        <a:buNone/>
                      </a:pPr>
                      <a:r>
                        <a:rPr lang="en-US" sz="1600">
                          <a:solidFill>
                            <a:srgbClr val="000000"/>
                          </a:solidFill>
                          <a:latin typeface="Courier New"/>
                          <a:ea typeface="Courier New"/>
                          <a:cs typeface="Courier New"/>
                          <a:sym typeface="Courier New"/>
                        </a:rPr>
                        <a:t>NUMBER</a:t>
                      </a:r>
                      <a:endParaRPr sz="1800"/>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a:solidFill>
                            <a:srgbClr val="000000"/>
                          </a:solidFill>
                          <a:latin typeface="Courier New"/>
                          <a:ea typeface="Courier New"/>
                          <a:cs typeface="Courier New"/>
                          <a:sym typeface="Courier New"/>
                        </a:rPr>
                        <a:t>VARCHAR2 or CHAR</a:t>
                      </a:r>
                      <a:endParaRPr/>
                    </a:p>
                  </a:txBody>
                  <a:tcPr marL="91450" marR="91450" marT="45725" marB="45725">
                    <a:solidFill>
                      <a:srgbClr val="818286"/>
                    </a:solidFill>
                  </a:tcPr>
                </a:tc>
                <a:tc>
                  <a:txBody>
                    <a:bodyPr/>
                    <a:lstStyle/>
                    <a:p>
                      <a:pPr marL="0" marR="0" lvl="0" indent="0" algn="l" rtl="0">
                        <a:spcBef>
                          <a:spcPts val="0"/>
                        </a:spcBef>
                        <a:spcAft>
                          <a:spcPts val="0"/>
                        </a:spcAft>
                        <a:buNone/>
                      </a:pPr>
                      <a:r>
                        <a:rPr lang="en-US" sz="1600">
                          <a:solidFill>
                            <a:srgbClr val="000000"/>
                          </a:solidFill>
                          <a:latin typeface="Courier New"/>
                          <a:ea typeface="Courier New"/>
                          <a:cs typeface="Courier New"/>
                          <a:sym typeface="Courier New"/>
                        </a:rPr>
                        <a:t>DATE</a:t>
                      </a:r>
                      <a:endParaRPr sz="1800"/>
                    </a:p>
                  </a:txBody>
                  <a:tcPr marL="91450" marR="91450" marT="45725" marB="45725">
                    <a:solidFill>
                      <a:srgbClr val="818286"/>
                    </a:solidFill>
                  </a:tcPr>
                </a:tc>
                <a:extLst>
                  <a:ext uri="{0D108BD9-81ED-4DB2-BD59-A6C34878D82A}">
                    <a16:rowId xmlns:a16="http://schemas.microsoft.com/office/drawing/2014/main" xmlns="" val="10002"/>
                  </a:ext>
                </a:extLst>
              </a:tr>
            </a:tbl>
          </a:graphicData>
        </a:graphic>
      </p:graphicFrame>
      <p:grpSp>
        <p:nvGrpSpPr>
          <p:cNvPr id="2425" name="Google Shape;2425;p173"/>
          <p:cNvGrpSpPr/>
          <p:nvPr/>
        </p:nvGrpSpPr>
        <p:grpSpPr>
          <a:xfrm>
            <a:off x="9496444" y="4219814"/>
            <a:ext cx="1898777" cy="1863412"/>
            <a:chOff x="9911590" y="4286955"/>
            <a:chExt cx="1898777" cy="1863412"/>
          </a:xfrm>
        </p:grpSpPr>
        <p:pic>
          <p:nvPicPr>
            <p:cNvPr id="2426" name="Google Shape;2426;p173"/>
            <p:cNvPicPr preferRelativeResize="0"/>
            <p:nvPr/>
          </p:nvPicPr>
          <p:blipFill rotWithShape="1">
            <a:blip r:embed="rId3">
              <a:alphaModFix/>
            </a:blip>
            <a:srcRect/>
            <a:stretch/>
          </p:blipFill>
          <p:spPr>
            <a:xfrm>
              <a:off x="10106882" y="4823892"/>
              <a:ext cx="1553349" cy="696329"/>
            </a:xfrm>
            <a:prstGeom prst="rect">
              <a:avLst/>
            </a:prstGeom>
            <a:noFill/>
            <a:ln>
              <a:noFill/>
            </a:ln>
          </p:spPr>
        </p:pic>
        <p:pic>
          <p:nvPicPr>
            <p:cNvPr id="2427" name="Google Shape;2427;p173"/>
            <p:cNvPicPr preferRelativeResize="0"/>
            <p:nvPr/>
          </p:nvPicPr>
          <p:blipFill rotWithShape="1">
            <a:blip r:embed="rId4">
              <a:alphaModFix/>
            </a:blip>
            <a:srcRect/>
            <a:stretch/>
          </p:blipFill>
          <p:spPr>
            <a:xfrm>
              <a:off x="11078847" y="5418847"/>
              <a:ext cx="731520" cy="731520"/>
            </a:xfrm>
            <a:prstGeom prst="rect">
              <a:avLst/>
            </a:prstGeom>
            <a:noFill/>
            <a:ln>
              <a:noFill/>
            </a:ln>
          </p:spPr>
        </p:pic>
        <p:pic>
          <p:nvPicPr>
            <p:cNvPr id="2428" name="Google Shape;2428;p173"/>
            <p:cNvPicPr preferRelativeResize="0"/>
            <p:nvPr/>
          </p:nvPicPr>
          <p:blipFill rotWithShape="1">
            <a:blip r:embed="rId5">
              <a:alphaModFix/>
            </a:blip>
            <a:srcRect/>
            <a:stretch/>
          </p:blipFill>
          <p:spPr>
            <a:xfrm>
              <a:off x="9911590" y="5418847"/>
              <a:ext cx="731520" cy="731520"/>
            </a:xfrm>
            <a:prstGeom prst="rect">
              <a:avLst/>
            </a:prstGeom>
            <a:noFill/>
            <a:ln>
              <a:noFill/>
            </a:ln>
          </p:spPr>
        </p:pic>
        <p:pic>
          <p:nvPicPr>
            <p:cNvPr id="2429" name="Google Shape;2429;p173"/>
            <p:cNvPicPr preferRelativeResize="0"/>
            <p:nvPr/>
          </p:nvPicPr>
          <p:blipFill rotWithShape="1">
            <a:blip r:embed="rId6">
              <a:alphaModFix/>
            </a:blip>
            <a:srcRect/>
            <a:stretch/>
          </p:blipFill>
          <p:spPr>
            <a:xfrm>
              <a:off x="10495218" y="4286955"/>
              <a:ext cx="731520" cy="731520"/>
            </a:xfrm>
            <a:prstGeom prst="rect">
              <a:avLst/>
            </a:prstGeom>
            <a:noFill/>
            <a:ln>
              <a:noFill/>
            </a:ln>
          </p:spPr>
        </p:pic>
      </p:gr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17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700" dirty="0"/>
              <a:t>Implicit Data Type </a:t>
            </a:r>
            <a:r>
              <a:rPr lang="en-US" sz="5700" dirty="0" smtClean="0"/>
              <a:t>Conversion</a:t>
            </a:r>
            <a:endParaRPr sz="5700" dirty="0"/>
          </a:p>
        </p:txBody>
      </p:sp>
      <p:sp>
        <p:nvSpPr>
          <p:cNvPr id="2436" name="Google Shape;2436;p17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For expression evaluation, the Oracle server can automatically convert the following:</a:t>
            </a:r>
            <a:endParaRPr/>
          </a:p>
          <a:p>
            <a:pPr marL="0" lvl="0" indent="0" algn="l" rtl="0">
              <a:lnSpc>
                <a:spcPct val="90000"/>
              </a:lnSpc>
              <a:spcBef>
                <a:spcPts val="1000"/>
              </a:spcBef>
              <a:spcAft>
                <a:spcPts val="0"/>
              </a:spcAft>
              <a:buClr>
                <a:schemeClr val="dk1"/>
              </a:buClr>
              <a:buSzPts val="3200"/>
              <a:buNone/>
            </a:pPr>
            <a:endParaRPr/>
          </a:p>
        </p:txBody>
      </p:sp>
      <p:graphicFrame>
        <p:nvGraphicFramePr>
          <p:cNvPr id="2437" name="Google Shape;2437;p174"/>
          <p:cNvGraphicFramePr/>
          <p:nvPr/>
        </p:nvGraphicFramePr>
        <p:xfrm>
          <a:off x="2412205" y="3001076"/>
          <a:ext cx="7364400" cy="1112550"/>
        </p:xfrm>
        <a:graphic>
          <a:graphicData uri="http://schemas.openxmlformats.org/drawingml/2006/table">
            <a:tbl>
              <a:tblPr firstRow="1" firstCol="1" bandRow="1">
                <a:noFill/>
                <a:tableStyleId>{77D58EAA-9CED-4EE4-974C-EA1757586352}</a:tableStyleId>
              </a:tblPr>
              <a:tblGrid>
                <a:gridCol w="3682200">
                  <a:extLst>
                    <a:ext uri="{9D8B030D-6E8A-4147-A177-3AD203B41FA5}">
                      <a16:colId xmlns:a16="http://schemas.microsoft.com/office/drawing/2014/main" xmlns="" val="20000"/>
                    </a:ext>
                  </a:extLst>
                </a:gridCol>
                <a:gridCol w="3682200">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None/>
                      </a:pPr>
                      <a:r>
                        <a:rPr lang="en-US" sz="1800" b="1">
                          <a:solidFill>
                            <a:schemeClr val="dk1"/>
                          </a:solidFill>
                        </a:rPr>
                        <a:t>From</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b="1">
                          <a:solidFill>
                            <a:schemeClr val="dk1"/>
                          </a:solidFill>
                        </a:rPr>
                        <a:t>To</a:t>
                      </a:r>
                      <a:endParaRPr sz="1800">
                        <a:solidFill>
                          <a:schemeClr val="dk1"/>
                        </a:solidFill>
                      </a:endParaRPr>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NUMBER</a:t>
                      </a:r>
                      <a:endParaRPr sz="1600" b="0">
                        <a:solidFill>
                          <a:srgbClr val="000000"/>
                        </a:solidFill>
                        <a:latin typeface="Courier New"/>
                        <a:ea typeface="Courier New"/>
                        <a:cs typeface="Courier New"/>
                        <a:sym typeface="Courier New"/>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a:solidFill>
                            <a:srgbClr val="000000"/>
                          </a:solidFill>
                          <a:latin typeface="Courier New"/>
                          <a:ea typeface="Courier New"/>
                          <a:cs typeface="Courier New"/>
                          <a:sym typeface="Courier New"/>
                        </a:rPr>
                        <a:t>VARCHAR2 or CHAR</a:t>
                      </a:r>
                      <a:endParaRPr/>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a:solidFill>
                            <a:srgbClr val="000000"/>
                          </a:solidFill>
                          <a:latin typeface="Courier New"/>
                          <a:ea typeface="Courier New"/>
                          <a:cs typeface="Courier New"/>
                          <a:sym typeface="Courier New"/>
                        </a:rPr>
                        <a:t>DATE</a:t>
                      </a:r>
                      <a:endParaRPr/>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ourier New"/>
                        <a:buNone/>
                      </a:pPr>
                      <a:r>
                        <a:rPr lang="en-US" sz="1600" b="0">
                          <a:solidFill>
                            <a:srgbClr val="000000"/>
                          </a:solidFill>
                          <a:latin typeface="Courier New"/>
                          <a:ea typeface="Courier New"/>
                          <a:cs typeface="Courier New"/>
                          <a:sym typeface="Courier New"/>
                        </a:rPr>
                        <a:t>VARCHAR2 or CHAR</a:t>
                      </a:r>
                      <a:endParaRPr/>
                    </a:p>
                  </a:txBody>
                  <a:tcPr marL="91450" marR="91450" marT="45725" marB="45725">
                    <a:solidFill>
                      <a:srgbClr val="818286"/>
                    </a:solidFill>
                  </a:tcPr>
                </a:tc>
                <a:extLst>
                  <a:ext uri="{0D108BD9-81ED-4DB2-BD59-A6C34878D82A}">
                    <a16:rowId xmlns:a16="http://schemas.microsoft.com/office/drawing/2014/main" xmlns="" val="10002"/>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159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Relational Database Concept</a:t>
            </a:r>
            <a:endParaRPr/>
          </a:p>
        </p:txBody>
      </p:sp>
      <p:sp>
        <p:nvSpPr>
          <p:cNvPr id="365" name="Google Shape;365;p3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Dr. E. F. Codd proposed the relational model for database systems in 1970.</a:t>
            </a:r>
            <a:endParaRPr/>
          </a:p>
          <a:p>
            <a:pPr marL="457200" lvl="1" indent="-365760" algn="l" rtl="0">
              <a:lnSpc>
                <a:spcPct val="90000"/>
              </a:lnSpc>
              <a:spcBef>
                <a:spcPts val="900"/>
              </a:spcBef>
              <a:spcAft>
                <a:spcPts val="0"/>
              </a:spcAft>
              <a:buClr>
                <a:schemeClr val="dk1"/>
              </a:buClr>
              <a:buSzPts val="2100"/>
              <a:buChar char="•"/>
            </a:pPr>
            <a:r>
              <a:rPr lang="en-US"/>
              <a:t>It is the basis for RDBMS.</a:t>
            </a:r>
            <a:endParaRPr/>
          </a:p>
          <a:p>
            <a:pPr marL="457200" lvl="1" indent="-365760" algn="l" rtl="0">
              <a:lnSpc>
                <a:spcPct val="90000"/>
              </a:lnSpc>
              <a:spcBef>
                <a:spcPts val="900"/>
              </a:spcBef>
              <a:spcAft>
                <a:spcPts val="0"/>
              </a:spcAft>
              <a:buClr>
                <a:schemeClr val="dk1"/>
              </a:buClr>
              <a:buSzPts val="2100"/>
              <a:buChar char="•"/>
            </a:pPr>
            <a:r>
              <a:rPr lang="en-US"/>
              <a:t>The relational model consists of the following:</a:t>
            </a:r>
            <a:endParaRPr/>
          </a:p>
          <a:p>
            <a:pPr marL="1280160" lvl="2" indent="-365760" algn="l" rtl="0">
              <a:lnSpc>
                <a:spcPct val="90000"/>
              </a:lnSpc>
              <a:spcBef>
                <a:spcPts val="450"/>
              </a:spcBef>
              <a:spcAft>
                <a:spcPts val="0"/>
              </a:spcAft>
              <a:buClr>
                <a:schemeClr val="dk1"/>
              </a:buClr>
              <a:buSzPts val="2000"/>
              <a:buChar char="–"/>
            </a:pPr>
            <a:r>
              <a:rPr lang="en-US"/>
              <a:t>Collection of objects or relations</a:t>
            </a:r>
            <a:endParaRPr/>
          </a:p>
          <a:p>
            <a:pPr marL="1280160" lvl="2" indent="-365760" algn="l" rtl="0">
              <a:lnSpc>
                <a:spcPct val="90000"/>
              </a:lnSpc>
              <a:spcBef>
                <a:spcPts val="450"/>
              </a:spcBef>
              <a:spcAft>
                <a:spcPts val="0"/>
              </a:spcAft>
              <a:buClr>
                <a:schemeClr val="dk1"/>
              </a:buClr>
              <a:buSzPts val="2000"/>
              <a:buChar char="–"/>
            </a:pPr>
            <a:r>
              <a:rPr lang="en-US"/>
              <a:t>Set of operators to act on the relations</a:t>
            </a:r>
            <a:endParaRPr/>
          </a:p>
          <a:p>
            <a:pPr marL="1280160" lvl="2" indent="-365760" algn="l" rtl="0">
              <a:lnSpc>
                <a:spcPct val="90000"/>
              </a:lnSpc>
              <a:spcBef>
                <a:spcPts val="450"/>
              </a:spcBef>
              <a:spcAft>
                <a:spcPts val="0"/>
              </a:spcAft>
              <a:buClr>
                <a:schemeClr val="dk1"/>
              </a:buClr>
              <a:buSzPts val="2000"/>
              <a:buChar char="–"/>
            </a:pPr>
            <a:r>
              <a:rPr lang="en-US"/>
              <a:t>Data integrity for accuracy and consistency</a:t>
            </a:r>
            <a:endParaRPr/>
          </a:p>
          <a:p>
            <a:pPr marL="228600" lvl="0" indent="-25400" algn="l" rtl="0">
              <a:lnSpc>
                <a:spcPct val="90000"/>
              </a:lnSpc>
              <a:spcBef>
                <a:spcPts val="1000"/>
              </a:spcBef>
              <a:spcAft>
                <a:spcPts val="0"/>
              </a:spcAft>
              <a:buClr>
                <a:schemeClr val="dk1"/>
              </a:buClr>
              <a:buSzPts val="3200"/>
              <a:buNone/>
            </a:pPr>
            <a:endParaRPr/>
          </a:p>
        </p:txBody>
      </p:sp>
      <p:sp>
        <p:nvSpPr>
          <p:cNvPr id="366" name="Google Shape;366;p30"/>
          <p:cNvSpPr/>
          <p:nvPr/>
        </p:nvSpPr>
        <p:spPr>
          <a:xfrm flipH="1">
            <a:off x="7518148" y="4818426"/>
            <a:ext cx="4663112" cy="1223433"/>
          </a:xfrm>
          <a:prstGeom prst="rect">
            <a:avLst/>
          </a:prstGeom>
          <a:gradFill>
            <a:gsLst>
              <a:gs pos="0">
                <a:srgbClr val="FFBA81"/>
              </a:gs>
              <a:gs pos="50000">
                <a:srgbClr val="FFD1B3"/>
              </a:gs>
              <a:gs pos="100000">
                <a:srgbClr val="FFE8D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367" name="Google Shape;367;p30"/>
          <p:cNvSpPr/>
          <p:nvPr/>
        </p:nvSpPr>
        <p:spPr>
          <a:xfrm>
            <a:off x="9241981" y="4487776"/>
            <a:ext cx="2278785" cy="1878658"/>
          </a:xfrm>
          <a:prstGeom prst="round2DiagRect">
            <a:avLst>
              <a:gd name="adj1" fmla="val 16667"/>
              <a:gd name="adj2" fmla="val 0"/>
            </a:avLst>
          </a:prstGeom>
          <a:solidFill>
            <a:schemeClr val="lt1"/>
          </a:solidFill>
          <a:ln w="57150" cap="flat" cmpd="sng">
            <a:solidFill>
              <a:srgbClr val="DDE4E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8" name="Google Shape;368;p30"/>
          <p:cNvSpPr/>
          <p:nvPr/>
        </p:nvSpPr>
        <p:spPr>
          <a:xfrm>
            <a:off x="9309450" y="4559543"/>
            <a:ext cx="2143846" cy="1735125"/>
          </a:xfrm>
          <a:prstGeom prst="round2DiagRect">
            <a:avLst>
              <a:gd name="adj1" fmla="val 16667"/>
              <a:gd name="adj2" fmla="val 0"/>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69" name="Google Shape;369;p30"/>
          <p:cNvPicPr preferRelativeResize="0"/>
          <p:nvPr/>
        </p:nvPicPr>
        <p:blipFill rotWithShape="1">
          <a:blip r:embed="rId3">
            <a:alphaModFix/>
          </a:blip>
          <a:srcRect/>
          <a:stretch/>
        </p:blipFill>
        <p:spPr>
          <a:xfrm>
            <a:off x="9609101" y="4654833"/>
            <a:ext cx="1544544" cy="1544544"/>
          </a:xfrm>
          <a:prstGeom prst="rect">
            <a:avLst/>
          </a:prstGeom>
          <a:noFill/>
          <a:ln>
            <a:noFill/>
          </a:ln>
        </p:spPr>
      </p:pic>
      <p:pic>
        <p:nvPicPr>
          <p:cNvPr id="370" name="Google Shape;370;p30"/>
          <p:cNvPicPr preferRelativeResize="0"/>
          <p:nvPr/>
        </p:nvPicPr>
        <p:blipFill rotWithShape="1">
          <a:blip r:embed="rId4">
            <a:alphaModFix/>
          </a:blip>
          <a:srcRect/>
          <a:stretch/>
        </p:blipFill>
        <p:spPr>
          <a:xfrm>
            <a:off x="10310578" y="5179805"/>
            <a:ext cx="1142718" cy="1142718"/>
          </a:xfrm>
          <a:prstGeom prst="rect">
            <a:avLst/>
          </a:prstGeom>
          <a:noFill/>
          <a:ln>
            <a:noFill/>
          </a:ln>
        </p:spPr>
      </p:pic>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7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Explicit Data Type Conversion</a:t>
            </a:r>
            <a:endParaRPr/>
          </a:p>
        </p:txBody>
      </p:sp>
      <p:grpSp>
        <p:nvGrpSpPr>
          <p:cNvPr id="2444" name="Google Shape;2444;p175"/>
          <p:cNvGrpSpPr/>
          <p:nvPr/>
        </p:nvGrpSpPr>
        <p:grpSpPr>
          <a:xfrm>
            <a:off x="2786283" y="1976852"/>
            <a:ext cx="6616259" cy="3898900"/>
            <a:chOff x="2719034" y="1479550"/>
            <a:chExt cx="6616259" cy="3898900"/>
          </a:xfrm>
        </p:grpSpPr>
        <p:sp>
          <p:nvSpPr>
            <p:cNvPr id="2445" name="Google Shape;2445;p175"/>
            <p:cNvSpPr/>
            <p:nvPr/>
          </p:nvSpPr>
          <p:spPr>
            <a:xfrm>
              <a:off x="5103812" y="3265488"/>
              <a:ext cx="1981200" cy="430213"/>
            </a:xfrm>
            <a:prstGeom prst="rect">
              <a:avLst/>
            </a:prstGeom>
            <a:noFill/>
            <a:ln w="9525" cap="flat" cmpd="sng">
              <a:solidFill>
                <a:schemeClr val="dk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CHARACTER</a:t>
              </a:r>
              <a:endParaRPr/>
            </a:p>
          </p:txBody>
        </p:sp>
        <p:grpSp>
          <p:nvGrpSpPr>
            <p:cNvPr id="2446" name="Google Shape;2446;p175"/>
            <p:cNvGrpSpPr/>
            <p:nvPr/>
          </p:nvGrpSpPr>
          <p:grpSpPr>
            <a:xfrm>
              <a:off x="3351212" y="1981200"/>
              <a:ext cx="2633662" cy="1252129"/>
              <a:chOff x="1200" y="1467"/>
              <a:chExt cx="1659" cy="741"/>
            </a:xfrm>
          </p:grpSpPr>
          <p:sp>
            <p:nvSpPr>
              <p:cNvPr id="2447" name="Google Shape;2447;p175"/>
              <p:cNvSpPr/>
              <p:nvPr/>
            </p:nvSpPr>
            <p:spPr>
              <a:xfrm rot="10800000">
                <a:off x="2018" y="1467"/>
                <a:ext cx="841" cy="722"/>
              </a:xfrm>
              <a:custGeom>
                <a:avLst/>
                <a:gdLst/>
                <a:ahLst/>
                <a:cxnLst/>
                <a:rect l="l" t="t" r="r" b="b"/>
                <a:pathLst>
                  <a:path w="21600" h="21598" fill="none" extrusionOk="0">
                    <a:moveTo>
                      <a:pt x="21313" y="21598"/>
                    </a:moveTo>
                    <a:cubicBezTo>
                      <a:pt x="9497" y="21441"/>
                      <a:pt x="0" y="11817"/>
                      <a:pt x="0" y="0"/>
                    </a:cubicBezTo>
                  </a:path>
                  <a:path w="21600" h="21598" extrusionOk="0">
                    <a:moveTo>
                      <a:pt x="21313" y="21598"/>
                    </a:moveTo>
                    <a:cubicBezTo>
                      <a:pt x="9497" y="21441"/>
                      <a:pt x="0" y="11817"/>
                      <a:pt x="0" y="0"/>
                    </a:cubicBezTo>
                    <a:lnTo>
                      <a:pt x="21600" y="0"/>
                    </a:lnTo>
                    <a:lnTo>
                      <a:pt x="21313" y="21598"/>
                    </a:lnTo>
                    <a:close/>
                  </a:path>
                </a:pathLst>
              </a:custGeom>
              <a:noFill/>
              <a:ln w="28575" cap="rnd" cmpd="sng">
                <a:solidFill>
                  <a:srgbClr val="81828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175"/>
              <p:cNvSpPr/>
              <p:nvPr/>
            </p:nvSpPr>
            <p:spPr>
              <a:xfrm rot="10800000">
                <a:off x="1200" y="1467"/>
                <a:ext cx="823" cy="741"/>
              </a:xfrm>
              <a:custGeom>
                <a:avLst/>
                <a:gdLst/>
                <a:ahLst/>
                <a:cxnLst/>
                <a:rect l="l" t="t" r="r" b="b"/>
                <a:pathLst>
                  <a:path w="21599" h="21600" fill="none" extrusionOk="0">
                    <a:moveTo>
                      <a:pt x="21599" y="203"/>
                    </a:moveTo>
                    <a:cubicBezTo>
                      <a:pt x="21487" y="12052"/>
                      <a:pt x="11850" y="21599"/>
                      <a:pt x="0" y="21600"/>
                    </a:cubicBezTo>
                  </a:path>
                  <a:path w="21599" h="21600" extrusionOk="0">
                    <a:moveTo>
                      <a:pt x="21599" y="203"/>
                    </a:moveTo>
                    <a:cubicBezTo>
                      <a:pt x="21487" y="12052"/>
                      <a:pt x="11850" y="21599"/>
                      <a:pt x="0" y="21600"/>
                    </a:cubicBezTo>
                    <a:lnTo>
                      <a:pt x="0" y="0"/>
                    </a:lnTo>
                    <a:lnTo>
                      <a:pt x="21599" y="203"/>
                    </a:lnTo>
                    <a:close/>
                  </a:path>
                </a:pathLst>
              </a:custGeom>
              <a:noFill/>
              <a:ln w="28575" cap="rnd" cmpd="sng">
                <a:solidFill>
                  <a:srgbClr val="81828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49" name="Google Shape;2449;p175"/>
            <p:cNvSpPr/>
            <p:nvPr/>
          </p:nvSpPr>
          <p:spPr>
            <a:xfrm>
              <a:off x="2719034" y="3267075"/>
              <a:ext cx="1257300" cy="431800"/>
            </a:xfrm>
            <a:prstGeom prst="rect">
              <a:avLst/>
            </a:prstGeom>
            <a:solidFill>
              <a:srgbClr val="F7941D"/>
            </a:solidFill>
            <a:ln w="9525" cap="flat" cmpd="sng">
              <a:solidFill>
                <a:schemeClr val="dk1"/>
              </a:solidFill>
              <a:prstDash val="solid"/>
              <a:miter lim="800000"/>
              <a:headEnd type="none" w="sm" len="sm"/>
              <a:tailEnd type="none" w="sm" len="sm"/>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NUMBER</a:t>
              </a:r>
              <a:endParaRPr/>
            </a:p>
          </p:txBody>
        </p:sp>
        <p:sp>
          <p:nvSpPr>
            <p:cNvPr id="2450" name="Google Shape;2450;p175"/>
            <p:cNvSpPr/>
            <p:nvPr/>
          </p:nvSpPr>
          <p:spPr>
            <a:xfrm>
              <a:off x="8393905" y="3267075"/>
              <a:ext cx="941388" cy="369974"/>
            </a:xfrm>
            <a:prstGeom prst="rect">
              <a:avLst/>
            </a:prstGeom>
            <a:solidFill>
              <a:srgbClr val="818286"/>
            </a:solidFill>
            <a:ln w="28575" cap="flat" cmpd="sng">
              <a:solidFill>
                <a:schemeClr val="dk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DATE</a:t>
              </a:r>
              <a:endParaRPr/>
            </a:p>
          </p:txBody>
        </p:sp>
        <p:sp>
          <p:nvSpPr>
            <p:cNvPr id="2451" name="Google Shape;2451;p175"/>
            <p:cNvSpPr/>
            <p:nvPr/>
          </p:nvSpPr>
          <p:spPr>
            <a:xfrm>
              <a:off x="3871118" y="4946650"/>
              <a:ext cx="1593850" cy="431800"/>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TO_CHAR</a:t>
              </a:r>
              <a:endParaRPr/>
            </a:p>
          </p:txBody>
        </p:sp>
        <p:sp>
          <p:nvSpPr>
            <p:cNvPr id="2452" name="Google Shape;2452;p175"/>
            <p:cNvSpPr/>
            <p:nvPr/>
          </p:nvSpPr>
          <p:spPr>
            <a:xfrm>
              <a:off x="6826249" y="4946650"/>
              <a:ext cx="1390650" cy="431800"/>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TO_CHAR</a:t>
              </a:r>
              <a:endParaRPr/>
            </a:p>
          </p:txBody>
        </p:sp>
        <p:grpSp>
          <p:nvGrpSpPr>
            <p:cNvPr id="2453" name="Google Shape;2453;p175"/>
            <p:cNvGrpSpPr/>
            <p:nvPr/>
          </p:nvGrpSpPr>
          <p:grpSpPr>
            <a:xfrm>
              <a:off x="6205537" y="3697288"/>
              <a:ext cx="2632075" cy="1182688"/>
              <a:chOff x="6331744" y="3697288"/>
              <a:chExt cx="2632075" cy="1182688"/>
            </a:xfrm>
          </p:grpSpPr>
          <p:sp>
            <p:nvSpPr>
              <p:cNvPr id="2454" name="Google Shape;2454;p175"/>
              <p:cNvSpPr/>
              <p:nvPr/>
            </p:nvSpPr>
            <p:spPr>
              <a:xfrm>
                <a:off x="7630319" y="3697288"/>
                <a:ext cx="1333500" cy="1182688"/>
              </a:xfrm>
              <a:custGeom>
                <a:avLst/>
                <a:gdLst/>
                <a:ahLst/>
                <a:cxnLst/>
                <a:rect l="l" t="t" r="r" b="b"/>
                <a:pathLst>
                  <a:path w="21807" h="21600" fill="none" extrusionOk="0">
                    <a:moveTo>
                      <a:pt x="21806" y="231"/>
                    </a:moveTo>
                    <a:cubicBezTo>
                      <a:pt x="21679" y="12070"/>
                      <a:pt x="12046" y="21599"/>
                      <a:pt x="208" y="21600"/>
                    </a:cubicBezTo>
                    <a:cubicBezTo>
                      <a:pt x="138" y="21600"/>
                      <a:pt x="69" y="21599"/>
                      <a:pt x="0" y="21598"/>
                    </a:cubicBezTo>
                  </a:path>
                  <a:path w="21807" h="21600" extrusionOk="0">
                    <a:moveTo>
                      <a:pt x="21806" y="231"/>
                    </a:moveTo>
                    <a:cubicBezTo>
                      <a:pt x="21679" y="12070"/>
                      <a:pt x="12046" y="21599"/>
                      <a:pt x="208" y="21600"/>
                    </a:cubicBezTo>
                    <a:cubicBezTo>
                      <a:pt x="138" y="21600"/>
                      <a:pt x="69" y="21599"/>
                      <a:pt x="0" y="21598"/>
                    </a:cubicBezTo>
                    <a:lnTo>
                      <a:pt x="208" y="0"/>
                    </a:lnTo>
                    <a:lnTo>
                      <a:pt x="21806" y="231"/>
                    </a:lnTo>
                    <a:close/>
                  </a:path>
                </a:pathLst>
              </a:custGeom>
              <a:noFill/>
              <a:ln w="28575" cap="rnd"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175"/>
              <p:cNvSpPr/>
              <p:nvPr/>
            </p:nvSpPr>
            <p:spPr>
              <a:xfrm>
                <a:off x="6331744" y="3697288"/>
                <a:ext cx="1320800" cy="1182688"/>
              </a:xfrm>
              <a:custGeom>
                <a:avLst/>
                <a:gdLst/>
                <a:ahLst/>
                <a:cxnLst/>
                <a:rect l="l" t="t" r="r" b="b"/>
                <a:pathLst>
                  <a:path w="21600" h="21598" fill="none" extrusionOk="0">
                    <a:moveTo>
                      <a:pt x="21339" y="21598"/>
                    </a:moveTo>
                    <a:cubicBezTo>
                      <a:pt x="9512" y="21456"/>
                      <a:pt x="0" y="11827"/>
                      <a:pt x="0" y="0"/>
                    </a:cubicBezTo>
                  </a:path>
                  <a:path w="21600" h="21598" extrusionOk="0">
                    <a:moveTo>
                      <a:pt x="21339" y="21598"/>
                    </a:moveTo>
                    <a:cubicBezTo>
                      <a:pt x="9512" y="21456"/>
                      <a:pt x="0" y="11827"/>
                      <a:pt x="0" y="0"/>
                    </a:cubicBezTo>
                    <a:lnTo>
                      <a:pt x="21600" y="0"/>
                    </a:lnTo>
                    <a:lnTo>
                      <a:pt x="21339" y="21598"/>
                    </a:lnTo>
                    <a:close/>
                  </a:path>
                </a:pathLst>
              </a:custGeom>
              <a:noFill/>
              <a:ln w="28575" cap="rnd"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56" name="Google Shape;2456;p175"/>
            <p:cNvSpPr/>
            <p:nvPr/>
          </p:nvSpPr>
          <p:spPr>
            <a:xfrm>
              <a:off x="3656806" y="1479550"/>
              <a:ext cx="2022475" cy="431800"/>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TO_NUMBER</a:t>
              </a:r>
              <a:endParaRPr/>
            </a:p>
          </p:txBody>
        </p:sp>
        <p:sp>
          <p:nvSpPr>
            <p:cNvPr id="2457" name="Google Shape;2457;p175"/>
            <p:cNvSpPr/>
            <p:nvPr/>
          </p:nvSpPr>
          <p:spPr>
            <a:xfrm>
              <a:off x="6735762" y="1479550"/>
              <a:ext cx="1571625" cy="431800"/>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None/>
              </a:pPr>
              <a:r>
                <a:rPr lang="en-US" sz="2200" b="1">
                  <a:solidFill>
                    <a:srgbClr val="000000"/>
                  </a:solidFill>
                  <a:latin typeface="Courier New"/>
                  <a:ea typeface="Courier New"/>
                  <a:cs typeface="Courier New"/>
                  <a:sym typeface="Courier New"/>
                </a:rPr>
                <a:t>TO_DATE</a:t>
              </a:r>
              <a:endParaRPr/>
            </a:p>
          </p:txBody>
        </p:sp>
        <p:grpSp>
          <p:nvGrpSpPr>
            <p:cNvPr id="2458" name="Google Shape;2458;p175"/>
            <p:cNvGrpSpPr/>
            <p:nvPr/>
          </p:nvGrpSpPr>
          <p:grpSpPr>
            <a:xfrm rot="10800000">
              <a:off x="3351212" y="3722688"/>
              <a:ext cx="2633662" cy="1252129"/>
              <a:chOff x="1200" y="1467"/>
              <a:chExt cx="1659" cy="741"/>
            </a:xfrm>
          </p:grpSpPr>
          <p:sp>
            <p:nvSpPr>
              <p:cNvPr id="2459" name="Google Shape;2459;p175"/>
              <p:cNvSpPr/>
              <p:nvPr/>
            </p:nvSpPr>
            <p:spPr>
              <a:xfrm rot="10800000">
                <a:off x="2018" y="1467"/>
                <a:ext cx="841" cy="722"/>
              </a:xfrm>
              <a:custGeom>
                <a:avLst/>
                <a:gdLst/>
                <a:ahLst/>
                <a:cxnLst/>
                <a:rect l="l" t="t" r="r" b="b"/>
                <a:pathLst>
                  <a:path w="21600" h="21598" fill="none" extrusionOk="0">
                    <a:moveTo>
                      <a:pt x="21313" y="21598"/>
                    </a:moveTo>
                    <a:cubicBezTo>
                      <a:pt x="9497" y="21441"/>
                      <a:pt x="0" y="11817"/>
                      <a:pt x="0" y="0"/>
                    </a:cubicBezTo>
                  </a:path>
                  <a:path w="21600" h="21598" extrusionOk="0">
                    <a:moveTo>
                      <a:pt x="21313" y="21598"/>
                    </a:moveTo>
                    <a:cubicBezTo>
                      <a:pt x="9497" y="21441"/>
                      <a:pt x="0" y="11817"/>
                      <a:pt x="0" y="0"/>
                    </a:cubicBezTo>
                    <a:lnTo>
                      <a:pt x="21600" y="0"/>
                    </a:lnTo>
                    <a:lnTo>
                      <a:pt x="21313" y="21598"/>
                    </a:lnTo>
                    <a:close/>
                  </a:path>
                </a:pathLst>
              </a:custGeom>
              <a:noFill/>
              <a:ln w="28575" cap="rnd" cmpd="sng">
                <a:solidFill>
                  <a:srgbClr val="81828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175"/>
              <p:cNvSpPr/>
              <p:nvPr/>
            </p:nvSpPr>
            <p:spPr>
              <a:xfrm rot="10800000">
                <a:off x="1200" y="1467"/>
                <a:ext cx="823" cy="741"/>
              </a:xfrm>
              <a:custGeom>
                <a:avLst/>
                <a:gdLst/>
                <a:ahLst/>
                <a:cxnLst/>
                <a:rect l="l" t="t" r="r" b="b"/>
                <a:pathLst>
                  <a:path w="21599" h="21600" fill="none" extrusionOk="0">
                    <a:moveTo>
                      <a:pt x="21599" y="203"/>
                    </a:moveTo>
                    <a:cubicBezTo>
                      <a:pt x="21487" y="12052"/>
                      <a:pt x="11850" y="21599"/>
                      <a:pt x="0" y="21600"/>
                    </a:cubicBezTo>
                  </a:path>
                  <a:path w="21599" h="21600" extrusionOk="0">
                    <a:moveTo>
                      <a:pt x="21599" y="203"/>
                    </a:moveTo>
                    <a:cubicBezTo>
                      <a:pt x="21487" y="12052"/>
                      <a:pt x="11850" y="21599"/>
                      <a:pt x="0" y="21600"/>
                    </a:cubicBezTo>
                    <a:lnTo>
                      <a:pt x="0" y="0"/>
                    </a:lnTo>
                    <a:lnTo>
                      <a:pt x="21599" y="203"/>
                    </a:lnTo>
                    <a:close/>
                  </a:path>
                </a:pathLst>
              </a:custGeom>
              <a:noFill/>
              <a:ln w="28575" cap="rnd" cmpd="sng">
                <a:solidFill>
                  <a:srgbClr val="81828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61" name="Google Shape;2461;p175"/>
            <p:cNvGrpSpPr/>
            <p:nvPr/>
          </p:nvGrpSpPr>
          <p:grpSpPr>
            <a:xfrm rot="10800000">
              <a:off x="6205537" y="2034822"/>
              <a:ext cx="2632075" cy="1182688"/>
              <a:chOff x="6331744" y="3697288"/>
              <a:chExt cx="2632075" cy="1182688"/>
            </a:xfrm>
          </p:grpSpPr>
          <p:sp>
            <p:nvSpPr>
              <p:cNvPr id="2462" name="Google Shape;2462;p175"/>
              <p:cNvSpPr/>
              <p:nvPr/>
            </p:nvSpPr>
            <p:spPr>
              <a:xfrm>
                <a:off x="7630319" y="3697288"/>
                <a:ext cx="1333500" cy="1182688"/>
              </a:xfrm>
              <a:custGeom>
                <a:avLst/>
                <a:gdLst/>
                <a:ahLst/>
                <a:cxnLst/>
                <a:rect l="l" t="t" r="r" b="b"/>
                <a:pathLst>
                  <a:path w="21807" h="21600" fill="none" extrusionOk="0">
                    <a:moveTo>
                      <a:pt x="21806" y="231"/>
                    </a:moveTo>
                    <a:cubicBezTo>
                      <a:pt x="21679" y="12070"/>
                      <a:pt x="12046" y="21599"/>
                      <a:pt x="208" y="21600"/>
                    </a:cubicBezTo>
                    <a:cubicBezTo>
                      <a:pt x="138" y="21600"/>
                      <a:pt x="69" y="21599"/>
                      <a:pt x="0" y="21598"/>
                    </a:cubicBezTo>
                  </a:path>
                  <a:path w="21807" h="21600" extrusionOk="0">
                    <a:moveTo>
                      <a:pt x="21806" y="231"/>
                    </a:moveTo>
                    <a:cubicBezTo>
                      <a:pt x="21679" y="12070"/>
                      <a:pt x="12046" y="21599"/>
                      <a:pt x="208" y="21600"/>
                    </a:cubicBezTo>
                    <a:cubicBezTo>
                      <a:pt x="138" y="21600"/>
                      <a:pt x="69" y="21599"/>
                      <a:pt x="0" y="21598"/>
                    </a:cubicBezTo>
                    <a:lnTo>
                      <a:pt x="208" y="0"/>
                    </a:lnTo>
                    <a:lnTo>
                      <a:pt x="21806" y="231"/>
                    </a:lnTo>
                    <a:close/>
                  </a:path>
                </a:pathLst>
              </a:custGeom>
              <a:noFill/>
              <a:ln w="28575" cap="rnd"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175"/>
              <p:cNvSpPr/>
              <p:nvPr/>
            </p:nvSpPr>
            <p:spPr>
              <a:xfrm>
                <a:off x="6331744" y="3697288"/>
                <a:ext cx="1320800" cy="1182688"/>
              </a:xfrm>
              <a:custGeom>
                <a:avLst/>
                <a:gdLst/>
                <a:ahLst/>
                <a:cxnLst/>
                <a:rect l="l" t="t" r="r" b="b"/>
                <a:pathLst>
                  <a:path w="21600" h="21598" fill="none" extrusionOk="0">
                    <a:moveTo>
                      <a:pt x="21339" y="21598"/>
                    </a:moveTo>
                    <a:cubicBezTo>
                      <a:pt x="9512" y="21456"/>
                      <a:pt x="0" y="11827"/>
                      <a:pt x="0" y="0"/>
                    </a:cubicBezTo>
                  </a:path>
                  <a:path w="21600" h="21598" extrusionOk="0">
                    <a:moveTo>
                      <a:pt x="21339" y="21598"/>
                    </a:moveTo>
                    <a:cubicBezTo>
                      <a:pt x="9512" y="21456"/>
                      <a:pt x="0" y="11827"/>
                      <a:pt x="0" y="0"/>
                    </a:cubicBezTo>
                    <a:lnTo>
                      <a:pt x="21600" y="0"/>
                    </a:lnTo>
                    <a:lnTo>
                      <a:pt x="21339" y="21598"/>
                    </a:lnTo>
                    <a:close/>
                  </a:path>
                </a:pathLst>
              </a:custGeom>
              <a:noFill/>
              <a:ln w="28575" cap="rnd"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Shape 2469"/>
        <p:cNvGrpSpPr/>
        <p:nvPr/>
      </p:nvGrpSpPr>
      <p:grpSpPr>
        <a:xfrm>
          <a:off x="0" y="0"/>
          <a:ext cx="0" cy="0"/>
          <a:chOff x="0" y="0"/>
          <a:chExt cx="0" cy="0"/>
        </a:xfrm>
      </p:grpSpPr>
      <p:sp>
        <p:nvSpPr>
          <p:cNvPr id="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161</a:t>
            </a:r>
            <a:endParaRPr sz="1400" b="0" i="0" u="none" strike="noStrike" cap="none" dirty="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17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478" name="Google Shape;2478;p17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2250" algn="l" rtl="0">
              <a:lnSpc>
                <a:spcPct val="90000"/>
              </a:lnSpc>
              <a:spcBef>
                <a:spcPts val="0"/>
              </a:spcBef>
              <a:spcAft>
                <a:spcPts val="0"/>
              </a:spcAft>
              <a:buClr>
                <a:srgbClr val="A6A6A6"/>
              </a:buClr>
              <a:buSzPts val="3100"/>
              <a:buChar char="•"/>
            </a:pPr>
            <a:r>
              <a:rPr lang="en-US" sz="3100" dirty="0">
                <a:solidFill>
                  <a:schemeClr val="tx1"/>
                </a:solidFill>
              </a:rPr>
              <a:t>Implicit and explicit data type conversion</a:t>
            </a:r>
            <a:endParaRPr sz="3100" dirty="0">
              <a:solidFill>
                <a:schemeClr val="tx1"/>
              </a:solidFill>
            </a:endParaRPr>
          </a:p>
          <a:p>
            <a:pPr marL="685800" lvl="1" indent="-222250" algn="l" rtl="0">
              <a:lnSpc>
                <a:spcPct val="90000"/>
              </a:lnSpc>
              <a:spcBef>
                <a:spcPts val="500"/>
              </a:spcBef>
              <a:spcAft>
                <a:spcPts val="0"/>
              </a:spcAft>
              <a:buClr>
                <a:srgbClr val="F7941D"/>
              </a:buClr>
              <a:buSzPts val="3100"/>
              <a:buChar char="•"/>
            </a:pPr>
            <a:r>
              <a:rPr lang="en-US" sz="3100" dirty="0">
                <a:solidFill>
                  <a:schemeClr val="tx1"/>
                </a:solidFill>
                <a:latin typeface="Courier New"/>
                <a:ea typeface="Courier New"/>
                <a:cs typeface="Courier New"/>
                <a:sym typeface="Courier New"/>
              </a:rPr>
              <a:t>TO_CHAR</a:t>
            </a:r>
            <a:r>
              <a:rPr lang="en-US" sz="3100" dirty="0">
                <a:solidFill>
                  <a:schemeClr val="tx1"/>
                </a:solidFill>
              </a:rPr>
              <a:t>, </a:t>
            </a:r>
            <a:r>
              <a:rPr lang="en-US" sz="3100" dirty="0">
                <a:solidFill>
                  <a:schemeClr val="tx1"/>
                </a:solidFill>
                <a:latin typeface="Courier New"/>
                <a:ea typeface="Courier New"/>
                <a:cs typeface="Courier New"/>
                <a:sym typeface="Courier New"/>
              </a:rPr>
              <a:t>TO_DATE</a:t>
            </a:r>
            <a:r>
              <a:rPr lang="en-US" sz="3100" dirty="0">
                <a:solidFill>
                  <a:schemeClr val="tx1"/>
                </a:solidFill>
              </a:rPr>
              <a:t>, </a:t>
            </a:r>
            <a:r>
              <a:rPr lang="en-US" sz="3100" dirty="0">
                <a:solidFill>
                  <a:schemeClr val="tx1"/>
                </a:solidFill>
                <a:latin typeface="Courier New"/>
                <a:ea typeface="Courier New"/>
                <a:cs typeface="Courier New"/>
                <a:sym typeface="Courier New"/>
              </a:rPr>
              <a:t>TO_NUMBER</a:t>
            </a:r>
            <a:r>
              <a:rPr lang="en-US" sz="3100" dirty="0">
                <a:solidFill>
                  <a:schemeClr val="tx1"/>
                </a:solidFill>
              </a:rPr>
              <a:t> functions</a:t>
            </a:r>
            <a:endParaRPr sz="3100" dirty="0">
              <a:solidFill>
                <a:schemeClr val="tx1"/>
              </a:solidFill>
            </a:endParaRPr>
          </a:p>
          <a:p>
            <a:pPr marL="685800" lvl="1" indent="-222250" algn="l" rtl="0">
              <a:lnSpc>
                <a:spcPct val="90000"/>
              </a:lnSpc>
              <a:spcBef>
                <a:spcPts val="500"/>
              </a:spcBef>
              <a:spcAft>
                <a:spcPts val="0"/>
              </a:spcAft>
              <a:buClr>
                <a:srgbClr val="A6A6A6"/>
              </a:buClr>
              <a:buSzPts val="3100"/>
              <a:buChar char="•"/>
            </a:pPr>
            <a:r>
              <a:rPr lang="en-US" sz="3100" dirty="0">
                <a:solidFill>
                  <a:schemeClr val="tx1"/>
                </a:solidFill>
              </a:rPr>
              <a:t>General functions:</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NVL</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NVL2</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NULLIF</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COALESCE</a:t>
            </a:r>
            <a:endParaRPr sz="3100" dirty="0">
              <a:solidFill>
                <a:schemeClr val="tx1"/>
              </a:solidFill>
            </a:endParaRPr>
          </a:p>
          <a:p>
            <a:pPr marL="685800" lvl="1" indent="-222250" algn="l" rtl="0">
              <a:lnSpc>
                <a:spcPct val="90000"/>
              </a:lnSpc>
              <a:spcBef>
                <a:spcPts val="500"/>
              </a:spcBef>
              <a:spcAft>
                <a:spcPts val="0"/>
              </a:spcAft>
              <a:buClr>
                <a:srgbClr val="A6A6A6"/>
              </a:buClr>
              <a:buSzPts val="3100"/>
              <a:buChar char="•"/>
            </a:pPr>
            <a:r>
              <a:rPr lang="en-US" sz="3100" dirty="0">
                <a:solidFill>
                  <a:schemeClr val="tx1"/>
                </a:solidFill>
              </a:rPr>
              <a:t>Conditional expressions:</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CASE</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rPr>
              <a:t>Searched </a:t>
            </a:r>
            <a:r>
              <a:rPr lang="en-US" sz="3100" dirty="0">
                <a:solidFill>
                  <a:schemeClr val="tx1"/>
                </a:solidFill>
                <a:latin typeface="Courier New"/>
                <a:ea typeface="Courier New"/>
                <a:cs typeface="Courier New"/>
                <a:sym typeface="Courier New"/>
              </a:rPr>
              <a:t>CASE</a:t>
            </a:r>
            <a:endParaRPr sz="3100" dirty="0">
              <a:solidFill>
                <a:schemeClr val="tx1"/>
              </a:solidFill>
            </a:endParaRPr>
          </a:p>
          <a:p>
            <a:pPr marL="1143000" lvl="2" indent="-222250" algn="l" rtl="0">
              <a:lnSpc>
                <a:spcPct val="90000"/>
              </a:lnSpc>
              <a:spcBef>
                <a:spcPts val="500"/>
              </a:spcBef>
              <a:spcAft>
                <a:spcPts val="0"/>
              </a:spcAft>
              <a:buClr>
                <a:srgbClr val="A6A6A6"/>
              </a:buClr>
              <a:buSzPts val="3100"/>
              <a:buChar char="•"/>
            </a:pPr>
            <a:r>
              <a:rPr lang="en-US" sz="3100" dirty="0">
                <a:solidFill>
                  <a:schemeClr val="tx1"/>
                </a:solidFill>
                <a:latin typeface="Courier New"/>
                <a:ea typeface="Courier New"/>
                <a:cs typeface="Courier New"/>
                <a:sym typeface="Courier New"/>
              </a:rPr>
              <a:t>DECODE</a:t>
            </a:r>
            <a:endParaRPr sz="3100"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178"/>
          <p:cNvSpPr txBox="1">
            <a:spLocks noGrp="1"/>
          </p:cNvSpPr>
          <p:nvPr>
            <p:ph type="title"/>
          </p:nvPr>
        </p:nvSpPr>
        <p:spPr>
          <a:xfrm>
            <a:off x="672317" y="210799"/>
            <a:ext cx="11519700" cy="811800"/>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500" dirty="0"/>
              <a:t>Using the </a:t>
            </a:r>
            <a:r>
              <a:rPr lang="en-US" sz="5500" dirty="0">
                <a:latin typeface="Courier New"/>
                <a:ea typeface="Courier New"/>
                <a:cs typeface="Courier New"/>
                <a:sym typeface="Courier New"/>
              </a:rPr>
              <a:t>TO_CHAR</a:t>
            </a:r>
            <a:r>
              <a:rPr lang="en-US" sz="5500" dirty="0"/>
              <a:t> </a:t>
            </a:r>
            <a:r>
              <a:rPr lang="en-US" sz="5500" dirty="0" smtClean="0"/>
              <a:t>Function</a:t>
            </a:r>
            <a:endParaRPr sz="5500" dirty="0"/>
          </a:p>
        </p:txBody>
      </p:sp>
      <p:sp>
        <p:nvSpPr>
          <p:cNvPr id="2485" name="Google Shape;2485;p178"/>
          <p:cNvSpPr txBox="1">
            <a:spLocks noGrp="1"/>
          </p:cNvSpPr>
          <p:nvPr>
            <p:ph type="body" idx="1"/>
          </p:nvPr>
        </p:nvSpPr>
        <p:spPr>
          <a:xfrm>
            <a:off x="87800" y="1109974"/>
            <a:ext cx="12192000" cy="586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Example:</a:t>
            </a:r>
            <a:endParaRPr/>
          </a:p>
        </p:txBody>
      </p:sp>
      <p:sp>
        <p:nvSpPr>
          <p:cNvPr id="2486" name="Google Shape;2486;p178"/>
          <p:cNvSpPr/>
          <p:nvPr/>
        </p:nvSpPr>
        <p:spPr>
          <a:xfrm>
            <a:off x="2094246" y="1542442"/>
            <a:ext cx="8064500" cy="576965"/>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lnSpc>
                <a:spcPct val="160000"/>
              </a:lnSpc>
              <a:spcBef>
                <a:spcPts val="0"/>
              </a:spcBef>
              <a:spcAft>
                <a:spcPts val="0"/>
              </a:spcAft>
              <a:buNone/>
            </a:pPr>
            <a:r>
              <a:rPr lang="en-US" sz="1800" b="1">
                <a:solidFill>
                  <a:srgbClr val="000000"/>
                </a:solidFill>
                <a:latin typeface="Courier New"/>
                <a:ea typeface="Courier New"/>
                <a:cs typeface="Courier New"/>
                <a:sym typeface="Courier New"/>
              </a:rPr>
              <a:t>TO_CHAR(</a:t>
            </a:r>
            <a:r>
              <a:rPr lang="en-US" sz="1800" b="1" i="1">
                <a:solidFill>
                  <a:srgbClr val="000000"/>
                </a:solidFill>
                <a:latin typeface="Courier New"/>
                <a:ea typeface="Courier New"/>
                <a:cs typeface="Courier New"/>
                <a:sym typeface="Courier New"/>
              </a:rPr>
              <a:t>date[,</a:t>
            </a:r>
            <a:r>
              <a:rPr lang="en-US" sz="1800" b="1">
                <a:solidFill>
                  <a:srgbClr val="000000"/>
                </a:solidFill>
                <a:latin typeface="Courier New"/>
                <a:ea typeface="Courier New"/>
                <a:cs typeface="Courier New"/>
                <a:sym typeface="Courier New"/>
              </a:rPr>
              <a:t>'</a:t>
            </a:r>
            <a:r>
              <a:rPr lang="en-US" sz="1800" b="1" i="1">
                <a:solidFill>
                  <a:srgbClr val="000000"/>
                </a:solidFill>
                <a:latin typeface="Courier New"/>
                <a:ea typeface="Courier New"/>
                <a:cs typeface="Courier New"/>
                <a:sym typeface="Courier New"/>
              </a:rPr>
              <a:t>format_model</a:t>
            </a:r>
            <a:r>
              <a:rPr lang="en-US" sz="1800" b="1">
                <a:solidFill>
                  <a:srgbClr val="000000"/>
                </a:solidFill>
                <a:latin typeface="Courier New"/>
                <a:ea typeface="Courier New"/>
                <a:cs typeface="Courier New"/>
                <a:sym typeface="Courier New"/>
              </a:rPr>
              <a:t>'])</a:t>
            </a:r>
            <a:endParaRPr/>
          </a:p>
        </p:txBody>
      </p:sp>
      <p:sp>
        <p:nvSpPr>
          <p:cNvPr id="2487" name="Google Shape;2487;p178"/>
          <p:cNvSpPr/>
          <p:nvPr/>
        </p:nvSpPr>
        <p:spPr>
          <a:xfrm>
            <a:off x="2164096" y="2339153"/>
            <a:ext cx="7223760" cy="248691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lnSpc>
                <a:spcPct val="160000"/>
              </a:lnSpc>
              <a:spcBef>
                <a:spcPts val="0"/>
              </a:spcBef>
              <a:spcAft>
                <a:spcPts val="0"/>
              </a:spcAft>
              <a:buNone/>
            </a:pPr>
            <a:r>
              <a:rPr lang="en-US" sz="1800" b="1">
                <a:solidFill>
                  <a:srgbClr val="000000"/>
                </a:solidFill>
                <a:latin typeface="Courier New"/>
                <a:ea typeface="Courier New"/>
                <a:cs typeface="Courier New"/>
                <a:sym typeface="Courier New"/>
              </a:rPr>
              <a:t>SELECT employee_id, TO_CHAR(hire_date, 'MM/YY') Month_Hired</a:t>
            </a:r>
            <a:endParaRPr/>
          </a:p>
          <a:p>
            <a:pPr marL="0" marR="0" lvl="0" indent="0" algn="l" rtl="0">
              <a:lnSpc>
                <a:spcPct val="160000"/>
              </a:lnSpc>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lnSpc>
                <a:spcPct val="160000"/>
              </a:lnSpc>
              <a:spcBef>
                <a:spcPts val="0"/>
              </a:spcBef>
              <a:spcAft>
                <a:spcPts val="0"/>
              </a:spcAft>
              <a:buNone/>
            </a:pPr>
            <a:r>
              <a:rPr lang="en-US" sz="1800" b="1">
                <a:solidFill>
                  <a:srgbClr val="000000"/>
                </a:solidFill>
                <a:latin typeface="Courier New"/>
                <a:ea typeface="Courier New"/>
                <a:cs typeface="Courier New"/>
                <a:sym typeface="Courier New"/>
              </a:rPr>
              <a:t>WHERE  last_name = 'Higgins';</a:t>
            </a:r>
            <a:endParaRPr/>
          </a:p>
          <a:p>
            <a:pPr marL="0" marR="0" lvl="0" indent="0" algn="l" rtl="0">
              <a:lnSpc>
                <a:spcPct val="160000"/>
              </a:lnSpc>
              <a:spcBef>
                <a:spcPts val="0"/>
              </a:spcBef>
              <a:spcAft>
                <a:spcPts val="0"/>
              </a:spcAft>
              <a:buNone/>
            </a:pPr>
            <a:endParaRPr sz="1800" b="1">
              <a:solidFill>
                <a:srgbClr val="000000"/>
              </a:solidFill>
              <a:latin typeface="Courier New"/>
              <a:ea typeface="Courier New"/>
              <a:cs typeface="Courier New"/>
              <a:sym typeface="Courier New"/>
            </a:endParaRPr>
          </a:p>
        </p:txBody>
      </p:sp>
      <p:pic>
        <p:nvPicPr>
          <p:cNvPr id="2488" name="Google Shape;2488;p178"/>
          <p:cNvPicPr preferRelativeResize="0"/>
          <p:nvPr/>
        </p:nvPicPr>
        <p:blipFill rotWithShape="1">
          <a:blip r:embed="rId3">
            <a:alphaModFix/>
          </a:blip>
          <a:srcRect/>
          <a:stretch/>
        </p:blipFill>
        <p:spPr>
          <a:xfrm>
            <a:off x="2164096" y="5045817"/>
            <a:ext cx="2236160" cy="457200"/>
          </a:xfrm>
          <a:prstGeom prst="rect">
            <a:avLst/>
          </a:prstGeom>
          <a:noFill/>
          <a:ln w="28575" cap="flat" cmpd="sng">
            <a:solidFill>
              <a:srgbClr val="F7941D"/>
            </a:solidFill>
            <a:prstDash val="solid"/>
            <a:miter lim="800000"/>
            <a:headEnd type="none" w="sm" len="sm"/>
            <a:tailEnd type="none" w="sm" len="sm"/>
          </a:ln>
        </p:spPr>
      </p:pic>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7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Elements of the Date </a:t>
            </a:r>
            <a:r>
              <a:rPr lang="en-US" dirty="0" smtClean="0"/>
              <a:t>Format</a:t>
            </a:r>
            <a:endParaRPr dirty="0"/>
          </a:p>
        </p:txBody>
      </p:sp>
      <p:graphicFrame>
        <p:nvGraphicFramePr>
          <p:cNvPr id="2500" name="Google Shape;2500;p179"/>
          <p:cNvGraphicFramePr/>
          <p:nvPr/>
        </p:nvGraphicFramePr>
        <p:xfrm>
          <a:off x="2508458" y="1856472"/>
          <a:ext cx="7364400" cy="3337650"/>
        </p:xfrm>
        <a:graphic>
          <a:graphicData uri="http://schemas.openxmlformats.org/drawingml/2006/table">
            <a:tbl>
              <a:tblPr firstRow="1" firstCol="1" bandRow="1">
                <a:noFill/>
                <a:tableStyleId>{77D58EAA-9CED-4EE4-974C-EA1757586352}</a:tableStyleId>
              </a:tblPr>
              <a:tblGrid>
                <a:gridCol w="2330750">
                  <a:extLst>
                    <a:ext uri="{9D8B030D-6E8A-4147-A177-3AD203B41FA5}">
                      <a16:colId xmlns:a16="http://schemas.microsoft.com/office/drawing/2014/main" xmlns="" val="20000"/>
                    </a:ext>
                  </a:extLst>
                </a:gridCol>
                <a:gridCol w="5033650">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None/>
                      </a:pPr>
                      <a:r>
                        <a:rPr lang="en-US" sz="1800" b="1">
                          <a:solidFill>
                            <a:schemeClr val="dk1"/>
                          </a:solidFill>
                        </a:rPr>
                        <a:t>Element</a:t>
                      </a:r>
                      <a:endParaRPr sz="1600"/>
                    </a:p>
                  </a:txBody>
                  <a:tcPr marL="91450" marR="91450" marT="45725" marB="45725"/>
                </a:tc>
                <a:tc>
                  <a:txBody>
                    <a:bodyPr/>
                    <a:lstStyle/>
                    <a:p>
                      <a:pPr marL="0" marR="0" lvl="0" indent="0" algn="l" rtl="0">
                        <a:spcBef>
                          <a:spcPts val="0"/>
                        </a:spcBef>
                        <a:spcAft>
                          <a:spcPts val="0"/>
                        </a:spcAft>
                        <a:buNone/>
                      </a:pPr>
                      <a:r>
                        <a:rPr lang="en-US" sz="1800" b="1">
                          <a:solidFill>
                            <a:schemeClr val="dk1"/>
                          </a:solidFill>
                        </a:rPr>
                        <a:t>Result</a:t>
                      </a:r>
                      <a:endParaRPr sz="1600"/>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YYYY</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Full year in numbers</a:t>
                      </a:r>
                      <a:endParaRPr/>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YEAR</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Year spelled out (in English)</a:t>
                      </a:r>
                      <a:endParaRPr/>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MM</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Two-digit value for the month</a:t>
                      </a:r>
                      <a:endParaRPr/>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MONTH</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Full name of the month</a:t>
                      </a:r>
                      <a:endParaRPr/>
                    </a:p>
                  </a:txBody>
                  <a:tcPr marL="91450" marR="91450" marT="45725" marB="45725">
                    <a:solidFill>
                      <a:srgbClr val="818286"/>
                    </a:solidFill>
                  </a:tcPr>
                </a:tc>
                <a:extLst>
                  <a:ext uri="{0D108BD9-81ED-4DB2-BD59-A6C34878D82A}">
                    <a16:rowId xmlns:a16="http://schemas.microsoft.com/office/drawing/2014/main" xmlns="" val="10004"/>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MON</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Three-letter abbreviation of the month</a:t>
                      </a:r>
                      <a:endParaRPr/>
                    </a:p>
                  </a:txBody>
                  <a:tcPr marL="91450" marR="91450" marT="45725" marB="45725">
                    <a:solidFill>
                      <a:srgbClr val="F7941D"/>
                    </a:solidFill>
                  </a:tcPr>
                </a:tc>
                <a:extLst>
                  <a:ext uri="{0D108BD9-81ED-4DB2-BD59-A6C34878D82A}">
                    <a16:rowId xmlns:a16="http://schemas.microsoft.com/office/drawing/2014/main" xmlns="" val="10005"/>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DY</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Three-letter abbreviation of the day of the week</a:t>
                      </a:r>
                      <a:endParaRPr/>
                    </a:p>
                  </a:txBody>
                  <a:tcPr marL="91450" marR="91450" marT="45725" marB="45725">
                    <a:solidFill>
                      <a:srgbClr val="818286"/>
                    </a:solidFill>
                  </a:tcPr>
                </a:tc>
                <a:extLst>
                  <a:ext uri="{0D108BD9-81ED-4DB2-BD59-A6C34878D82A}">
                    <a16:rowId xmlns:a16="http://schemas.microsoft.com/office/drawing/2014/main" xmlns="" val="10006"/>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DAY</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Full name of the day of the week</a:t>
                      </a:r>
                      <a:endParaRPr/>
                    </a:p>
                  </a:txBody>
                  <a:tcPr marL="91450" marR="91450" marT="45725" marB="45725">
                    <a:solidFill>
                      <a:srgbClr val="F7941D"/>
                    </a:solidFill>
                  </a:tcPr>
                </a:tc>
                <a:extLst>
                  <a:ext uri="{0D108BD9-81ED-4DB2-BD59-A6C34878D82A}">
                    <a16:rowId xmlns:a16="http://schemas.microsoft.com/office/drawing/2014/main" xmlns="" val="10007"/>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DD</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Numeric day of the month</a:t>
                      </a:r>
                      <a:endParaRPr/>
                    </a:p>
                  </a:txBody>
                  <a:tcPr marL="91450" marR="91450" marT="45725" marB="45725">
                    <a:solidFill>
                      <a:srgbClr val="818286"/>
                    </a:solidFill>
                  </a:tcPr>
                </a:tc>
                <a:extLst>
                  <a:ext uri="{0D108BD9-81ED-4DB2-BD59-A6C34878D82A}">
                    <a16:rowId xmlns:a16="http://schemas.microsoft.com/office/drawing/2014/main" xmlns="" val="10008"/>
                  </a:ext>
                </a:extLst>
              </a:tr>
            </a:tbl>
          </a:graphicData>
        </a:graphic>
      </p:graphicFrame>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8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Elements of the Date </a:t>
            </a:r>
            <a:r>
              <a:rPr lang="en-US" dirty="0" smtClean="0"/>
              <a:t>Format</a:t>
            </a:r>
            <a:endParaRPr dirty="0"/>
          </a:p>
        </p:txBody>
      </p:sp>
      <p:sp>
        <p:nvSpPr>
          <p:cNvPr id="2507" name="Google Shape;2507;p18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t>Time elements help you format the time portion of the date:</a:t>
            </a:r>
            <a:endParaRPr/>
          </a:p>
          <a:p>
            <a:pPr marL="685800" lvl="1" indent="-228600" algn="l" rtl="0">
              <a:lnSpc>
                <a:spcPct val="90000"/>
              </a:lnSpc>
              <a:spcBef>
                <a:spcPts val="500"/>
              </a:spcBef>
              <a:spcAft>
                <a:spcPts val="0"/>
              </a:spcAft>
              <a:buClr>
                <a:schemeClr val="dk1"/>
              </a:buClr>
              <a:buSzPts val="3200"/>
              <a:buNone/>
            </a:pPr>
            <a:endParaRPr/>
          </a:p>
          <a:p>
            <a:pPr marL="685800" lvl="1" indent="-228600" algn="l" rtl="0">
              <a:lnSpc>
                <a:spcPct val="90000"/>
              </a:lnSpc>
              <a:spcBef>
                <a:spcPts val="500"/>
              </a:spcBef>
              <a:spcAft>
                <a:spcPts val="0"/>
              </a:spcAft>
              <a:buClr>
                <a:schemeClr val="dk1"/>
              </a:buClr>
              <a:buSzPts val="3200"/>
              <a:buNone/>
            </a:pPr>
            <a:endParaRPr/>
          </a:p>
          <a:p>
            <a:pPr marL="685800" lvl="1" indent="-228600" algn="l" rtl="0">
              <a:lnSpc>
                <a:spcPct val="90000"/>
              </a:lnSpc>
              <a:spcBef>
                <a:spcPts val="500"/>
              </a:spcBef>
              <a:spcAft>
                <a:spcPts val="0"/>
              </a:spcAft>
              <a:buClr>
                <a:schemeClr val="dk1"/>
              </a:buClr>
              <a:buSzPts val="3200"/>
              <a:buChar char="•"/>
            </a:pPr>
            <a:r>
              <a:rPr lang="en-US"/>
              <a:t>Add character strings by enclosing them within double quotation marks:</a:t>
            </a:r>
            <a:endParaRPr/>
          </a:p>
          <a:p>
            <a:pPr marL="685800" lvl="1" indent="-228600" algn="l" rtl="0">
              <a:lnSpc>
                <a:spcPct val="90000"/>
              </a:lnSpc>
              <a:spcBef>
                <a:spcPts val="500"/>
              </a:spcBef>
              <a:spcAft>
                <a:spcPts val="0"/>
              </a:spcAft>
              <a:buClr>
                <a:schemeClr val="dk1"/>
              </a:buClr>
              <a:buSzPts val="3200"/>
              <a:buNone/>
            </a:pPr>
            <a:r>
              <a:rPr lang="en-US"/>
              <a:t/>
            </a:r>
            <a:br>
              <a:rPr lang="en-US"/>
            </a:br>
            <a:endParaRPr/>
          </a:p>
          <a:p>
            <a:pPr marL="685800" lvl="1" indent="-228600" algn="l" rtl="0">
              <a:lnSpc>
                <a:spcPct val="90000"/>
              </a:lnSpc>
              <a:spcBef>
                <a:spcPts val="500"/>
              </a:spcBef>
              <a:spcAft>
                <a:spcPts val="0"/>
              </a:spcAft>
              <a:buClr>
                <a:schemeClr val="dk1"/>
              </a:buClr>
              <a:buSzPts val="3200"/>
              <a:buChar char="•"/>
            </a:pPr>
            <a:r>
              <a:rPr lang="en-US"/>
              <a:t>Number suffixes help in spelling out numbers:</a:t>
            </a:r>
            <a:endParaRPr/>
          </a:p>
          <a:p>
            <a:pPr marL="228600" lvl="0" indent="-25400" algn="l" rtl="0">
              <a:lnSpc>
                <a:spcPct val="90000"/>
              </a:lnSpc>
              <a:spcBef>
                <a:spcPts val="1000"/>
              </a:spcBef>
              <a:spcAft>
                <a:spcPts val="0"/>
              </a:spcAft>
              <a:buClr>
                <a:schemeClr val="dk1"/>
              </a:buClr>
              <a:buSzPts val="3200"/>
              <a:buNone/>
            </a:pPr>
            <a:endParaRPr/>
          </a:p>
        </p:txBody>
      </p:sp>
      <p:sp>
        <p:nvSpPr>
          <p:cNvPr id="2508" name="Google Shape;2508;p180"/>
          <p:cNvSpPr/>
          <p:nvPr/>
        </p:nvSpPr>
        <p:spPr>
          <a:xfrm>
            <a:off x="2589212" y="3653589"/>
            <a:ext cx="3405188" cy="449263"/>
          </a:xfrm>
          <a:prstGeom prst="rect">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DD "of" MONTH</a:t>
            </a:r>
            <a:endParaRPr/>
          </a:p>
        </p:txBody>
      </p:sp>
      <p:sp>
        <p:nvSpPr>
          <p:cNvPr id="2509" name="Google Shape;2509;p180"/>
          <p:cNvSpPr/>
          <p:nvPr/>
        </p:nvSpPr>
        <p:spPr>
          <a:xfrm>
            <a:off x="5881687" y="3653589"/>
            <a:ext cx="3405188" cy="449263"/>
          </a:xfrm>
          <a:prstGeom prst="rect">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12 of OCTOBER</a:t>
            </a:r>
            <a:endParaRPr/>
          </a:p>
        </p:txBody>
      </p:sp>
      <p:sp>
        <p:nvSpPr>
          <p:cNvPr id="2510" name="Google Shape;2510;p180"/>
          <p:cNvSpPr/>
          <p:nvPr/>
        </p:nvSpPr>
        <p:spPr>
          <a:xfrm>
            <a:off x="2589212" y="5193090"/>
            <a:ext cx="3405188" cy="489823"/>
          </a:xfrm>
          <a:prstGeom prst="rect">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ddspth</a:t>
            </a:r>
            <a:endParaRPr/>
          </a:p>
        </p:txBody>
      </p:sp>
      <p:sp>
        <p:nvSpPr>
          <p:cNvPr id="2511" name="Google Shape;2511;p180"/>
          <p:cNvSpPr/>
          <p:nvPr/>
        </p:nvSpPr>
        <p:spPr>
          <a:xfrm>
            <a:off x="5881687" y="5193090"/>
            <a:ext cx="3405188" cy="489823"/>
          </a:xfrm>
          <a:prstGeom prst="rect">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fourteenth</a:t>
            </a:r>
            <a:endParaRPr/>
          </a:p>
        </p:txBody>
      </p:sp>
      <p:sp>
        <p:nvSpPr>
          <p:cNvPr id="2512" name="Google Shape;2512;p180"/>
          <p:cNvSpPr/>
          <p:nvPr/>
        </p:nvSpPr>
        <p:spPr>
          <a:xfrm>
            <a:off x="2589212" y="1828801"/>
            <a:ext cx="3405188" cy="404813"/>
          </a:xfrm>
          <a:prstGeom prst="rect">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HH24:MI:SS AM</a:t>
            </a:r>
            <a:endParaRPr/>
          </a:p>
        </p:txBody>
      </p:sp>
      <p:sp>
        <p:nvSpPr>
          <p:cNvPr id="2513" name="Google Shape;2513;p180"/>
          <p:cNvSpPr/>
          <p:nvPr/>
        </p:nvSpPr>
        <p:spPr>
          <a:xfrm>
            <a:off x="5881687" y="1828801"/>
            <a:ext cx="3405188" cy="404813"/>
          </a:xfrm>
          <a:prstGeom prst="rect">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15:45:32 PM</a:t>
            </a:r>
            <a:endParaRPr sz="1800">
              <a:solidFill>
                <a:srgbClr val="000000"/>
              </a:solidFill>
              <a:latin typeface="Calibri"/>
              <a:ea typeface="Calibri"/>
              <a:cs typeface="Calibri"/>
              <a:sym typeface="Calibri"/>
            </a:endParaRPr>
          </a:p>
        </p:txBody>
      </p:sp>
      <p:sp>
        <p:nvSpPr>
          <p:cNvPr id="1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18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500" dirty="0"/>
              <a:t>Using the </a:t>
            </a:r>
            <a:r>
              <a:rPr lang="en-US" sz="5500" dirty="0">
                <a:latin typeface="Courier New"/>
                <a:ea typeface="Courier New"/>
                <a:cs typeface="Courier New"/>
                <a:sym typeface="Courier New"/>
              </a:rPr>
              <a:t>TO_CHAR</a:t>
            </a:r>
            <a:r>
              <a:rPr lang="en-US" sz="5500" dirty="0"/>
              <a:t> </a:t>
            </a:r>
            <a:r>
              <a:rPr lang="en-US" sz="5500" dirty="0" smtClean="0"/>
              <a:t>Function</a:t>
            </a:r>
            <a:endParaRPr sz="5500" dirty="0"/>
          </a:p>
        </p:txBody>
      </p:sp>
      <p:sp>
        <p:nvSpPr>
          <p:cNvPr id="2527" name="Google Shape;2527;p18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pic>
        <p:nvPicPr>
          <p:cNvPr id="2528" name="Google Shape;2528;p182"/>
          <p:cNvPicPr preferRelativeResize="0"/>
          <p:nvPr/>
        </p:nvPicPr>
        <p:blipFill rotWithShape="1">
          <a:blip r:embed="rId3">
            <a:alphaModFix/>
          </a:blip>
          <a:srcRect/>
          <a:stretch/>
        </p:blipFill>
        <p:spPr>
          <a:xfrm>
            <a:off x="2408738" y="3042347"/>
            <a:ext cx="2895600" cy="2302779"/>
          </a:xfrm>
          <a:prstGeom prst="rect">
            <a:avLst/>
          </a:prstGeom>
          <a:noFill/>
          <a:ln w="28575" cap="flat" cmpd="sng">
            <a:solidFill>
              <a:srgbClr val="F7941D"/>
            </a:solidFill>
            <a:prstDash val="solid"/>
            <a:miter lim="800000"/>
            <a:headEnd type="none" w="sm" len="sm"/>
            <a:tailEnd type="none" w="sm" len="sm"/>
          </a:ln>
        </p:spPr>
      </p:pic>
      <p:sp>
        <p:nvSpPr>
          <p:cNvPr id="2529" name="Google Shape;2529;p182"/>
          <p:cNvSpPr/>
          <p:nvPr/>
        </p:nvSpPr>
        <p:spPr>
          <a:xfrm>
            <a:off x="2110288" y="1442147"/>
            <a:ext cx="8064500"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last_name,</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TO_CHAR(hire_date, 'fmDD Month YYYY')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AS HIREDATE</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2530" name="Google Shape;2530;p182"/>
          <p:cNvSpPr/>
          <p:nvPr/>
        </p:nvSpPr>
        <p:spPr>
          <a:xfrm>
            <a:off x="3058026" y="1839021"/>
            <a:ext cx="5294312" cy="5397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182"/>
          <p:cNvSpPr txBox="1"/>
          <p:nvPr/>
        </p:nvSpPr>
        <p:spPr>
          <a:xfrm>
            <a:off x="2446839" y="5277546"/>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2532" name="Google Shape;2532;p182"/>
          <p:cNvSpPr/>
          <p:nvPr/>
        </p:nvSpPr>
        <p:spPr>
          <a:xfrm>
            <a:off x="3704138" y="3042346"/>
            <a:ext cx="1600200" cy="2286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sp>
        <p:nvSpPr>
          <p:cNvPr id="2543" name="Google Shape;2543;p18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Teko"/>
              <a:buNone/>
            </a:pPr>
            <a:r>
              <a:rPr lang="en-US" sz="5100" dirty="0"/>
              <a:t>Using the </a:t>
            </a:r>
            <a:r>
              <a:rPr lang="en-US" sz="5100" dirty="0">
                <a:latin typeface="Courier New"/>
                <a:ea typeface="Courier New"/>
                <a:cs typeface="Courier New"/>
                <a:sym typeface="Courier New"/>
              </a:rPr>
              <a:t>TO_CHAR</a:t>
            </a:r>
            <a:r>
              <a:rPr lang="en-US" sz="5100" dirty="0"/>
              <a:t> </a:t>
            </a:r>
            <a:r>
              <a:rPr lang="en-US" sz="5100" dirty="0" smtClean="0"/>
              <a:t>Function</a:t>
            </a:r>
            <a:endParaRPr sz="5100" dirty="0"/>
          </a:p>
        </p:txBody>
      </p:sp>
      <p:sp>
        <p:nvSpPr>
          <p:cNvPr id="2544" name="Google Shape;2544;p18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These are some of the format elements that you can use with the </a:t>
            </a:r>
            <a:r>
              <a:rPr lang="en-US">
                <a:latin typeface="Courier New"/>
                <a:ea typeface="Courier New"/>
                <a:cs typeface="Courier New"/>
                <a:sym typeface="Courier New"/>
              </a:rPr>
              <a:t>TO_CHAR</a:t>
            </a:r>
            <a:r>
              <a:rPr lang="en-US">
                <a:latin typeface="Arial"/>
                <a:ea typeface="Arial"/>
                <a:cs typeface="Arial"/>
                <a:sym typeface="Arial"/>
              </a:rPr>
              <a:t> function to display a number value as a character:</a:t>
            </a:r>
            <a:endParaRPr/>
          </a:p>
          <a:p>
            <a:pPr marL="0" lvl="0" indent="0" algn="l" rtl="0">
              <a:lnSpc>
                <a:spcPct val="90000"/>
              </a:lnSpc>
              <a:spcBef>
                <a:spcPts val="1000"/>
              </a:spcBef>
              <a:spcAft>
                <a:spcPts val="0"/>
              </a:spcAft>
              <a:buClr>
                <a:schemeClr val="dk1"/>
              </a:buClr>
              <a:buSzPts val="3200"/>
              <a:buNone/>
            </a:pPr>
            <a:endParaRPr/>
          </a:p>
        </p:txBody>
      </p:sp>
      <p:sp>
        <p:nvSpPr>
          <p:cNvPr id="2545" name="Google Shape;2545;p183"/>
          <p:cNvSpPr/>
          <p:nvPr/>
        </p:nvSpPr>
        <p:spPr>
          <a:xfrm>
            <a:off x="2126330" y="2349303"/>
            <a:ext cx="8064500" cy="39790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TO_CHAR(</a:t>
            </a:r>
            <a:r>
              <a:rPr lang="en-US" sz="1800" b="1" i="1">
                <a:solidFill>
                  <a:srgbClr val="000000"/>
                </a:solidFill>
                <a:latin typeface="Courier New"/>
                <a:ea typeface="Courier New"/>
                <a:cs typeface="Courier New"/>
                <a:sym typeface="Courier New"/>
              </a:rPr>
              <a:t>number[, </a:t>
            </a:r>
            <a:r>
              <a:rPr lang="en-US" sz="1800" b="1">
                <a:solidFill>
                  <a:srgbClr val="000000"/>
                </a:solidFill>
                <a:latin typeface="Courier New"/>
                <a:ea typeface="Courier New"/>
                <a:cs typeface="Courier New"/>
                <a:sym typeface="Courier New"/>
              </a:rPr>
              <a:t>'</a:t>
            </a:r>
            <a:r>
              <a:rPr lang="en-US" sz="1800" b="1" i="1">
                <a:solidFill>
                  <a:srgbClr val="000000"/>
                </a:solidFill>
                <a:latin typeface="Courier New"/>
                <a:ea typeface="Courier New"/>
                <a:cs typeface="Courier New"/>
                <a:sym typeface="Courier New"/>
              </a:rPr>
              <a:t>format_model</a:t>
            </a:r>
            <a:r>
              <a:rPr lang="en-US" sz="1800" b="1">
                <a:solidFill>
                  <a:srgbClr val="000000"/>
                </a:solidFill>
                <a:latin typeface="Courier New"/>
                <a:ea typeface="Courier New"/>
                <a:cs typeface="Courier New"/>
                <a:sym typeface="Courier New"/>
              </a:rPr>
              <a:t>'])</a:t>
            </a:r>
            <a:endParaRPr/>
          </a:p>
        </p:txBody>
      </p:sp>
      <p:graphicFrame>
        <p:nvGraphicFramePr>
          <p:cNvPr id="2546" name="Google Shape;2546;p183"/>
          <p:cNvGraphicFramePr/>
          <p:nvPr/>
        </p:nvGraphicFramePr>
        <p:xfrm>
          <a:off x="2473765" y="3052010"/>
          <a:ext cx="7369650" cy="2595950"/>
        </p:xfrm>
        <a:graphic>
          <a:graphicData uri="http://schemas.openxmlformats.org/drawingml/2006/table">
            <a:tbl>
              <a:tblPr firstRow="1" firstCol="1" bandRow="1">
                <a:noFill/>
                <a:tableStyleId>{77D58EAA-9CED-4EE4-974C-EA1757586352}</a:tableStyleId>
              </a:tblPr>
              <a:tblGrid>
                <a:gridCol w="2576975">
                  <a:extLst>
                    <a:ext uri="{9D8B030D-6E8A-4147-A177-3AD203B41FA5}">
                      <a16:colId xmlns:a16="http://schemas.microsoft.com/office/drawing/2014/main" xmlns="" val="20000"/>
                    </a:ext>
                  </a:extLst>
                </a:gridCol>
                <a:gridCol w="4792675">
                  <a:extLst>
                    <a:ext uri="{9D8B030D-6E8A-4147-A177-3AD203B41FA5}">
                      <a16:colId xmlns:a16="http://schemas.microsoft.com/office/drawing/2014/main" xmlns="" val="20001"/>
                    </a:ext>
                  </a:extLst>
                </a:gridCol>
              </a:tblGrid>
              <a:tr h="370850">
                <a:tc>
                  <a:txBody>
                    <a:bodyPr/>
                    <a:lstStyle/>
                    <a:p>
                      <a:pPr marL="0" marR="0" lvl="0" indent="0" algn="l" rtl="0">
                        <a:lnSpc>
                          <a:spcPct val="100000"/>
                        </a:lnSpc>
                        <a:spcBef>
                          <a:spcPts val="0"/>
                        </a:spcBef>
                        <a:spcAft>
                          <a:spcPts val="0"/>
                        </a:spcAft>
                        <a:buClr>
                          <a:schemeClr val="dk1"/>
                        </a:buClr>
                        <a:buSzPts val="1800"/>
                        <a:buFont typeface="Calibri"/>
                        <a:buNone/>
                      </a:pPr>
                      <a:r>
                        <a:rPr lang="en-US" sz="1800" b="1">
                          <a:solidFill>
                            <a:schemeClr val="dk1"/>
                          </a:solidFill>
                        </a:rPr>
                        <a:t>Element</a:t>
                      </a:r>
                      <a:endParaRPr sz="1600" b="1">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b="1">
                          <a:solidFill>
                            <a:schemeClr val="dk1"/>
                          </a:solidFill>
                        </a:rPr>
                        <a:t>Result</a:t>
                      </a:r>
                      <a:endParaRPr sz="1600"/>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9</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Represents a number</a:t>
                      </a:r>
                      <a:endParaRPr/>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0</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Forces a zero to be displayed</a:t>
                      </a:r>
                      <a:endParaRPr/>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Places a floating dollar sign</a:t>
                      </a:r>
                      <a:endParaRPr/>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L</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Uses the floating local currency symbol</a:t>
                      </a:r>
                      <a:endParaRPr/>
                    </a:p>
                  </a:txBody>
                  <a:tcPr marL="91450" marR="91450" marT="45725" marB="45725">
                    <a:solidFill>
                      <a:srgbClr val="818286"/>
                    </a:solidFill>
                  </a:tcPr>
                </a:tc>
                <a:extLst>
                  <a:ext uri="{0D108BD9-81ED-4DB2-BD59-A6C34878D82A}">
                    <a16:rowId xmlns:a16="http://schemas.microsoft.com/office/drawing/2014/main" xmlns="" val="10004"/>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a:t>
                      </a:r>
                      <a:endParaRPr sz="1600" b="0"/>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Prints a decimal point</a:t>
                      </a:r>
                      <a:endParaRPr/>
                    </a:p>
                  </a:txBody>
                  <a:tcPr marL="91450" marR="91450" marT="45725" marB="45725">
                    <a:solidFill>
                      <a:srgbClr val="F7941D"/>
                    </a:solidFill>
                  </a:tcPr>
                </a:tc>
                <a:extLst>
                  <a:ext uri="{0D108BD9-81ED-4DB2-BD59-A6C34878D82A}">
                    <a16:rowId xmlns:a16="http://schemas.microsoft.com/office/drawing/2014/main" xmlns="" val="10005"/>
                  </a:ext>
                </a:extLst>
              </a:tr>
              <a:tr h="370850">
                <a:tc>
                  <a:txBody>
                    <a:bodyPr/>
                    <a:lstStyle/>
                    <a:p>
                      <a:pPr marL="0" marR="0" lvl="0" indent="0" algn="l" rtl="0">
                        <a:spcBef>
                          <a:spcPts val="0"/>
                        </a:spcBef>
                        <a:spcAft>
                          <a:spcPts val="0"/>
                        </a:spcAft>
                        <a:buNone/>
                      </a:pPr>
                      <a:r>
                        <a:rPr lang="en-US" sz="1600" b="0">
                          <a:solidFill>
                            <a:srgbClr val="000000"/>
                          </a:solidFill>
                          <a:latin typeface="Courier New"/>
                          <a:ea typeface="Courier New"/>
                          <a:cs typeface="Courier New"/>
                          <a:sym typeface="Courier New"/>
                        </a:rPr>
                        <a:t>,</a:t>
                      </a:r>
                      <a:endParaRPr sz="1600" b="0"/>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a:solidFill>
                            <a:srgbClr val="000000"/>
                          </a:solidFill>
                        </a:rPr>
                        <a:t>Prints a comma as a thousands indicator</a:t>
                      </a:r>
                      <a:endParaRPr/>
                    </a:p>
                  </a:txBody>
                  <a:tcPr marL="91450" marR="91450" marT="45725" marB="45725">
                    <a:solidFill>
                      <a:srgbClr val="818286"/>
                    </a:solidFill>
                  </a:tcPr>
                </a:tc>
                <a:extLst>
                  <a:ext uri="{0D108BD9-81ED-4DB2-BD59-A6C34878D82A}">
                    <a16:rowId xmlns:a16="http://schemas.microsoft.com/office/drawing/2014/main" xmlns="" val="10006"/>
                  </a:ext>
                </a:extLst>
              </a:tr>
            </a:tbl>
          </a:graphicData>
        </a:graphic>
      </p:graphicFrame>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18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t>Let us look at an example: </a:t>
            </a:r>
            <a:endParaRPr/>
          </a:p>
          <a:p>
            <a:pPr marL="0" lvl="0" indent="0" algn="l" rtl="0">
              <a:lnSpc>
                <a:spcPct val="90000"/>
              </a:lnSpc>
              <a:spcBef>
                <a:spcPts val="1000"/>
              </a:spcBef>
              <a:spcAft>
                <a:spcPts val="0"/>
              </a:spcAft>
              <a:buClr>
                <a:schemeClr val="dk1"/>
              </a:buClr>
              <a:buSzPts val="3200"/>
              <a:buNone/>
            </a:pPr>
            <a:endParaRPr/>
          </a:p>
        </p:txBody>
      </p:sp>
      <p:sp>
        <p:nvSpPr>
          <p:cNvPr id="2561" name="Google Shape;2561;p185"/>
          <p:cNvSpPr/>
          <p:nvPr/>
        </p:nvSpPr>
        <p:spPr>
          <a:xfrm>
            <a:off x="2094246" y="2225841"/>
            <a:ext cx="8064500"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TO_CHAR(salary, '$99,999.00') 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last_name = 'Ernst';</a:t>
            </a:r>
            <a:endParaRPr/>
          </a:p>
        </p:txBody>
      </p:sp>
      <p:sp>
        <p:nvSpPr>
          <p:cNvPr id="2562" name="Google Shape;2562;p185"/>
          <p:cNvSpPr/>
          <p:nvPr/>
        </p:nvSpPr>
        <p:spPr>
          <a:xfrm>
            <a:off x="3110246" y="2321939"/>
            <a:ext cx="5087938" cy="32543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563" name="Google Shape;2563;p185" descr="C:\salome_official\projects\11gR2\screenshots\les4_19s_a.gif"/>
          <p:cNvPicPr preferRelativeResize="0"/>
          <p:nvPr/>
        </p:nvPicPr>
        <p:blipFill rotWithShape="1">
          <a:blip r:embed="rId3">
            <a:alphaModFix/>
          </a:blip>
          <a:srcRect/>
          <a:stretch/>
        </p:blipFill>
        <p:spPr>
          <a:xfrm>
            <a:off x="2392696" y="3502829"/>
            <a:ext cx="1303338" cy="457200"/>
          </a:xfrm>
          <a:prstGeom prst="rect">
            <a:avLst/>
          </a:prstGeom>
          <a:noFill/>
          <a:ln w="28575" cap="flat" cmpd="sng">
            <a:solidFill>
              <a:srgbClr val="F7941D"/>
            </a:solidFill>
            <a:prstDash val="solid"/>
            <a:miter lim="800000"/>
            <a:headEnd type="none" w="sm" len="sm"/>
            <a:tailEnd type="none" w="sm" len="sm"/>
          </a:ln>
        </p:spPr>
      </p:pic>
      <p:sp>
        <p:nvSpPr>
          <p:cNvPr id="2564" name="Google Shape;2564;p185"/>
          <p:cNvSpPr txBox="1"/>
          <p:nvPr/>
        </p:nvSpPr>
        <p:spPr>
          <a:xfrm>
            <a:off x="2021221" y="1563854"/>
            <a:ext cx="8210550" cy="5095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5F5F5F"/>
              </a:solidFill>
              <a:latin typeface="Calibri"/>
              <a:ea typeface="Calibri"/>
              <a:cs typeface="Calibri"/>
              <a:sym typeface="Calibri"/>
            </a:endParaRPr>
          </a:p>
        </p:txBody>
      </p:sp>
      <p:sp>
        <p:nvSpPr>
          <p:cNvPr id="2565" name="Google Shape;2565;p185"/>
          <p:cNvSpPr txBox="1"/>
          <p:nvPr/>
        </p:nvSpPr>
        <p:spPr>
          <a:xfrm>
            <a:off x="11094393" y="5562300"/>
            <a:ext cx="23700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rgbClr val="FFFFFF"/>
                </a:solidFill>
                <a:latin typeface="Calibri"/>
                <a:ea typeface="Calibri"/>
                <a:cs typeface="Calibri"/>
                <a:sym typeface="Calibri"/>
              </a:rPr>
              <a:t>7</a:t>
            </a:r>
            <a:endParaRPr sz="1800" b="1">
              <a:solidFill>
                <a:srgbClr val="FFFFFF"/>
              </a:solidFill>
              <a:latin typeface="Calibri"/>
              <a:ea typeface="Calibri"/>
              <a:cs typeface="Calibri"/>
              <a:sym typeface="Calibri"/>
            </a:endParaRPr>
          </a:p>
        </p:txBody>
      </p:sp>
      <p:sp>
        <p:nvSpPr>
          <p:cNvPr id="2567" name="Google Shape;2567;p185"/>
          <p:cNvSpPr txBox="1"/>
          <p:nvPr/>
        </p:nvSpPr>
        <p:spPr>
          <a:xfrm>
            <a:off x="11246728" y="5167676"/>
            <a:ext cx="23700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a:solidFill>
                  <a:srgbClr val="FFFFFF"/>
                </a:solidFill>
                <a:latin typeface="Calibri"/>
                <a:ea typeface="Calibri"/>
                <a:cs typeface="Calibri"/>
                <a:sym typeface="Calibri"/>
              </a:rPr>
              <a:t>2</a:t>
            </a:r>
            <a:endParaRPr sz="1800" b="1" dirty="0">
              <a:solidFill>
                <a:srgbClr val="FFFFFF"/>
              </a:solidFill>
              <a:latin typeface="Calibri"/>
              <a:ea typeface="Calibri"/>
              <a:cs typeface="Calibri"/>
              <a:sym typeface="Calibri"/>
            </a:endParaRPr>
          </a:p>
        </p:txBody>
      </p:sp>
      <p:sp>
        <p:nvSpPr>
          <p:cNvPr id="2568" name="Google Shape;2568;p185"/>
          <p:cNvSpPr/>
          <p:nvPr/>
        </p:nvSpPr>
        <p:spPr>
          <a:xfrm>
            <a:off x="11246244" y="5190793"/>
            <a:ext cx="266548" cy="261543"/>
          </a:xfrm>
          <a:prstGeom prst="ellipse">
            <a:avLst/>
          </a:pr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569" name="Google Shape;2569;p185"/>
          <p:cNvSpPr txBox="1"/>
          <p:nvPr/>
        </p:nvSpPr>
        <p:spPr>
          <a:xfrm>
            <a:off x="11677352" y="5452336"/>
            <a:ext cx="23700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a:solidFill>
                  <a:srgbClr val="FFFFFF"/>
                </a:solidFill>
                <a:latin typeface="Calibri"/>
                <a:ea typeface="Calibri"/>
                <a:cs typeface="Calibri"/>
                <a:sym typeface="Calibri"/>
              </a:rPr>
              <a:t>4</a:t>
            </a:r>
            <a:endParaRPr sz="1800" b="1" dirty="0">
              <a:solidFill>
                <a:srgbClr val="FFFFFF"/>
              </a:solidFill>
              <a:latin typeface="Calibri"/>
              <a:ea typeface="Calibri"/>
              <a:cs typeface="Calibri"/>
              <a:sym typeface="Calibri"/>
            </a:endParaRPr>
          </a:p>
        </p:txBody>
      </p:sp>
      <p:sp>
        <p:nvSpPr>
          <p:cNvPr id="2570" name="Google Shape;2570;p185"/>
          <p:cNvSpPr/>
          <p:nvPr/>
        </p:nvSpPr>
        <p:spPr>
          <a:xfrm>
            <a:off x="11676866" y="5475454"/>
            <a:ext cx="266548" cy="261543"/>
          </a:xfrm>
          <a:prstGeom prst="ellipse">
            <a:avLst/>
          </a:pr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571" name="Google Shape;2571;p18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Teko"/>
              <a:buNone/>
            </a:pPr>
            <a:r>
              <a:rPr lang="en-US" sz="5100" dirty="0"/>
              <a:t>Using the </a:t>
            </a:r>
            <a:r>
              <a:rPr lang="en-US" sz="5100" dirty="0">
                <a:latin typeface="Courier New"/>
                <a:ea typeface="Courier New"/>
                <a:cs typeface="Courier New"/>
                <a:sym typeface="Courier New"/>
              </a:rPr>
              <a:t>TO_CHAR</a:t>
            </a:r>
            <a:r>
              <a:rPr lang="en-US" sz="5100" dirty="0"/>
              <a:t> </a:t>
            </a:r>
            <a:r>
              <a:rPr lang="en-US" sz="5100" dirty="0" smtClean="0"/>
              <a:t>Function</a:t>
            </a:r>
            <a:endParaRPr sz="5100" dirty="0"/>
          </a:p>
        </p:txBody>
      </p:sp>
      <p:sp>
        <p:nvSpPr>
          <p:cNvPr id="1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8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t>Convert a character string to a number format using the </a:t>
            </a:r>
            <a:r>
              <a:rPr lang="en-US">
                <a:latin typeface="Courier New"/>
                <a:ea typeface="Courier New"/>
                <a:cs typeface="Courier New"/>
                <a:sym typeface="Courier New"/>
              </a:rPr>
              <a:t>TO_NUMBER</a:t>
            </a:r>
            <a:r>
              <a:rPr lang="en-US"/>
              <a:t> function:</a:t>
            </a:r>
            <a:endParaRPr/>
          </a:p>
          <a:p>
            <a:pPr marL="685800" lvl="1" indent="-25400" algn="l" rtl="0">
              <a:lnSpc>
                <a:spcPct val="90000"/>
              </a:lnSpc>
              <a:spcBef>
                <a:spcPts val="500"/>
              </a:spcBef>
              <a:spcAft>
                <a:spcPts val="0"/>
              </a:spcAft>
              <a:buClr>
                <a:schemeClr val="dk1"/>
              </a:buClr>
              <a:buSzPts val="3200"/>
              <a:buNone/>
            </a:pPr>
            <a:endParaRPr/>
          </a:p>
          <a:p>
            <a:pPr marL="685800" lvl="1" indent="-25400" algn="l" rtl="0">
              <a:lnSpc>
                <a:spcPct val="90000"/>
              </a:lnSpc>
              <a:spcBef>
                <a:spcPts val="500"/>
              </a:spcBef>
              <a:spcAft>
                <a:spcPts val="0"/>
              </a:spcAft>
              <a:buClr>
                <a:schemeClr val="dk1"/>
              </a:buClr>
              <a:buSzPts val="3200"/>
              <a:buNone/>
            </a:pPr>
            <a:endParaRPr/>
          </a:p>
          <a:p>
            <a:pPr marL="685800" lvl="1" indent="-25400" algn="l" rtl="0">
              <a:lnSpc>
                <a:spcPct val="90000"/>
              </a:lnSpc>
              <a:spcBef>
                <a:spcPts val="500"/>
              </a:spcBef>
              <a:spcAft>
                <a:spcPts val="0"/>
              </a:spcAft>
              <a:buClr>
                <a:schemeClr val="dk1"/>
              </a:buClr>
              <a:buSzPts val="3200"/>
              <a:buNone/>
            </a:pPr>
            <a:endParaRPr/>
          </a:p>
          <a:p>
            <a:pPr marL="685800" lvl="1" indent="-25400" algn="l" rtl="0">
              <a:lnSpc>
                <a:spcPct val="90000"/>
              </a:lnSpc>
              <a:spcBef>
                <a:spcPts val="500"/>
              </a:spcBef>
              <a:spcAft>
                <a:spcPts val="0"/>
              </a:spcAft>
              <a:buClr>
                <a:schemeClr val="dk1"/>
              </a:buClr>
              <a:buSzPts val="3200"/>
              <a:buNone/>
            </a:pPr>
            <a:endParaRPr/>
          </a:p>
          <a:p>
            <a:pPr marL="685800" lvl="1" indent="-228600" algn="l" rtl="0">
              <a:lnSpc>
                <a:spcPct val="90000"/>
              </a:lnSpc>
              <a:spcBef>
                <a:spcPts val="500"/>
              </a:spcBef>
              <a:spcAft>
                <a:spcPts val="0"/>
              </a:spcAft>
              <a:buClr>
                <a:schemeClr val="dk1"/>
              </a:buClr>
              <a:buSzPts val="3200"/>
              <a:buChar char="•"/>
            </a:pPr>
            <a:r>
              <a:rPr lang="en-US"/>
              <a:t>Convert a character string to a date format using the </a:t>
            </a:r>
            <a:r>
              <a:rPr lang="en-US">
                <a:latin typeface="Courier New"/>
                <a:ea typeface="Courier New"/>
                <a:cs typeface="Courier New"/>
                <a:sym typeface="Courier New"/>
              </a:rPr>
              <a:t>TO_DATE</a:t>
            </a:r>
            <a:r>
              <a:rPr lang="en-US"/>
              <a:t> function:</a:t>
            </a:r>
            <a:endParaRPr/>
          </a:p>
          <a:p>
            <a:pPr marL="228600" lvl="0" indent="-25400" algn="l" rtl="0">
              <a:lnSpc>
                <a:spcPct val="90000"/>
              </a:lnSpc>
              <a:spcBef>
                <a:spcPts val="1000"/>
              </a:spcBef>
              <a:spcAft>
                <a:spcPts val="0"/>
              </a:spcAft>
              <a:buClr>
                <a:schemeClr val="dk1"/>
              </a:buClr>
              <a:buSzPts val="3200"/>
              <a:buNone/>
            </a:pPr>
            <a:endParaRPr/>
          </a:p>
        </p:txBody>
      </p:sp>
      <p:sp>
        <p:nvSpPr>
          <p:cNvPr id="2578" name="Google Shape;2578;p186"/>
          <p:cNvSpPr/>
          <p:nvPr/>
        </p:nvSpPr>
        <p:spPr>
          <a:xfrm>
            <a:off x="2208212" y="5329985"/>
            <a:ext cx="8064500" cy="576965"/>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lnSpc>
                <a:spcPct val="160000"/>
              </a:lnSpc>
              <a:spcBef>
                <a:spcPts val="0"/>
              </a:spcBef>
              <a:spcAft>
                <a:spcPts val="0"/>
              </a:spcAft>
              <a:buNone/>
            </a:pPr>
            <a:r>
              <a:rPr lang="en-US" sz="1800" b="1">
                <a:solidFill>
                  <a:srgbClr val="000000"/>
                </a:solidFill>
                <a:latin typeface="Courier New"/>
                <a:ea typeface="Courier New"/>
                <a:cs typeface="Courier New"/>
                <a:sym typeface="Courier New"/>
              </a:rPr>
              <a:t>TO_DATE(</a:t>
            </a:r>
            <a:r>
              <a:rPr lang="en-US" sz="1800" b="1" i="1">
                <a:solidFill>
                  <a:srgbClr val="000000"/>
                </a:solidFill>
                <a:latin typeface="Courier New"/>
                <a:ea typeface="Courier New"/>
                <a:cs typeface="Courier New"/>
                <a:sym typeface="Courier New"/>
              </a:rPr>
              <a:t>char</a:t>
            </a:r>
            <a:r>
              <a:rPr lang="en-US" sz="1800" b="1">
                <a:solidFill>
                  <a:srgbClr val="000000"/>
                </a:solidFill>
                <a:latin typeface="Courier New"/>
                <a:ea typeface="Courier New"/>
                <a:cs typeface="Courier New"/>
                <a:sym typeface="Courier New"/>
              </a:rPr>
              <a:t>[, '</a:t>
            </a:r>
            <a:r>
              <a:rPr lang="en-US" sz="1800" b="1" i="1">
                <a:solidFill>
                  <a:srgbClr val="000000"/>
                </a:solidFill>
                <a:latin typeface="Courier New"/>
                <a:ea typeface="Courier New"/>
                <a:cs typeface="Courier New"/>
                <a:sym typeface="Courier New"/>
              </a:rPr>
              <a:t>format_model</a:t>
            </a:r>
            <a:r>
              <a:rPr lang="en-US" sz="1800" b="1">
                <a:solidFill>
                  <a:srgbClr val="000000"/>
                </a:solidFill>
                <a:latin typeface="Courier New"/>
                <a:ea typeface="Courier New"/>
                <a:cs typeface="Courier New"/>
                <a:sym typeface="Courier New"/>
              </a:rPr>
              <a:t>'])</a:t>
            </a:r>
            <a:endParaRPr/>
          </a:p>
        </p:txBody>
      </p:sp>
      <p:sp>
        <p:nvSpPr>
          <p:cNvPr id="2579" name="Google Shape;2579;p186"/>
          <p:cNvSpPr/>
          <p:nvPr/>
        </p:nvSpPr>
        <p:spPr>
          <a:xfrm>
            <a:off x="2132012" y="2560394"/>
            <a:ext cx="8064500" cy="576965"/>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lnSpc>
                <a:spcPct val="160000"/>
              </a:lnSpc>
              <a:spcBef>
                <a:spcPts val="0"/>
              </a:spcBef>
              <a:spcAft>
                <a:spcPts val="0"/>
              </a:spcAft>
              <a:buNone/>
            </a:pPr>
            <a:r>
              <a:rPr lang="en-US" sz="1800" b="1">
                <a:solidFill>
                  <a:srgbClr val="000000"/>
                </a:solidFill>
                <a:latin typeface="Courier New"/>
                <a:ea typeface="Courier New"/>
                <a:cs typeface="Courier New"/>
                <a:sym typeface="Courier New"/>
              </a:rPr>
              <a:t>TO_NUMBER(</a:t>
            </a:r>
            <a:r>
              <a:rPr lang="en-US" sz="1800" b="1" i="1">
                <a:solidFill>
                  <a:srgbClr val="000000"/>
                </a:solidFill>
                <a:latin typeface="Courier New"/>
                <a:ea typeface="Courier New"/>
                <a:cs typeface="Courier New"/>
                <a:sym typeface="Courier New"/>
              </a:rPr>
              <a:t>char</a:t>
            </a:r>
            <a:r>
              <a:rPr lang="en-US" sz="1800" b="1">
                <a:solidFill>
                  <a:srgbClr val="000000"/>
                </a:solidFill>
                <a:latin typeface="Courier New"/>
                <a:ea typeface="Courier New"/>
                <a:cs typeface="Courier New"/>
                <a:sym typeface="Courier New"/>
              </a:rPr>
              <a:t>[</a:t>
            </a:r>
            <a:r>
              <a:rPr lang="en-US" sz="1800" b="1" i="1">
                <a:solidFill>
                  <a:srgbClr val="000000"/>
                </a:solidFill>
                <a:latin typeface="Courier New"/>
                <a:ea typeface="Courier New"/>
                <a:cs typeface="Courier New"/>
                <a:sym typeface="Courier New"/>
              </a:rPr>
              <a:t>, </a:t>
            </a:r>
            <a:r>
              <a:rPr lang="en-US" sz="1800" b="1">
                <a:solidFill>
                  <a:srgbClr val="000000"/>
                </a:solidFill>
                <a:latin typeface="Courier New"/>
                <a:ea typeface="Courier New"/>
                <a:cs typeface="Courier New"/>
                <a:sym typeface="Courier New"/>
              </a:rPr>
              <a:t>'</a:t>
            </a:r>
            <a:r>
              <a:rPr lang="en-US" sz="1800" b="1" i="1">
                <a:solidFill>
                  <a:srgbClr val="000000"/>
                </a:solidFill>
                <a:latin typeface="Courier New"/>
                <a:ea typeface="Courier New"/>
                <a:cs typeface="Courier New"/>
                <a:sym typeface="Courier New"/>
              </a:rPr>
              <a:t>format_model</a:t>
            </a:r>
            <a:r>
              <a:rPr lang="en-US" sz="1800" b="1">
                <a:solidFill>
                  <a:srgbClr val="000000"/>
                </a:solidFill>
                <a:latin typeface="Courier New"/>
                <a:ea typeface="Courier New"/>
                <a:cs typeface="Courier New"/>
                <a:sym typeface="Courier New"/>
              </a:rPr>
              <a:t>'])</a:t>
            </a:r>
            <a:endParaRPr/>
          </a:p>
        </p:txBody>
      </p:sp>
      <p:sp>
        <p:nvSpPr>
          <p:cNvPr id="2580" name="Google Shape;2580;p18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600" dirty="0"/>
              <a:t>Using the </a:t>
            </a:r>
            <a:r>
              <a:rPr lang="en-US" sz="4600" dirty="0">
                <a:latin typeface="Courier New"/>
                <a:ea typeface="Courier New"/>
                <a:cs typeface="Courier New"/>
                <a:sym typeface="Courier New"/>
              </a:rPr>
              <a:t>TO_NUMBER</a:t>
            </a:r>
            <a:r>
              <a:rPr lang="en-US" sz="4600" dirty="0"/>
              <a:t> and </a:t>
            </a:r>
            <a:r>
              <a:rPr lang="en-US" sz="4600" dirty="0" smtClean="0">
                <a:latin typeface="Courier New"/>
                <a:ea typeface="Courier New"/>
                <a:cs typeface="Courier New"/>
                <a:sym typeface="Courier New"/>
              </a:rPr>
              <a:t>TO_DATE</a:t>
            </a:r>
            <a:endParaRPr sz="4600" dirty="0"/>
          </a:p>
        </p:txBody>
      </p:sp>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169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smtClean="0"/>
              <a:t>Relational </a:t>
            </a:r>
            <a:r>
              <a:rPr lang="en-US" dirty="0"/>
              <a:t>Database</a:t>
            </a:r>
            <a:endParaRPr dirty="0"/>
          </a:p>
        </p:txBody>
      </p:sp>
      <p:sp>
        <p:nvSpPr>
          <p:cNvPr id="377" name="Google Shape;377;p3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dirty="0">
                <a:latin typeface="Arial"/>
                <a:ea typeface="Arial"/>
                <a:cs typeface="Arial"/>
                <a:sym typeface="Arial"/>
              </a:rPr>
              <a:t>A relational database is a collection of relations or two-dimensional tables controlled by the Oracle server.</a:t>
            </a:r>
            <a:endParaRPr dirty="0"/>
          </a:p>
          <a:p>
            <a:pPr marL="228600" lvl="0" indent="-25400" algn="l" rtl="0">
              <a:lnSpc>
                <a:spcPct val="90000"/>
              </a:lnSpc>
              <a:spcBef>
                <a:spcPts val="1000"/>
              </a:spcBef>
              <a:spcAft>
                <a:spcPts val="0"/>
              </a:spcAft>
              <a:buClr>
                <a:schemeClr val="dk1"/>
              </a:buClr>
              <a:buSzPts val="3200"/>
              <a:buNone/>
            </a:pPr>
            <a:endParaRPr dirty="0"/>
          </a:p>
        </p:txBody>
      </p:sp>
      <p:sp>
        <p:nvSpPr>
          <p:cNvPr id="378" name="Google Shape;378;p31"/>
          <p:cNvSpPr/>
          <p:nvPr/>
        </p:nvSpPr>
        <p:spPr>
          <a:xfrm>
            <a:off x="2688629" y="3639216"/>
            <a:ext cx="3427628" cy="1125972"/>
          </a:xfrm>
          <a:custGeom>
            <a:avLst/>
            <a:gdLst/>
            <a:ahLst/>
            <a:cxnLst/>
            <a:rect l="l" t="t" r="r" b="b"/>
            <a:pathLst>
              <a:path w="10000" h="10205" extrusionOk="0">
                <a:moveTo>
                  <a:pt x="8470" y="205"/>
                </a:moveTo>
                <a:lnTo>
                  <a:pt x="0" y="10182"/>
                </a:lnTo>
                <a:lnTo>
                  <a:pt x="10000" y="10205"/>
                </a:lnTo>
                <a:cubicBezTo>
                  <a:pt x="9974" y="6803"/>
                  <a:pt x="10013" y="3402"/>
                  <a:pt x="9987" y="0"/>
                </a:cubicBezTo>
                <a:lnTo>
                  <a:pt x="8470" y="205"/>
                </a:lnTo>
              </a:path>
            </a:pathLst>
          </a:custGeom>
          <a:gradFill>
            <a:gsLst>
              <a:gs pos="0">
                <a:srgbClr val="FFBA81"/>
              </a:gs>
              <a:gs pos="50000">
                <a:srgbClr val="FFD1B3"/>
              </a:gs>
              <a:gs pos="100000">
                <a:srgbClr val="FFE8D9"/>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379" name="Google Shape;379;p31"/>
          <p:cNvSpPr/>
          <p:nvPr/>
        </p:nvSpPr>
        <p:spPr>
          <a:xfrm>
            <a:off x="3011069" y="4399846"/>
            <a:ext cx="2809875" cy="366712"/>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Table name: </a:t>
            </a:r>
            <a:r>
              <a:rPr lang="en-US" sz="1800">
                <a:solidFill>
                  <a:srgbClr val="2F2F2F"/>
                </a:solidFill>
                <a:latin typeface="Courier New"/>
                <a:ea typeface="Courier New"/>
                <a:cs typeface="Courier New"/>
                <a:sym typeface="Courier New"/>
              </a:rPr>
              <a:t>EMPLOYEES</a:t>
            </a:r>
            <a:endParaRPr sz="1800">
              <a:solidFill>
                <a:schemeClr val="dk1"/>
              </a:solidFill>
              <a:latin typeface="Calibri"/>
              <a:ea typeface="Calibri"/>
              <a:cs typeface="Calibri"/>
              <a:sym typeface="Calibri"/>
            </a:endParaRPr>
          </a:p>
        </p:txBody>
      </p:sp>
      <p:sp>
        <p:nvSpPr>
          <p:cNvPr id="380" name="Google Shape;380;p31"/>
          <p:cNvSpPr/>
          <p:nvPr/>
        </p:nvSpPr>
        <p:spPr>
          <a:xfrm>
            <a:off x="6289459" y="3672948"/>
            <a:ext cx="3420020" cy="1122376"/>
          </a:xfrm>
          <a:custGeom>
            <a:avLst/>
            <a:gdLst/>
            <a:ahLst/>
            <a:cxnLst/>
            <a:rect l="l" t="t" r="r" b="b"/>
            <a:pathLst>
              <a:path w="9976" h="10000" extrusionOk="0">
                <a:moveTo>
                  <a:pt x="1025" y="0"/>
                </a:moveTo>
                <a:lnTo>
                  <a:pt x="9976" y="10000"/>
                </a:lnTo>
                <a:lnTo>
                  <a:pt x="1" y="10000"/>
                </a:lnTo>
                <a:cubicBezTo>
                  <a:pt x="-7" y="6700"/>
                  <a:pt x="50" y="3400"/>
                  <a:pt x="42" y="100"/>
                </a:cubicBezTo>
                <a:cubicBezTo>
                  <a:pt x="281" y="100"/>
                  <a:pt x="785" y="0"/>
                  <a:pt x="1025" y="0"/>
                </a:cubicBezTo>
              </a:path>
            </a:pathLst>
          </a:custGeom>
          <a:gradFill>
            <a:gsLst>
              <a:gs pos="0">
                <a:srgbClr val="FFBA81"/>
              </a:gs>
              <a:gs pos="50000">
                <a:srgbClr val="FFD1B3"/>
              </a:gs>
              <a:gs pos="100000">
                <a:srgbClr val="FFE8D9"/>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381" name="Google Shape;381;p31"/>
          <p:cNvSpPr/>
          <p:nvPr/>
        </p:nvSpPr>
        <p:spPr>
          <a:xfrm>
            <a:off x="6380626" y="4399845"/>
            <a:ext cx="3203575" cy="366713"/>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Table name: </a:t>
            </a:r>
            <a:r>
              <a:rPr lang="en-US" sz="1800">
                <a:solidFill>
                  <a:srgbClr val="2F2F2F"/>
                </a:solidFill>
                <a:latin typeface="Courier New"/>
                <a:ea typeface="Courier New"/>
                <a:cs typeface="Courier New"/>
                <a:sym typeface="Courier New"/>
              </a:rPr>
              <a:t>DEPARTMENTS</a:t>
            </a:r>
            <a:endParaRPr sz="1800">
              <a:solidFill>
                <a:schemeClr val="dk1"/>
              </a:solidFill>
              <a:latin typeface="Calibri"/>
              <a:ea typeface="Calibri"/>
              <a:cs typeface="Calibri"/>
              <a:sym typeface="Calibri"/>
            </a:endParaRPr>
          </a:p>
        </p:txBody>
      </p:sp>
      <p:sp>
        <p:nvSpPr>
          <p:cNvPr id="382" name="Google Shape;382;p31"/>
          <p:cNvSpPr txBox="1"/>
          <p:nvPr/>
        </p:nvSpPr>
        <p:spPr>
          <a:xfrm>
            <a:off x="2634831" y="5371572"/>
            <a:ext cx="366712" cy="394980"/>
          </a:xfrm>
          <a:prstGeom prst="rect">
            <a:avLst/>
          </a:prstGeom>
          <a:noFill/>
          <a:ln>
            <a:noFill/>
          </a:ln>
        </p:spPr>
        <p:txBody>
          <a:bodyPr spcFirstLastPara="1" wrap="square" lIns="12700" tIns="12700" rIns="12700" bIns="12700" anchor="t" anchorCtr="0">
            <a:no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sp>
        <p:nvSpPr>
          <p:cNvPr id="383" name="Google Shape;383;p31"/>
          <p:cNvSpPr txBox="1"/>
          <p:nvPr/>
        </p:nvSpPr>
        <p:spPr>
          <a:xfrm>
            <a:off x="6227343" y="5392210"/>
            <a:ext cx="366713" cy="394980"/>
          </a:xfrm>
          <a:prstGeom prst="rect">
            <a:avLst/>
          </a:prstGeom>
          <a:noFill/>
          <a:ln>
            <a:noFill/>
          </a:ln>
        </p:spPr>
        <p:txBody>
          <a:bodyPr spcFirstLastPara="1" wrap="square" lIns="12700" tIns="12700" rIns="12700" bIns="12700" anchor="t" anchorCtr="0">
            <a:no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pic>
        <p:nvPicPr>
          <p:cNvPr id="384" name="Google Shape;384;p31" descr="C:\salome_official\projects\11gR2\screenshots\intro_s19_a.gif"/>
          <p:cNvPicPr preferRelativeResize="0"/>
          <p:nvPr/>
        </p:nvPicPr>
        <p:blipFill rotWithShape="1">
          <a:blip r:embed="rId3">
            <a:alphaModFix/>
          </a:blip>
          <a:srcRect/>
          <a:stretch/>
        </p:blipFill>
        <p:spPr>
          <a:xfrm>
            <a:off x="2711031" y="4773085"/>
            <a:ext cx="3409950" cy="777875"/>
          </a:xfrm>
          <a:prstGeom prst="rect">
            <a:avLst/>
          </a:prstGeom>
          <a:noFill/>
          <a:ln w="12700" cap="flat" cmpd="sng">
            <a:solidFill>
              <a:schemeClr val="dk1"/>
            </a:solidFill>
            <a:prstDash val="solid"/>
            <a:miter lim="800000"/>
            <a:headEnd type="none" w="sm" len="sm"/>
            <a:tailEnd type="none" w="sm" len="sm"/>
          </a:ln>
        </p:spPr>
      </p:pic>
      <p:pic>
        <p:nvPicPr>
          <p:cNvPr id="385" name="Google Shape;385;p31" descr="C:\salome_official\projects\11gR2\screenshots\intro_s19_b.gif"/>
          <p:cNvPicPr preferRelativeResize="0"/>
          <p:nvPr/>
        </p:nvPicPr>
        <p:blipFill rotWithShape="1">
          <a:blip r:embed="rId4">
            <a:alphaModFix/>
          </a:blip>
          <a:srcRect/>
          <a:stretch/>
        </p:blipFill>
        <p:spPr>
          <a:xfrm>
            <a:off x="6272676" y="4770261"/>
            <a:ext cx="3419475" cy="788988"/>
          </a:xfrm>
          <a:prstGeom prst="rect">
            <a:avLst/>
          </a:prstGeom>
          <a:noFill/>
          <a:ln w="12700" cap="flat" cmpd="sng">
            <a:solidFill>
              <a:schemeClr val="dk1"/>
            </a:solidFill>
            <a:prstDash val="solid"/>
            <a:miter lim="800000"/>
            <a:headEnd type="none" w="sm" len="sm"/>
            <a:tailEnd type="none" w="sm" len="sm"/>
          </a:ln>
        </p:spPr>
      </p:pic>
      <p:pic>
        <p:nvPicPr>
          <p:cNvPr id="386" name="Google Shape;386;p31" descr="database.png"/>
          <p:cNvPicPr preferRelativeResize="0"/>
          <p:nvPr/>
        </p:nvPicPr>
        <p:blipFill rotWithShape="1">
          <a:blip r:embed="rId5">
            <a:alphaModFix/>
          </a:blip>
          <a:srcRect/>
          <a:stretch/>
        </p:blipFill>
        <p:spPr>
          <a:xfrm>
            <a:off x="5549481" y="2637703"/>
            <a:ext cx="1143000" cy="1544594"/>
          </a:xfrm>
          <a:prstGeom prst="rect">
            <a:avLst/>
          </a:prstGeom>
          <a:noFill/>
          <a:ln>
            <a:noFill/>
          </a:ln>
        </p:spPr>
      </p:pic>
      <p:pic>
        <p:nvPicPr>
          <p:cNvPr id="387" name="Google Shape;387;p31" descr="cnt234074.gif"/>
          <p:cNvPicPr preferRelativeResize="0"/>
          <p:nvPr/>
        </p:nvPicPr>
        <p:blipFill rotWithShape="1">
          <a:blip r:embed="rId6">
            <a:alphaModFix/>
          </a:blip>
          <a:srcRect/>
          <a:stretch/>
        </p:blipFill>
        <p:spPr>
          <a:xfrm>
            <a:off x="5739981" y="3056787"/>
            <a:ext cx="762000" cy="1026060"/>
          </a:xfrm>
          <a:prstGeom prst="rect">
            <a:avLst/>
          </a:prstGeom>
          <a:noFill/>
          <a:ln>
            <a:noFill/>
          </a:ln>
        </p:spPr>
      </p:pic>
      <p:sp>
        <p:nvSpPr>
          <p:cNvPr id="388" name="Google Shape;388;p31"/>
          <p:cNvSpPr/>
          <p:nvPr/>
        </p:nvSpPr>
        <p:spPr>
          <a:xfrm>
            <a:off x="5292306" y="2201334"/>
            <a:ext cx="1657350" cy="369974"/>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Oracle server</a:t>
            </a:r>
            <a:endParaRPr sz="1800">
              <a:solidFill>
                <a:schemeClr val="dk1"/>
              </a:solidFill>
              <a:latin typeface="Calibri"/>
              <a:ea typeface="Calibri"/>
              <a:cs typeface="Calibri"/>
              <a:sym typeface="Calibri"/>
            </a:endParaRPr>
          </a:p>
        </p:txBody>
      </p:sp>
      <p:sp>
        <p:nvSpPr>
          <p:cNvPr id="1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8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dirty="0">
                <a:latin typeface="Arial"/>
                <a:ea typeface="Arial"/>
                <a:cs typeface="Arial"/>
                <a:sym typeface="Arial"/>
              </a:rPr>
              <a:t>To find employees hired before 2010, use the </a:t>
            </a:r>
            <a:r>
              <a:rPr lang="en-US" dirty="0">
                <a:latin typeface="Courier New"/>
                <a:ea typeface="Courier New"/>
                <a:cs typeface="Courier New"/>
                <a:sym typeface="Courier New"/>
              </a:rPr>
              <a:t>RR</a:t>
            </a:r>
            <a:r>
              <a:rPr lang="en-US" dirty="0">
                <a:latin typeface="Arial"/>
                <a:ea typeface="Arial"/>
                <a:cs typeface="Arial"/>
                <a:sym typeface="Arial"/>
              </a:rPr>
              <a:t> date format, which produces the correct result if the command is run now or before the year 2049: </a:t>
            </a:r>
            <a:endParaRPr dirty="0"/>
          </a:p>
          <a:p>
            <a:pPr marL="0" lvl="0" indent="0" algn="l" rtl="0">
              <a:lnSpc>
                <a:spcPct val="90000"/>
              </a:lnSpc>
              <a:spcBef>
                <a:spcPts val="1000"/>
              </a:spcBef>
              <a:spcAft>
                <a:spcPts val="0"/>
              </a:spcAft>
              <a:buClr>
                <a:schemeClr val="dk1"/>
              </a:buClr>
              <a:buSzPts val="3200"/>
              <a:buNone/>
            </a:pPr>
            <a:endParaRPr dirty="0"/>
          </a:p>
        </p:txBody>
      </p:sp>
      <p:sp>
        <p:nvSpPr>
          <p:cNvPr id="2593" name="Google Shape;2593;p188"/>
          <p:cNvSpPr/>
          <p:nvPr/>
        </p:nvSpPr>
        <p:spPr>
          <a:xfrm>
            <a:off x="2126330" y="2855495"/>
            <a:ext cx="8064500"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last_name, TO_CHAR(hire_date, 'DD-Mon-YYYY')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hire_date &lt; TO_DATE('01 Jan, 10','DD Mon,RR');</a:t>
            </a:r>
            <a:endParaRPr sz="1800" b="1">
              <a:solidFill>
                <a:srgbClr val="000000"/>
              </a:solidFill>
              <a:latin typeface="Courier New"/>
              <a:ea typeface="Courier New"/>
              <a:cs typeface="Courier New"/>
              <a:sym typeface="Courier New"/>
            </a:endParaRPr>
          </a:p>
        </p:txBody>
      </p:sp>
      <p:pic>
        <p:nvPicPr>
          <p:cNvPr id="2594" name="Google Shape;2594;p188"/>
          <p:cNvPicPr preferRelativeResize="0"/>
          <p:nvPr/>
        </p:nvPicPr>
        <p:blipFill rotWithShape="1">
          <a:blip r:embed="rId3">
            <a:alphaModFix/>
          </a:blip>
          <a:srcRect/>
          <a:stretch/>
        </p:blipFill>
        <p:spPr>
          <a:xfrm>
            <a:off x="2126330" y="4150894"/>
            <a:ext cx="4181902" cy="762000"/>
          </a:xfrm>
          <a:prstGeom prst="rect">
            <a:avLst/>
          </a:prstGeom>
          <a:noFill/>
          <a:ln w="28575" cap="flat" cmpd="sng">
            <a:solidFill>
              <a:srgbClr val="F7941D"/>
            </a:solidFill>
            <a:prstDash val="solid"/>
            <a:miter lim="800000"/>
            <a:headEnd type="none" w="sm" len="sm"/>
            <a:tailEnd type="none" w="sm" len="sm"/>
          </a:ln>
        </p:spPr>
      </p:pic>
      <p:sp>
        <p:nvSpPr>
          <p:cNvPr id="2595" name="Google Shape;2595;p18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Teko"/>
              <a:buNone/>
            </a:pPr>
            <a:r>
              <a:rPr lang="en-US" sz="3300" dirty="0"/>
              <a:t>Using </a:t>
            </a:r>
            <a:r>
              <a:rPr lang="en-US" sz="3300" dirty="0">
                <a:latin typeface="Courier New"/>
                <a:ea typeface="Courier New"/>
                <a:cs typeface="Courier New"/>
                <a:sym typeface="Courier New"/>
              </a:rPr>
              <a:t>TO_CHAR</a:t>
            </a:r>
            <a:r>
              <a:rPr lang="en-US" sz="3300" dirty="0"/>
              <a:t> and </a:t>
            </a:r>
            <a:r>
              <a:rPr lang="en-US" sz="3300" dirty="0">
                <a:latin typeface="Courier New"/>
                <a:ea typeface="Courier New"/>
                <a:cs typeface="Courier New"/>
                <a:sym typeface="Courier New"/>
              </a:rPr>
              <a:t>TO_DATE</a:t>
            </a:r>
            <a:r>
              <a:rPr lang="en-US" sz="3300" dirty="0"/>
              <a:t> Functions with the </a:t>
            </a:r>
            <a:r>
              <a:rPr lang="en-US" sz="3300" dirty="0">
                <a:latin typeface="Courier New"/>
                <a:ea typeface="Courier New"/>
                <a:cs typeface="Courier New"/>
                <a:sym typeface="Courier New"/>
              </a:rPr>
              <a:t>RR</a:t>
            </a:r>
            <a:r>
              <a:rPr lang="en-US" sz="3300" dirty="0"/>
              <a:t> </a:t>
            </a:r>
            <a:r>
              <a:rPr lang="en-US" sz="3300" dirty="0" smtClean="0"/>
              <a:t>Date</a:t>
            </a:r>
            <a:endParaRPr sz="3300" dirty="0"/>
          </a:p>
        </p:txBody>
      </p:sp>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89"/>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601" name="Google Shape;2601;p18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A6A6A6"/>
              </a:buClr>
              <a:buSzPts val="3200"/>
              <a:buChar char="•"/>
            </a:pPr>
            <a:r>
              <a:rPr lang="en-US" dirty="0">
                <a:solidFill>
                  <a:schemeClr val="tx1"/>
                </a:solidFill>
              </a:rPr>
              <a:t>Implicit and explicit data type conversion</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TO_CHAR</a:t>
            </a:r>
            <a:r>
              <a:rPr lang="en-US" dirty="0">
                <a:solidFill>
                  <a:schemeClr val="tx1"/>
                </a:solidFill>
              </a:rPr>
              <a:t>, </a:t>
            </a:r>
            <a:r>
              <a:rPr lang="en-US" dirty="0">
                <a:solidFill>
                  <a:schemeClr val="tx1"/>
                </a:solidFill>
                <a:latin typeface="Courier New"/>
                <a:ea typeface="Courier New"/>
                <a:cs typeface="Courier New"/>
                <a:sym typeface="Courier New"/>
              </a:rPr>
              <a:t>TO_DATE</a:t>
            </a:r>
            <a:r>
              <a:rPr lang="en-US" dirty="0">
                <a:solidFill>
                  <a:schemeClr val="tx1"/>
                </a:solidFill>
              </a:rPr>
              <a:t>, </a:t>
            </a:r>
            <a:r>
              <a:rPr lang="en-US" dirty="0">
                <a:solidFill>
                  <a:schemeClr val="tx1"/>
                </a:solidFill>
                <a:latin typeface="Courier New"/>
                <a:ea typeface="Courier New"/>
                <a:cs typeface="Courier New"/>
                <a:sym typeface="Courier New"/>
              </a:rPr>
              <a:t>TO_NUMBER</a:t>
            </a:r>
            <a:r>
              <a:rPr lang="en-US" dirty="0">
                <a:solidFill>
                  <a:schemeClr val="tx1"/>
                </a:solidFill>
              </a:rPr>
              <a:t> functions</a:t>
            </a:r>
            <a:endParaRPr dirty="0">
              <a:solidFill>
                <a:schemeClr val="tx1"/>
              </a:solidFill>
            </a:endParaRPr>
          </a:p>
          <a:p>
            <a:pPr marL="685800" lvl="1" indent="-228600" algn="l" rtl="0">
              <a:lnSpc>
                <a:spcPct val="90000"/>
              </a:lnSpc>
              <a:spcBef>
                <a:spcPts val="500"/>
              </a:spcBef>
              <a:spcAft>
                <a:spcPts val="0"/>
              </a:spcAft>
              <a:buClr>
                <a:srgbClr val="F7941D"/>
              </a:buClr>
              <a:buSzPts val="3200"/>
              <a:buChar char="•"/>
            </a:pPr>
            <a:r>
              <a:rPr lang="en-US" dirty="0">
                <a:solidFill>
                  <a:schemeClr val="tx1"/>
                </a:solidFill>
              </a:rPr>
              <a:t>General functions:</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NVL</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NVL2</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NULLIF</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COALESCE</a:t>
            </a:r>
            <a:endParaRPr dirty="0">
              <a:solidFill>
                <a:schemeClr val="tx1"/>
              </a:solidFill>
            </a:endParaRPr>
          </a:p>
          <a:p>
            <a:pPr marL="685800" lvl="1" indent="-228600" algn="l" rtl="0">
              <a:lnSpc>
                <a:spcPct val="90000"/>
              </a:lnSpc>
              <a:spcBef>
                <a:spcPts val="500"/>
              </a:spcBef>
              <a:spcAft>
                <a:spcPts val="0"/>
              </a:spcAft>
              <a:buClr>
                <a:srgbClr val="BFBFBF"/>
              </a:buClr>
              <a:buSzPts val="3200"/>
              <a:buChar char="•"/>
            </a:pPr>
            <a:r>
              <a:rPr lang="en-US" dirty="0">
                <a:solidFill>
                  <a:schemeClr val="tx1"/>
                </a:solidFill>
                <a:latin typeface="Courier New"/>
                <a:ea typeface="Courier New"/>
                <a:cs typeface="Courier New"/>
                <a:sym typeface="Courier New"/>
              </a:rPr>
              <a:t>Conditional expressions:</a:t>
            </a:r>
            <a:endParaRPr dirty="0">
              <a:solidFill>
                <a:schemeClr val="tx1"/>
              </a:solidFill>
            </a:endParaRPr>
          </a:p>
          <a:p>
            <a:pPr marL="1143000" lvl="2" indent="-228600" algn="l" rtl="0">
              <a:lnSpc>
                <a:spcPct val="90000"/>
              </a:lnSpc>
              <a:spcBef>
                <a:spcPts val="500"/>
              </a:spcBef>
              <a:spcAft>
                <a:spcPts val="0"/>
              </a:spcAft>
              <a:buClr>
                <a:srgbClr val="BFBFBF"/>
              </a:buClr>
              <a:buSzPts val="3200"/>
              <a:buChar char="•"/>
            </a:pPr>
            <a:r>
              <a:rPr lang="en-US" dirty="0">
                <a:solidFill>
                  <a:schemeClr val="tx1"/>
                </a:solidFill>
                <a:latin typeface="Courier New"/>
                <a:ea typeface="Courier New"/>
                <a:cs typeface="Courier New"/>
                <a:sym typeface="Courier New"/>
              </a:rPr>
              <a:t>CASE</a:t>
            </a:r>
            <a:endParaRPr dirty="0">
              <a:solidFill>
                <a:schemeClr val="tx1"/>
              </a:solidFill>
            </a:endParaRPr>
          </a:p>
          <a:p>
            <a:pPr marL="1143000" lvl="2" indent="-228600" algn="l" rtl="0">
              <a:lnSpc>
                <a:spcPct val="90000"/>
              </a:lnSpc>
              <a:spcBef>
                <a:spcPts val="500"/>
              </a:spcBef>
              <a:spcAft>
                <a:spcPts val="0"/>
              </a:spcAft>
              <a:buClr>
                <a:srgbClr val="BFBFBF"/>
              </a:buClr>
              <a:buSzPts val="3200"/>
              <a:buChar char="•"/>
            </a:pPr>
            <a:r>
              <a:rPr lang="en-US" dirty="0">
                <a:solidFill>
                  <a:schemeClr val="tx1"/>
                </a:solidFill>
                <a:latin typeface="Courier New"/>
                <a:ea typeface="Courier New"/>
                <a:cs typeface="Courier New"/>
                <a:sym typeface="Courier New"/>
              </a:rPr>
              <a:t>Searched CASE</a:t>
            </a:r>
            <a:endParaRPr dirty="0">
              <a:solidFill>
                <a:schemeClr val="tx1"/>
              </a:solidFill>
            </a:endParaRPr>
          </a:p>
          <a:p>
            <a:pPr marL="1143000" lvl="2" indent="-228600" algn="l" rtl="0">
              <a:lnSpc>
                <a:spcPct val="90000"/>
              </a:lnSpc>
              <a:spcBef>
                <a:spcPts val="500"/>
              </a:spcBef>
              <a:spcAft>
                <a:spcPts val="0"/>
              </a:spcAft>
              <a:buClr>
                <a:srgbClr val="BFBFBF"/>
              </a:buClr>
              <a:buSzPts val="3200"/>
              <a:buChar char="•"/>
            </a:pPr>
            <a:r>
              <a:rPr lang="en-US" dirty="0">
                <a:solidFill>
                  <a:schemeClr val="tx1"/>
                </a:solidFill>
                <a:latin typeface="Courier New"/>
                <a:ea typeface="Courier New"/>
                <a:cs typeface="Courier New"/>
                <a:sym typeface="Courier New"/>
              </a:rPr>
              <a:t>DECODE</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19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General Functions</a:t>
            </a:r>
            <a:endParaRPr/>
          </a:p>
        </p:txBody>
      </p:sp>
      <p:sp>
        <p:nvSpPr>
          <p:cNvPr id="2611" name="Google Shape;2611;p19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The following functions pertain to using nulls and can be used with any data type:</a:t>
            </a:r>
            <a:endParaRPr/>
          </a:p>
          <a:p>
            <a:pPr marL="0" lvl="0" indent="0" algn="l" rtl="0">
              <a:lnSpc>
                <a:spcPct val="90000"/>
              </a:lnSpc>
              <a:spcBef>
                <a:spcPts val="1000"/>
              </a:spcBef>
              <a:spcAft>
                <a:spcPts val="0"/>
              </a:spcAft>
              <a:buClr>
                <a:schemeClr val="dk1"/>
              </a:buClr>
              <a:buSzPts val="3200"/>
              <a:buNone/>
            </a:pPr>
            <a:endParaRPr/>
          </a:p>
        </p:txBody>
      </p:sp>
      <p:grpSp>
        <p:nvGrpSpPr>
          <p:cNvPr id="2612" name="Google Shape;2612;p190"/>
          <p:cNvGrpSpPr/>
          <p:nvPr/>
        </p:nvGrpSpPr>
        <p:grpSpPr>
          <a:xfrm rot="5400000">
            <a:off x="3859033" y="-1752511"/>
            <a:ext cx="4470760" cy="11795761"/>
            <a:chOff x="4114801" y="171939"/>
            <a:chExt cx="4876801" cy="6234164"/>
          </a:xfrm>
        </p:grpSpPr>
        <p:sp>
          <p:nvSpPr>
            <p:cNvPr id="2613" name="Google Shape;2613;p190"/>
            <p:cNvSpPr/>
            <p:nvPr/>
          </p:nvSpPr>
          <p:spPr>
            <a:xfrm rot="5400000">
              <a:off x="5211753" y="2626254"/>
              <a:ext cx="2682897" cy="4876801"/>
            </a:xfrm>
            <a:prstGeom prst="rect">
              <a:avLst/>
            </a:prstGeom>
            <a:gradFill>
              <a:gsLst>
                <a:gs pos="0">
                  <a:schemeClr val="lt1"/>
                </a:gs>
                <a:gs pos="100000">
                  <a:srgbClr val="F6F8F8"/>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14" name="Google Shape;2614;p190"/>
            <p:cNvSpPr/>
            <p:nvPr/>
          </p:nvSpPr>
          <p:spPr>
            <a:xfrm rot="5400000">
              <a:off x="5000614" y="-713874"/>
              <a:ext cx="3105175" cy="4876801"/>
            </a:xfrm>
            <a:prstGeom prst="rect">
              <a:avLst/>
            </a:prstGeom>
            <a:gradFill>
              <a:gsLst>
                <a:gs pos="0">
                  <a:schemeClr val="lt1"/>
                </a:gs>
                <a:gs pos="100000">
                  <a:srgbClr val="F6F8F8"/>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sp>
        <p:nvSpPr>
          <p:cNvPr id="2615" name="Google Shape;2615;p190"/>
          <p:cNvSpPr/>
          <p:nvPr/>
        </p:nvSpPr>
        <p:spPr>
          <a:xfrm>
            <a:off x="6064690" y="3887578"/>
            <a:ext cx="42672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16" name="Google Shape;2616;p190"/>
          <p:cNvSpPr txBox="1"/>
          <p:nvPr/>
        </p:nvSpPr>
        <p:spPr>
          <a:xfrm>
            <a:off x="6064690" y="4097813"/>
            <a:ext cx="42672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COALESCE (expr1, expr2,    		..., exprn)</a:t>
            </a:r>
            <a:endParaRPr sz="1800" b="1" i="0" u="none" strike="noStrike" cap="none">
              <a:solidFill>
                <a:srgbClr val="000000"/>
              </a:solidFill>
              <a:latin typeface="Courier New"/>
              <a:ea typeface="Courier New"/>
              <a:cs typeface="Courier New"/>
              <a:sym typeface="Courier New"/>
            </a:endParaRPr>
          </a:p>
        </p:txBody>
      </p:sp>
      <p:sp>
        <p:nvSpPr>
          <p:cNvPr id="2617" name="Google Shape;2617;p190"/>
          <p:cNvSpPr/>
          <p:nvPr/>
        </p:nvSpPr>
        <p:spPr>
          <a:xfrm>
            <a:off x="2085534" y="3887578"/>
            <a:ext cx="31242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18" name="Google Shape;2618;p190"/>
          <p:cNvSpPr txBox="1"/>
          <p:nvPr/>
        </p:nvSpPr>
        <p:spPr>
          <a:xfrm>
            <a:off x="1744865" y="4215207"/>
            <a:ext cx="35814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NULLIF (expr1, expr2)</a:t>
            </a:r>
            <a:endParaRPr sz="1800" b="1" i="0" u="none" strike="noStrike" cap="none">
              <a:solidFill>
                <a:srgbClr val="000000"/>
              </a:solidFill>
              <a:latin typeface="Courier New"/>
              <a:ea typeface="Courier New"/>
              <a:cs typeface="Courier New"/>
              <a:sym typeface="Courier New"/>
            </a:endParaRPr>
          </a:p>
        </p:txBody>
      </p:sp>
      <p:sp>
        <p:nvSpPr>
          <p:cNvPr id="2619" name="Google Shape;2619;p190"/>
          <p:cNvSpPr/>
          <p:nvPr/>
        </p:nvSpPr>
        <p:spPr>
          <a:xfrm>
            <a:off x="6064690" y="2320715"/>
            <a:ext cx="39624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20" name="Google Shape;2620;p190"/>
          <p:cNvSpPr txBox="1"/>
          <p:nvPr/>
        </p:nvSpPr>
        <p:spPr>
          <a:xfrm>
            <a:off x="5829300" y="2680735"/>
            <a:ext cx="42672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NVL2 (expr1, expr2, expr3)</a:t>
            </a:r>
            <a:endParaRPr sz="1800" b="1" i="0" u="none" strike="noStrike" cap="none">
              <a:solidFill>
                <a:srgbClr val="000000"/>
              </a:solidFill>
              <a:latin typeface="Courier New"/>
              <a:ea typeface="Courier New"/>
              <a:cs typeface="Courier New"/>
              <a:sym typeface="Courier New"/>
            </a:endParaRPr>
          </a:p>
        </p:txBody>
      </p:sp>
      <p:sp>
        <p:nvSpPr>
          <p:cNvPr id="2621" name="Google Shape;2621;p190"/>
          <p:cNvSpPr/>
          <p:nvPr/>
        </p:nvSpPr>
        <p:spPr>
          <a:xfrm>
            <a:off x="2276034" y="2320715"/>
            <a:ext cx="27432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22" name="Google Shape;2622;p190"/>
          <p:cNvSpPr txBox="1"/>
          <p:nvPr/>
        </p:nvSpPr>
        <p:spPr>
          <a:xfrm>
            <a:off x="1971234" y="2680736"/>
            <a:ext cx="31242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NVL (expr1, expr2)</a:t>
            </a:r>
            <a:endParaRPr/>
          </a:p>
        </p:txBody>
      </p:sp>
      <p:grpSp>
        <p:nvGrpSpPr>
          <p:cNvPr id="2623" name="Google Shape;2623;p190"/>
          <p:cNvGrpSpPr/>
          <p:nvPr/>
        </p:nvGrpSpPr>
        <p:grpSpPr>
          <a:xfrm>
            <a:off x="10333650" y="4713497"/>
            <a:ext cx="670641" cy="670641"/>
            <a:chOff x="10867769" y="2633415"/>
            <a:chExt cx="670641" cy="670641"/>
          </a:xfrm>
        </p:grpSpPr>
        <p:sp>
          <p:nvSpPr>
            <p:cNvPr id="2624" name="Google Shape;2624;p190"/>
            <p:cNvSpPr/>
            <p:nvPr/>
          </p:nvSpPr>
          <p:spPr>
            <a:xfrm>
              <a:off x="10867769" y="263341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625" name="Google Shape;2625;p190"/>
            <p:cNvSpPr txBox="1"/>
            <p:nvPr/>
          </p:nvSpPr>
          <p:spPr>
            <a:xfrm>
              <a:off x="10971295" y="2707125"/>
              <a:ext cx="46358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FFFFF"/>
                  </a:solidFill>
                  <a:latin typeface="Arial Black"/>
                  <a:ea typeface="Arial Black"/>
                  <a:cs typeface="Arial Black"/>
                  <a:sym typeface="Arial Black"/>
                </a:rPr>
                <a:t>A</a:t>
              </a:r>
              <a:endParaRPr sz="1800">
                <a:solidFill>
                  <a:srgbClr val="FFFFFF"/>
                </a:solidFill>
                <a:latin typeface="Arial Black"/>
                <a:ea typeface="Arial Black"/>
                <a:cs typeface="Arial Black"/>
                <a:sym typeface="Arial Black"/>
              </a:endParaRPr>
            </a:p>
          </p:txBody>
        </p:sp>
      </p:grpSp>
      <p:grpSp>
        <p:nvGrpSpPr>
          <p:cNvPr id="2626" name="Google Shape;2626;p190"/>
          <p:cNvGrpSpPr/>
          <p:nvPr/>
        </p:nvGrpSpPr>
        <p:grpSpPr>
          <a:xfrm>
            <a:off x="10724728" y="2337893"/>
            <a:ext cx="670641" cy="670641"/>
            <a:chOff x="10497382" y="3273575"/>
            <a:chExt cx="670641" cy="670641"/>
          </a:xfrm>
        </p:grpSpPr>
        <p:sp>
          <p:nvSpPr>
            <p:cNvPr id="2627" name="Google Shape;2627;p190"/>
            <p:cNvSpPr/>
            <p:nvPr/>
          </p:nvSpPr>
          <p:spPr>
            <a:xfrm>
              <a:off x="10497382" y="327357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2628" name="Google Shape;2628;p190"/>
            <p:cNvPicPr preferRelativeResize="0"/>
            <p:nvPr/>
          </p:nvPicPr>
          <p:blipFill rotWithShape="1">
            <a:blip r:embed="rId3">
              <a:alphaModFix/>
            </a:blip>
            <a:srcRect/>
            <a:stretch/>
          </p:blipFill>
          <p:spPr>
            <a:xfrm>
              <a:off x="10555737" y="3331930"/>
              <a:ext cx="553931" cy="553931"/>
            </a:xfrm>
            <a:prstGeom prst="rect">
              <a:avLst/>
            </a:prstGeom>
            <a:noFill/>
            <a:ln>
              <a:noFill/>
            </a:ln>
          </p:spPr>
        </p:pic>
      </p:grpSp>
      <p:grpSp>
        <p:nvGrpSpPr>
          <p:cNvPr id="2629" name="Google Shape;2629;p190"/>
          <p:cNvGrpSpPr/>
          <p:nvPr/>
        </p:nvGrpSpPr>
        <p:grpSpPr>
          <a:xfrm>
            <a:off x="11175947" y="3362205"/>
            <a:ext cx="670641" cy="670641"/>
            <a:chOff x="11236319" y="3273575"/>
            <a:chExt cx="670641" cy="670641"/>
          </a:xfrm>
        </p:grpSpPr>
        <p:sp>
          <p:nvSpPr>
            <p:cNvPr id="2630" name="Google Shape;2630;p190"/>
            <p:cNvSpPr/>
            <p:nvPr/>
          </p:nvSpPr>
          <p:spPr>
            <a:xfrm>
              <a:off x="11236319" y="327357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631" name="Google Shape;2631;p190"/>
            <p:cNvSpPr txBox="1"/>
            <p:nvPr/>
          </p:nvSpPr>
          <p:spPr>
            <a:xfrm>
              <a:off x="11359882" y="3347285"/>
              <a:ext cx="42351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FFFFF"/>
                  </a:solidFill>
                  <a:latin typeface="Arial Black"/>
                  <a:ea typeface="Arial Black"/>
                  <a:cs typeface="Arial Black"/>
                  <a:sym typeface="Arial Black"/>
                </a:rPr>
                <a:t>1</a:t>
              </a:r>
              <a:endParaRPr sz="1800">
                <a:solidFill>
                  <a:srgbClr val="FFFFFF"/>
                </a:solidFill>
                <a:latin typeface="Arial Black"/>
                <a:ea typeface="Arial Black"/>
                <a:cs typeface="Arial Black"/>
                <a:sym typeface="Arial Black"/>
              </a:endParaRPr>
            </a:p>
          </p:txBody>
        </p:sp>
      </p:grpSp>
      <p:grpSp>
        <p:nvGrpSpPr>
          <p:cNvPr id="2632" name="Google Shape;2632;p190"/>
          <p:cNvGrpSpPr/>
          <p:nvPr/>
        </p:nvGrpSpPr>
        <p:grpSpPr>
          <a:xfrm>
            <a:off x="11202581" y="5427727"/>
            <a:ext cx="670641" cy="670641"/>
            <a:chOff x="10497382" y="3273575"/>
            <a:chExt cx="670641" cy="670641"/>
          </a:xfrm>
        </p:grpSpPr>
        <p:sp>
          <p:nvSpPr>
            <p:cNvPr id="2633" name="Google Shape;2633;p190"/>
            <p:cNvSpPr/>
            <p:nvPr/>
          </p:nvSpPr>
          <p:spPr>
            <a:xfrm>
              <a:off x="10497382" y="327357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2634" name="Google Shape;2634;p190"/>
            <p:cNvPicPr preferRelativeResize="0"/>
            <p:nvPr/>
          </p:nvPicPr>
          <p:blipFill rotWithShape="1">
            <a:blip r:embed="rId3">
              <a:alphaModFix/>
            </a:blip>
            <a:srcRect/>
            <a:stretch/>
          </p:blipFill>
          <p:spPr>
            <a:xfrm>
              <a:off x="10555737" y="3331930"/>
              <a:ext cx="553931" cy="553931"/>
            </a:xfrm>
            <a:prstGeom prst="rect">
              <a:avLst/>
            </a:prstGeom>
            <a:noFill/>
            <a:ln>
              <a:noFill/>
            </a:ln>
          </p:spPr>
        </p:pic>
      </p:grpSp>
      <p:grpSp>
        <p:nvGrpSpPr>
          <p:cNvPr id="2635" name="Google Shape;2635;p190"/>
          <p:cNvGrpSpPr/>
          <p:nvPr/>
        </p:nvGrpSpPr>
        <p:grpSpPr>
          <a:xfrm>
            <a:off x="1521613" y="5454441"/>
            <a:ext cx="670641" cy="670641"/>
            <a:chOff x="11236319" y="3273575"/>
            <a:chExt cx="670641" cy="670641"/>
          </a:xfrm>
        </p:grpSpPr>
        <p:sp>
          <p:nvSpPr>
            <p:cNvPr id="2636" name="Google Shape;2636;p190"/>
            <p:cNvSpPr/>
            <p:nvPr/>
          </p:nvSpPr>
          <p:spPr>
            <a:xfrm>
              <a:off x="11236319" y="327357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637" name="Google Shape;2637;p190"/>
            <p:cNvSpPr txBox="1"/>
            <p:nvPr/>
          </p:nvSpPr>
          <p:spPr>
            <a:xfrm>
              <a:off x="11359882" y="3347285"/>
              <a:ext cx="42351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FFFFF"/>
                  </a:solidFill>
                  <a:latin typeface="Arial Black"/>
                  <a:ea typeface="Arial Black"/>
                  <a:cs typeface="Arial Black"/>
                  <a:sym typeface="Arial Black"/>
                </a:rPr>
                <a:t>1</a:t>
              </a:r>
              <a:endParaRPr sz="1800">
                <a:solidFill>
                  <a:srgbClr val="FFFFFF"/>
                </a:solidFill>
                <a:latin typeface="Arial Black"/>
                <a:ea typeface="Arial Black"/>
                <a:cs typeface="Arial Black"/>
                <a:sym typeface="Arial Black"/>
              </a:endParaRPr>
            </a:p>
          </p:txBody>
        </p:sp>
      </p:grpSp>
      <p:grpSp>
        <p:nvGrpSpPr>
          <p:cNvPr id="2638" name="Google Shape;2638;p190"/>
          <p:cNvGrpSpPr/>
          <p:nvPr/>
        </p:nvGrpSpPr>
        <p:grpSpPr>
          <a:xfrm>
            <a:off x="456536" y="2334523"/>
            <a:ext cx="670641" cy="670641"/>
            <a:chOff x="10867769" y="2633415"/>
            <a:chExt cx="670641" cy="670641"/>
          </a:xfrm>
        </p:grpSpPr>
        <p:sp>
          <p:nvSpPr>
            <p:cNvPr id="2639" name="Google Shape;2639;p190"/>
            <p:cNvSpPr/>
            <p:nvPr/>
          </p:nvSpPr>
          <p:spPr>
            <a:xfrm>
              <a:off x="10867769" y="263341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640" name="Google Shape;2640;p190"/>
            <p:cNvSpPr txBox="1"/>
            <p:nvPr/>
          </p:nvSpPr>
          <p:spPr>
            <a:xfrm>
              <a:off x="10971295" y="2707125"/>
              <a:ext cx="46358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FFFFF"/>
                  </a:solidFill>
                  <a:latin typeface="Arial Black"/>
                  <a:ea typeface="Arial Black"/>
                  <a:cs typeface="Arial Black"/>
                  <a:sym typeface="Arial Black"/>
                </a:rPr>
                <a:t>A</a:t>
              </a:r>
              <a:endParaRPr sz="1800">
                <a:solidFill>
                  <a:srgbClr val="FFFFFF"/>
                </a:solidFill>
                <a:latin typeface="Arial Black"/>
                <a:ea typeface="Arial Black"/>
                <a:cs typeface="Arial Black"/>
                <a:sym typeface="Arial Black"/>
              </a:endParaRPr>
            </a:p>
          </p:txBody>
        </p:sp>
      </p:grpSp>
      <p:grpSp>
        <p:nvGrpSpPr>
          <p:cNvPr id="2641" name="Google Shape;2641;p190"/>
          <p:cNvGrpSpPr/>
          <p:nvPr/>
        </p:nvGrpSpPr>
        <p:grpSpPr>
          <a:xfrm>
            <a:off x="1096656" y="3399123"/>
            <a:ext cx="670641" cy="670641"/>
            <a:chOff x="10497382" y="3273575"/>
            <a:chExt cx="670641" cy="670641"/>
          </a:xfrm>
        </p:grpSpPr>
        <p:sp>
          <p:nvSpPr>
            <p:cNvPr id="2642" name="Google Shape;2642;p190"/>
            <p:cNvSpPr/>
            <p:nvPr/>
          </p:nvSpPr>
          <p:spPr>
            <a:xfrm>
              <a:off x="10497382" y="327357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2643" name="Google Shape;2643;p190"/>
            <p:cNvPicPr preferRelativeResize="0"/>
            <p:nvPr/>
          </p:nvPicPr>
          <p:blipFill rotWithShape="1">
            <a:blip r:embed="rId3">
              <a:alphaModFix/>
            </a:blip>
            <a:srcRect/>
            <a:stretch/>
          </p:blipFill>
          <p:spPr>
            <a:xfrm>
              <a:off x="10555737" y="3331930"/>
              <a:ext cx="553931" cy="553931"/>
            </a:xfrm>
            <a:prstGeom prst="rect">
              <a:avLst/>
            </a:prstGeom>
            <a:noFill/>
            <a:ln>
              <a:noFill/>
            </a:ln>
          </p:spPr>
        </p:pic>
      </p:grpSp>
      <p:grpSp>
        <p:nvGrpSpPr>
          <p:cNvPr id="2644" name="Google Shape;2644;p190"/>
          <p:cNvGrpSpPr/>
          <p:nvPr/>
        </p:nvGrpSpPr>
        <p:grpSpPr>
          <a:xfrm>
            <a:off x="353009" y="4619057"/>
            <a:ext cx="670641" cy="670641"/>
            <a:chOff x="1767348" y="4721115"/>
            <a:chExt cx="670641" cy="670641"/>
          </a:xfrm>
        </p:grpSpPr>
        <p:sp>
          <p:nvSpPr>
            <p:cNvPr id="2645" name="Google Shape;2645;p190"/>
            <p:cNvSpPr/>
            <p:nvPr/>
          </p:nvSpPr>
          <p:spPr>
            <a:xfrm>
              <a:off x="1767348" y="4721115"/>
              <a:ext cx="670641" cy="670641"/>
            </a:xfrm>
            <a:prstGeom prst="ellipse">
              <a:avLst/>
            </a:prstGeom>
            <a:noFill/>
            <a:ln w="444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646" name="Google Shape;2646;p190"/>
            <p:cNvSpPr/>
            <p:nvPr/>
          </p:nvSpPr>
          <p:spPr>
            <a:xfrm>
              <a:off x="1890189" y="4843956"/>
              <a:ext cx="424958" cy="424958"/>
            </a:xfrm>
            <a:prstGeom prst="noSmoking">
              <a:avLst>
                <a:gd name="adj" fmla="val 1875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sp>
        <p:nvSpPr>
          <p:cNvPr id="3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3" name="Google Shape;2653;p19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Clr>
                <a:schemeClr val="dk1"/>
              </a:buClr>
              <a:buSzPts val="3200"/>
              <a:buNone/>
            </a:pPr>
            <a:r>
              <a:rPr lang="en-US">
                <a:latin typeface="Arial"/>
                <a:ea typeface="Arial"/>
                <a:cs typeface="Arial"/>
                <a:sym typeface="Arial"/>
              </a:rPr>
              <a:t>Converts a null value to an actual value:</a:t>
            </a:r>
            <a:endParaRPr/>
          </a:p>
          <a:p>
            <a:pPr marL="685800" lvl="1" indent="-228600" algn="l" rtl="0">
              <a:lnSpc>
                <a:spcPct val="90000"/>
              </a:lnSpc>
              <a:spcBef>
                <a:spcPts val="500"/>
              </a:spcBef>
              <a:spcAft>
                <a:spcPts val="0"/>
              </a:spcAft>
              <a:buClr>
                <a:schemeClr val="dk1"/>
              </a:buClr>
              <a:buSzPts val="3200"/>
              <a:buChar char="•"/>
            </a:pPr>
            <a:r>
              <a:rPr lang="en-US"/>
              <a:t>Data types that can be used are date, character, and number.</a:t>
            </a:r>
            <a:endParaRPr/>
          </a:p>
          <a:p>
            <a:pPr marL="685800" lvl="1" indent="-228600" algn="l" rtl="0">
              <a:lnSpc>
                <a:spcPct val="90000"/>
              </a:lnSpc>
              <a:spcBef>
                <a:spcPts val="500"/>
              </a:spcBef>
              <a:spcAft>
                <a:spcPts val="0"/>
              </a:spcAft>
              <a:buClr>
                <a:schemeClr val="dk1"/>
              </a:buClr>
              <a:buSzPts val="3200"/>
              <a:buChar char="•"/>
            </a:pPr>
            <a:r>
              <a:rPr lang="en-US"/>
              <a:t>Data types must match.</a:t>
            </a:r>
            <a:endParaRPr/>
          </a:p>
          <a:p>
            <a:pPr marL="685800" lvl="1" indent="-228600" algn="l" rtl="0">
              <a:lnSpc>
                <a:spcPct val="90000"/>
              </a:lnSpc>
              <a:spcBef>
                <a:spcPts val="500"/>
              </a:spcBef>
              <a:spcAft>
                <a:spcPts val="0"/>
              </a:spcAft>
              <a:buClr>
                <a:schemeClr val="dk1"/>
              </a:buClr>
              <a:buSzPts val="3200"/>
              <a:buChar char="•"/>
            </a:pPr>
            <a:r>
              <a:rPr lang="en-US"/>
              <a:t>Examples:</a:t>
            </a:r>
            <a:endParaRPr/>
          </a:p>
          <a:p>
            <a:pPr marL="1143000" lvl="2" indent="-228600" algn="l" rtl="0">
              <a:lnSpc>
                <a:spcPct val="90000"/>
              </a:lnSpc>
              <a:spcBef>
                <a:spcPts val="500"/>
              </a:spcBef>
              <a:spcAft>
                <a:spcPts val="0"/>
              </a:spcAft>
              <a:buClr>
                <a:schemeClr val="dk1"/>
              </a:buClr>
              <a:buSzPts val="3200"/>
              <a:buChar char="•"/>
            </a:pPr>
            <a:r>
              <a:rPr lang="en-US">
                <a:latin typeface="Courier New"/>
                <a:ea typeface="Courier New"/>
                <a:cs typeface="Courier New"/>
                <a:sym typeface="Courier New"/>
              </a:rPr>
              <a:t>NVL(commission_pct,0)</a:t>
            </a:r>
            <a:endParaRPr/>
          </a:p>
          <a:p>
            <a:pPr marL="1143000" lvl="2" indent="-228600" algn="l" rtl="0">
              <a:lnSpc>
                <a:spcPct val="90000"/>
              </a:lnSpc>
              <a:spcBef>
                <a:spcPts val="500"/>
              </a:spcBef>
              <a:spcAft>
                <a:spcPts val="0"/>
              </a:spcAft>
              <a:buClr>
                <a:schemeClr val="dk1"/>
              </a:buClr>
              <a:buSzPts val="3200"/>
              <a:buChar char="•"/>
            </a:pPr>
            <a:r>
              <a:rPr lang="en-US">
                <a:latin typeface="Courier New"/>
                <a:ea typeface="Courier New"/>
                <a:cs typeface="Courier New"/>
                <a:sym typeface="Courier New"/>
              </a:rPr>
              <a:t>NVL(hire_date,'01-JAN-97')</a:t>
            </a:r>
            <a:endParaRPr/>
          </a:p>
          <a:p>
            <a:pPr marL="1143000" lvl="2" indent="-228600" algn="l" rtl="0">
              <a:lnSpc>
                <a:spcPct val="90000"/>
              </a:lnSpc>
              <a:spcBef>
                <a:spcPts val="500"/>
              </a:spcBef>
              <a:spcAft>
                <a:spcPts val="0"/>
              </a:spcAft>
              <a:buClr>
                <a:schemeClr val="dk1"/>
              </a:buClr>
              <a:buSzPts val="3200"/>
              <a:buChar char="•"/>
            </a:pPr>
            <a:r>
              <a:rPr lang="en-US">
                <a:latin typeface="Courier New"/>
                <a:ea typeface="Courier New"/>
                <a:cs typeface="Courier New"/>
                <a:sym typeface="Courier New"/>
              </a:rPr>
              <a:t>NVL(job_id,'No Job Yet')</a:t>
            </a:r>
            <a:endParaRPr/>
          </a:p>
          <a:p>
            <a:pPr marL="228600" lvl="0" indent="-25400" algn="l" rtl="0">
              <a:lnSpc>
                <a:spcPct val="90000"/>
              </a:lnSpc>
              <a:spcBef>
                <a:spcPts val="1000"/>
              </a:spcBef>
              <a:spcAft>
                <a:spcPts val="0"/>
              </a:spcAft>
              <a:buClr>
                <a:schemeClr val="dk1"/>
              </a:buClr>
              <a:buSzPts val="3200"/>
              <a:buNone/>
            </a:pPr>
            <a:endParaRPr/>
          </a:p>
        </p:txBody>
      </p:sp>
      <p:grpSp>
        <p:nvGrpSpPr>
          <p:cNvPr id="2655" name="Google Shape;2655;p191"/>
          <p:cNvGrpSpPr/>
          <p:nvPr/>
        </p:nvGrpSpPr>
        <p:grpSpPr>
          <a:xfrm>
            <a:off x="1144213" y="4750314"/>
            <a:ext cx="3124200" cy="1066800"/>
            <a:chOff x="2849480" y="895350"/>
            <a:chExt cx="3124200" cy="1066800"/>
          </a:xfrm>
        </p:grpSpPr>
        <p:sp>
          <p:nvSpPr>
            <p:cNvPr id="2656" name="Google Shape;2656;p191"/>
            <p:cNvSpPr/>
            <p:nvPr/>
          </p:nvSpPr>
          <p:spPr>
            <a:xfrm>
              <a:off x="3200400" y="895350"/>
              <a:ext cx="27432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657" name="Google Shape;2657;p191"/>
            <p:cNvSpPr txBox="1"/>
            <p:nvPr/>
          </p:nvSpPr>
          <p:spPr>
            <a:xfrm>
              <a:off x="2849480" y="1266005"/>
              <a:ext cx="31242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NVL (expr1, expr2)</a:t>
              </a:r>
              <a:endParaRPr/>
            </a:p>
          </p:txBody>
        </p:sp>
      </p:grpSp>
      <p:sp>
        <p:nvSpPr>
          <p:cNvPr id="2668" name="Google Shape;2668;p19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Courier New"/>
              <a:buNone/>
            </a:pPr>
            <a:r>
              <a:rPr lang="en-US">
                <a:latin typeface="Courier New"/>
                <a:ea typeface="Courier New"/>
                <a:cs typeface="Courier New"/>
                <a:sym typeface="Courier New"/>
              </a:rPr>
              <a:t>NVL</a:t>
            </a:r>
            <a:r>
              <a:rPr lang="en-US"/>
              <a:t> Function</a:t>
            </a:r>
            <a:endParaRPr/>
          </a:p>
        </p:txBody>
      </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9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NVL</a:t>
            </a:r>
            <a:r>
              <a:rPr lang="en-US"/>
              <a:t> Function</a:t>
            </a:r>
            <a:endParaRPr/>
          </a:p>
        </p:txBody>
      </p:sp>
      <p:sp>
        <p:nvSpPr>
          <p:cNvPr id="2675" name="Google Shape;2675;p19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2676" name="Google Shape;2676;p192"/>
          <p:cNvGrpSpPr/>
          <p:nvPr/>
        </p:nvGrpSpPr>
        <p:grpSpPr>
          <a:xfrm>
            <a:off x="2062162" y="1617571"/>
            <a:ext cx="8064500" cy="4232454"/>
            <a:chOff x="2062162" y="1512711"/>
            <a:chExt cx="8064500" cy="4232454"/>
          </a:xfrm>
        </p:grpSpPr>
        <p:sp>
          <p:nvSpPr>
            <p:cNvPr id="2677" name="Google Shape;2677;p192"/>
            <p:cNvSpPr/>
            <p:nvPr/>
          </p:nvSpPr>
          <p:spPr>
            <a:xfrm>
              <a:off x="2062162" y="1512711"/>
              <a:ext cx="8064500" cy="89529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SELECT last_name, salary, NVL(commission_pct, 0),</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   (salary*12) + (salary*12*NVL(commission_pct, 0)) AN_SAL</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FROM employees;</a:t>
              </a:r>
              <a:endParaRPr/>
            </a:p>
          </p:txBody>
        </p:sp>
        <p:sp>
          <p:nvSpPr>
            <p:cNvPr id="2678" name="Google Shape;2678;p192"/>
            <p:cNvSpPr/>
            <p:nvPr/>
          </p:nvSpPr>
          <p:spPr>
            <a:xfrm>
              <a:off x="5313362" y="1601788"/>
              <a:ext cx="2857500" cy="2667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192"/>
            <p:cNvSpPr txBox="1"/>
            <p:nvPr/>
          </p:nvSpPr>
          <p:spPr>
            <a:xfrm>
              <a:off x="2246313" y="5029200"/>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2680" name="Google Shape;2680;p192"/>
            <p:cNvSpPr/>
            <p:nvPr/>
          </p:nvSpPr>
          <p:spPr>
            <a:xfrm>
              <a:off x="2513013" y="1862138"/>
              <a:ext cx="6926263" cy="277812"/>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81" name="Google Shape;2681;p192"/>
            <p:cNvCxnSpPr/>
            <p:nvPr/>
          </p:nvCxnSpPr>
          <p:spPr>
            <a:xfrm rot="10800000">
              <a:off x="6704012" y="5072063"/>
              <a:ext cx="0" cy="304800"/>
            </a:xfrm>
            <a:prstGeom prst="straightConnector1">
              <a:avLst/>
            </a:prstGeom>
            <a:noFill/>
            <a:ln w="28575" cap="flat" cmpd="sng">
              <a:solidFill>
                <a:srgbClr val="F7941D"/>
              </a:solidFill>
              <a:prstDash val="solid"/>
              <a:round/>
              <a:headEnd type="none" w="sm" len="sm"/>
              <a:tailEnd type="triangle" w="lg" len="lg"/>
            </a:ln>
          </p:spPr>
        </p:cxnSp>
        <p:cxnSp>
          <p:nvCxnSpPr>
            <p:cNvPr id="2682" name="Google Shape;2682;p192"/>
            <p:cNvCxnSpPr/>
            <p:nvPr/>
          </p:nvCxnSpPr>
          <p:spPr>
            <a:xfrm>
              <a:off x="8162925" y="1731963"/>
              <a:ext cx="292100" cy="0"/>
            </a:xfrm>
            <a:prstGeom prst="straightConnector1">
              <a:avLst/>
            </a:prstGeom>
            <a:noFill/>
            <a:ln w="28575" cap="flat" cmpd="sng">
              <a:solidFill>
                <a:schemeClr val="dk1"/>
              </a:solidFill>
              <a:prstDash val="solid"/>
              <a:round/>
              <a:headEnd type="triangle" w="lg" len="lg"/>
              <a:tailEnd type="none" w="sm" len="sm"/>
            </a:ln>
          </p:spPr>
        </p:cxnSp>
        <p:cxnSp>
          <p:nvCxnSpPr>
            <p:cNvPr id="2683" name="Google Shape;2683;p192"/>
            <p:cNvCxnSpPr/>
            <p:nvPr/>
          </p:nvCxnSpPr>
          <p:spPr>
            <a:xfrm>
              <a:off x="9424987" y="1997075"/>
              <a:ext cx="292100" cy="0"/>
            </a:xfrm>
            <a:prstGeom prst="straightConnector1">
              <a:avLst/>
            </a:prstGeom>
            <a:noFill/>
            <a:ln w="28575" cap="flat" cmpd="sng">
              <a:solidFill>
                <a:schemeClr val="dk1"/>
              </a:solidFill>
              <a:prstDash val="solid"/>
              <a:round/>
              <a:headEnd type="triangle" w="lg" len="lg"/>
              <a:tailEnd type="none" w="sm" len="sm"/>
            </a:ln>
          </p:spPr>
        </p:cxnSp>
        <p:pic>
          <p:nvPicPr>
            <p:cNvPr id="2684" name="Google Shape;2684;p192"/>
            <p:cNvPicPr preferRelativeResize="0"/>
            <p:nvPr/>
          </p:nvPicPr>
          <p:blipFill rotWithShape="1">
            <a:blip r:embed="rId3">
              <a:alphaModFix/>
            </a:blip>
            <a:srcRect/>
            <a:stretch/>
          </p:blipFill>
          <p:spPr>
            <a:xfrm>
              <a:off x="2208212" y="2667001"/>
              <a:ext cx="4598988" cy="2378075"/>
            </a:xfrm>
            <a:prstGeom prst="rect">
              <a:avLst/>
            </a:prstGeom>
            <a:noFill/>
            <a:ln w="28575" cap="flat" cmpd="sng">
              <a:solidFill>
                <a:srgbClr val="F7941D"/>
              </a:solidFill>
              <a:prstDash val="solid"/>
              <a:miter lim="800000"/>
              <a:headEnd type="none" w="sm" len="sm"/>
              <a:tailEnd type="none" w="sm" len="sm"/>
            </a:ln>
          </p:spPr>
        </p:pic>
        <p:cxnSp>
          <p:nvCxnSpPr>
            <p:cNvPr id="2685" name="Google Shape;2685;p192"/>
            <p:cNvCxnSpPr/>
            <p:nvPr/>
          </p:nvCxnSpPr>
          <p:spPr>
            <a:xfrm rot="10800000">
              <a:off x="5618162" y="5072063"/>
              <a:ext cx="0" cy="304800"/>
            </a:xfrm>
            <a:prstGeom prst="straightConnector1">
              <a:avLst/>
            </a:prstGeom>
            <a:noFill/>
            <a:ln w="28575" cap="flat" cmpd="sng">
              <a:solidFill>
                <a:srgbClr val="F7941D"/>
              </a:solidFill>
              <a:prstDash val="solid"/>
              <a:round/>
              <a:headEnd type="none" w="sm" len="sm"/>
              <a:tailEnd type="triangle" w="lg" len="lg"/>
            </a:ln>
          </p:spPr>
        </p:cxnSp>
        <p:sp>
          <p:nvSpPr>
            <p:cNvPr id="2686" name="Google Shape;2686;p192"/>
            <p:cNvSpPr/>
            <p:nvPr/>
          </p:nvSpPr>
          <p:spPr>
            <a:xfrm>
              <a:off x="8460774" y="1521004"/>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2687" name="Google Shape;2687;p192"/>
            <p:cNvSpPr/>
            <p:nvPr/>
          </p:nvSpPr>
          <p:spPr>
            <a:xfrm>
              <a:off x="9705543" y="1818394"/>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2688" name="Google Shape;2688;p192"/>
            <p:cNvSpPr/>
            <p:nvPr/>
          </p:nvSpPr>
          <p:spPr>
            <a:xfrm>
              <a:off x="5449039" y="5403852"/>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2689" name="Google Shape;2689;p192"/>
            <p:cNvSpPr/>
            <p:nvPr/>
          </p:nvSpPr>
          <p:spPr>
            <a:xfrm>
              <a:off x="6533302" y="5399969"/>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grpSp>
      <p:sp>
        <p:nvSpPr>
          <p:cNvPr id="1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19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NVL2</a:t>
            </a:r>
            <a:r>
              <a:rPr lang="en-US"/>
              <a:t> Function</a:t>
            </a:r>
            <a:endParaRPr/>
          </a:p>
        </p:txBody>
      </p:sp>
      <p:sp>
        <p:nvSpPr>
          <p:cNvPr id="2696" name="Google Shape;2696;p193"/>
          <p:cNvSpPr/>
          <p:nvPr/>
        </p:nvSpPr>
        <p:spPr>
          <a:xfrm>
            <a:off x="2543426" y="2406314"/>
            <a:ext cx="8064500" cy="1160562"/>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SELECT last_name,  salary, commission_pct,</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       NVL2(commission_pct, </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            'SAL+COMM', 'SAL') income</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FROM   employees WHERE department_id IN (50, 80);</a:t>
            </a:r>
            <a:endParaRPr/>
          </a:p>
        </p:txBody>
      </p:sp>
      <p:sp>
        <p:nvSpPr>
          <p:cNvPr id="2697" name="Google Shape;2697;p193"/>
          <p:cNvSpPr/>
          <p:nvPr/>
        </p:nvSpPr>
        <p:spPr>
          <a:xfrm>
            <a:off x="5981951" y="2573178"/>
            <a:ext cx="1797050" cy="2063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698" name="Google Shape;2698;p193"/>
          <p:cNvCxnSpPr/>
          <p:nvPr/>
        </p:nvCxnSpPr>
        <p:spPr>
          <a:xfrm rot="10798585" flipH="1">
            <a:off x="6042242" y="5764052"/>
            <a:ext cx="115" cy="279398"/>
          </a:xfrm>
          <a:prstGeom prst="straightConnector1">
            <a:avLst/>
          </a:prstGeom>
          <a:noFill/>
          <a:ln w="28575" cap="flat" cmpd="sng">
            <a:solidFill>
              <a:srgbClr val="F7941D"/>
            </a:solidFill>
            <a:prstDash val="solid"/>
            <a:round/>
            <a:headEnd type="none" w="med" len="med"/>
            <a:tailEnd type="triangle" w="lg" len="lg"/>
          </a:ln>
        </p:spPr>
      </p:cxnSp>
      <p:sp>
        <p:nvSpPr>
          <p:cNvPr id="2699" name="Google Shape;2699;p193"/>
          <p:cNvSpPr/>
          <p:nvPr/>
        </p:nvSpPr>
        <p:spPr>
          <a:xfrm>
            <a:off x="3441951" y="2779552"/>
            <a:ext cx="3898900" cy="5016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700" name="Google Shape;2700;p193"/>
          <p:cNvCxnSpPr/>
          <p:nvPr/>
        </p:nvCxnSpPr>
        <p:spPr>
          <a:xfrm>
            <a:off x="7766301" y="2662077"/>
            <a:ext cx="622300" cy="0"/>
          </a:xfrm>
          <a:prstGeom prst="straightConnector1">
            <a:avLst/>
          </a:prstGeom>
          <a:noFill/>
          <a:ln w="28575" cap="flat" cmpd="sng">
            <a:solidFill>
              <a:schemeClr val="dk1"/>
            </a:solidFill>
            <a:prstDash val="solid"/>
            <a:round/>
            <a:headEnd type="triangle" w="lg" len="lg"/>
            <a:tailEnd type="none" w="sm" len="sm"/>
          </a:ln>
        </p:spPr>
      </p:cxnSp>
      <p:cxnSp>
        <p:nvCxnSpPr>
          <p:cNvPr id="2701" name="Google Shape;2701;p193"/>
          <p:cNvCxnSpPr/>
          <p:nvPr/>
        </p:nvCxnSpPr>
        <p:spPr>
          <a:xfrm>
            <a:off x="7424990" y="3049427"/>
            <a:ext cx="663575" cy="0"/>
          </a:xfrm>
          <a:prstGeom prst="straightConnector1">
            <a:avLst/>
          </a:prstGeom>
          <a:noFill/>
          <a:ln w="28575" cap="flat" cmpd="sng">
            <a:solidFill>
              <a:schemeClr val="dk1"/>
            </a:solidFill>
            <a:prstDash val="solid"/>
            <a:round/>
            <a:headEnd type="triangle" w="lg" len="lg"/>
            <a:tailEnd type="none" w="sm" len="sm"/>
          </a:ln>
        </p:spPr>
      </p:cxnSp>
      <p:pic>
        <p:nvPicPr>
          <p:cNvPr id="2702" name="Google Shape;2702;p193"/>
          <p:cNvPicPr preferRelativeResize="0"/>
          <p:nvPr/>
        </p:nvPicPr>
        <p:blipFill rotWithShape="1">
          <a:blip r:embed="rId3">
            <a:alphaModFix/>
          </a:blip>
          <a:srcRect/>
          <a:stretch/>
        </p:blipFill>
        <p:spPr>
          <a:xfrm>
            <a:off x="2918076" y="3763802"/>
            <a:ext cx="4408488" cy="2000250"/>
          </a:xfrm>
          <a:prstGeom prst="rect">
            <a:avLst/>
          </a:prstGeom>
          <a:noFill/>
          <a:ln w="28575" cap="flat" cmpd="sng">
            <a:solidFill>
              <a:srgbClr val="F7941D"/>
            </a:solidFill>
            <a:prstDash val="solid"/>
            <a:miter lim="800000"/>
            <a:headEnd type="none" w="sm" len="sm"/>
            <a:tailEnd type="none" w="sm" len="sm"/>
          </a:ln>
        </p:spPr>
      </p:pic>
      <p:sp>
        <p:nvSpPr>
          <p:cNvPr id="2703" name="Google Shape;2703;p193"/>
          <p:cNvSpPr/>
          <p:nvPr/>
        </p:nvSpPr>
        <p:spPr>
          <a:xfrm>
            <a:off x="8389305" y="2505708"/>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2704" name="Google Shape;2704;p193"/>
          <p:cNvSpPr/>
          <p:nvPr/>
        </p:nvSpPr>
        <p:spPr>
          <a:xfrm>
            <a:off x="8100782" y="2878771"/>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2705" name="Google Shape;2705;p193"/>
          <p:cNvSpPr/>
          <p:nvPr/>
        </p:nvSpPr>
        <p:spPr>
          <a:xfrm>
            <a:off x="5873123" y="5960978"/>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grpSp>
        <p:nvGrpSpPr>
          <p:cNvPr id="2706" name="Google Shape;2706;p193"/>
          <p:cNvGrpSpPr/>
          <p:nvPr/>
        </p:nvGrpSpPr>
        <p:grpSpPr>
          <a:xfrm>
            <a:off x="4313740" y="1095706"/>
            <a:ext cx="4267200" cy="1066800"/>
            <a:chOff x="3910264" y="1681659"/>
            <a:chExt cx="4267200" cy="1066800"/>
          </a:xfrm>
        </p:grpSpPr>
        <p:sp>
          <p:nvSpPr>
            <p:cNvPr id="2707" name="Google Shape;2707;p193"/>
            <p:cNvSpPr/>
            <p:nvPr/>
          </p:nvSpPr>
          <p:spPr>
            <a:xfrm>
              <a:off x="4191000" y="1681659"/>
              <a:ext cx="39624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708" name="Google Shape;2708;p193"/>
            <p:cNvSpPr txBox="1"/>
            <p:nvPr/>
          </p:nvSpPr>
          <p:spPr>
            <a:xfrm>
              <a:off x="3910264" y="2020230"/>
              <a:ext cx="42672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NVL2 (expr1, expr2, expr3)</a:t>
              </a:r>
              <a:endParaRPr sz="1800" b="1" i="0" u="none" strike="noStrike" cap="none">
                <a:solidFill>
                  <a:srgbClr val="000000"/>
                </a:solidFill>
                <a:latin typeface="Courier New"/>
                <a:ea typeface="Courier New"/>
                <a:cs typeface="Courier New"/>
                <a:sym typeface="Courier New"/>
              </a:endParaRPr>
            </a:p>
          </p:txBody>
        </p:sp>
      </p:grpSp>
      <p:cxnSp>
        <p:nvCxnSpPr>
          <p:cNvPr id="2709" name="Google Shape;2709;p193"/>
          <p:cNvCxnSpPr/>
          <p:nvPr/>
        </p:nvCxnSpPr>
        <p:spPr>
          <a:xfrm rot="10798585" flipH="1">
            <a:off x="6954577" y="5764053"/>
            <a:ext cx="115" cy="279398"/>
          </a:xfrm>
          <a:prstGeom prst="straightConnector1">
            <a:avLst/>
          </a:prstGeom>
          <a:noFill/>
          <a:ln w="28575" cap="flat" cmpd="sng">
            <a:solidFill>
              <a:srgbClr val="F7941D"/>
            </a:solidFill>
            <a:prstDash val="solid"/>
            <a:round/>
            <a:headEnd type="none" w="med" len="med"/>
            <a:tailEnd type="triangle" w="lg" len="lg"/>
          </a:ln>
        </p:spPr>
      </p:cxnSp>
      <p:sp>
        <p:nvSpPr>
          <p:cNvPr id="2710" name="Google Shape;2710;p193"/>
          <p:cNvSpPr/>
          <p:nvPr/>
        </p:nvSpPr>
        <p:spPr>
          <a:xfrm>
            <a:off x="6785921" y="5961240"/>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1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19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NULLIF</a:t>
            </a:r>
            <a:r>
              <a:rPr lang="en-US"/>
              <a:t> Function</a:t>
            </a:r>
            <a:endParaRPr/>
          </a:p>
        </p:txBody>
      </p:sp>
      <p:grpSp>
        <p:nvGrpSpPr>
          <p:cNvPr id="2717" name="Google Shape;2717;p194"/>
          <p:cNvGrpSpPr/>
          <p:nvPr/>
        </p:nvGrpSpPr>
        <p:grpSpPr>
          <a:xfrm>
            <a:off x="2766929" y="2229851"/>
            <a:ext cx="8162924" cy="4532217"/>
            <a:chOff x="539750" y="1698948"/>
            <a:chExt cx="8162411" cy="4533493"/>
          </a:xfrm>
        </p:grpSpPr>
        <p:sp>
          <p:nvSpPr>
            <p:cNvPr id="2718" name="Google Shape;2718;p194"/>
            <p:cNvSpPr/>
            <p:nvPr/>
          </p:nvSpPr>
          <p:spPr>
            <a:xfrm>
              <a:off x="539750" y="1763889"/>
              <a:ext cx="8064500" cy="1160562"/>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SELECT first_name, LENGTH(first_name) "expr1", </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       last_name,  LENGTH(last_name)  "expr2",</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       NULLIF(LENGTH(first_name), LENGTH(last_name)) result</a:t>
              </a:r>
              <a:endParaRPr/>
            </a:p>
            <a:p>
              <a:pPr marL="0" marR="0" lvl="0" indent="0" algn="l" rtl="0">
                <a:spcBef>
                  <a:spcPts val="0"/>
                </a:spcBef>
                <a:spcAft>
                  <a:spcPts val="0"/>
                </a:spcAft>
                <a:buNone/>
              </a:pPr>
              <a:r>
                <a:rPr lang="en-US" sz="1600" b="1">
                  <a:solidFill>
                    <a:srgbClr val="000000"/>
                  </a:solidFill>
                  <a:latin typeface="Courier New"/>
                  <a:ea typeface="Courier New"/>
                  <a:cs typeface="Courier New"/>
                  <a:sym typeface="Courier New"/>
                </a:rPr>
                <a:t>FROM   employees;</a:t>
              </a:r>
              <a:endParaRPr/>
            </a:p>
          </p:txBody>
        </p:sp>
        <p:pic>
          <p:nvPicPr>
            <p:cNvPr id="2719" name="Google Shape;2719;p194" descr="C:\salome_official\projects\11gR2\screenshots\les4_31s_a.gif"/>
            <p:cNvPicPr preferRelativeResize="0"/>
            <p:nvPr/>
          </p:nvPicPr>
          <p:blipFill rotWithShape="1">
            <a:blip r:embed="rId3">
              <a:alphaModFix/>
            </a:blip>
            <a:srcRect/>
            <a:stretch/>
          </p:blipFill>
          <p:spPr>
            <a:xfrm>
              <a:off x="914400" y="3124200"/>
              <a:ext cx="4732338" cy="2286000"/>
            </a:xfrm>
            <a:prstGeom prst="rect">
              <a:avLst/>
            </a:prstGeom>
            <a:noFill/>
            <a:ln w="28575" cap="flat" cmpd="sng">
              <a:solidFill>
                <a:srgbClr val="F7941D"/>
              </a:solidFill>
              <a:prstDash val="solid"/>
              <a:miter lim="800000"/>
              <a:headEnd type="none" w="sm" len="sm"/>
              <a:tailEnd type="none" w="sm" len="sm"/>
            </a:ln>
          </p:spPr>
        </p:pic>
        <p:sp>
          <p:nvSpPr>
            <p:cNvPr id="2720" name="Google Shape;2720;p194"/>
            <p:cNvSpPr txBox="1"/>
            <p:nvPr/>
          </p:nvSpPr>
          <p:spPr>
            <a:xfrm>
              <a:off x="876300" y="5257800"/>
              <a:ext cx="366713" cy="395091"/>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2721" name="Google Shape;2721;p194"/>
            <p:cNvSpPr/>
            <p:nvPr/>
          </p:nvSpPr>
          <p:spPr>
            <a:xfrm>
              <a:off x="1459089" y="2409825"/>
              <a:ext cx="6464300" cy="2444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2722" name="Google Shape;2722;p194"/>
            <p:cNvCxnSpPr/>
            <p:nvPr/>
          </p:nvCxnSpPr>
          <p:spPr>
            <a:xfrm>
              <a:off x="7946319" y="2523772"/>
              <a:ext cx="433388" cy="0"/>
            </a:xfrm>
            <a:prstGeom prst="straightConnector1">
              <a:avLst/>
            </a:prstGeom>
            <a:noFill/>
            <a:ln w="28575" cap="flat" cmpd="sng">
              <a:solidFill>
                <a:schemeClr val="dk1"/>
              </a:solidFill>
              <a:prstDash val="solid"/>
              <a:round/>
              <a:headEnd type="triangle" w="lg" len="lg"/>
              <a:tailEnd type="none" w="med" len="med"/>
            </a:ln>
          </p:spPr>
        </p:cxnSp>
        <p:cxnSp>
          <p:nvCxnSpPr>
            <p:cNvPr id="2723" name="Google Shape;2723;p194"/>
            <p:cNvCxnSpPr/>
            <p:nvPr/>
          </p:nvCxnSpPr>
          <p:spPr>
            <a:xfrm rot="10798585">
              <a:off x="2944758" y="5433799"/>
              <a:ext cx="3175" cy="469900"/>
            </a:xfrm>
            <a:prstGeom prst="straightConnector1">
              <a:avLst/>
            </a:prstGeom>
            <a:noFill/>
            <a:ln w="28575" cap="flat" cmpd="sng">
              <a:solidFill>
                <a:srgbClr val="F7941D"/>
              </a:solidFill>
              <a:prstDash val="solid"/>
              <a:round/>
              <a:headEnd type="none" w="med" len="med"/>
              <a:tailEnd type="triangle" w="lg" len="lg"/>
            </a:ln>
          </p:spPr>
        </p:cxnSp>
        <p:cxnSp>
          <p:nvCxnSpPr>
            <p:cNvPr id="2724" name="Google Shape;2724;p194"/>
            <p:cNvCxnSpPr/>
            <p:nvPr/>
          </p:nvCxnSpPr>
          <p:spPr>
            <a:xfrm rot="10798585">
              <a:off x="4697239" y="5433801"/>
              <a:ext cx="6350" cy="435474"/>
            </a:xfrm>
            <a:prstGeom prst="straightConnector1">
              <a:avLst/>
            </a:prstGeom>
            <a:noFill/>
            <a:ln w="28575" cap="flat" cmpd="sng">
              <a:solidFill>
                <a:srgbClr val="F7941D"/>
              </a:solidFill>
              <a:prstDash val="solid"/>
              <a:round/>
              <a:headEnd type="none" w="med" len="med"/>
              <a:tailEnd type="triangle" w="lg" len="lg"/>
            </a:ln>
          </p:spPr>
        </p:cxnSp>
        <p:cxnSp>
          <p:nvCxnSpPr>
            <p:cNvPr id="2725" name="Google Shape;2725;p194"/>
            <p:cNvCxnSpPr/>
            <p:nvPr/>
          </p:nvCxnSpPr>
          <p:spPr>
            <a:xfrm rot="10798585">
              <a:off x="5286375" y="5410200"/>
              <a:ext cx="3175" cy="490538"/>
            </a:xfrm>
            <a:prstGeom prst="straightConnector1">
              <a:avLst/>
            </a:prstGeom>
            <a:noFill/>
            <a:ln w="28575" cap="flat" cmpd="sng">
              <a:solidFill>
                <a:srgbClr val="F7941D"/>
              </a:solidFill>
              <a:prstDash val="solid"/>
              <a:round/>
              <a:headEnd type="none" w="med" len="med"/>
              <a:tailEnd type="triangle" w="lg" len="lg"/>
            </a:ln>
          </p:spPr>
        </p:cxnSp>
        <p:sp>
          <p:nvSpPr>
            <p:cNvPr id="2726" name="Google Shape;2726;p194"/>
            <p:cNvSpPr/>
            <p:nvPr/>
          </p:nvSpPr>
          <p:spPr>
            <a:xfrm>
              <a:off x="6297249" y="1698948"/>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2727" name="Google Shape;2727;p194"/>
            <p:cNvSpPr/>
            <p:nvPr/>
          </p:nvSpPr>
          <p:spPr>
            <a:xfrm>
              <a:off x="6297249" y="2080055"/>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2728" name="Google Shape;2728;p194"/>
            <p:cNvSpPr/>
            <p:nvPr/>
          </p:nvSpPr>
          <p:spPr>
            <a:xfrm>
              <a:off x="8360866" y="2361406"/>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a:p>
          </p:txBody>
        </p:sp>
        <p:sp>
          <p:nvSpPr>
            <p:cNvPr id="2729" name="Google Shape;2729;p194"/>
            <p:cNvSpPr/>
            <p:nvPr/>
          </p:nvSpPr>
          <p:spPr>
            <a:xfrm>
              <a:off x="2792270" y="5891128"/>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2730" name="Google Shape;2730;p194"/>
            <p:cNvSpPr/>
            <p:nvPr/>
          </p:nvSpPr>
          <p:spPr>
            <a:xfrm>
              <a:off x="4525497" y="5882500"/>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2731" name="Google Shape;2731;p194"/>
            <p:cNvSpPr/>
            <p:nvPr/>
          </p:nvSpPr>
          <p:spPr>
            <a:xfrm>
              <a:off x="5115626" y="5854701"/>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a:p>
          </p:txBody>
        </p:sp>
      </p:grpSp>
      <p:grpSp>
        <p:nvGrpSpPr>
          <p:cNvPr id="2732" name="Google Shape;2732;p194"/>
          <p:cNvGrpSpPr/>
          <p:nvPr/>
        </p:nvGrpSpPr>
        <p:grpSpPr>
          <a:xfrm>
            <a:off x="7250537" y="1006304"/>
            <a:ext cx="3581400" cy="1066800"/>
            <a:chOff x="54483" y="3105150"/>
            <a:chExt cx="3581400" cy="1066800"/>
          </a:xfrm>
        </p:grpSpPr>
        <p:sp>
          <p:nvSpPr>
            <p:cNvPr id="2733" name="Google Shape;2733;p194"/>
            <p:cNvSpPr/>
            <p:nvPr/>
          </p:nvSpPr>
          <p:spPr>
            <a:xfrm>
              <a:off x="381000" y="3105150"/>
              <a:ext cx="312420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734" name="Google Shape;2734;p194"/>
            <p:cNvSpPr txBox="1"/>
            <p:nvPr/>
          </p:nvSpPr>
          <p:spPr>
            <a:xfrm>
              <a:off x="54483" y="3412291"/>
              <a:ext cx="3581400" cy="646331"/>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NULLIF (expr1, expr2)</a:t>
              </a:r>
              <a:endParaRPr sz="1800" b="1" i="0" u="none" strike="noStrike" cap="none">
                <a:solidFill>
                  <a:srgbClr val="000000"/>
                </a:solidFill>
                <a:latin typeface="Courier New"/>
                <a:ea typeface="Courier New"/>
                <a:cs typeface="Courier New"/>
                <a:sym typeface="Courier New"/>
              </a:endParaRPr>
            </a:p>
          </p:txBody>
        </p:sp>
      </p:grpSp>
      <p:sp>
        <p:nvSpPr>
          <p:cNvPr id="2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sp>
        <p:nvSpPr>
          <p:cNvPr id="2740" name="Google Shape;2740;p19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COALESCE</a:t>
            </a:r>
            <a:r>
              <a:rPr lang="en-US"/>
              <a:t> Function</a:t>
            </a:r>
            <a:endParaRPr/>
          </a:p>
        </p:txBody>
      </p:sp>
      <p:sp>
        <p:nvSpPr>
          <p:cNvPr id="2741" name="Google Shape;2741;p19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t>The advantage of the </a:t>
            </a:r>
            <a:r>
              <a:rPr lang="en-US">
                <a:latin typeface="Courier New"/>
                <a:ea typeface="Courier New"/>
                <a:cs typeface="Courier New"/>
                <a:sym typeface="Courier New"/>
              </a:rPr>
              <a:t>COALESCE</a:t>
            </a:r>
            <a:r>
              <a:rPr lang="en-US"/>
              <a:t> function over the </a:t>
            </a:r>
            <a:r>
              <a:rPr lang="en-US">
                <a:latin typeface="Courier New"/>
                <a:ea typeface="Courier New"/>
                <a:cs typeface="Courier New"/>
                <a:sym typeface="Courier New"/>
              </a:rPr>
              <a:t>NVL</a:t>
            </a:r>
            <a:r>
              <a:rPr lang="en-US"/>
              <a:t> function is that the </a:t>
            </a:r>
            <a:r>
              <a:rPr lang="en-US">
                <a:latin typeface="Courier New"/>
                <a:ea typeface="Courier New"/>
                <a:cs typeface="Courier New"/>
                <a:sym typeface="Courier New"/>
              </a:rPr>
              <a:t>COALESCE</a:t>
            </a:r>
            <a:r>
              <a:rPr lang="en-US"/>
              <a:t> function can take multiple alternative values.</a:t>
            </a:r>
            <a:endParaRPr/>
          </a:p>
          <a:p>
            <a:pPr marL="685800" lvl="1" indent="-228600" algn="l" rtl="0">
              <a:lnSpc>
                <a:spcPct val="90000"/>
              </a:lnSpc>
              <a:spcBef>
                <a:spcPts val="500"/>
              </a:spcBef>
              <a:spcAft>
                <a:spcPts val="0"/>
              </a:spcAft>
              <a:buClr>
                <a:schemeClr val="dk1"/>
              </a:buClr>
              <a:buSzPts val="3200"/>
              <a:buChar char="•"/>
            </a:pPr>
            <a:r>
              <a:rPr lang="en-US"/>
              <a:t>If the first expression is not null, the </a:t>
            </a:r>
            <a:r>
              <a:rPr lang="en-US">
                <a:latin typeface="Courier New"/>
                <a:ea typeface="Courier New"/>
                <a:cs typeface="Courier New"/>
                <a:sym typeface="Courier New"/>
              </a:rPr>
              <a:t>COALESCE</a:t>
            </a:r>
            <a:r>
              <a:rPr lang="en-US"/>
              <a:t> function returns that expression; otherwise, it does a </a:t>
            </a:r>
            <a:r>
              <a:rPr lang="en-US">
                <a:latin typeface="Courier New"/>
                <a:ea typeface="Courier New"/>
                <a:cs typeface="Courier New"/>
                <a:sym typeface="Courier New"/>
              </a:rPr>
              <a:t>COALESCE</a:t>
            </a:r>
            <a:r>
              <a:rPr lang="en-US"/>
              <a:t> of the remaining expressions.</a:t>
            </a:r>
            <a:endParaRPr/>
          </a:p>
          <a:p>
            <a:pPr marL="0" lvl="0" indent="0" algn="l" rtl="0">
              <a:lnSpc>
                <a:spcPct val="90000"/>
              </a:lnSpc>
              <a:spcBef>
                <a:spcPts val="1000"/>
              </a:spcBef>
              <a:spcAft>
                <a:spcPts val="0"/>
              </a:spcAft>
              <a:buClr>
                <a:schemeClr val="dk1"/>
              </a:buClr>
              <a:buSzPts val="3200"/>
              <a:buNone/>
            </a:pPr>
            <a:endParaRPr/>
          </a:p>
        </p:txBody>
      </p:sp>
      <p:sp>
        <p:nvSpPr>
          <p:cNvPr id="2742" name="Google Shape;2742;p195"/>
          <p:cNvSpPr/>
          <p:nvPr/>
        </p:nvSpPr>
        <p:spPr>
          <a:xfrm>
            <a:off x="3328352" y="3977029"/>
            <a:ext cx="5532120" cy="1066800"/>
          </a:xfrm>
          <a:prstGeom prst="ellipse">
            <a:avLst/>
          </a:prstGeom>
          <a:solidFill>
            <a:srgbClr val="F7941D"/>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743" name="Google Shape;2743;p195"/>
          <p:cNvSpPr txBox="1"/>
          <p:nvPr/>
        </p:nvSpPr>
        <p:spPr>
          <a:xfrm>
            <a:off x="3617912" y="4261041"/>
            <a:ext cx="5029200" cy="369332"/>
          </a:xfrm>
          <a:prstGeom prst="rect">
            <a:avLst/>
          </a:prstGeom>
          <a:noFill/>
          <a:ln>
            <a:noFill/>
          </a:ln>
        </p:spPr>
        <p:txBody>
          <a:bodyPr spcFirstLastPara="1" wrap="square" lIns="91425" tIns="45700" rIns="91425" bIns="45700" anchor="t" anchorCtr="0">
            <a:noAutofit/>
          </a:bodyPr>
          <a:lstStyle/>
          <a:p>
            <a:pPr marL="0" marR="0" lvl="1"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COALESCE (expr1, expr2, ..., exprn)</a:t>
            </a:r>
            <a:endParaRPr sz="1800" b="1" i="0" u="none" strike="noStrike" cap="none">
              <a:solidFill>
                <a:srgbClr val="000000"/>
              </a:solidFill>
              <a:latin typeface="Courier New"/>
              <a:ea typeface="Courier New"/>
              <a:cs typeface="Courier New"/>
              <a:sym typeface="Courier New"/>
            </a:endParaRPr>
          </a:p>
        </p:txBody>
      </p:sp>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2749" name="Google Shape;2749;p19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COALESCE</a:t>
            </a:r>
            <a:r>
              <a:rPr lang="en-US"/>
              <a:t> Function</a:t>
            </a:r>
            <a:endParaRPr/>
          </a:p>
        </p:txBody>
      </p:sp>
      <p:grpSp>
        <p:nvGrpSpPr>
          <p:cNvPr id="2750" name="Google Shape;2750;p196"/>
          <p:cNvGrpSpPr/>
          <p:nvPr/>
        </p:nvGrpSpPr>
        <p:grpSpPr>
          <a:xfrm>
            <a:off x="1065212" y="1324099"/>
            <a:ext cx="9317039" cy="1259211"/>
            <a:chOff x="-457200" y="2425511"/>
            <a:chExt cx="9317295" cy="1260198"/>
          </a:xfrm>
        </p:grpSpPr>
        <p:sp>
          <p:nvSpPr>
            <p:cNvPr id="2751" name="Google Shape;2751;p196"/>
            <p:cNvSpPr/>
            <p:nvPr/>
          </p:nvSpPr>
          <p:spPr>
            <a:xfrm>
              <a:off x="413382" y="2425511"/>
              <a:ext cx="8391951" cy="126019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914400" marR="0" lvl="2" indent="0" algn="l" rtl="0">
                <a:spcBef>
                  <a:spcPts val="0"/>
                </a:spcBef>
                <a:spcAft>
                  <a:spcPts val="0"/>
                </a:spcAft>
                <a:buClr>
                  <a:schemeClr val="dk1"/>
                </a:buClr>
                <a:buSzPts val="1600"/>
                <a:buFont typeface="Times New Roman"/>
                <a:buNone/>
              </a:pPr>
              <a:endParaRPr sz="1600" b="0" i="0" u="none" strike="noStrike" cap="none">
                <a:solidFill>
                  <a:srgbClr val="000000"/>
                </a:solidFill>
                <a:latin typeface="Courier New"/>
                <a:ea typeface="Courier New"/>
                <a:cs typeface="Courier New"/>
                <a:sym typeface="Courier New"/>
              </a:endParaRPr>
            </a:p>
          </p:txBody>
        </p:sp>
        <p:sp>
          <p:nvSpPr>
            <p:cNvPr id="2752" name="Google Shape;2752;p196"/>
            <p:cNvSpPr/>
            <p:nvPr/>
          </p:nvSpPr>
          <p:spPr>
            <a:xfrm>
              <a:off x="-457200" y="2566979"/>
              <a:ext cx="9317295" cy="1078061"/>
            </a:xfrm>
            <a:prstGeom prst="rect">
              <a:avLst/>
            </a:prstGeom>
            <a:noFill/>
            <a:ln>
              <a:noFill/>
            </a:ln>
          </p:spPr>
          <p:txBody>
            <a:bodyPr spcFirstLastPara="1" wrap="square" lIns="91425" tIns="45700" rIns="91425" bIns="45700" anchor="t" anchorCtr="0">
              <a:noAutofit/>
            </a:bodyPr>
            <a:lstStyle/>
            <a:p>
              <a:pPr marL="914400" marR="0" lvl="2" indent="0" algn="l" rtl="0">
                <a:spcBef>
                  <a:spcPts val="0"/>
                </a:spcBef>
                <a:spcAft>
                  <a:spcPts val="0"/>
                </a:spcAft>
                <a:buClr>
                  <a:srgbClr val="000000"/>
                </a:buClr>
                <a:buSzPts val="1600"/>
                <a:buFont typeface="Times New Roman"/>
                <a:buNone/>
              </a:pPr>
              <a:r>
                <a:rPr lang="en-US" sz="1600" b="1" i="0" u="none" strike="noStrike" cap="none">
                  <a:solidFill>
                    <a:srgbClr val="000000"/>
                  </a:solidFill>
                  <a:latin typeface="Courier New"/>
                  <a:ea typeface="Courier New"/>
                  <a:cs typeface="Courier New"/>
                  <a:sym typeface="Courier New"/>
                </a:rPr>
                <a:t>SELECT last_name, salary, commission_pct,</a:t>
              </a:r>
              <a:endParaRPr/>
            </a:p>
            <a:p>
              <a:pPr marL="914400" marR="0" lvl="2" indent="0" algn="l" rtl="0">
                <a:spcBef>
                  <a:spcPts val="0"/>
                </a:spcBef>
                <a:spcAft>
                  <a:spcPts val="0"/>
                </a:spcAft>
                <a:buClr>
                  <a:srgbClr val="000000"/>
                </a:buClr>
                <a:buSzPts val="1600"/>
                <a:buFont typeface="Times New Roman"/>
                <a:buNone/>
              </a:pPr>
              <a:r>
                <a:rPr lang="en-US" sz="1600" b="1" i="0" u="none" strike="noStrike" cap="none">
                  <a:solidFill>
                    <a:srgbClr val="000000"/>
                  </a:solidFill>
                  <a:latin typeface="Courier New"/>
                  <a:ea typeface="Courier New"/>
                  <a:cs typeface="Courier New"/>
                  <a:sym typeface="Courier New"/>
                </a:rPr>
                <a:t>COALESCE((salary+(commission_pct*salary)), salary+2000)"New Salary"</a:t>
              </a:r>
              <a:endParaRPr/>
            </a:p>
            <a:p>
              <a:pPr marL="914400" marR="0" lvl="2" indent="0" algn="l" rtl="0">
                <a:spcBef>
                  <a:spcPts val="0"/>
                </a:spcBef>
                <a:spcAft>
                  <a:spcPts val="0"/>
                </a:spcAft>
                <a:buClr>
                  <a:srgbClr val="000000"/>
                </a:buClr>
                <a:buSzPts val="1600"/>
                <a:buFont typeface="Times New Roman"/>
                <a:buNone/>
              </a:pPr>
              <a:r>
                <a:rPr lang="en-US" sz="1600" b="1" i="0" u="none" strike="noStrike" cap="none">
                  <a:solidFill>
                    <a:srgbClr val="000000"/>
                  </a:solidFill>
                  <a:latin typeface="Courier New"/>
                  <a:ea typeface="Courier New"/>
                  <a:cs typeface="Courier New"/>
                  <a:sym typeface="Courier New"/>
                </a:rPr>
                <a:t>FROM   employees;</a:t>
              </a:r>
              <a:endParaRPr/>
            </a:p>
          </p:txBody>
        </p:sp>
      </p:grpSp>
      <p:sp>
        <p:nvSpPr>
          <p:cNvPr id="2753" name="Google Shape;2753;p196"/>
          <p:cNvSpPr/>
          <p:nvPr/>
        </p:nvSpPr>
        <p:spPr>
          <a:xfrm>
            <a:off x="2292551" y="1743863"/>
            <a:ext cx="7481455" cy="24688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754" name="Google Shape;2754;p196"/>
          <p:cNvPicPr preferRelativeResize="0"/>
          <p:nvPr/>
        </p:nvPicPr>
        <p:blipFill rotWithShape="1">
          <a:blip r:embed="rId3">
            <a:alphaModFix/>
          </a:blip>
          <a:srcRect/>
          <a:stretch/>
        </p:blipFill>
        <p:spPr>
          <a:xfrm>
            <a:off x="1979613" y="2771272"/>
            <a:ext cx="3440113" cy="3489325"/>
          </a:xfrm>
          <a:prstGeom prst="rect">
            <a:avLst/>
          </a:prstGeom>
          <a:noFill/>
          <a:ln w="28575" cap="flat" cmpd="sng">
            <a:solidFill>
              <a:srgbClr val="F7941D"/>
            </a:solidFill>
            <a:prstDash val="solid"/>
            <a:miter lim="800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19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760" name="Google Shape;2760;p19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A6A6A6"/>
              </a:buClr>
              <a:buSzPts val="3200"/>
              <a:buChar char="•"/>
            </a:pPr>
            <a:r>
              <a:rPr lang="en-US" dirty="0">
                <a:solidFill>
                  <a:schemeClr val="tx1"/>
                </a:solidFill>
              </a:rPr>
              <a:t>Implicit and explicit data type conversion</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TO_CHAR</a:t>
            </a:r>
            <a:r>
              <a:rPr lang="en-US" dirty="0">
                <a:solidFill>
                  <a:schemeClr val="tx1"/>
                </a:solidFill>
              </a:rPr>
              <a:t>, </a:t>
            </a:r>
            <a:r>
              <a:rPr lang="en-US" dirty="0">
                <a:solidFill>
                  <a:schemeClr val="tx1"/>
                </a:solidFill>
                <a:latin typeface="Courier New"/>
                <a:ea typeface="Courier New"/>
                <a:cs typeface="Courier New"/>
                <a:sym typeface="Courier New"/>
              </a:rPr>
              <a:t>TO_DATE</a:t>
            </a:r>
            <a:r>
              <a:rPr lang="en-US" dirty="0">
                <a:solidFill>
                  <a:schemeClr val="tx1"/>
                </a:solidFill>
              </a:rPr>
              <a:t>, </a:t>
            </a:r>
            <a:r>
              <a:rPr lang="en-US" dirty="0">
                <a:solidFill>
                  <a:schemeClr val="tx1"/>
                </a:solidFill>
                <a:latin typeface="Courier New"/>
                <a:ea typeface="Courier New"/>
                <a:cs typeface="Courier New"/>
                <a:sym typeface="Courier New"/>
              </a:rPr>
              <a:t>TO_NUMBER</a:t>
            </a:r>
            <a:r>
              <a:rPr lang="en-US" dirty="0">
                <a:solidFill>
                  <a:schemeClr val="tx1"/>
                </a:solidFill>
              </a:rPr>
              <a:t> functions</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rPr>
              <a:t>General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NVL</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NVL2</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NULLIF</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COALESCE</a:t>
            </a:r>
            <a:endParaRPr dirty="0">
              <a:solidFill>
                <a:schemeClr val="tx1"/>
              </a:solidFill>
            </a:endParaRPr>
          </a:p>
          <a:p>
            <a:pPr marL="685800" lvl="1" indent="-228600" algn="l" rtl="0">
              <a:lnSpc>
                <a:spcPct val="90000"/>
              </a:lnSpc>
              <a:spcBef>
                <a:spcPts val="500"/>
              </a:spcBef>
              <a:spcAft>
                <a:spcPts val="0"/>
              </a:spcAft>
              <a:buClr>
                <a:srgbClr val="F7941D"/>
              </a:buClr>
              <a:buSzPts val="3200"/>
              <a:buChar char="•"/>
            </a:pPr>
            <a:r>
              <a:rPr lang="en-US" dirty="0">
                <a:solidFill>
                  <a:schemeClr val="tx1"/>
                </a:solidFill>
              </a:rPr>
              <a:t>Conditional expressions:</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CASE</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rPr>
              <a:t>Searched </a:t>
            </a:r>
            <a:r>
              <a:rPr lang="en-US" dirty="0">
                <a:solidFill>
                  <a:schemeClr val="tx1"/>
                </a:solidFill>
                <a:latin typeface="Courier New"/>
                <a:ea typeface="Courier New"/>
                <a:cs typeface="Courier New"/>
                <a:sym typeface="Courier New"/>
              </a:rPr>
              <a:t>CASE</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DECODE</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179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Data Models</a:t>
            </a:r>
            <a:endParaRPr/>
          </a:p>
        </p:txBody>
      </p:sp>
      <p:sp>
        <p:nvSpPr>
          <p:cNvPr id="395" name="Google Shape;395;p32"/>
          <p:cNvSpPr/>
          <p:nvPr/>
        </p:nvSpPr>
        <p:spPr>
          <a:xfrm>
            <a:off x="10055927" y="5525227"/>
            <a:ext cx="1083497" cy="646973"/>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Tables on disk</a:t>
            </a:r>
            <a:endParaRPr sz="1800">
              <a:solidFill>
                <a:schemeClr val="dk1"/>
              </a:solidFill>
              <a:latin typeface="Calibri"/>
              <a:ea typeface="Calibri"/>
              <a:cs typeface="Calibri"/>
              <a:sym typeface="Calibri"/>
            </a:endParaRPr>
          </a:p>
        </p:txBody>
      </p:sp>
      <p:sp>
        <p:nvSpPr>
          <p:cNvPr id="396" name="Google Shape;396;p32"/>
          <p:cNvSpPr/>
          <p:nvPr/>
        </p:nvSpPr>
        <p:spPr>
          <a:xfrm>
            <a:off x="10164865" y="3618012"/>
            <a:ext cx="865622" cy="536173"/>
          </a:xfrm>
          <a:prstGeom prst="rect">
            <a:avLst/>
          </a:prstGeom>
          <a:noFill/>
          <a:ln>
            <a:noFill/>
          </a:ln>
        </p:spPr>
        <p:txBody>
          <a:bodyPr spcFirstLastPara="1" wrap="square" lIns="92075" tIns="46025" rIns="92075" bIns="46025" anchor="t" anchorCtr="0">
            <a:noAutofit/>
          </a:bodyPr>
          <a:lstStyle/>
          <a:p>
            <a:pPr marL="0" marR="0" lvl="0" indent="0" algn="l" rtl="0">
              <a:lnSpc>
                <a:spcPct val="8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Oracle</a:t>
            </a:r>
            <a:endParaRPr sz="1800">
              <a:solidFill>
                <a:schemeClr val="dk1"/>
              </a:solidFill>
              <a:latin typeface="Calibri"/>
              <a:ea typeface="Calibri"/>
              <a:cs typeface="Calibri"/>
              <a:sym typeface="Calibri"/>
            </a:endParaRPr>
          </a:p>
          <a:p>
            <a:pPr marL="0" marR="0" lvl="0" indent="0" algn="l" rtl="0">
              <a:lnSpc>
                <a:spcPct val="8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server</a:t>
            </a:r>
            <a:endParaRPr sz="1800">
              <a:solidFill>
                <a:schemeClr val="dk1"/>
              </a:solidFill>
              <a:latin typeface="Calibri"/>
              <a:ea typeface="Calibri"/>
              <a:cs typeface="Calibri"/>
              <a:sym typeface="Calibri"/>
            </a:endParaRPr>
          </a:p>
        </p:txBody>
      </p:sp>
      <p:grpSp>
        <p:nvGrpSpPr>
          <p:cNvPr id="397" name="Google Shape;397;p32"/>
          <p:cNvGrpSpPr/>
          <p:nvPr/>
        </p:nvGrpSpPr>
        <p:grpSpPr>
          <a:xfrm>
            <a:off x="10125362" y="4154185"/>
            <a:ext cx="944628" cy="1276524"/>
            <a:chOff x="10187879" y="4226119"/>
            <a:chExt cx="944628" cy="1276524"/>
          </a:xfrm>
        </p:grpSpPr>
        <p:pic>
          <p:nvPicPr>
            <p:cNvPr id="398" name="Google Shape;398;p32" descr="database.png"/>
            <p:cNvPicPr preferRelativeResize="0"/>
            <p:nvPr/>
          </p:nvPicPr>
          <p:blipFill rotWithShape="1">
            <a:blip r:embed="rId3">
              <a:alphaModFix/>
            </a:blip>
            <a:srcRect/>
            <a:stretch/>
          </p:blipFill>
          <p:spPr>
            <a:xfrm>
              <a:off x="10187879" y="4226119"/>
              <a:ext cx="944628" cy="1276524"/>
            </a:xfrm>
            <a:prstGeom prst="rect">
              <a:avLst/>
            </a:prstGeom>
            <a:noFill/>
            <a:ln>
              <a:noFill/>
            </a:ln>
          </p:spPr>
        </p:pic>
        <p:pic>
          <p:nvPicPr>
            <p:cNvPr id="399" name="Google Shape;399;p32" descr="cnt234074.gif"/>
            <p:cNvPicPr preferRelativeResize="0"/>
            <p:nvPr/>
          </p:nvPicPr>
          <p:blipFill rotWithShape="1">
            <a:blip r:embed="rId4">
              <a:alphaModFix/>
            </a:blip>
            <a:srcRect/>
            <a:stretch/>
          </p:blipFill>
          <p:spPr>
            <a:xfrm>
              <a:off x="10399965" y="4719663"/>
              <a:ext cx="520456" cy="700814"/>
            </a:xfrm>
            <a:prstGeom prst="rect">
              <a:avLst/>
            </a:prstGeom>
            <a:noFill/>
            <a:ln>
              <a:noFill/>
            </a:ln>
          </p:spPr>
        </p:pic>
      </p:grpSp>
      <p:grpSp>
        <p:nvGrpSpPr>
          <p:cNvPr id="400" name="Google Shape;400;p32"/>
          <p:cNvGrpSpPr/>
          <p:nvPr/>
        </p:nvGrpSpPr>
        <p:grpSpPr>
          <a:xfrm>
            <a:off x="832730" y="788590"/>
            <a:ext cx="2536467" cy="3811325"/>
            <a:chOff x="122410" y="748924"/>
            <a:chExt cx="2536467" cy="3811325"/>
          </a:xfrm>
        </p:grpSpPr>
        <p:pic>
          <p:nvPicPr>
            <p:cNvPr id="401" name="Google Shape;401;p32"/>
            <p:cNvPicPr preferRelativeResize="0"/>
            <p:nvPr/>
          </p:nvPicPr>
          <p:blipFill rotWithShape="1">
            <a:blip r:embed="rId5">
              <a:alphaModFix/>
            </a:blip>
            <a:srcRect/>
            <a:stretch/>
          </p:blipFill>
          <p:spPr>
            <a:xfrm rot="890322">
              <a:off x="339081" y="985446"/>
              <a:ext cx="2103124" cy="1965964"/>
            </a:xfrm>
            <a:prstGeom prst="rect">
              <a:avLst/>
            </a:prstGeom>
            <a:noFill/>
            <a:ln>
              <a:noFill/>
            </a:ln>
          </p:spPr>
        </p:pic>
        <p:pic>
          <p:nvPicPr>
            <p:cNvPr id="402" name="Google Shape;402;p32"/>
            <p:cNvPicPr preferRelativeResize="0"/>
            <p:nvPr/>
          </p:nvPicPr>
          <p:blipFill rotWithShape="1">
            <a:blip r:embed="rId6">
              <a:alphaModFix/>
            </a:blip>
            <a:srcRect/>
            <a:stretch/>
          </p:blipFill>
          <p:spPr>
            <a:xfrm>
              <a:off x="1341092" y="2847320"/>
              <a:ext cx="1073100" cy="1712929"/>
            </a:xfrm>
            <a:prstGeom prst="rect">
              <a:avLst/>
            </a:prstGeom>
            <a:noFill/>
            <a:ln>
              <a:noFill/>
            </a:ln>
          </p:spPr>
        </p:pic>
        <p:pic>
          <p:nvPicPr>
            <p:cNvPr id="403" name="Google Shape;403;p32"/>
            <p:cNvPicPr preferRelativeResize="0"/>
            <p:nvPr/>
          </p:nvPicPr>
          <p:blipFill rotWithShape="1">
            <a:blip r:embed="rId7">
              <a:alphaModFix/>
            </a:blip>
            <a:srcRect/>
            <a:stretch/>
          </p:blipFill>
          <p:spPr>
            <a:xfrm>
              <a:off x="1044758" y="1296874"/>
              <a:ext cx="691770" cy="938326"/>
            </a:xfrm>
            <a:prstGeom prst="rect">
              <a:avLst/>
            </a:prstGeom>
            <a:noFill/>
            <a:ln>
              <a:noFill/>
            </a:ln>
          </p:spPr>
        </p:pic>
      </p:grpSp>
      <p:grpSp>
        <p:nvGrpSpPr>
          <p:cNvPr id="404" name="Google Shape;404;p32"/>
          <p:cNvGrpSpPr/>
          <p:nvPr/>
        </p:nvGrpSpPr>
        <p:grpSpPr>
          <a:xfrm>
            <a:off x="6607186" y="3267165"/>
            <a:ext cx="2051308" cy="1366617"/>
            <a:chOff x="6619643" y="3403054"/>
            <a:chExt cx="2051308" cy="1366617"/>
          </a:xfrm>
        </p:grpSpPr>
        <p:sp>
          <p:nvSpPr>
            <p:cNvPr id="405" name="Google Shape;405;p32"/>
            <p:cNvSpPr/>
            <p:nvPr/>
          </p:nvSpPr>
          <p:spPr>
            <a:xfrm>
              <a:off x="6733469" y="4182296"/>
              <a:ext cx="1823657" cy="587375"/>
            </a:xfrm>
            <a:prstGeom prst="rect">
              <a:avLst/>
            </a:prstGeom>
            <a:noFill/>
            <a:ln>
              <a:noFill/>
            </a:ln>
          </p:spPr>
          <p:txBody>
            <a:bodyPr spcFirstLastPara="1" wrap="square" lIns="92075" tIns="46025" rIns="92075" bIns="46025" anchor="t"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Table model</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of entity model</a:t>
              </a:r>
              <a:endParaRPr sz="1800">
                <a:solidFill>
                  <a:schemeClr val="dk1"/>
                </a:solidFill>
                <a:latin typeface="Calibri"/>
                <a:ea typeface="Calibri"/>
                <a:cs typeface="Calibri"/>
                <a:sym typeface="Calibri"/>
              </a:endParaRPr>
            </a:p>
          </p:txBody>
        </p:sp>
        <p:pic>
          <p:nvPicPr>
            <p:cNvPr id="406" name="Google Shape;406;p32"/>
            <p:cNvPicPr preferRelativeResize="0"/>
            <p:nvPr/>
          </p:nvPicPr>
          <p:blipFill rotWithShape="1">
            <a:blip r:embed="rId8">
              <a:alphaModFix/>
            </a:blip>
            <a:srcRect/>
            <a:stretch/>
          </p:blipFill>
          <p:spPr>
            <a:xfrm>
              <a:off x="6619643" y="3403054"/>
              <a:ext cx="2051308" cy="701041"/>
            </a:xfrm>
            <a:prstGeom prst="rect">
              <a:avLst/>
            </a:prstGeom>
            <a:noFill/>
            <a:ln>
              <a:noFill/>
            </a:ln>
          </p:spPr>
        </p:pic>
      </p:grpSp>
      <p:grpSp>
        <p:nvGrpSpPr>
          <p:cNvPr id="407" name="Google Shape;407;p32"/>
          <p:cNvGrpSpPr/>
          <p:nvPr/>
        </p:nvGrpSpPr>
        <p:grpSpPr>
          <a:xfrm>
            <a:off x="3980751" y="2349529"/>
            <a:ext cx="2081788" cy="1393675"/>
            <a:chOff x="3822483" y="2396627"/>
            <a:chExt cx="2081788" cy="1393675"/>
          </a:xfrm>
        </p:grpSpPr>
        <p:sp>
          <p:nvSpPr>
            <p:cNvPr id="408" name="Google Shape;408;p32"/>
            <p:cNvSpPr/>
            <p:nvPr/>
          </p:nvSpPr>
          <p:spPr>
            <a:xfrm>
              <a:off x="3951549" y="3148952"/>
              <a:ext cx="1823657" cy="641350"/>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Entity model of</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client’s model</a:t>
              </a:r>
              <a:endParaRPr sz="1800">
                <a:solidFill>
                  <a:schemeClr val="dk1"/>
                </a:solidFill>
                <a:latin typeface="Calibri"/>
                <a:ea typeface="Calibri"/>
                <a:cs typeface="Calibri"/>
                <a:sym typeface="Calibri"/>
              </a:endParaRPr>
            </a:p>
          </p:txBody>
        </p:sp>
        <p:pic>
          <p:nvPicPr>
            <p:cNvPr id="409" name="Google Shape;409;p32"/>
            <p:cNvPicPr preferRelativeResize="0"/>
            <p:nvPr/>
          </p:nvPicPr>
          <p:blipFill rotWithShape="1">
            <a:blip r:embed="rId9">
              <a:alphaModFix/>
            </a:blip>
            <a:srcRect/>
            <a:stretch/>
          </p:blipFill>
          <p:spPr>
            <a:xfrm>
              <a:off x="3822483" y="2396627"/>
              <a:ext cx="2081788" cy="737618"/>
            </a:xfrm>
            <a:prstGeom prst="rect">
              <a:avLst/>
            </a:prstGeom>
            <a:noFill/>
            <a:ln>
              <a:noFill/>
            </a:ln>
          </p:spPr>
        </p:pic>
      </p:grpSp>
      <p:pic>
        <p:nvPicPr>
          <p:cNvPr id="410" name="Google Shape;410;p32"/>
          <p:cNvPicPr preferRelativeResize="0"/>
          <p:nvPr/>
        </p:nvPicPr>
        <p:blipFill rotWithShape="1">
          <a:blip r:embed="rId10">
            <a:alphaModFix/>
          </a:blip>
          <a:srcRect/>
          <a:stretch/>
        </p:blipFill>
        <p:spPr>
          <a:xfrm rot="1715381">
            <a:off x="6144413" y="2580096"/>
            <a:ext cx="1377699" cy="813818"/>
          </a:xfrm>
          <a:prstGeom prst="rect">
            <a:avLst/>
          </a:prstGeom>
          <a:noFill/>
          <a:ln>
            <a:noFill/>
          </a:ln>
        </p:spPr>
      </p:pic>
      <p:pic>
        <p:nvPicPr>
          <p:cNvPr id="411" name="Google Shape;411;p32"/>
          <p:cNvPicPr preferRelativeResize="0"/>
          <p:nvPr/>
        </p:nvPicPr>
        <p:blipFill rotWithShape="1">
          <a:blip r:embed="rId10">
            <a:alphaModFix/>
          </a:blip>
          <a:srcRect/>
          <a:stretch/>
        </p:blipFill>
        <p:spPr>
          <a:xfrm rot="1715381">
            <a:off x="8769223" y="3561298"/>
            <a:ext cx="1377699" cy="813818"/>
          </a:xfrm>
          <a:prstGeom prst="rect">
            <a:avLst/>
          </a:prstGeom>
          <a:noFill/>
          <a:ln>
            <a:noFill/>
          </a:ln>
        </p:spPr>
      </p:pic>
      <p:sp>
        <p:nvSpPr>
          <p:cNvPr id="2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a:t>
            </a:r>
            <a:endParaRPr sz="1400" b="0"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7"/>
                                        </p:tgtEl>
                                        <p:attrNameLst>
                                          <p:attrName>style.visibility</p:attrName>
                                        </p:attrNameLst>
                                      </p:cBhvr>
                                      <p:to>
                                        <p:strVal val="visible"/>
                                      </p:to>
                                    </p:set>
                                    <p:animEffect transition="in" filter="fade">
                                      <p:cBhvr>
                                        <p:cTn id="11" dur="500"/>
                                        <p:tgtEl>
                                          <p:spTgt spid="40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
                                        </p:tgtEl>
                                        <p:attrNameLst>
                                          <p:attrName>style.visibility</p:attrName>
                                        </p:attrNameLst>
                                      </p:cBhvr>
                                      <p:to>
                                        <p:strVal val="visible"/>
                                      </p:to>
                                    </p:set>
                                    <p:animEffect transition="in" filter="fade">
                                      <p:cBhvr>
                                        <p:cTn id="16" dur="500"/>
                                        <p:tgtEl>
                                          <p:spTgt spid="4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04"/>
                                        </p:tgtEl>
                                        <p:attrNameLst>
                                          <p:attrName>style.visibility</p:attrName>
                                        </p:attrNameLst>
                                      </p:cBhvr>
                                      <p:to>
                                        <p:strVal val="visible"/>
                                      </p:to>
                                    </p:set>
                                    <p:animEffect transition="in" filter="fade">
                                      <p:cBhvr>
                                        <p:cTn id="20" dur="500"/>
                                        <p:tgtEl>
                                          <p:spTgt spid="40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1"/>
                                        </p:tgtEl>
                                        <p:attrNameLst>
                                          <p:attrName>style.visibility</p:attrName>
                                        </p:attrNameLst>
                                      </p:cBhvr>
                                      <p:to>
                                        <p:strVal val="visible"/>
                                      </p:to>
                                    </p:set>
                                    <p:animEffect transition="in" filter="fade">
                                      <p:cBhvr>
                                        <p:cTn id="25" dur="500"/>
                                        <p:tgtEl>
                                          <p:spTgt spid="4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97"/>
                                        </p:tgtEl>
                                        <p:attrNameLst>
                                          <p:attrName>style.visibility</p:attrName>
                                        </p:attrNameLst>
                                      </p:cBhvr>
                                      <p:to>
                                        <p:strVal val="visible"/>
                                      </p:to>
                                    </p:set>
                                    <p:animEffect transition="in" filter="fade">
                                      <p:cBhvr>
                                        <p:cTn id="29" dur="500"/>
                                        <p:tgtEl>
                                          <p:spTgt spid="397"/>
                                        </p:tgtEl>
                                      </p:cBhvr>
                                    </p:animEffect>
                                  </p:childTnLst>
                                </p:cTn>
                              </p:par>
                              <p:par>
                                <p:cTn id="30" presetID="10" presetClass="entr" presetSubtype="0" fill="hold" nodeType="withEffect">
                                  <p:stCondLst>
                                    <p:cond delay="0"/>
                                  </p:stCondLst>
                                  <p:childTnLst>
                                    <p:set>
                                      <p:cBhvr>
                                        <p:cTn id="31" dur="1" fill="hold">
                                          <p:stCondLst>
                                            <p:cond delay="0"/>
                                          </p:stCondLst>
                                        </p:cTn>
                                        <p:tgtEl>
                                          <p:spTgt spid="396"/>
                                        </p:tgtEl>
                                        <p:attrNameLst>
                                          <p:attrName>style.visibility</p:attrName>
                                        </p:attrNameLst>
                                      </p:cBhvr>
                                      <p:to>
                                        <p:strVal val="visible"/>
                                      </p:to>
                                    </p:set>
                                    <p:animEffect transition="in" filter="fade">
                                      <p:cBhvr>
                                        <p:cTn id="32" dur="500"/>
                                        <p:tgtEl>
                                          <p:spTgt spid="396"/>
                                        </p:tgtEl>
                                      </p:cBhvr>
                                    </p:animEffect>
                                  </p:childTnLst>
                                </p:cTn>
                              </p:par>
                              <p:par>
                                <p:cTn id="33" presetID="10" presetClass="entr" presetSubtype="0" fill="hold" nodeType="withEffect">
                                  <p:stCondLst>
                                    <p:cond delay="0"/>
                                  </p:stCondLst>
                                  <p:childTnLst>
                                    <p:set>
                                      <p:cBhvr>
                                        <p:cTn id="34" dur="1" fill="hold">
                                          <p:stCondLst>
                                            <p:cond delay="0"/>
                                          </p:stCondLst>
                                        </p:cTn>
                                        <p:tgtEl>
                                          <p:spTgt spid="395"/>
                                        </p:tgtEl>
                                        <p:attrNameLst>
                                          <p:attrName>style.visibility</p:attrName>
                                        </p:attrNameLst>
                                      </p:cBhvr>
                                      <p:to>
                                        <p:strVal val="visible"/>
                                      </p:to>
                                    </p:set>
                                    <p:animEffect transition="in" filter="fade">
                                      <p:cBhvr>
                                        <p:cTn id="35"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69" name="Google Shape;2769;p19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Conditional Expressions</a:t>
            </a:r>
            <a:endParaRPr/>
          </a:p>
        </p:txBody>
      </p:sp>
      <p:sp>
        <p:nvSpPr>
          <p:cNvPr id="2770" name="Google Shape;2770;p19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t>Help provide the use of </a:t>
            </a:r>
            <a:r>
              <a:rPr lang="en-US">
                <a:latin typeface="Courier New"/>
                <a:ea typeface="Courier New"/>
                <a:cs typeface="Courier New"/>
                <a:sym typeface="Courier New"/>
              </a:rPr>
              <a:t>IF-THEN-ELSE</a:t>
            </a:r>
            <a:r>
              <a:rPr lang="en-US"/>
              <a:t> logic within a SQL statement</a:t>
            </a:r>
            <a:endParaRPr/>
          </a:p>
          <a:p>
            <a:pPr marL="685800" lvl="1" indent="-228600" algn="l" rtl="0">
              <a:lnSpc>
                <a:spcPct val="90000"/>
              </a:lnSpc>
              <a:spcBef>
                <a:spcPts val="500"/>
              </a:spcBef>
              <a:spcAft>
                <a:spcPts val="0"/>
              </a:spcAft>
              <a:buClr>
                <a:schemeClr val="dk1"/>
              </a:buClr>
              <a:buSzPts val="3200"/>
              <a:buChar char="•"/>
            </a:pPr>
            <a:r>
              <a:rPr lang="en-US"/>
              <a:t>You can use the following methods:</a:t>
            </a:r>
            <a:endParaRPr/>
          </a:p>
          <a:p>
            <a:pPr marL="1143000" lvl="2" indent="-228600" algn="l" rtl="0">
              <a:lnSpc>
                <a:spcPct val="90000"/>
              </a:lnSpc>
              <a:spcBef>
                <a:spcPts val="500"/>
              </a:spcBef>
              <a:spcAft>
                <a:spcPts val="0"/>
              </a:spcAft>
              <a:buClr>
                <a:schemeClr val="dk1"/>
              </a:buClr>
              <a:buSzPts val="3200"/>
              <a:buChar char="•"/>
            </a:pPr>
            <a:r>
              <a:rPr lang="en-US">
                <a:latin typeface="Courier New"/>
                <a:ea typeface="Courier New"/>
                <a:cs typeface="Courier New"/>
                <a:sym typeface="Courier New"/>
              </a:rPr>
              <a:t>CASE</a:t>
            </a:r>
            <a:r>
              <a:rPr lang="en-US"/>
              <a:t> expression</a:t>
            </a:r>
            <a:endParaRPr/>
          </a:p>
          <a:p>
            <a:pPr marL="1143000" lvl="2" indent="-228600" algn="l" rtl="0">
              <a:lnSpc>
                <a:spcPct val="90000"/>
              </a:lnSpc>
              <a:spcBef>
                <a:spcPts val="500"/>
              </a:spcBef>
              <a:spcAft>
                <a:spcPts val="0"/>
              </a:spcAft>
              <a:buClr>
                <a:schemeClr val="dk1"/>
              </a:buClr>
              <a:buSzPts val="3200"/>
              <a:buChar char="•"/>
            </a:pPr>
            <a:r>
              <a:rPr lang="en-US"/>
              <a:t>Searched </a:t>
            </a:r>
            <a:r>
              <a:rPr lang="en-US">
                <a:latin typeface="Courier New"/>
                <a:ea typeface="Courier New"/>
                <a:cs typeface="Courier New"/>
                <a:sym typeface="Courier New"/>
              </a:rPr>
              <a:t>CASE</a:t>
            </a:r>
            <a:r>
              <a:rPr lang="en-US"/>
              <a:t> expression</a:t>
            </a:r>
            <a:endParaRPr/>
          </a:p>
          <a:p>
            <a:pPr marL="1143000" lvl="2" indent="-228600" algn="l" rtl="0">
              <a:lnSpc>
                <a:spcPct val="90000"/>
              </a:lnSpc>
              <a:spcBef>
                <a:spcPts val="500"/>
              </a:spcBef>
              <a:spcAft>
                <a:spcPts val="0"/>
              </a:spcAft>
              <a:buClr>
                <a:schemeClr val="dk1"/>
              </a:buClr>
              <a:buSzPts val="3200"/>
              <a:buChar char="•"/>
            </a:pPr>
            <a:r>
              <a:rPr lang="en-US">
                <a:latin typeface="Courier New"/>
                <a:ea typeface="Courier New"/>
                <a:cs typeface="Courier New"/>
                <a:sym typeface="Courier New"/>
              </a:rPr>
              <a:t>DECODE</a:t>
            </a:r>
            <a:r>
              <a:rPr lang="en-US"/>
              <a:t> function</a:t>
            </a:r>
            <a:endParaRPr/>
          </a:p>
          <a:p>
            <a:pPr marL="228600" lvl="0" indent="-25400" algn="l" rtl="0">
              <a:lnSpc>
                <a:spcPct val="90000"/>
              </a:lnSpc>
              <a:spcBef>
                <a:spcPts val="1000"/>
              </a:spcBef>
              <a:spcAft>
                <a:spcPts val="0"/>
              </a:spcAft>
              <a:buClr>
                <a:schemeClr val="dk1"/>
              </a:buClr>
              <a:buSzPts val="3200"/>
              <a:buNone/>
            </a:pPr>
            <a:endParaRPr/>
          </a:p>
        </p:txBody>
      </p:sp>
      <p:sp>
        <p:nvSpPr>
          <p:cNvPr id="2772" name="Google Shape;2772;p198"/>
          <p:cNvSpPr/>
          <p:nvPr/>
        </p:nvSpPr>
        <p:spPr>
          <a:xfrm>
            <a:off x="9699876" y="4182976"/>
            <a:ext cx="838200" cy="381000"/>
          </a:xfrm>
          <a:prstGeom prst="parallelogram">
            <a:avLst>
              <a:gd name="adj" fmla="val 25000"/>
            </a:avLst>
          </a:prstGeom>
          <a:solidFill>
            <a:srgbClr val="BFBFBF"/>
          </a:solidFill>
          <a:ln w="2857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773" name="Google Shape;2773;p198"/>
          <p:cNvSpPr/>
          <p:nvPr/>
        </p:nvSpPr>
        <p:spPr>
          <a:xfrm>
            <a:off x="9656746" y="4868776"/>
            <a:ext cx="838200" cy="609600"/>
          </a:xfrm>
          <a:prstGeom prst="flowChartDecision">
            <a:avLst/>
          </a:prstGeom>
          <a:solidFill>
            <a:srgbClr val="F7941D"/>
          </a:solidFill>
          <a:ln w="2857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198"/>
          <p:cNvSpPr/>
          <p:nvPr/>
        </p:nvSpPr>
        <p:spPr>
          <a:xfrm>
            <a:off x="9090276" y="5706976"/>
            <a:ext cx="685800" cy="457200"/>
          </a:xfrm>
          <a:prstGeom prst="rect">
            <a:avLst/>
          </a:prstGeom>
          <a:solidFill>
            <a:srgbClr val="7F7F7F"/>
          </a:solidFill>
          <a:ln w="2857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198"/>
          <p:cNvSpPr/>
          <p:nvPr/>
        </p:nvSpPr>
        <p:spPr>
          <a:xfrm>
            <a:off x="10385676" y="5706976"/>
            <a:ext cx="685800" cy="457200"/>
          </a:xfrm>
          <a:prstGeom prst="rect">
            <a:avLst/>
          </a:prstGeom>
          <a:solidFill>
            <a:srgbClr val="A5A5A5"/>
          </a:solidFill>
          <a:ln w="2857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cxnSp>
        <p:nvCxnSpPr>
          <p:cNvPr id="2776" name="Google Shape;2776;p198"/>
          <p:cNvCxnSpPr>
            <a:stCxn id="2772" idx="3"/>
            <a:endCxn id="2773" idx="0"/>
          </p:cNvCxnSpPr>
          <p:nvPr/>
        </p:nvCxnSpPr>
        <p:spPr>
          <a:xfrm>
            <a:off x="10071351" y="4563976"/>
            <a:ext cx="4500" cy="304800"/>
          </a:xfrm>
          <a:prstGeom prst="straightConnector1">
            <a:avLst/>
          </a:prstGeom>
          <a:noFill/>
          <a:ln w="28575" cap="flat" cmpd="sng">
            <a:solidFill>
              <a:schemeClr val="dk1"/>
            </a:solidFill>
            <a:prstDash val="solid"/>
            <a:round/>
            <a:headEnd type="none" w="sm" len="sm"/>
            <a:tailEnd type="triangle" w="lg" len="lg"/>
          </a:ln>
        </p:spPr>
      </p:cxnSp>
      <p:cxnSp>
        <p:nvCxnSpPr>
          <p:cNvPr id="2777" name="Google Shape;2777;p198"/>
          <p:cNvCxnSpPr>
            <a:stCxn id="2773" idx="1"/>
            <a:endCxn id="2774" idx="0"/>
          </p:cNvCxnSpPr>
          <p:nvPr/>
        </p:nvCxnSpPr>
        <p:spPr>
          <a:xfrm flipH="1">
            <a:off x="9433246" y="5173576"/>
            <a:ext cx="223500" cy="533400"/>
          </a:xfrm>
          <a:prstGeom prst="bentConnector2">
            <a:avLst/>
          </a:prstGeom>
          <a:noFill/>
          <a:ln w="28575" cap="flat" cmpd="sng">
            <a:solidFill>
              <a:schemeClr val="dk1"/>
            </a:solidFill>
            <a:prstDash val="solid"/>
            <a:round/>
            <a:headEnd type="none" w="sm" len="sm"/>
            <a:tailEnd type="triangle" w="lg" len="lg"/>
          </a:ln>
        </p:spPr>
      </p:cxnSp>
      <p:cxnSp>
        <p:nvCxnSpPr>
          <p:cNvPr id="2778" name="Google Shape;2778;p198"/>
          <p:cNvCxnSpPr>
            <a:stCxn id="2773" idx="3"/>
            <a:endCxn id="2775" idx="0"/>
          </p:cNvCxnSpPr>
          <p:nvPr/>
        </p:nvCxnSpPr>
        <p:spPr>
          <a:xfrm>
            <a:off x="10494946" y="5173576"/>
            <a:ext cx="233700" cy="533400"/>
          </a:xfrm>
          <a:prstGeom prst="bentConnector2">
            <a:avLst/>
          </a:prstGeom>
          <a:noFill/>
          <a:ln w="28575" cap="flat" cmpd="sng">
            <a:solidFill>
              <a:schemeClr val="dk1"/>
            </a:solidFill>
            <a:prstDash val="solid"/>
            <a:round/>
            <a:headEnd type="none" w="sm" len="sm"/>
            <a:tailEnd type="triangle" w="lg" len="lg"/>
          </a:ln>
        </p:spPr>
      </p:cxn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19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Courier New"/>
              <a:buNone/>
            </a:pPr>
            <a:r>
              <a:rPr lang="en-US">
                <a:latin typeface="Courier New"/>
                <a:ea typeface="Courier New"/>
                <a:cs typeface="Courier New"/>
                <a:sym typeface="Courier New"/>
              </a:rPr>
              <a:t>CASE</a:t>
            </a:r>
            <a:r>
              <a:rPr lang="en-US"/>
              <a:t> Expression</a:t>
            </a:r>
            <a:endParaRPr/>
          </a:p>
        </p:txBody>
      </p:sp>
      <p:sp>
        <p:nvSpPr>
          <p:cNvPr id="2785" name="Google Shape;2785;p19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Facilitates conditional inquiries by doing the work of an</a:t>
            </a:r>
            <a:br>
              <a:rPr lang="en-US">
                <a:latin typeface="Arial"/>
                <a:ea typeface="Arial"/>
                <a:cs typeface="Arial"/>
                <a:sym typeface="Arial"/>
              </a:rPr>
            </a:br>
            <a:r>
              <a:rPr lang="en-US">
                <a:latin typeface="Courier New"/>
                <a:ea typeface="Courier New"/>
                <a:cs typeface="Courier New"/>
                <a:sym typeface="Courier New"/>
              </a:rPr>
              <a:t>IF-THEN-ELSE</a:t>
            </a:r>
            <a:r>
              <a:rPr lang="en-US">
                <a:latin typeface="Arial"/>
                <a:ea typeface="Arial"/>
                <a:cs typeface="Arial"/>
                <a:sym typeface="Arial"/>
              </a:rPr>
              <a:t> statement:</a:t>
            </a:r>
            <a:endParaRPr/>
          </a:p>
          <a:p>
            <a:pPr marL="0" lvl="0" indent="0" algn="l" rtl="0">
              <a:lnSpc>
                <a:spcPct val="90000"/>
              </a:lnSpc>
              <a:spcBef>
                <a:spcPts val="1000"/>
              </a:spcBef>
              <a:spcAft>
                <a:spcPts val="0"/>
              </a:spcAft>
              <a:buClr>
                <a:schemeClr val="dk1"/>
              </a:buClr>
              <a:buSzPts val="3200"/>
              <a:buNone/>
            </a:pPr>
            <a:endParaRPr/>
          </a:p>
        </p:txBody>
      </p:sp>
      <p:sp>
        <p:nvSpPr>
          <p:cNvPr id="2786" name="Google Shape;2786;p199"/>
          <p:cNvSpPr/>
          <p:nvPr/>
        </p:nvSpPr>
        <p:spPr>
          <a:xfrm>
            <a:off x="2062162" y="2707103"/>
            <a:ext cx="8064500" cy="1666235"/>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CASE </a:t>
            </a:r>
            <a:r>
              <a:rPr lang="en-US" sz="1800" b="1" i="1">
                <a:solidFill>
                  <a:srgbClr val="000000"/>
                </a:solidFill>
                <a:latin typeface="Courier New"/>
                <a:ea typeface="Courier New"/>
                <a:cs typeface="Courier New"/>
                <a:sym typeface="Courier New"/>
              </a:rPr>
              <a:t>expr</a:t>
            </a:r>
            <a:r>
              <a:rPr lang="en-US" sz="1800" b="1">
                <a:solidFill>
                  <a:srgbClr val="000000"/>
                </a:solidFill>
                <a:latin typeface="Courier New"/>
                <a:ea typeface="Courier New"/>
                <a:cs typeface="Courier New"/>
                <a:sym typeface="Courier New"/>
              </a:rPr>
              <a:t> WHEN </a:t>
            </a:r>
            <a:r>
              <a:rPr lang="en-US" sz="1800" b="1" i="1">
                <a:solidFill>
                  <a:srgbClr val="000000"/>
                </a:solidFill>
                <a:latin typeface="Courier New"/>
                <a:ea typeface="Courier New"/>
                <a:cs typeface="Courier New"/>
                <a:sym typeface="Courier New"/>
              </a:rPr>
              <a:t>comparison_expr1</a:t>
            </a:r>
            <a:r>
              <a:rPr lang="en-US" sz="1800" b="1">
                <a:solidFill>
                  <a:srgbClr val="000000"/>
                </a:solidFill>
                <a:latin typeface="Courier New"/>
                <a:ea typeface="Courier New"/>
                <a:cs typeface="Courier New"/>
                <a:sym typeface="Courier New"/>
              </a:rPr>
              <a:t> THEN </a:t>
            </a:r>
            <a:r>
              <a:rPr lang="en-US" sz="1800" b="1" i="1">
                <a:solidFill>
                  <a:srgbClr val="000000"/>
                </a:solidFill>
                <a:latin typeface="Courier New"/>
                <a:ea typeface="Courier New"/>
                <a:cs typeface="Courier New"/>
                <a:sym typeface="Courier New"/>
              </a:rPr>
              <a:t>return_expr1</a:t>
            </a:r>
            <a:endParaRPr/>
          </a:p>
          <a:p>
            <a:pPr marL="0" marR="0" lvl="0" indent="0" algn="l" rtl="0">
              <a:lnSpc>
                <a:spcPct val="105000"/>
              </a:lnSpc>
              <a:spcBef>
                <a:spcPts val="0"/>
              </a:spcBef>
              <a:spcAft>
                <a:spcPts val="0"/>
              </a:spcAft>
              <a:buNone/>
            </a:pPr>
            <a:r>
              <a:rPr lang="en-US" sz="1800" b="1" i="1">
                <a:solidFill>
                  <a:srgbClr val="000000"/>
                </a:solidFill>
                <a:latin typeface="Courier New"/>
                <a:ea typeface="Courier New"/>
                <a:cs typeface="Courier New"/>
                <a:sym typeface="Courier New"/>
              </a:rPr>
              <a:t>         </a:t>
            </a:r>
            <a:r>
              <a:rPr lang="en-US" sz="1800" b="1">
                <a:solidFill>
                  <a:srgbClr val="000000"/>
                </a:solidFill>
                <a:latin typeface="Courier New"/>
                <a:ea typeface="Courier New"/>
                <a:cs typeface="Courier New"/>
                <a:sym typeface="Courier New"/>
              </a:rPr>
              <a:t>[WHEN</a:t>
            </a:r>
            <a:r>
              <a:rPr lang="en-US" sz="1800" b="1" i="1">
                <a:solidFill>
                  <a:srgbClr val="000000"/>
                </a:solidFill>
                <a:latin typeface="Courier New"/>
                <a:ea typeface="Courier New"/>
                <a:cs typeface="Courier New"/>
                <a:sym typeface="Courier New"/>
              </a:rPr>
              <a:t> comparison_expr2 </a:t>
            </a:r>
            <a:r>
              <a:rPr lang="en-US" sz="1800" b="1">
                <a:solidFill>
                  <a:srgbClr val="000000"/>
                </a:solidFill>
                <a:latin typeface="Courier New"/>
                <a:ea typeface="Courier New"/>
                <a:cs typeface="Courier New"/>
                <a:sym typeface="Courier New"/>
              </a:rPr>
              <a:t>THEN</a:t>
            </a:r>
            <a:r>
              <a:rPr lang="en-US" sz="1800" b="1" i="1">
                <a:solidFill>
                  <a:srgbClr val="000000"/>
                </a:solidFill>
                <a:latin typeface="Courier New"/>
                <a:ea typeface="Courier New"/>
                <a:cs typeface="Courier New"/>
                <a:sym typeface="Courier New"/>
              </a:rPr>
              <a:t> return_expr2</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          WHEN</a:t>
            </a:r>
            <a:r>
              <a:rPr lang="en-US" sz="1800" b="1" i="1">
                <a:solidFill>
                  <a:srgbClr val="000000"/>
                </a:solidFill>
                <a:latin typeface="Courier New"/>
                <a:ea typeface="Courier New"/>
                <a:cs typeface="Courier New"/>
                <a:sym typeface="Courier New"/>
              </a:rPr>
              <a:t> comparison_exprn </a:t>
            </a:r>
            <a:r>
              <a:rPr lang="en-US" sz="1800" b="1">
                <a:solidFill>
                  <a:srgbClr val="000000"/>
                </a:solidFill>
                <a:latin typeface="Courier New"/>
                <a:ea typeface="Courier New"/>
                <a:cs typeface="Courier New"/>
                <a:sym typeface="Courier New"/>
              </a:rPr>
              <a:t>THEN</a:t>
            </a:r>
            <a:r>
              <a:rPr lang="en-US" sz="1800" b="1" i="1">
                <a:solidFill>
                  <a:srgbClr val="000000"/>
                </a:solidFill>
                <a:latin typeface="Courier New"/>
                <a:ea typeface="Courier New"/>
                <a:cs typeface="Courier New"/>
                <a:sym typeface="Courier New"/>
              </a:rPr>
              <a:t> return_exprn</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          ELSE </a:t>
            </a:r>
            <a:r>
              <a:rPr lang="en-US" sz="1800" b="1" i="1">
                <a:solidFill>
                  <a:srgbClr val="000000"/>
                </a:solidFill>
                <a:latin typeface="Courier New"/>
                <a:ea typeface="Courier New"/>
                <a:cs typeface="Courier New"/>
                <a:sym typeface="Courier New"/>
              </a:rPr>
              <a:t>else_expr</a:t>
            </a:r>
            <a:r>
              <a:rPr lang="en-US" sz="1800" b="1">
                <a:solidFill>
                  <a:srgbClr val="000000"/>
                </a:solidFill>
                <a:latin typeface="Courier New"/>
                <a:ea typeface="Courier New"/>
                <a:cs typeface="Courier New"/>
                <a:sym typeface="Courier New"/>
              </a:rPr>
              <a:t>]</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END</a:t>
            </a:r>
            <a:endParaRPr/>
          </a:p>
        </p:txBody>
      </p:sp>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20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CASE</a:t>
            </a:r>
            <a:r>
              <a:rPr lang="en-US"/>
              <a:t> Expression</a:t>
            </a:r>
            <a:endParaRPr/>
          </a:p>
        </p:txBody>
      </p:sp>
      <p:sp>
        <p:nvSpPr>
          <p:cNvPr id="2793" name="Google Shape;2793;p20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pic>
        <p:nvPicPr>
          <p:cNvPr id="2794" name="Google Shape;2794;p200"/>
          <p:cNvPicPr preferRelativeResize="0"/>
          <p:nvPr/>
        </p:nvPicPr>
        <p:blipFill rotWithShape="1">
          <a:blip r:embed="rId3">
            <a:alphaModFix/>
          </a:blip>
          <a:srcRect/>
          <a:stretch/>
        </p:blipFill>
        <p:spPr>
          <a:xfrm>
            <a:off x="2543844" y="5835314"/>
            <a:ext cx="3819525" cy="381000"/>
          </a:xfrm>
          <a:prstGeom prst="rect">
            <a:avLst/>
          </a:prstGeom>
          <a:noFill/>
          <a:ln w="28575" cap="flat" cmpd="sng">
            <a:solidFill>
              <a:srgbClr val="F7941D"/>
            </a:solidFill>
            <a:prstDash val="solid"/>
            <a:miter lim="800000"/>
            <a:headEnd type="none" w="sm" len="sm"/>
            <a:tailEnd type="none" w="sm" len="sm"/>
          </a:ln>
        </p:spPr>
      </p:pic>
      <p:sp>
        <p:nvSpPr>
          <p:cNvPr id="2795" name="Google Shape;2795;p200"/>
          <p:cNvSpPr/>
          <p:nvPr/>
        </p:nvSpPr>
        <p:spPr>
          <a:xfrm>
            <a:off x="2126330" y="1339515"/>
            <a:ext cx="8064500" cy="197958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SELECT last_name, job_id, salary,</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       CASE job_id WHEN 'IT_PROG'  THEN  1.10*salary</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                   WHEN 'ST_CLERK' THEN  1.15*salary</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                   WHEN 'SA_REP'   THEN  1.20*salary</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       ELSE      salary END     "REVISED_SALARY"</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2796" name="Google Shape;2796;p200"/>
          <p:cNvSpPr/>
          <p:nvPr/>
        </p:nvSpPr>
        <p:spPr>
          <a:xfrm>
            <a:off x="3164556" y="1806240"/>
            <a:ext cx="6327775" cy="11334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200"/>
          <p:cNvSpPr txBox="1"/>
          <p:nvPr/>
        </p:nvSpPr>
        <p:spPr>
          <a:xfrm>
            <a:off x="2620043" y="5406467"/>
            <a:ext cx="366712"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2798" name="Google Shape;2798;p200"/>
          <p:cNvSpPr txBox="1"/>
          <p:nvPr/>
        </p:nvSpPr>
        <p:spPr>
          <a:xfrm>
            <a:off x="2620043" y="3701714"/>
            <a:ext cx="366712" cy="39528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pic>
        <p:nvPicPr>
          <p:cNvPr id="2799" name="Google Shape;2799;p200"/>
          <p:cNvPicPr preferRelativeResize="0"/>
          <p:nvPr/>
        </p:nvPicPr>
        <p:blipFill rotWithShape="1">
          <a:blip r:embed="rId4">
            <a:alphaModFix/>
          </a:blip>
          <a:srcRect/>
          <a:stretch/>
        </p:blipFill>
        <p:spPr>
          <a:xfrm>
            <a:off x="2543844" y="3549314"/>
            <a:ext cx="3800475" cy="381000"/>
          </a:xfrm>
          <a:prstGeom prst="rect">
            <a:avLst/>
          </a:prstGeom>
          <a:noFill/>
          <a:ln w="28575" cap="flat" cmpd="sng">
            <a:solidFill>
              <a:srgbClr val="F7941D"/>
            </a:solidFill>
            <a:prstDash val="solid"/>
            <a:miter lim="800000"/>
            <a:headEnd type="none" w="sm" len="sm"/>
            <a:tailEnd type="none" w="sm" len="sm"/>
          </a:ln>
        </p:spPr>
      </p:pic>
      <p:pic>
        <p:nvPicPr>
          <p:cNvPr id="2800" name="Google Shape;2800;p200"/>
          <p:cNvPicPr preferRelativeResize="0"/>
          <p:nvPr/>
        </p:nvPicPr>
        <p:blipFill rotWithShape="1">
          <a:blip r:embed="rId5">
            <a:alphaModFix/>
          </a:blip>
          <a:srcRect/>
          <a:stretch/>
        </p:blipFill>
        <p:spPr>
          <a:xfrm>
            <a:off x="2543844" y="4082715"/>
            <a:ext cx="3800475" cy="1552575"/>
          </a:xfrm>
          <a:prstGeom prst="rect">
            <a:avLst/>
          </a:prstGeom>
          <a:noFill/>
          <a:ln w="28575" cap="flat" cmpd="sng">
            <a:solidFill>
              <a:srgbClr val="F7941D"/>
            </a:solidFill>
            <a:prstDash val="solid"/>
            <a:miter lim="800000"/>
            <a:headEnd type="none" w="sm" len="sm"/>
            <a:tailEnd type="none" w="sm" len="sm"/>
          </a:ln>
        </p:spPr>
      </p:pic>
      <p:sp>
        <p:nvSpPr>
          <p:cNvPr id="2801" name="Google Shape;2801;p200"/>
          <p:cNvSpPr/>
          <p:nvPr/>
        </p:nvSpPr>
        <p:spPr>
          <a:xfrm>
            <a:off x="4601243" y="3549314"/>
            <a:ext cx="1752600" cy="2667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20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Searched </a:t>
            </a:r>
            <a:r>
              <a:rPr lang="en-US">
                <a:latin typeface="Courier New"/>
                <a:ea typeface="Courier New"/>
                <a:cs typeface="Courier New"/>
                <a:sym typeface="Courier New"/>
              </a:rPr>
              <a:t>CASE</a:t>
            </a:r>
            <a:r>
              <a:rPr lang="en-US"/>
              <a:t> Expression</a:t>
            </a:r>
            <a:endParaRPr/>
          </a:p>
        </p:txBody>
      </p:sp>
      <p:sp>
        <p:nvSpPr>
          <p:cNvPr id="2808" name="Google Shape;2808;p20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2809" name="Google Shape;2809;p201"/>
          <p:cNvSpPr/>
          <p:nvPr/>
        </p:nvSpPr>
        <p:spPr>
          <a:xfrm>
            <a:off x="2094246" y="1401286"/>
            <a:ext cx="8064500" cy="197958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CASE </a:t>
            </a:r>
            <a:endParaRPr/>
          </a:p>
          <a:p>
            <a:pPr marL="457200" marR="0" lvl="1" indent="0" algn="l" rtl="0">
              <a:lnSpc>
                <a:spcPct val="105000"/>
              </a:lnSpc>
              <a:spcBef>
                <a:spcPts val="0"/>
              </a:spcBef>
              <a:spcAft>
                <a:spcPts val="0"/>
              </a:spcAft>
              <a:buNone/>
            </a:pPr>
            <a:r>
              <a:rPr lang="en-US" sz="1800" b="1" i="0" u="none" strike="noStrike" cap="none">
                <a:solidFill>
                  <a:srgbClr val="000000"/>
                </a:solidFill>
                <a:latin typeface="Courier New"/>
                <a:ea typeface="Courier New"/>
                <a:cs typeface="Courier New"/>
                <a:sym typeface="Courier New"/>
              </a:rPr>
              <a:t>WHEN </a:t>
            </a:r>
            <a:r>
              <a:rPr lang="en-US" sz="1800" b="1" i="1" u="none" strike="noStrike" cap="none">
                <a:solidFill>
                  <a:srgbClr val="000000"/>
                </a:solidFill>
                <a:latin typeface="Courier New"/>
                <a:ea typeface="Courier New"/>
                <a:cs typeface="Courier New"/>
                <a:sym typeface="Courier New"/>
              </a:rPr>
              <a:t>condition1</a:t>
            </a:r>
            <a:r>
              <a:rPr lang="en-US" sz="1800" b="1" i="0" u="none" strike="noStrike" cap="none">
                <a:solidFill>
                  <a:srgbClr val="000000"/>
                </a:solidFill>
                <a:latin typeface="Courier New"/>
                <a:ea typeface="Courier New"/>
                <a:cs typeface="Courier New"/>
                <a:sym typeface="Courier New"/>
              </a:rPr>
              <a:t> THEN </a:t>
            </a:r>
            <a:r>
              <a:rPr lang="en-US" sz="1800" b="1" i="1" u="none" strike="noStrike" cap="none">
                <a:solidFill>
                  <a:srgbClr val="000000"/>
                </a:solidFill>
                <a:latin typeface="Courier New"/>
                <a:ea typeface="Courier New"/>
                <a:cs typeface="Courier New"/>
                <a:sym typeface="Courier New"/>
              </a:rPr>
              <a:t>use_expression1</a:t>
            </a:r>
            <a:r>
              <a:rPr lang="en-US" sz="1800" b="1" i="0" u="none" strike="noStrike" cap="none">
                <a:solidFill>
                  <a:srgbClr val="000000"/>
                </a:solidFill>
                <a:latin typeface="Courier New"/>
                <a:ea typeface="Courier New"/>
                <a:cs typeface="Courier New"/>
                <a:sym typeface="Courier New"/>
              </a:rPr>
              <a:t> </a:t>
            </a:r>
            <a:endParaRPr/>
          </a:p>
          <a:p>
            <a:pPr marL="457200" marR="0" lvl="1" indent="0" algn="l" rtl="0">
              <a:lnSpc>
                <a:spcPct val="105000"/>
              </a:lnSpc>
              <a:spcBef>
                <a:spcPts val="0"/>
              </a:spcBef>
              <a:spcAft>
                <a:spcPts val="0"/>
              </a:spcAft>
              <a:buNone/>
            </a:pPr>
            <a:r>
              <a:rPr lang="en-US" sz="1800" b="1" i="0" u="none" strike="noStrike" cap="none">
                <a:solidFill>
                  <a:srgbClr val="000000"/>
                </a:solidFill>
                <a:latin typeface="Courier New"/>
                <a:ea typeface="Courier New"/>
                <a:cs typeface="Courier New"/>
                <a:sym typeface="Courier New"/>
              </a:rPr>
              <a:t>WHEN </a:t>
            </a:r>
            <a:r>
              <a:rPr lang="en-US" sz="1800" b="1" i="1" u="none" strike="noStrike" cap="none">
                <a:solidFill>
                  <a:srgbClr val="000000"/>
                </a:solidFill>
                <a:latin typeface="Courier New"/>
                <a:ea typeface="Courier New"/>
                <a:cs typeface="Courier New"/>
                <a:sym typeface="Courier New"/>
              </a:rPr>
              <a:t>condition2</a:t>
            </a:r>
            <a:r>
              <a:rPr lang="en-US" sz="1800" b="1" i="0" u="none" strike="noStrike" cap="none">
                <a:solidFill>
                  <a:srgbClr val="000000"/>
                </a:solidFill>
                <a:latin typeface="Courier New"/>
                <a:ea typeface="Courier New"/>
                <a:cs typeface="Courier New"/>
                <a:sym typeface="Courier New"/>
              </a:rPr>
              <a:t> THEN </a:t>
            </a:r>
            <a:r>
              <a:rPr lang="en-US" sz="1800" b="1" i="1" u="none" strike="noStrike" cap="none">
                <a:solidFill>
                  <a:srgbClr val="000000"/>
                </a:solidFill>
                <a:latin typeface="Courier New"/>
                <a:ea typeface="Courier New"/>
                <a:cs typeface="Courier New"/>
                <a:sym typeface="Courier New"/>
              </a:rPr>
              <a:t>use_expression2 </a:t>
            </a:r>
            <a:endParaRPr/>
          </a:p>
          <a:p>
            <a:pPr marL="457200" marR="0" lvl="1" indent="0" algn="l" rtl="0">
              <a:lnSpc>
                <a:spcPct val="105000"/>
              </a:lnSpc>
              <a:spcBef>
                <a:spcPts val="0"/>
              </a:spcBef>
              <a:spcAft>
                <a:spcPts val="0"/>
              </a:spcAft>
              <a:buNone/>
            </a:pPr>
            <a:r>
              <a:rPr lang="en-US" sz="1800" b="1" i="0" u="none" strike="noStrike" cap="none">
                <a:solidFill>
                  <a:srgbClr val="000000"/>
                </a:solidFill>
                <a:latin typeface="Courier New"/>
                <a:ea typeface="Courier New"/>
                <a:cs typeface="Courier New"/>
                <a:sym typeface="Courier New"/>
              </a:rPr>
              <a:t>WHEN </a:t>
            </a:r>
            <a:r>
              <a:rPr lang="en-US" sz="1800" b="1" i="1" u="none" strike="noStrike" cap="none">
                <a:solidFill>
                  <a:srgbClr val="000000"/>
                </a:solidFill>
                <a:latin typeface="Courier New"/>
                <a:ea typeface="Courier New"/>
                <a:cs typeface="Courier New"/>
                <a:sym typeface="Courier New"/>
              </a:rPr>
              <a:t>condition3</a:t>
            </a:r>
            <a:r>
              <a:rPr lang="en-US" sz="1800" b="1" i="0" u="none" strike="noStrike" cap="none">
                <a:solidFill>
                  <a:srgbClr val="000000"/>
                </a:solidFill>
                <a:latin typeface="Courier New"/>
                <a:ea typeface="Courier New"/>
                <a:cs typeface="Courier New"/>
                <a:sym typeface="Courier New"/>
              </a:rPr>
              <a:t> THEN </a:t>
            </a:r>
            <a:r>
              <a:rPr lang="en-US" sz="1800" b="1" i="1" u="none" strike="noStrike" cap="none">
                <a:solidFill>
                  <a:srgbClr val="000000"/>
                </a:solidFill>
                <a:latin typeface="Courier New"/>
                <a:ea typeface="Courier New"/>
                <a:cs typeface="Courier New"/>
                <a:sym typeface="Courier New"/>
              </a:rPr>
              <a:t>use_expression3 </a:t>
            </a:r>
            <a:endParaRPr/>
          </a:p>
          <a:p>
            <a:pPr marL="457200" marR="0" lvl="1" indent="0" algn="l" rtl="0">
              <a:lnSpc>
                <a:spcPct val="105000"/>
              </a:lnSpc>
              <a:spcBef>
                <a:spcPts val="0"/>
              </a:spcBef>
              <a:spcAft>
                <a:spcPts val="0"/>
              </a:spcAft>
              <a:buNone/>
            </a:pPr>
            <a:r>
              <a:rPr lang="en-US" sz="1800" b="1" i="0" u="none" strike="noStrike" cap="none">
                <a:solidFill>
                  <a:srgbClr val="000000"/>
                </a:solidFill>
                <a:latin typeface="Courier New"/>
                <a:ea typeface="Courier New"/>
                <a:cs typeface="Courier New"/>
                <a:sym typeface="Courier New"/>
              </a:rPr>
              <a:t>ELSE </a:t>
            </a:r>
            <a:r>
              <a:rPr lang="en-US" sz="1800" b="1" i="1" u="none" strike="noStrike" cap="none">
                <a:solidFill>
                  <a:srgbClr val="000000"/>
                </a:solidFill>
                <a:latin typeface="Courier New"/>
                <a:ea typeface="Courier New"/>
                <a:cs typeface="Courier New"/>
                <a:sym typeface="Courier New"/>
              </a:rPr>
              <a:t>default_use_expression </a:t>
            </a:r>
            <a:endParaRPr/>
          </a:p>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END</a:t>
            </a:r>
            <a:endParaRPr/>
          </a:p>
        </p:txBody>
      </p:sp>
      <p:sp>
        <p:nvSpPr>
          <p:cNvPr id="2810" name="Google Shape;2810;p201"/>
          <p:cNvSpPr/>
          <p:nvPr/>
        </p:nvSpPr>
        <p:spPr>
          <a:xfrm>
            <a:off x="2094246" y="3783184"/>
            <a:ext cx="8064500" cy="218848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SELECT last_name,salary, </a:t>
            </a:r>
            <a:endParaRPr/>
          </a:p>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(CASE WHEN salary&lt;5000 THEN 'Low' </a:t>
            </a:r>
            <a:endParaRPr/>
          </a:p>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      WHEN salary&lt;10000 THEN 'Medium' </a:t>
            </a:r>
            <a:endParaRPr/>
          </a:p>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      WHEN salary&lt;20000 THEN 'Good' </a:t>
            </a:r>
            <a:endParaRPr/>
          </a:p>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      ELSE 'Excellent' </a:t>
            </a:r>
            <a:endParaRPr/>
          </a:p>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END) qualified_salary </a:t>
            </a:r>
            <a:endParaRPr/>
          </a:p>
          <a:p>
            <a:pPr marL="1371600" marR="0" lvl="3" indent="0" algn="l" rtl="0">
              <a:spcBef>
                <a:spcPts val="0"/>
              </a:spcBef>
              <a:spcAft>
                <a:spcPts val="0"/>
              </a:spcAft>
              <a:buNone/>
            </a:pPr>
            <a:r>
              <a:rPr lang="en-US" sz="1800" b="1" i="0" u="none" strike="noStrike" cap="none">
                <a:solidFill>
                  <a:srgbClr val="000000"/>
                </a:solidFill>
                <a:latin typeface="Courier New"/>
                <a:ea typeface="Courier New"/>
                <a:cs typeface="Courier New"/>
                <a:sym typeface="Courier New"/>
              </a:rPr>
              <a:t>FROM employees;</a:t>
            </a:r>
            <a:endParaRPr/>
          </a:p>
        </p:txBody>
      </p:sp>
      <p:sp>
        <p:nvSpPr>
          <p:cNvPr id="2811" name="Google Shape;2811;p201"/>
          <p:cNvSpPr/>
          <p:nvPr/>
        </p:nvSpPr>
        <p:spPr>
          <a:xfrm>
            <a:off x="3791248" y="4219082"/>
            <a:ext cx="5615940" cy="1744469"/>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Google Shape;2817;p20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Courier New"/>
              <a:buNone/>
            </a:pPr>
            <a:r>
              <a:rPr lang="en-US">
                <a:latin typeface="Courier New"/>
                <a:ea typeface="Courier New"/>
                <a:cs typeface="Courier New"/>
                <a:sym typeface="Courier New"/>
              </a:rPr>
              <a:t>DECODE</a:t>
            </a:r>
            <a:r>
              <a:rPr lang="en-US"/>
              <a:t> Function</a:t>
            </a:r>
            <a:endParaRPr/>
          </a:p>
        </p:txBody>
      </p:sp>
      <p:sp>
        <p:nvSpPr>
          <p:cNvPr id="2818" name="Google Shape;2818;p20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Facilitates conditional inquiries by doing the work of a </a:t>
            </a:r>
            <a:r>
              <a:rPr lang="en-US">
                <a:latin typeface="Courier New"/>
                <a:ea typeface="Courier New"/>
                <a:cs typeface="Courier New"/>
                <a:sym typeface="Courier New"/>
              </a:rPr>
              <a:t>CASE</a:t>
            </a:r>
            <a:r>
              <a:rPr lang="en-US">
                <a:latin typeface="Arial"/>
                <a:ea typeface="Arial"/>
                <a:cs typeface="Arial"/>
                <a:sym typeface="Arial"/>
              </a:rPr>
              <a:t> expression or an </a:t>
            </a:r>
            <a:r>
              <a:rPr lang="en-US">
                <a:latin typeface="Courier New"/>
                <a:ea typeface="Courier New"/>
                <a:cs typeface="Courier New"/>
                <a:sym typeface="Courier New"/>
              </a:rPr>
              <a:t>IF-THEN-ELSE</a:t>
            </a:r>
            <a:r>
              <a:rPr lang="en-US">
                <a:latin typeface="Arial"/>
                <a:ea typeface="Arial"/>
                <a:cs typeface="Arial"/>
                <a:sym typeface="Arial"/>
              </a:rPr>
              <a:t> statement:</a:t>
            </a:r>
            <a:endParaRPr/>
          </a:p>
          <a:p>
            <a:pPr marL="0" lvl="0" indent="0" algn="l" rtl="0">
              <a:lnSpc>
                <a:spcPct val="90000"/>
              </a:lnSpc>
              <a:spcBef>
                <a:spcPts val="1000"/>
              </a:spcBef>
              <a:spcAft>
                <a:spcPts val="0"/>
              </a:spcAft>
              <a:buClr>
                <a:schemeClr val="dk1"/>
              </a:buClr>
              <a:buSzPts val="3200"/>
              <a:buNone/>
            </a:pPr>
            <a:endParaRPr/>
          </a:p>
        </p:txBody>
      </p:sp>
      <p:sp>
        <p:nvSpPr>
          <p:cNvPr id="2821" name="Google Shape;2821;p202"/>
          <p:cNvSpPr/>
          <p:nvPr/>
        </p:nvSpPr>
        <p:spPr>
          <a:xfrm>
            <a:off x="2254666" y="2354178"/>
            <a:ext cx="8064500" cy="1039532"/>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lnSpc>
                <a:spcPct val="105000"/>
              </a:lnSpc>
              <a:spcBef>
                <a:spcPts val="0"/>
              </a:spcBef>
              <a:spcAft>
                <a:spcPts val="0"/>
              </a:spcAft>
              <a:buNone/>
            </a:pPr>
            <a:r>
              <a:rPr lang="en-US" sz="1800" b="1">
                <a:solidFill>
                  <a:srgbClr val="000000"/>
                </a:solidFill>
                <a:latin typeface="Courier New"/>
                <a:ea typeface="Courier New"/>
                <a:cs typeface="Courier New"/>
                <a:sym typeface="Courier New"/>
              </a:rPr>
              <a:t>DECODE(</a:t>
            </a:r>
            <a:r>
              <a:rPr lang="en-US" sz="1800" b="1" i="1">
                <a:solidFill>
                  <a:srgbClr val="000000"/>
                </a:solidFill>
                <a:latin typeface="Courier New"/>
                <a:ea typeface="Courier New"/>
                <a:cs typeface="Courier New"/>
                <a:sym typeface="Courier New"/>
              </a:rPr>
              <a:t>col|expression, search1, result1 </a:t>
            </a:r>
            <a:endParaRPr/>
          </a:p>
          <a:p>
            <a:pPr marL="0" marR="0" lvl="0" indent="0" algn="l" rtl="0">
              <a:lnSpc>
                <a:spcPct val="105000"/>
              </a:lnSpc>
              <a:spcBef>
                <a:spcPts val="0"/>
              </a:spcBef>
              <a:spcAft>
                <a:spcPts val="0"/>
              </a:spcAft>
              <a:buNone/>
            </a:pPr>
            <a:r>
              <a:rPr lang="en-US" sz="1800" b="1" i="1">
                <a:solidFill>
                  <a:srgbClr val="000000"/>
                </a:solidFill>
                <a:latin typeface="Courier New"/>
                <a:ea typeface="Courier New"/>
                <a:cs typeface="Courier New"/>
                <a:sym typeface="Courier New"/>
              </a:rPr>
              <a:t>      			   </a:t>
            </a:r>
            <a:r>
              <a:rPr lang="en-US" sz="1800" b="1">
                <a:solidFill>
                  <a:srgbClr val="000000"/>
                </a:solidFill>
                <a:latin typeface="Courier New"/>
                <a:ea typeface="Courier New"/>
                <a:cs typeface="Courier New"/>
                <a:sym typeface="Courier New"/>
              </a:rPr>
              <a:t>[</a:t>
            </a:r>
            <a:r>
              <a:rPr lang="en-US" sz="1800" b="1" i="1">
                <a:solidFill>
                  <a:srgbClr val="000000"/>
                </a:solidFill>
                <a:latin typeface="Courier New"/>
                <a:ea typeface="Courier New"/>
                <a:cs typeface="Courier New"/>
                <a:sym typeface="Courier New"/>
              </a:rPr>
              <a:t>, search2, result2,...,</a:t>
            </a:r>
            <a:r>
              <a:rPr lang="en-US" sz="1800" b="1">
                <a:solidFill>
                  <a:srgbClr val="000000"/>
                </a:solidFill>
                <a:latin typeface="Courier New"/>
                <a:ea typeface="Courier New"/>
                <a:cs typeface="Courier New"/>
                <a:sym typeface="Courier New"/>
              </a:rPr>
              <a:t>]</a:t>
            </a:r>
            <a:endParaRPr/>
          </a:p>
          <a:p>
            <a:pPr marL="0" marR="0" lvl="0" indent="0" algn="l" rtl="0">
              <a:lnSpc>
                <a:spcPct val="105000"/>
              </a:lnSpc>
              <a:spcBef>
                <a:spcPts val="0"/>
              </a:spcBef>
              <a:spcAft>
                <a:spcPts val="0"/>
              </a:spcAft>
              <a:buNone/>
            </a:pPr>
            <a:r>
              <a:rPr lang="en-US" sz="1800" b="1" i="1">
                <a:solidFill>
                  <a:srgbClr val="000000"/>
                </a:solidFill>
                <a:latin typeface="Courier New"/>
                <a:ea typeface="Courier New"/>
                <a:cs typeface="Courier New"/>
                <a:sym typeface="Courier New"/>
              </a:rPr>
              <a:t>      			   </a:t>
            </a:r>
            <a:r>
              <a:rPr lang="en-US" sz="1800" b="1">
                <a:solidFill>
                  <a:srgbClr val="000000"/>
                </a:solidFill>
                <a:latin typeface="Courier New"/>
                <a:ea typeface="Courier New"/>
                <a:cs typeface="Courier New"/>
                <a:sym typeface="Courier New"/>
              </a:rPr>
              <a:t>[</a:t>
            </a:r>
            <a:r>
              <a:rPr lang="en-US" sz="1800" b="1" i="1">
                <a:solidFill>
                  <a:srgbClr val="000000"/>
                </a:solidFill>
                <a:latin typeface="Courier New"/>
                <a:ea typeface="Courier New"/>
                <a:cs typeface="Courier New"/>
                <a:sym typeface="Courier New"/>
              </a:rPr>
              <a:t>, default</a:t>
            </a:r>
            <a:r>
              <a:rPr lang="en-US" sz="1800" b="1">
                <a:solidFill>
                  <a:srgbClr val="000000"/>
                </a:solidFill>
                <a:latin typeface="Courier New"/>
                <a:ea typeface="Courier New"/>
                <a:cs typeface="Courier New"/>
                <a:sym typeface="Courier New"/>
              </a:rPr>
              <a:t>])</a:t>
            </a:r>
            <a:endParaRPr/>
          </a:p>
        </p:txBody>
      </p:sp>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20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DECODE</a:t>
            </a:r>
            <a:r>
              <a:rPr lang="en-US"/>
              <a:t> Function</a:t>
            </a:r>
            <a:endParaRPr/>
          </a:p>
        </p:txBody>
      </p:sp>
      <p:sp>
        <p:nvSpPr>
          <p:cNvPr id="2829" name="Google Shape;2829;p20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2830" name="Google Shape;2830;p203"/>
          <p:cNvSpPr/>
          <p:nvPr/>
        </p:nvSpPr>
        <p:spPr>
          <a:xfrm>
            <a:off x="2062162" y="1170152"/>
            <a:ext cx="8064500" cy="218848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last_name, job_id, 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DECODE(job_id, 'IT_PROG',  1.10*salary,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'ST_CLERK', 1.15*salary,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'SA_REP',   1.20*salary,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REVISED_SALARY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2831" name="Google Shape;2831;p203"/>
          <p:cNvSpPr/>
          <p:nvPr/>
        </p:nvSpPr>
        <p:spPr>
          <a:xfrm>
            <a:off x="3079751" y="1604607"/>
            <a:ext cx="5514975" cy="1744469"/>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203"/>
          <p:cNvSpPr txBox="1"/>
          <p:nvPr/>
        </p:nvSpPr>
        <p:spPr>
          <a:xfrm>
            <a:off x="1468271" y="5528193"/>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2833" name="Google Shape;2833;p203"/>
          <p:cNvSpPr txBox="1"/>
          <p:nvPr/>
        </p:nvSpPr>
        <p:spPr>
          <a:xfrm>
            <a:off x="1455571" y="3521241"/>
            <a:ext cx="366713" cy="395287"/>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pic>
        <p:nvPicPr>
          <p:cNvPr id="2834" name="Google Shape;2834;p203"/>
          <p:cNvPicPr preferRelativeResize="0"/>
          <p:nvPr/>
        </p:nvPicPr>
        <p:blipFill rotWithShape="1">
          <a:blip r:embed="rId3">
            <a:alphaModFix/>
          </a:blip>
          <a:srcRect/>
          <a:stretch/>
        </p:blipFill>
        <p:spPr>
          <a:xfrm>
            <a:off x="1430170" y="3978441"/>
            <a:ext cx="3886200" cy="1773237"/>
          </a:xfrm>
          <a:prstGeom prst="rect">
            <a:avLst/>
          </a:prstGeom>
          <a:noFill/>
          <a:ln w="28575" cap="flat" cmpd="sng">
            <a:solidFill>
              <a:srgbClr val="F7941D"/>
            </a:solidFill>
            <a:prstDash val="solid"/>
            <a:miter lim="800000"/>
            <a:headEnd type="none" w="sm" len="sm"/>
            <a:tailEnd type="none" w="sm" len="sm"/>
          </a:ln>
        </p:spPr>
      </p:pic>
      <p:pic>
        <p:nvPicPr>
          <p:cNvPr id="2835" name="Google Shape;2835;p203"/>
          <p:cNvPicPr preferRelativeResize="0"/>
          <p:nvPr/>
        </p:nvPicPr>
        <p:blipFill rotWithShape="1">
          <a:blip r:embed="rId4">
            <a:alphaModFix/>
          </a:blip>
          <a:srcRect/>
          <a:stretch/>
        </p:blipFill>
        <p:spPr>
          <a:xfrm>
            <a:off x="1430170" y="5959641"/>
            <a:ext cx="3905142" cy="592571"/>
          </a:xfrm>
          <a:prstGeom prst="rect">
            <a:avLst/>
          </a:prstGeom>
          <a:noFill/>
          <a:ln w="28575" cap="flat" cmpd="sng">
            <a:solidFill>
              <a:srgbClr val="F7941D"/>
            </a:solidFill>
            <a:prstDash val="solid"/>
            <a:miter lim="800000"/>
            <a:headEnd type="none" w="sm" len="sm"/>
            <a:tailEnd type="none" w="sm" len="sm"/>
          </a:ln>
        </p:spPr>
      </p:pic>
      <p:pic>
        <p:nvPicPr>
          <p:cNvPr id="2836" name="Google Shape;2836;p203"/>
          <p:cNvPicPr preferRelativeResize="0"/>
          <p:nvPr/>
        </p:nvPicPr>
        <p:blipFill rotWithShape="1">
          <a:blip r:embed="rId5">
            <a:alphaModFix/>
          </a:blip>
          <a:srcRect/>
          <a:stretch/>
        </p:blipFill>
        <p:spPr>
          <a:xfrm>
            <a:off x="1430170" y="3445041"/>
            <a:ext cx="3885714" cy="223429"/>
          </a:xfrm>
          <a:prstGeom prst="rect">
            <a:avLst/>
          </a:prstGeom>
          <a:noFill/>
          <a:ln w="28575" cap="flat" cmpd="sng">
            <a:solidFill>
              <a:srgbClr val="F7941D"/>
            </a:solidFill>
            <a:prstDash val="solid"/>
            <a:miter lim="800000"/>
            <a:headEnd type="none" w="sm" len="sm"/>
            <a:tailEnd type="none" w="sm" len="sm"/>
          </a:ln>
        </p:spPr>
      </p:pic>
      <p:sp>
        <p:nvSpPr>
          <p:cNvPr id="2837" name="Google Shape;2837;p203"/>
          <p:cNvSpPr/>
          <p:nvPr/>
        </p:nvSpPr>
        <p:spPr>
          <a:xfrm>
            <a:off x="4173370" y="3445040"/>
            <a:ext cx="1143000" cy="31242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p20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DECODE</a:t>
            </a:r>
            <a:r>
              <a:rPr lang="en-US"/>
              <a:t> Function</a:t>
            </a:r>
            <a:endParaRPr/>
          </a:p>
        </p:txBody>
      </p:sp>
      <p:sp>
        <p:nvSpPr>
          <p:cNvPr id="2844" name="Google Shape;2844;p20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Display the applicable tax rate for each employee in department 80:</a:t>
            </a:r>
            <a:endParaRPr/>
          </a:p>
          <a:p>
            <a:pPr marL="0" lvl="0" indent="0" algn="l" rtl="0">
              <a:lnSpc>
                <a:spcPct val="90000"/>
              </a:lnSpc>
              <a:spcBef>
                <a:spcPts val="1000"/>
              </a:spcBef>
              <a:spcAft>
                <a:spcPts val="0"/>
              </a:spcAft>
              <a:buClr>
                <a:schemeClr val="dk1"/>
              </a:buClr>
              <a:buSzPts val="3200"/>
              <a:buNone/>
            </a:pPr>
            <a:endParaRPr/>
          </a:p>
        </p:txBody>
      </p:sp>
      <p:grpSp>
        <p:nvGrpSpPr>
          <p:cNvPr id="2845" name="Google Shape;2845;p204"/>
          <p:cNvGrpSpPr/>
          <p:nvPr/>
        </p:nvGrpSpPr>
        <p:grpSpPr>
          <a:xfrm>
            <a:off x="2062162" y="1962171"/>
            <a:ext cx="8064500" cy="3680639"/>
            <a:chOff x="2029618" y="2203043"/>
            <a:chExt cx="8064500" cy="3680639"/>
          </a:xfrm>
        </p:grpSpPr>
        <p:sp>
          <p:nvSpPr>
            <p:cNvPr id="2846" name="Google Shape;2846;p204"/>
            <p:cNvSpPr/>
            <p:nvPr/>
          </p:nvSpPr>
          <p:spPr>
            <a:xfrm>
              <a:off x="2029618" y="2203043"/>
              <a:ext cx="8064500" cy="368063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SELECT last_name, salary,</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DECODE (TRUNC(salary/2000, 0),</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0, 0.00,</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1, 0.09,</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2, 0.20,</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3, 0.30,</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4, 0.40,</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5, 0.42,</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6, 0.44,</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                            0.45) TAX_RATE</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WHERE  department_id = 80;</a:t>
              </a:r>
              <a:endParaRPr/>
            </a:p>
          </p:txBody>
        </p:sp>
        <p:sp>
          <p:nvSpPr>
            <p:cNvPr id="2847" name="Google Shape;2847;p204"/>
            <p:cNvSpPr/>
            <p:nvPr/>
          </p:nvSpPr>
          <p:spPr>
            <a:xfrm>
              <a:off x="3086101" y="2687639"/>
              <a:ext cx="5051425" cy="25114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205"/>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Quiz</a:t>
            </a:r>
            <a:endParaRPr/>
          </a:p>
        </p:txBody>
      </p:sp>
      <p:sp>
        <p:nvSpPr>
          <p:cNvPr id="2854" name="Google Shape;2854;p20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The </a:t>
            </a:r>
            <a:r>
              <a:rPr lang="en-US">
                <a:latin typeface="Courier New"/>
                <a:ea typeface="Courier New"/>
                <a:cs typeface="Courier New"/>
                <a:sym typeface="Courier New"/>
              </a:rPr>
              <a:t>TO_NUMBER</a:t>
            </a:r>
            <a:r>
              <a:rPr lang="en-US">
                <a:latin typeface="Arial"/>
                <a:ea typeface="Arial"/>
                <a:cs typeface="Arial"/>
                <a:sym typeface="Arial"/>
              </a:rPr>
              <a:t> function converts either character strings or date values to a number in the format specified by the optional format model.</a:t>
            </a:r>
            <a:endParaRPr/>
          </a:p>
          <a:p>
            <a:pPr marL="685800" lvl="1" indent="-228600" algn="l" rtl="0">
              <a:lnSpc>
                <a:spcPct val="90000"/>
              </a:lnSpc>
              <a:spcBef>
                <a:spcPts val="500"/>
              </a:spcBef>
              <a:spcAft>
                <a:spcPts val="0"/>
              </a:spcAft>
              <a:buClr>
                <a:schemeClr val="dk1"/>
              </a:buClr>
              <a:buSzPts val="3200"/>
              <a:buFont typeface="Arial"/>
              <a:buAutoNum type="alphaLcPeriod"/>
            </a:pPr>
            <a:r>
              <a:rPr lang="en-US"/>
              <a:t>True</a:t>
            </a:r>
            <a:endParaRPr/>
          </a:p>
          <a:p>
            <a:pPr marL="685800" lvl="1" indent="-228600" algn="l" rtl="0">
              <a:lnSpc>
                <a:spcPct val="90000"/>
              </a:lnSpc>
              <a:spcBef>
                <a:spcPts val="500"/>
              </a:spcBef>
              <a:spcAft>
                <a:spcPts val="0"/>
              </a:spcAft>
              <a:buClr>
                <a:schemeClr val="dk1"/>
              </a:buClr>
              <a:buSzPts val="3200"/>
              <a:buFont typeface="Arial"/>
              <a:buAutoNum type="alphaLcPeriod"/>
            </a:pPr>
            <a:r>
              <a:rPr lang="en-US"/>
              <a:t>False</a:t>
            </a:r>
            <a:endParaRPr/>
          </a:p>
        </p:txBody>
      </p:sp>
      <p:pic>
        <p:nvPicPr>
          <p:cNvPr id="2855" name="Google Shape;2855;p205"/>
          <p:cNvPicPr preferRelativeResize="0"/>
          <p:nvPr/>
        </p:nvPicPr>
        <p:blipFill rotWithShape="1">
          <a:blip r:embed="rId3">
            <a:alphaModFix/>
          </a:blip>
          <a:srcRect/>
          <a:stretch/>
        </p:blipFill>
        <p:spPr>
          <a:xfrm>
            <a:off x="9699740" y="3146260"/>
            <a:ext cx="2304007" cy="2151602"/>
          </a:xfrm>
          <a:prstGeom prst="rect">
            <a:avLst/>
          </a:prstGeom>
          <a:noFill/>
          <a:ln>
            <a:noFill/>
          </a:ln>
        </p:spPr>
      </p:pic>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2861" name="Google Shape;2861;p206"/>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Summary</a:t>
            </a:r>
            <a:endParaRPr/>
          </a:p>
        </p:txBody>
      </p:sp>
      <p:sp>
        <p:nvSpPr>
          <p:cNvPr id="2862" name="Google Shape;2862;p20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In this lesson, you should have learned how to:</a:t>
            </a:r>
            <a:endParaRPr/>
          </a:p>
          <a:p>
            <a:pPr marL="685800" lvl="1" indent="-228600" algn="l" rtl="0">
              <a:lnSpc>
                <a:spcPct val="90000"/>
              </a:lnSpc>
              <a:spcBef>
                <a:spcPts val="500"/>
              </a:spcBef>
              <a:spcAft>
                <a:spcPts val="0"/>
              </a:spcAft>
              <a:buClr>
                <a:schemeClr val="dk1"/>
              </a:buClr>
              <a:buSzPts val="3200"/>
              <a:buChar char="•"/>
            </a:pPr>
            <a:r>
              <a:rPr lang="en-US"/>
              <a:t>Alter date formats for display using functions</a:t>
            </a:r>
            <a:endParaRPr/>
          </a:p>
          <a:p>
            <a:pPr marL="685800" lvl="1" indent="-228600" algn="l" rtl="0">
              <a:lnSpc>
                <a:spcPct val="90000"/>
              </a:lnSpc>
              <a:spcBef>
                <a:spcPts val="500"/>
              </a:spcBef>
              <a:spcAft>
                <a:spcPts val="0"/>
              </a:spcAft>
              <a:buClr>
                <a:schemeClr val="dk1"/>
              </a:buClr>
              <a:buSzPts val="3200"/>
              <a:buChar char="•"/>
            </a:pPr>
            <a:r>
              <a:rPr lang="en-US"/>
              <a:t>Convert column data types using functions</a:t>
            </a:r>
            <a:endParaRPr/>
          </a:p>
          <a:p>
            <a:pPr marL="685800" lvl="1" indent="-228600" algn="l" rtl="0">
              <a:lnSpc>
                <a:spcPct val="90000"/>
              </a:lnSpc>
              <a:spcBef>
                <a:spcPts val="500"/>
              </a:spcBef>
              <a:spcAft>
                <a:spcPts val="0"/>
              </a:spcAft>
              <a:buClr>
                <a:schemeClr val="dk1"/>
              </a:buClr>
              <a:buSzPts val="3200"/>
              <a:buChar char="•"/>
            </a:pPr>
            <a:r>
              <a:rPr lang="en-US"/>
              <a:t>Use </a:t>
            </a:r>
            <a:r>
              <a:rPr lang="en-US">
                <a:latin typeface="Courier New"/>
                <a:ea typeface="Courier New"/>
                <a:cs typeface="Courier New"/>
                <a:sym typeface="Courier New"/>
              </a:rPr>
              <a:t>NVL</a:t>
            </a:r>
            <a:r>
              <a:rPr lang="en-US"/>
              <a:t> functions</a:t>
            </a:r>
            <a:endParaRPr/>
          </a:p>
          <a:p>
            <a:pPr marL="685800" lvl="1" indent="-228600" algn="l" rtl="0">
              <a:lnSpc>
                <a:spcPct val="90000"/>
              </a:lnSpc>
              <a:spcBef>
                <a:spcPts val="500"/>
              </a:spcBef>
              <a:spcAft>
                <a:spcPts val="0"/>
              </a:spcAft>
              <a:buClr>
                <a:schemeClr val="dk1"/>
              </a:buClr>
              <a:buSzPts val="3200"/>
              <a:buChar char="•"/>
            </a:pPr>
            <a:r>
              <a:rPr lang="en-US"/>
              <a:t>Use </a:t>
            </a:r>
            <a:r>
              <a:rPr lang="en-US">
                <a:latin typeface="Courier New"/>
                <a:ea typeface="Courier New"/>
                <a:cs typeface="Courier New"/>
                <a:sym typeface="Courier New"/>
              </a:rPr>
              <a:t>IF-THEN-ELSE</a:t>
            </a:r>
            <a:r>
              <a:rPr lang="en-US"/>
              <a:t> logic and other conditional expressions in a </a:t>
            </a:r>
            <a:r>
              <a:rPr lang="en-US">
                <a:latin typeface="Courier New"/>
                <a:ea typeface="Courier New"/>
                <a:cs typeface="Courier New"/>
                <a:sym typeface="Courier New"/>
              </a:rPr>
              <a:t>SELECT</a:t>
            </a:r>
            <a:r>
              <a:rPr lang="en-US"/>
              <a:t> statement</a:t>
            </a:r>
            <a:endParaRPr/>
          </a:p>
          <a:p>
            <a:pPr marL="0" lvl="0" indent="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20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Practice 5: Overview</a:t>
            </a:r>
            <a:endParaRPr dirty="0"/>
          </a:p>
        </p:txBody>
      </p:sp>
      <p:sp>
        <p:nvSpPr>
          <p:cNvPr id="2872" name="Google Shape;2872;p20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dirty="0">
                <a:latin typeface="Arial"/>
                <a:ea typeface="Arial"/>
                <a:cs typeface="Arial"/>
                <a:sym typeface="Arial"/>
              </a:rPr>
              <a:t>This practice covers the following topics:</a:t>
            </a:r>
            <a:endParaRPr dirty="0"/>
          </a:p>
          <a:p>
            <a:pPr marL="685800" lvl="1" indent="-228600" algn="l" rtl="0">
              <a:lnSpc>
                <a:spcPct val="90000"/>
              </a:lnSpc>
              <a:spcBef>
                <a:spcPts val="500"/>
              </a:spcBef>
              <a:spcAft>
                <a:spcPts val="0"/>
              </a:spcAft>
              <a:buClr>
                <a:schemeClr val="dk1"/>
              </a:buClr>
              <a:buSzPts val="3200"/>
              <a:buChar char="•"/>
            </a:pPr>
            <a:r>
              <a:rPr lang="en-US" dirty="0"/>
              <a:t>Creating queries that use </a:t>
            </a:r>
            <a:r>
              <a:rPr lang="en-US" dirty="0">
                <a:latin typeface="Courier New"/>
                <a:ea typeface="Courier New"/>
                <a:cs typeface="Courier New"/>
                <a:sym typeface="Courier New"/>
              </a:rPr>
              <a:t>TO_CHAR</a:t>
            </a:r>
            <a:r>
              <a:rPr lang="en-US" dirty="0"/>
              <a:t>, </a:t>
            </a:r>
            <a:r>
              <a:rPr lang="en-US" dirty="0">
                <a:latin typeface="Courier New"/>
                <a:ea typeface="Courier New"/>
                <a:cs typeface="Courier New"/>
                <a:sym typeface="Courier New"/>
              </a:rPr>
              <a:t>TO_DATE</a:t>
            </a:r>
            <a:r>
              <a:rPr lang="en-US" dirty="0"/>
              <a:t>, and other </a:t>
            </a:r>
            <a:r>
              <a:rPr lang="en-US" dirty="0">
                <a:latin typeface="Courier New"/>
                <a:ea typeface="Courier New"/>
                <a:cs typeface="Courier New"/>
                <a:sym typeface="Courier New"/>
              </a:rPr>
              <a:t>DATE</a:t>
            </a:r>
            <a:r>
              <a:rPr lang="en-US" dirty="0"/>
              <a:t> functions</a:t>
            </a:r>
            <a:endParaRPr dirty="0"/>
          </a:p>
          <a:p>
            <a:pPr marL="685800" lvl="1" indent="-228600" algn="l" rtl="0">
              <a:lnSpc>
                <a:spcPct val="90000"/>
              </a:lnSpc>
              <a:spcBef>
                <a:spcPts val="500"/>
              </a:spcBef>
              <a:spcAft>
                <a:spcPts val="0"/>
              </a:spcAft>
              <a:buClr>
                <a:schemeClr val="dk1"/>
              </a:buClr>
              <a:buSzPts val="3200"/>
              <a:buChar char="•"/>
            </a:pPr>
            <a:r>
              <a:rPr lang="en-US" dirty="0"/>
              <a:t>Creating queries that use conditional expressions such as </a:t>
            </a:r>
            <a:r>
              <a:rPr lang="en-US" dirty="0">
                <a:latin typeface="Courier New"/>
                <a:ea typeface="Courier New"/>
                <a:cs typeface="Courier New"/>
                <a:sym typeface="Courier New"/>
              </a:rPr>
              <a:t>CASE</a:t>
            </a:r>
            <a:r>
              <a:rPr lang="en-US" dirty="0"/>
              <a:t>, searched </a:t>
            </a:r>
            <a:r>
              <a:rPr lang="en-US" dirty="0">
                <a:latin typeface="Courier New"/>
                <a:ea typeface="Courier New"/>
                <a:cs typeface="Courier New"/>
                <a:sym typeface="Courier New"/>
              </a:rPr>
              <a:t>CASE</a:t>
            </a:r>
            <a:r>
              <a:rPr lang="en-US" dirty="0"/>
              <a:t>, and </a:t>
            </a:r>
            <a:r>
              <a:rPr lang="en-US" dirty="0">
                <a:latin typeface="Courier New"/>
                <a:ea typeface="Courier New"/>
                <a:cs typeface="Courier New"/>
                <a:sym typeface="Courier New"/>
              </a:rPr>
              <a:t>DECODE</a:t>
            </a:r>
            <a:endParaRPr dirty="0"/>
          </a:p>
          <a:p>
            <a:pPr marL="0" lvl="0" indent="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189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Entity Relationship Model</a:t>
            </a:r>
            <a:endParaRPr/>
          </a:p>
        </p:txBody>
      </p:sp>
      <p:sp>
        <p:nvSpPr>
          <p:cNvPr id="418" name="Google Shape;418;p3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dirty="0"/>
              <a:t>Create an entity relationship diagram from business specifications or narratives:</a:t>
            </a:r>
            <a:endParaRPr dirty="0"/>
          </a:p>
          <a:p>
            <a:pPr marL="457200" lvl="1" indent="-232409" algn="l" rtl="0">
              <a:lnSpc>
                <a:spcPct val="90000"/>
              </a:lnSpc>
              <a:spcBef>
                <a:spcPts val="900"/>
              </a:spcBef>
              <a:spcAft>
                <a:spcPts val="0"/>
              </a:spcAft>
              <a:buClr>
                <a:schemeClr val="dk1"/>
              </a:buClr>
              <a:buSzPts val="2100"/>
              <a:buNone/>
            </a:pPr>
            <a:endParaRPr dirty="0"/>
          </a:p>
          <a:p>
            <a:pPr marL="457200" lvl="1" indent="-232409" algn="l" rtl="0">
              <a:lnSpc>
                <a:spcPct val="90000"/>
              </a:lnSpc>
              <a:spcBef>
                <a:spcPts val="900"/>
              </a:spcBef>
              <a:spcAft>
                <a:spcPts val="0"/>
              </a:spcAft>
              <a:buClr>
                <a:schemeClr val="dk1"/>
              </a:buClr>
              <a:buSzPts val="2100"/>
              <a:buNone/>
            </a:pPr>
            <a:endParaRPr dirty="0"/>
          </a:p>
          <a:p>
            <a:pPr marL="457200" lvl="1" indent="-232409" algn="l" rtl="0">
              <a:lnSpc>
                <a:spcPct val="90000"/>
              </a:lnSpc>
              <a:spcBef>
                <a:spcPts val="900"/>
              </a:spcBef>
              <a:spcAft>
                <a:spcPts val="0"/>
              </a:spcAft>
              <a:buClr>
                <a:schemeClr val="dk1"/>
              </a:buClr>
              <a:buSzPts val="2100"/>
              <a:buNone/>
            </a:pPr>
            <a:endParaRPr dirty="0"/>
          </a:p>
          <a:p>
            <a:pPr marL="457200" lvl="1" indent="-232409" algn="l" rtl="0">
              <a:lnSpc>
                <a:spcPct val="90000"/>
              </a:lnSpc>
              <a:spcBef>
                <a:spcPts val="900"/>
              </a:spcBef>
              <a:spcAft>
                <a:spcPts val="0"/>
              </a:spcAft>
              <a:buClr>
                <a:schemeClr val="dk1"/>
              </a:buClr>
              <a:buSzPts val="2100"/>
              <a:buNone/>
            </a:pPr>
            <a:endParaRPr dirty="0"/>
          </a:p>
          <a:p>
            <a:pPr marL="457200" lvl="1" indent="-365760" algn="l" rtl="0">
              <a:lnSpc>
                <a:spcPct val="90000"/>
              </a:lnSpc>
              <a:spcBef>
                <a:spcPts val="900"/>
              </a:spcBef>
              <a:spcAft>
                <a:spcPts val="0"/>
              </a:spcAft>
              <a:buClr>
                <a:schemeClr val="dk1"/>
              </a:buClr>
              <a:buSzPts val="2100"/>
              <a:buChar char="•"/>
            </a:pPr>
            <a:r>
              <a:rPr lang="en-US" dirty="0"/>
              <a:t>Scenario:</a:t>
            </a:r>
            <a:endParaRPr dirty="0"/>
          </a:p>
          <a:p>
            <a:pPr marL="1280160" lvl="2" indent="-365760" algn="l" rtl="0">
              <a:lnSpc>
                <a:spcPct val="90000"/>
              </a:lnSpc>
              <a:spcBef>
                <a:spcPts val="450"/>
              </a:spcBef>
              <a:spcAft>
                <a:spcPts val="0"/>
              </a:spcAft>
              <a:buClr>
                <a:schemeClr val="dk1"/>
              </a:buClr>
              <a:buSzPts val="2000"/>
              <a:buChar char="–"/>
            </a:pPr>
            <a:r>
              <a:rPr lang="en-US" dirty="0"/>
              <a:t>“. . . Assign one or more employees to a department. . .”</a:t>
            </a:r>
            <a:endParaRPr dirty="0"/>
          </a:p>
          <a:p>
            <a:pPr marL="1280160" lvl="2" indent="-365760" algn="l" rtl="0">
              <a:lnSpc>
                <a:spcPct val="90000"/>
              </a:lnSpc>
              <a:spcBef>
                <a:spcPts val="450"/>
              </a:spcBef>
              <a:spcAft>
                <a:spcPts val="0"/>
              </a:spcAft>
              <a:buClr>
                <a:schemeClr val="dk1"/>
              </a:buClr>
              <a:buSzPts val="2000"/>
              <a:buChar char="–"/>
            </a:pPr>
            <a:r>
              <a:rPr lang="en-US" dirty="0"/>
              <a:t>“. . . Some departments do not yet have assigned employees. . .”</a:t>
            </a:r>
            <a:endParaRPr dirty="0"/>
          </a:p>
          <a:p>
            <a:pPr marL="228600" lvl="0" indent="-25400" algn="l" rtl="0">
              <a:lnSpc>
                <a:spcPct val="90000"/>
              </a:lnSpc>
              <a:spcBef>
                <a:spcPts val="1000"/>
              </a:spcBef>
              <a:spcAft>
                <a:spcPts val="0"/>
              </a:spcAft>
              <a:buClr>
                <a:schemeClr val="dk1"/>
              </a:buClr>
              <a:buSzPts val="3200"/>
              <a:buNone/>
            </a:pPr>
            <a:endParaRPr dirty="0"/>
          </a:p>
        </p:txBody>
      </p:sp>
      <p:cxnSp>
        <p:nvCxnSpPr>
          <p:cNvPr id="419" name="Google Shape;419;p33"/>
          <p:cNvCxnSpPr/>
          <p:nvPr/>
        </p:nvCxnSpPr>
        <p:spPr>
          <a:xfrm rot="10800000">
            <a:off x="4812799" y="3038723"/>
            <a:ext cx="2428875" cy="0"/>
          </a:xfrm>
          <a:prstGeom prst="straightConnector1">
            <a:avLst/>
          </a:prstGeom>
          <a:noFill/>
          <a:ln w="28575" cap="flat" cmpd="sng">
            <a:solidFill>
              <a:srgbClr val="F7941D"/>
            </a:solidFill>
            <a:prstDash val="dash"/>
            <a:round/>
            <a:headEnd type="none" w="sm" len="sm"/>
            <a:tailEnd type="none" w="sm" len="sm"/>
          </a:ln>
        </p:spPr>
      </p:cxnSp>
      <p:sp>
        <p:nvSpPr>
          <p:cNvPr id="420" name="Google Shape;420;p33"/>
          <p:cNvSpPr/>
          <p:nvPr/>
        </p:nvSpPr>
        <p:spPr>
          <a:xfrm>
            <a:off x="4981073" y="2686299"/>
            <a:ext cx="458788" cy="814387"/>
          </a:xfrm>
          <a:custGeom>
            <a:avLst/>
            <a:gdLst/>
            <a:ahLst/>
            <a:cxnLst/>
            <a:rect l="l" t="t" r="r" b="b"/>
            <a:pathLst>
              <a:path w="289" h="513" extrusionOk="0">
                <a:moveTo>
                  <a:pt x="64" y="0"/>
                </a:moveTo>
                <a:lnTo>
                  <a:pt x="288" y="224"/>
                </a:lnTo>
                <a:lnTo>
                  <a:pt x="0" y="512"/>
                </a:lnTo>
              </a:path>
            </a:pathLst>
          </a:custGeom>
          <a:noFill/>
          <a:ln w="28575" cap="rnd"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421" name="Google Shape;421;p33"/>
          <p:cNvSpPr/>
          <p:nvPr/>
        </p:nvSpPr>
        <p:spPr>
          <a:xfrm>
            <a:off x="5269743" y="2611685"/>
            <a:ext cx="1365760" cy="369974"/>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assigned to</a:t>
            </a:r>
            <a:endParaRPr sz="1800">
              <a:solidFill>
                <a:schemeClr val="dk1"/>
              </a:solidFill>
              <a:latin typeface="Calibri"/>
              <a:ea typeface="Calibri"/>
              <a:cs typeface="Calibri"/>
              <a:sym typeface="Calibri"/>
            </a:endParaRPr>
          </a:p>
        </p:txBody>
      </p:sp>
      <p:sp>
        <p:nvSpPr>
          <p:cNvPr id="422" name="Google Shape;422;p33"/>
          <p:cNvSpPr/>
          <p:nvPr/>
        </p:nvSpPr>
        <p:spPr>
          <a:xfrm>
            <a:off x="5168398" y="3211761"/>
            <a:ext cx="2427288" cy="366713"/>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composed of</a:t>
            </a:r>
            <a:endParaRPr sz="1800">
              <a:solidFill>
                <a:schemeClr val="dk1"/>
              </a:solidFill>
              <a:latin typeface="Calibri"/>
              <a:ea typeface="Calibri"/>
              <a:cs typeface="Calibri"/>
              <a:sym typeface="Calibri"/>
            </a:endParaRPr>
          </a:p>
        </p:txBody>
      </p:sp>
      <p:sp>
        <p:nvSpPr>
          <p:cNvPr id="423" name="Google Shape;423;p33"/>
          <p:cNvSpPr/>
          <p:nvPr/>
        </p:nvSpPr>
        <p:spPr>
          <a:xfrm>
            <a:off x="2822515" y="2394727"/>
            <a:ext cx="2262187" cy="1363662"/>
          </a:xfrm>
          <a:prstGeom prst="roundRect">
            <a:avLst>
              <a:gd name="adj" fmla="val 12449"/>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24" name="Google Shape;424;p33"/>
          <p:cNvSpPr/>
          <p:nvPr/>
        </p:nvSpPr>
        <p:spPr>
          <a:xfrm>
            <a:off x="2820487" y="2387848"/>
            <a:ext cx="2262187" cy="1363662"/>
          </a:xfrm>
          <a:prstGeom prst="roundRect">
            <a:avLst>
              <a:gd name="adj" fmla="val 12449"/>
            </a:avLst>
          </a:prstGeom>
          <a:noFill/>
          <a:ln>
            <a:noFill/>
          </a:ln>
        </p:spPr>
        <p:txBody>
          <a:bodyPr spcFirstLastPara="1" wrap="square" lIns="92075" tIns="46025" rIns="92075" bIns="46025" anchor="ctr" anchorCtr="0">
            <a:noAutofit/>
          </a:bodyPr>
          <a:lstStyle/>
          <a:p>
            <a:pPr marL="0" marR="0" lvl="0" indent="0" algn="l"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EMPLOYEE</a:t>
            </a:r>
            <a:endParaRPr sz="1800">
              <a:solidFill>
                <a:srgbClr val="2F2F2F"/>
              </a:solidFill>
              <a:latin typeface="Arial"/>
              <a:ea typeface="Arial"/>
              <a:cs typeface="Arial"/>
              <a:sym typeface="Arial"/>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number</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name</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o	job title</a:t>
            </a:r>
            <a:endParaRPr sz="1800">
              <a:solidFill>
                <a:schemeClr val="dk1"/>
              </a:solidFill>
              <a:latin typeface="Calibri"/>
              <a:ea typeface="Calibri"/>
              <a:cs typeface="Calibri"/>
              <a:sym typeface="Calibri"/>
            </a:endParaRPr>
          </a:p>
        </p:txBody>
      </p:sp>
      <p:sp>
        <p:nvSpPr>
          <p:cNvPr id="425" name="Google Shape;425;p33"/>
          <p:cNvSpPr/>
          <p:nvPr/>
        </p:nvSpPr>
        <p:spPr>
          <a:xfrm>
            <a:off x="7133282" y="2394727"/>
            <a:ext cx="2135188" cy="1390650"/>
          </a:xfrm>
          <a:prstGeom prst="roundRect">
            <a:avLst>
              <a:gd name="adj" fmla="val 12449"/>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26" name="Google Shape;426;p33"/>
          <p:cNvSpPr/>
          <p:nvPr/>
        </p:nvSpPr>
        <p:spPr>
          <a:xfrm>
            <a:off x="7136898" y="2386260"/>
            <a:ext cx="2135188" cy="1390650"/>
          </a:xfrm>
          <a:prstGeom prst="roundRect">
            <a:avLst>
              <a:gd name="adj" fmla="val 12449"/>
            </a:avLst>
          </a:prstGeom>
          <a:noFill/>
          <a:ln>
            <a:noFill/>
          </a:ln>
        </p:spPr>
        <p:txBody>
          <a:bodyPr spcFirstLastPara="1" wrap="square" lIns="92075" tIns="46025" rIns="92075" bIns="46025" anchor="ctr" anchorCtr="0">
            <a:noAutofit/>
          </a:bodyPr>
          <a:lstStyle/>
          <a:p>
            <a:pPr marL="0" marR="0" lvl="0" indent="0" algn="l"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DEPARTMENT</a:t>
            </a:r>
            <a:endParaRPr sz="1800">
              <a:solidFill>
                <a:srgbClr val="2F2F2F"/>
              </a:solidFill>
              <a:latin typeface="Arial"/>
              <a:ea typeface="Arial"/>
              <a:cs typeface="Arial"/>
              <a:sym typeface="Arial"/>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number</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name</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o	location</a:t>
            </a:r>
            <a:endParaRPr sz="1800">
              <a:solidFill>
                <a:schemeClr val="dk1"/>
              </a:solidFill>
              <a:latin typeface="Calibri"/>
              <a:ea typeface="Calibri"/>
              <a:cs typeface="Calibri"/>
              <a:sym typeface="Calibri"/>
            </a:endParaRPr>
          </a:p>
        </p:txBody>
      </p:sp>
      <p:sp>
        <p:nvSpPr>
          <p:cNvPr id="1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208"/>
          <p:cNvSpPr txBox="1">
            <a:spLocks noGrp="1"/>
          </p:cNvSpPr>
          <p:nvPr>
            <p:ph type="subTitle" idx="4294967295"/>
          </p:nvPr>
        </p:nvSpPr>
        <p:spPr>
          <a:xfrm>
            <a:off x="4965143" y="4970192"/>
            <a:ext cx="7226856" cy="831518"/>
          </a:xfrm>
          <a:prstGeom prst="rect">
            <a:avLst/>
          </a:prstGeom>
          <a:solidFill>
            <a:srgbClr val="818286"/>
          </a:solidFill>
          <a:ln>
            <a:noFill/>
          </a:ln>
        </p:spPr>
        <p:txBody>
          <a:bodyPr spcFirstLastPara="1" wrap="square" lIns="91425" tIns="45700" rIns="91425" bIns="45700" anchor="t" anchorCtr="0">
            <a:noAutofit/>
          </a:bodyPr>
          <a:lstStyle/>
          <a:p>
            <a:pPr marL="542925" lvl="0" indent="0" algn="l" rtl="0">
              <a:lnSpc>
                <a:spcPct val="90000"/>
              </a:lnSpc>
              <a:spcBef>
                <a:spcPts val="0"/>
              </a:spcBef>
              <a:spcAft>
                <a:spcPts val="0"/>
              </a:spcAft>
              <a:buClr>
                <a:schemeClr val="lt1"/>
              </a:buClr>
              <a:buSzPts val="2400"/>
              <a:buNone/>
            </a:pPr>
            <a:r>
              <a:rPr lang="en-US"/>
              <a:t>Reporting Aggregated Data</a:t>
            </a:r>
            <a:br>
              <a:rPr lang="en-US"/>
            </a:br>
            <a:r>
              <a:rPr lang="en-US"/>
              <a:t>Using the Group Functions</a:t>
            </a:r>
            <a:endParaRPr/>
          </a:p>
        </p:txBody>
      </p:sp>
      <p:sp>
        <p:nvSpPr>
          <p:cNvPr id="2881" name="Google Shape;2881;p208"/>
          <p:cNvSpPr txBox="1">
            <a:spLocks noGrp="1"/>
          </p:cNvSpPr>
          <p:nvPr>
            <p:ph type="ctrTitle"/>
          </p:nvPr>
        </p:nvSpPr>
        <p:spPr>
          <a:xfrm>
            <a:off x="-866274" y="356797"/>
            <a:ext cx="9144000" cy="1010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Teko"/>
              <a:buNone/>
            </a:pPr>
            <a:r>
              <a:rPr lang="en-US" dirty="0" smtClean="0"/>
              <a:t>Group Functions</a:t>
            </a:r>
            <a:endParaRPr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20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2888" name="Google Shape;2888;p209"/>
          <p:cNvSpPr/>
          <p:nvPr/>
        </p:nvSpPr>
        <p:spPr>
          <a:xfrm>
            <a:off x="3575798" y="1408573"/>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89" name="Google Shape;2889;p209"/>
          <p:cNvSpPr/>
          <p:nvPr/>
        </p:nvSpPr>
        <p:spPr>
          <a:xfrm>
            <a:off x="4676763" y="3767054"/>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90" name="Google Shape;2890;p209"/>
          <p:cNvSpPr/>
          <p:nvPr/>
        </p:nvSpPr>
        <p:spPr>
          <a:xfrm>
            <a:off x="4676763" y="4791935"/>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91" name="Google Shape;2891;p209"/>
          <p:cNvSpPr/>
          <p:nvPr/>
        </p:nvSpPr>
        <p:spPr>
          <a:xfrm>
            <a:off x="4676763" y="2742174"/>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92" name="Google Shape;2892;p209"/>
          <p:cNvSpPr/>
          <p:nvPr/>
        </p:nvSpPr>
        <p:spPr>
          <a:xfrm>
            <a:off x="4675497" y="1717294"/>
            <a:ext cx="5716265" cy="831273"/>
          </a:xfrm>
          <a:prstGeom prst="roundRect">
            <a:avLst>
              <a:gd name="adj" fmla="val 28911"/>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93" name="Google Shape;2893;p209"/>
          <p:cNvSpPr txBox="1"/>
          <p:nvPr/>
        </p:nvSpPr>
        <p:spPr>
          <a:xfrm>
            <a:off x="5286363" y="1840542"/>
            <a:ext cx="4491611" cy="5847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1">
                <a:solidFill>
                  <a:srgbClr val="FFFFFF"/>
                </a:solidFill>
                <a:latin typeface="Calibri"/>
                <a:ea typeface="Calibri"/>
                <a:cs typeface="Calibri"/>
                <a:sym typeface="Calibri"/>
              </a:rPr>
              <a:t>Lesson 6: Reporting Aggregated Data Using Group Functions</a:t>
            </a:r>
            <a:endParaRPr sz="1600" b="1">
              <a:solidFill>
                <a:srgbClr val="FFFFFF"/>
              </a:solidFill>
              <a:latin typeface="Courier New"/>
              <a:ea typeface="Courier New"/>
              <a:cs typeface="Courier New"/>
              <a:sym typeface="Courier New"/>
            </a:endParaRPr>
          </a:p>
        </p:txBody>
      </p:sp>
      <p:sp>
        <p:nvSpPr>
          <p:cNvPr id="2894" name="Google Shape;2894;p209"/>
          <p:cNvSpPr txBox="1"/>
          <p:nvPr/>
        </p:nvSpPr>
        <p:spPr>
          <a:xfrm>
            <a:off x="5349290" y="2865423"/>
            <a:ext cx="4083283" cy="5847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0">
                <a:solidFill>
                  <a:srgbClr val="000000"/>
                </a:solidFill>
                <a:latin typeface="Calibri"/>
                <a:ea typeface="Calibri"/>
                <a:cs typeface="Calibri"/>
                <a:sym typeface="Calibri"/>
              </a:rPr>
              <a:t>Lesson 7: Displaying Data from Multiple Tables Using Joins</a:t>
            </a:r>
            <a:endParaRPr/>
          </a:p>
        </p:txBody>
      </p:sp>
      <p:sp>
        <p:nvSpPr>
          <p:cNvPr id="2895" name="Google Shape;2895;p209"/>
          <p:cNvSpPr txBox="1"/>
          <p:nvPr/>
        </p:nvSpPr>
        <p:spPr>
          <a:xfrm>
            <a:off x="5320230" y="3890303"/>
            <a:ext cx="4083283" cy="5847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0">
                <a:solidFill>
                  <a:srgbClr val="000000"/>
                </a:solidFill>
                <a:latin typeface="Calibri"/>
                <a:ea typeface="Calibri"/>
                <a:cs typeface="Calibri"/>
                <a:sym typeface="Calibri"/>
              </a:rPr>
              <a:t>Lesson 8: Using Subqueries to Solve Queries</a:t>
            </a:r>
            <a:endParaRPr/>
          </a:p>
        </p:txBody>
      </p:sp>
      <p:sp>
        <p:nvSpPr>
          <p:cNvPr id="2896" name="Google Shape;2896;p209"/>
          <p:cNvSpPr txBox="1"/>
          <p:nvPr/>
        </p:nvSpPr>
        <p:spPr>
          <a:xfrm>
            <a:off x="5320230" y="5038294"/>
            <a:ext cx="4083283" cy="33855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0">
                <a:solidFill>
                  <a:srgbClr val="000000"/>
                </a:solidFill>
                <a:latin typeface="Calibri"/>
                <a:ea typeface="Calibri"/>
                <a:cs typeface="Calibri"/>
                <a:sym typeface="Calibri"/>
              </a:rPr>
              <a:t>Lesson 9: Using Set Operators</a:t>
            </a:r>
            <a:endParaRPr/>
          </a:p>
        </p:txBody>
      </p:sp>
      <p:sp>
        <p:nvSpPr>
          <p:cNvPr id="2897" name="Google Shape;2897;p209"/>
          <p:cNvSpPr/>
          <p:nvPr/>
        </p:nvSpPr>
        <p:spPr>
          <a:xfrm rot="5400000">
            <a:off x="4851030" y="3059878"/>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98" name="Google Shape;2898;p209"/>
          <p:cNvSpPr/>
          <p:nvPr/>
        </p:nvSpPr>
        <p:spPr>
          <a:xfrm rot="5400000">
            <a:off x="4851030" y="4084758"/>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899" name="Google Shape;2899;p209"/>
          <p:cNvSpPr/>
          <p:nvPr/>
        </p:nvSpPr>
        <p:spPr>
          <a:xfrm rot="5400000">
            <a:off x="4851030" y="5109639"/>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0" name="Google Shape;2900;p209"/>
          <p:cNvSpPr/>
          <p:nvPr/>
        </p:nvSpPr>
        <p:spPr>
          <a:xfrm rot="5400000">
            <a:off x="4851030" y="2034998"/>
            <a:ext cx="293800" cy="195865"/>
          </a:xfrm>
          <a:prstGeom prst="triangle">
            <a:avLst>
              <a:gd name="adj" fmla="val 50000"/>
            </a:avLst>
          </a:prstGeom>
          <a:solidFill>
            <a:srgbClr val="F7941D"/>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2901" name="Google Shape;2901;p209"/>
          <p:cNvGrpSpPr/>
          <p:nvPr/>
        </p:nvGrpSpPr>
        <p:grpSpPr>
          <a:xfrm>
            <a:off x="10315564" y="1829814"/>
            <a:ext cx="1715511" cy="591689"/>
            <a:chOff x="9786178" y="1585748"/>
            <a:chExt cx="1715511" cy="591689"/>
          </a:xfrm>
        </p:grpSpPr>
        <p:sp>
          <p:nvSpPr>
            <p:cNvPr id="2902" name="Google Shape;2902;p209"/>
            <p:cNvSpPr/>
            <p:nvPr/>
          </p:nvSpPr>
          <p:spPr>
            <a:xfrm>
              <a:off x="11346670" y="1627299"/>
              <a:ext cx="142410" cy="515233"/>
            </a:xfrm>
            <a:custGeom>
              <a:avLst/>
              <a:gdLst/>
              <a:ahLst/>
              <a:cxnLst/>
              <a:rect l="l" t="t" r="r" b="b"/>
              <a:pathLst>
                <a:path w="142410" h="515233" extrusionOk="0">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3" name="Google Shape;2903;p209"/>
            <p:cNvSpPr/>
            <p:nvPr/>
          </p:nvSpPr>
          <p:spPr>
            <a:xfrm>
              <a:off x="10097297" y="1662739"/>
              <a:ext cx="1404392" cy="437706"/>
            </a:xfrm>
            <a:custGeom>
              <a:avLst/>
              <a:gdLst/>
              <a:ahLst/>
              <a:cxnLst/>
              <a:rect l="l" t="t" r="r" b="b"/>
              <a:pathLst>
                <a:path w="1404392" h="704932" extrusionOk="0">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4" name="Google Shape;2904;p209"/>
            <p:cNvSpPr/>
            <p:nvPr/>
          </p:nvSpPr>
          <p:spPr>
            <a:xfrm rot="-5400000">
              <a:off x="9701851" y="1670075"/>
              <a:ext cx="591689" cy="423034"/>
            </a:xfrm>
            <a:prstGeom prst="triangle">
              <a:avLst>
                <a:gd name="adj" fmla="val 50000"/>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5" name="Google Shape;2905;p209"/>
            <p:cNvSpPr txBox="1"/>
            <p:nvPr/>
          </p:nvSpPr>
          <p:spPr>
            <a:xfrm>
              <a:off x="10098845" y="1727704"/>
              <a:ext cx="1322479" cy="307777"/>
            </a:xfrm>
            <a:prstGeom prst="rect">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Shadows Into Light"/>
                  <a:ea typeface="Shadows Into Light"/>
                  <a:cs typeface="Shadows Into Light"/>
                  <a:sym typeface="Shadows Into Light"/>
                </a:rPr>
                <a:t>You are here!</a:t>
              </a:r>
              <a:endParaRPr/>
            </a:p>
          </p:txBody>
        </p:sp>
      </p:grpSp>
      <p:sp>
        <p:nvSpPr>
          <p:cNvPr id="2906" name="Google Shape;2906;p209"/>
          <p:cNvSpPr/>
          <p:nvPr/>
        </p:nvSpPr>
        <p:spPr>
          <a:xfrm>
            <a:off x="3347529" y="2643753"/>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7" name="Google Shape;2907;p209"/>
          <p:cNvSpPr/>
          <p:nvPr/>
        </p:nvSpPr>
        <p:spPr>
          <a:xfrm>
            <a:off x="3347529" y="1598289"/>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8" name="Google Shape;2908;p209"/>
          <p:cNvSpPr/>
          <p:nvPr/>
        </p:nvSpPr>
        <p:spPr>
          <a:xfrm>
            <a:off x="3347529" y="3700005"/>
            <a:ext cx="960176" cy="982414"/>
          </a:xfrm>
          <a:prstGeom prst="roundRect">
            <a:avLst>
              <a:gd name="adj" fmla="val 12643"/>
            </a:avLst>
          </a:prstGeom>
          <a:gradFill>
            <a:gsLst>
              <a:gs pos="0">
                <a:schemeClr val="accent1"/>
              </a:gs>
              <a:gs pos="73000">
                <a:schemeClr val="accent1"/>
              </a:gs>
              <a:gs pos="92000">
                <a:srgbClr val="2E75B5"/>
              </a:gs>
              <a:gs pos="100000">
                <a:srgbClr val="2E75B5"/>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09" name="Google Shape;2909;p209"/>
          <p:cNvSpPr/>
          <p:nvPr/>
        </p:nvSpPr>
        <p:spPr>
          <a:xfrm>
            <a:off x="3347529" y="4744616"/>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10" name="Google Shape;2910;p209"/>
          <p:cNvSpPr/>
          <p:nvPr/>
        </p:nvSpPr>
        <p:spPr>
          <a:xfrm>
            <a:off x="868705" y="982321"/>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11" name="Google Shape;2911;p209"/>
          <p:cNvSpPr/>
          <p:nvPr/>
        </p:nvSpPr>
        <p:spPr>
          <a:xfrm>
            <a:off x="691939" y="1627948"/>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12" name="Google Shape;2912;p209"/>
          <p:cNvSpPr/>
          <p:nvPr/>
        </p:nvSpPr>
        <p:spPr>
          <a:xfrm>
            <a:off x="691939" y="2677760"/>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13" name="Google Shape;2913;p209"/>
          <p:cNvSpPr/>
          <p:nvPr/>
        </p:nvSpPr>
        <p:spPr>
          <a:xfrm>
            <a:off x="691939" y="3731871"/>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14" name="Google Shape;2914;p209"/>
          <p:cNvSpPr/>
          <p:nvPr/>
        </p:nvSpPr>
        <p:spPr>
          <a:xfrm>
            <a:off x="691939" y="4774309"/>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15" name="Google Shape;2915;p209"/>
          <p:cNvSpPr txBox="1"/>
          <p:nvPr/>
        </p:nvSpPr>
        <p:spPr>
          <a:xfrm>
            <a:off x="1049422" y="1923566"/>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Lesson 1: Introduction</a:t>
            </a:r>
            <a:endParaRPr sz="1500" b="0">
              <a:solidFill>
                <a:srgbClr val="000000"/>
              </a:solidFill>
              <a:latin typeface="Calibri"/>
              <a:ea typeface="Calibri"/>
              <a:cs typeface="Calibri"/>
              <a:sym typeface="Calibri"/>
            </a:endParaRPr>
          </a:p>
        </p:txBody>
      </p:sp>
      <p:sp>
        <p:nvSpPr>
          <p:cNvPr id="2916" name="Google Shape;2916;p209"/>
          <p:cNvSpPr txBox="1"/>
          <p:nvPr/>
        </p:nvSpPr>
        <p:spPr>
          <a:xfrm>
            <a:off x="1049422" y="2857961"/>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Unit 1: Retrieving, Restricting, and Sorting Data</a:t>
            </a:r>
            <a:endParaRPr sz="1500" b="0">
              <a:solidFill>
                <a:srgbClr val="000000"/>
              </a:solidFill>
              <a:latin typeface="Calibri"/>
              <a:ea typeface="Calibri"/>
              <a:cs typeface="Calibri"/>
              <a:sym typeface="Calibri"/>
            </a:endParaRPr>
          </a:p>
        </p:txBody>
      </p:sp>
      <p:sp>
        <p:nvSpPr>
          <p:cNvPr id="2917" name="Google Shape;2917;p209"/>
          <p:cNvSpPr txBox="1"/>
          <p:nvPr/>
        </p:nvSpPr>
        <p:spPr>
          <a:xfrm>
            <a:off x="1049422" y="3915391"/>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Calibri"/>
                <a:ea typeface="Calibri"/>
                <a:cs typeface="Calibri"/>
                <a:sym typeface="Calibri"/>
              </a:rPr>
              <a:t>Unit 2: Joins, Subqueries, and Set operators</a:t>
            </a:r>
            <a:endParaRPr/>
          </a:p>
        </p:txBody>
      </p:sp>
      <p:sp>
        <p:nvSpPr>
          <p:cNvPr id="2918" name="Google Shape;2918;p209"/>
          <p:cNvSpPr txBox="1"/>
          <p:nvPr/>
        </p:nvSpPr>
        <p:spPr>
          <a:xfrm>
            <a:off x="1049422" y="5069927"/>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0">
                <a:solidFill>
                  <a:srgbClr val="000000"/>
                </a:solidFill>
                <a:latin typeface="Calibri"/>
                <a:ea typeface="Calibri"/>
                <a:cs typeface="Calibri"/>
                <a:sym typeface="Calibri"/>
              </a:rPr>
              <a:t>Unit 3: DML and DDL</a:t>
            </a:r>
            <a:endParaRPr/>
          </a:p>
        </p:txBody>
      </p:sp>
      <p:sp>
        <p:nvSpPr>
          <p:cNvPr id="3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210"/>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Objectives</a:t>
            </a:r>
            <a:endParaRPr/>
          </a:p>
        </p:txBody>
      </p:sp>
      <p:sp>
        <p:nvSpPr>
          <p:cNvPr id="2925" name="Google Shape;2925;p21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After completing this lesson, you should be able to do the following:</a:t>
            </a:r>
            <a:endParaRPr/>
          </a:p>
          <a:p>
            <a:pPr marL="685800" lvl="1" indent="-228600" algn="l" rtl="0">
              <a:lnSpc>
                <a:spcPct val="90000"/>
              </a:lnSpc>
              <a:spcBef>
                <a:spcPts val="500"/>
              </a:spcBef>
              <a:spcAft>
                <a:spcPts val="0"/>
              </a:spcAft>
              <a:buClr>
                <a:schemeClr val="dk1"/>
              </a:buClr>
              <a:buSzPts val="3200"/>
              <a:buChar char="•"/>
            </a:pPr>
            <a:r>
              <a:rPr lang="en-US"/>
              <a:t>Identify the available group functions</a:t>
            </a:r>
            <a:endParaRPr/>
          </a:p>
          <a:p>
            <a:pPr marL="685800" lvl="1" indent="-228600" algn="l" rtl="0">
              <a:lnSpc>
                <a:spcPct val="90000"/>
              </a:lnSpc>
              <a:spcBef>
                <a:spcPts val="500"/>
              </a:spcBef>
              <a:spcAft>
                <a:spcPts val="0"/>
              </a:spcAft>
              <a:buClr>
                <a:schemeClr val="dk1"/>
              </a:buClr>
              <a:buSzPts val="3200"/>
              <a:buChar char="•"/>
            </a:pPr>
            <a:r>
              <a:rPr lang="en-US"/>
              <a:t>Describe the use of group functions</a:t>
            </a:r>
            <a:endParaRPr/>
          </a:p>
          <a:p>
            <a:pPr marL="685800" lvl="1" indent="-228600" algn="l" rtl="0">
              <a:lnSpc>
                <a:spcPct val="90000"/>
              </a:lnSpc>
              <a:spcBef>
                <a:spcPts val="500"/>
              </a:spcBef>
              <a:spcAft>
                <a:spcPts val="0"/>
              </a:spcAft>
              <a:buClr>
                <a:schemeClr val="dk1"/>
              </a:buClr>
              <a:buSzPts val="3200"/>
              <a:buChar char="•"/>
            </a:pPr>
            <a:r>
              <a:rPr lang="en-US"/>
              <a:t>Group data by using the </a:t>
            </a:r>
            <a:r>
              <a:rPr lang="en-US">
                <a:latin typeface="Courier New"/>
                <a:ea typeface="Courier New"/>
                <a:cs typeface="Courier New"/>
                <a:sym typeface="Courier New"/>
              </a:rPr>
              <a:t>GROUP BY</a:t>
            </a:r>
            <a:r>
              <a:rPr lang="en-US"/>
              <a:t> clause</a:t>
            </a:r>
            <a:endParaRPr/>
          </a:p>
          <a:p>
            <a:pPr marL="685800" lvl="1" indent="-228600" algn="l" rtl="0">
              <a:lnSpc>
                <a:spcPct val="90000"/>
              </a:lnSpc>
              <a:spcBef>
                <a:spcPts val="500"/>
              </a:spcBef>
              <a:spcAft>
                <a:spcPts val="0"/>
              </a:spcAft>
              <a:buClr>
                <a:schemeClr val="dk1"/>
              </a:buClr>
              <a:buSzPts val="3200"/>
              <a:buChar char="•"/>
            </a:pPr>
            <a:r>
              <a:rPr lang="en-US"/>
              <a:t>Include or exclude grouped rows by using the </a:t>
            </a:r>
            <a:r>
              <a:rPr lang="en-US">
                <a:latin typeface="Courier New"/>
                <a:ea typeface="Courier New"/>
                <a:cs typeface="Courier New"/>
                <a:sym typeface="Courier New"/>
              </a:rPr>
              <a:t>HAVING</a:t>
            </a:r>
            <a:r>
              <a:rPr lang="en-US"/>
              <a:t> clause</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sp>
        <p:nvSpPr>
          <p:cNvPr id="2933" name="Google Shape;2933;p211"/>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2934" name="Google Shape;2934;p21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F7941D"/>
              </a:buClr>
              <a:buSzPts val="3200"/>
              <a:buChar char="•"/>
            </a:pPr>
            <a:r>
              <a:rPr lang="en-US" dirty="0">
                <a:solidFill>
                  <a:schemeClr val="tx1"/>
                </a:solidFill>
              </a:rPr>
              <a:t>Group functions:</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rPr>
              <a:t>Types and syntax</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rPr>
              <a:t>Use </a:t>
            </a:r>
            <a:r>
              <a:rPr lang="en-US" dirty="0">
                <a:solidFill>
                  <a:schemeClr val="tx1"/>
                </a:solidFill>
                <a:latin typeface="Courier New"/>
                <a:ea typeface="Courier New"/>
                <a:cs typeface="Courier New"/>
                <a:sym typeface="Courier New"/>
              </a:rPr>
              <a:t>AVG</a:t>
            </a:r>
            <a:r>
              <a:rPr lang="en-US" dirty="0">
                <a:solidFill>
                  <a:schemeClr val="tx1"/>
                </a:solidFill>
              </a:rPr>
              <a:t>, </a:t>
            </a:r>
            <a:r>
              <a:rPr lang="en-US" dirty="0">
                <a:solidFill>
                  <a:schemeClr val="tx1"/>
                </a:solidFill>
                <a:latin typeface="Courier New"/>
                <a:ea typeface="Courier New"/>
                <a:cs typeface="Courier New"/>
                <a:sym typeface="Courier New"/>
              </a:rPr>
              <a:t>SUM</a:t>
            </a:r>
            <a:r>
              <a:rPr lang="en-US" dirty="0">
                <a:solidFill>
                  <a:schemeClr val="tx1"/>
                </a:solidFill>
              </a:rPr>
              <a:t>, </a:t>
            </a:r>
            <a:r>
              <a:rPr lang="en-US" dirty="0">
                <a:solidFill>
                  <a:schemeClr val="tx1"/>
                </a:solidFill>
                <a:latin typeface="Courier New"/>
                <a:ea typeface="Courier New"/>
                <a:cs typeface="Courier New"/>
                <a:sym typeface="Courier New"/>
              </a:rPr>
              <a:t>MIN</a:t>
            </a:r>
            <a:r>
              <a:rPr lang="en-US" dirty="0">
                <a:solidFill>
                  <a:schemeClr val="tx1"/>
                </a:solidFill>
              </a:rPr>
              <a:t>, </a:t>
            </a:r>
            <a:r>
              <a:rPr lang="en-US" dirty="0">
                <a:solidFill>
                  <a:schemeClr val="tx1"/>
                </a:solidFill>
                <a:latin typeface="Courier New"/>
                <a:ea typeface="Courier New"/>
                <a:cs typeface="Courier New"/>
                <a:sym typeface="Courier New"/>
              </a:rPr>
              <a:t>MAX</a:t>
            </a:r>
            <a:r>
              <a:rPr lang="en-US" dirty="0">
                <a:solidFill>
                  <a:schemeClr val="tx1"/>
                </a:solidFill>
              </a:rPr>
              <a:t>, </a:t>
            </a:r>
            <a:r>
              <a:rPr lang="en-US" dirty="0">
                <a:solidFill>
                  <a:schemeClr val="tx1"/>
                </a:solidFill>
                <a:latin typeface="Courier New"/>
                <a:ea typeface="Courier New"/>
                <a:cs typeface="Courier New"/>
                <a:sym typeface="Courier New"/>
              </a:rPr>
              <a:t>COUNT</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rPr>
              <a:t>Use the </a:t>
            </a:r>
            <a:r>
              <a:rPr lang="en-US" dirty="0">
                <a:solidFill>
                  <a:schemeClr val="tx1"/>
                </a:solidFill>
                <a:latin typeface="Courier New"/>
                <a:ea typeface="Courier New"/>
                <a:cs typeface="Courier New"/>
                <a:sym typeface="Courier New"/>
              </a:rPr>
              <a:t>DISTINCT</a:t>
            </a:r>
            <a:r>
              <a:rPr lang="en-US" dirty="0">
                <a:solidFill>
                  <a:schemeClr val="tx1"/>
                </a:solidFill>
              </a:rPr>
              <a:t> keyword within group functions</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NULL</a:t>
            </a:r>
            <a:r>
              <a:rPr lang="en-US" dirty="0">
                <a:solidFill>
                  <a:schemeClr val="tx1"/>
                </a:solidFill>
              </a:rPr>
              <a:t> values in a group function</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rPr>
              <a:t>Grouping rows: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GROUP</a:t>
            </a:r>
            <a:r>
              <a:rPr lang="en-US" dirty="0">
                <a:solidFill>
                  <a:schemeClr val="tx1"/>
                </a:solidFill>
                <a:latin typeface="Times New Roman"/>
                <a:ea typeface="Times New Roman"/>
                <a:cs typeface="Times New Roman"/>
                <a:sym typeface="Times New Roman"/>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HAVING</a:t>
            </a:r>
            <a:r>
              <a:rPr lang="en-US" dirty="0">
                <a:solidFill>
                  <a:schemeClr val="tx1"/>
                </a:solidFill>
              </a:rPr>
              <a:t> clause</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rPr>
              <a:t>Nesting group functions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p212"/>
          <p:cNvSpPr/>
          <p:nvPr/>
        </p:nvSpPr>
        <p:spPr>
          <a:xfrm rot="5400000">
            <a:off x="7905190" y="2809813"/>
            <a:ext cx="6843059" cy="1223433"/>
          </a:xfrm>
          <a:prstGeom prst="rect">
            <a:avLst/>
          </a:prstGeom>
          <a:gradFill>
            <a:gsLst>
              <a:gs pos="0">
                <a:srgbClr val="FFBA81"/>
              </a:gs>
              <a:gs pos="50000">
                <a:srgbClr val="FFD1B3"/>
              </a:gs>
              <a:gs pos="100000">
                <a:srgbClr val="FFE8D9"/>
              </a:gs>
            </a:gsLst>
            <a:lin ang="1080000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944" name="Google Shape;2944;p21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Group Functions</a:t>
            </a:r>
            <a:endParaRPr/>
          </a:p>
        </p:txBody>
      </p:sp>
      <p:sp>
        <p:nvSpPr>
          <p:cNvPr id="2945" name="Google Shape;2945;p21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Group functions operate on sets of rows to give one result per group.</a:t>
            </a:r>
            <a:endParaRPr/>
          </a:p>
          <a:p>
            <a:pPr marL="0" lvl="0" indent="0" algn="l" rtl="0">
              <a:lnSpc>
                <a:spcPct val="90000"/>
              </a:lnSpc>
              <a:spcBef>
                <a:spcPts val="1000"/>
              </a:spcBef>
              <a:spcAft>
                <a:spcPts val="0"/>
              </a:spcAft>
              <a:buClr>
                <a:schemeClr val="dk1"/>
              </a:buClr>
              <a:buSzPts val="3200"/>
              <a:buNone/>
            </a:pPr>
            <a:endParaRPr/>
          </a:p>
        </p:txBody>
      </p:sp>
      <p:grpSp>
        <p:nvGrpSpPr>
          <p:cNvPr id="2946" name="Google Shape;2946;p212"/>
          <p:cNvGrpSpPr/>
          <p:nvPr/>
        </p:nvGrpSpPr>
        <p:grpSpPr>
          <a:xfrm>
            <a:off x="2005463" y="2043736"/>
            <a:ext cx="6892925" cy="3925887"/>
            <a:chOff x="2647951" y="2057401"/>
            <a:chExt cx="6892925" cy="3925887"/>
          </a:xfrm>
        </p:grpSpPr>
        <p:pic>
          <p:nvPicPr>
            <p:cNvPr id="2947" name="Google Shape;2947;p212" descr="C:\salome_official\projects\11gR2\screenshots\les5_4s_a.gif"/>
            <p:cNvPicPr preferRelativeResize="0"/>
            <p:nvPr/>
          </p:nvPicPr>
          <p:blipFill rotWithShape="1">
            <a:blip r:embed="rId3">
              <a:alphaModFix/>
            </a:blip>
            <a:srcRect/>
            <a:stretch/>
          </p:blipFill>
          <p:spPr>
            <a:xfrm>
              <a:off x="2909887" y="2409826"/>
              <a:ext cx="2628900" cy="2525713"/>
            </a:xfrm>
            <a:prstGeom prst="rect">
              <a:avLst/>
            </a:prstGeom>
            <a:noFill/>
            <a:ln w="28575" cap="flat" cmpd="sng">
              <a:solidFill>
                <a:srgbClr val="F7941D"/>
              </a:solidFill>
              <a:prstDash val="solid"/>
              <a:miter lim="800000"/>
              <a:headEnd type="none" w="sm" len="sm"/>
              <a:tailEnd type="none" w="sm" len="sm"/>
            </a:ln>
          </p:spPr>
        </p:pic>
        <p:sp>
          <p:nvSpPr>
            <p:cNvPr id="2948" name="Google Shape;2948;p212"/>
            <p:cNvSpPr/>
            <p:nvPr/>
          </p:nvSpPr>
          <p:spPr>
            <a:xfrm>
              <a:off x="7715251" y="3778251"/>
              <a:ext cx="1825625" cy="1012825"/>
            </a:xfrm>
            <a:prstGeom prst="rect">
              <a:avLst/>
            </a:prstGeom>
            <a:solidFill>
              <a:srgbClr val="F7941D"/>
            </a:solidFill>
            <a:ln w="28575"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212"/>
            <p:cNvSpPr/>
            <p:nvPr/>
          </p:nvSpPr>
          <p:spPr>
            <a:xfrm>
              <a:off x="2647951" y="2057401"/>
              <a:ext cx="1412875" cy="366713"/>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EMPLOYEES</a:t>
              </a:r>
              <a:endParaRPr/>
            </a:p>
          </p:txBody>
        </p:sp>
        <p:sp>
          <p:nvSpPr>
            <p:cNvPr id="2950" name="Google Shape;2950;p212"/>
            <p:cNvSpPr/>
            <p:nvPr/>
          </p:nvSpPr>
          <p:spPr>
            <a:xfrm>
              <a:off x="5556250" y="2393950"/>
              <a:ext cx="2157412" cy="3589338"/>
            </a:xfrm>
            <a:custGeom>
              <a:avLst/>
              <a:gdLst/>
              <a:ahLst/>
              <a:cxnLst/>
              <a:rect l="l" t="t" r="r" b="b"/>
              <a:pathLst>
                <a:path w="1359" h="2543" extrusionOk="0">
                  <a:moveTo>
                    <a:pt x="0" y="2542"/>
                  </a:moveTo>
                  <a:lnTo>
                    <a:pt x="0" y="0"/>
                  </a:lnTo>
                  <a:lnTo>
                    <a:pt x="1358" y="962"/>
                  </a:lnTo>
                  <a:lnTo>
                    <a:pt x="1358" y="1702"/>
                  </a:lnTo>
                  <a:lnTo>
                    <a:pt x="0" y="2542"/>
                  </a:lnTo>
                </a:path>
              </a:pathLst>
            </a:custGeom>
            <a:gradFill>
              <a:gsLst>
                <a:gs pos="0">
                  <a:srgbClr val="FFBA81"/>
                </a:gs>
                <a:gs pos="50000">
                  <a:srgbClr val="FFD1B3"/>
                </a:gs>
                <a:gs pos="100000">
                  <a:srgbClr val="FFE8D9"/>
                </a:gs>
              </a:gsLst>
              <a:lin ang="135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212"/>
            <p:cNvSpPr/>
            <p:nvPr/>
          </p:nvSpPr>
          <p:spPr>
            <a:xfrm>
              <a:off x="5519738" y="3898900"/>
              <a:ext cx="2278063" cy="636588"/>
            </a:xfrm>
            <a:prstGeom prst="rect">
              <a:avLst/>
            </a:prstGeom>
            <a:noFill/>
            <a:ln>
              <a:noFill/>
            </a:ln>
          </p:spPr>
          <p:txBody>
            <a:bodyPr spcFirstLastPara="1" wrap="square" lIns="92075" tIns="46025" rIns="92075" bIns="46025" anchor="t" anchorCtr="0">
              <a:noAutofit/>
            </a:bodyPr>
            <a:lstStyle/>
            <a:p>
              <a:pPr marL="0" marR="0" lvl="0" indent="0" algn="l" rtl="0">
                <a:lnSpc>
                  <a:spcPct val="85000"/>
                </a:lnSpc>
                <a:spcBef>
                  <a:spcPts val="0"/>
                </a:spcBef>
                <a:spcAft>
                  <a:spcPts val="0"/>
                </a:spcAft>
                <a:buNone/>
              </a:pPr>
              <a:r>
                <a:rPr lang="en-US" sz="1800">
                  <a:solidFill>
                    <a:srgbClr val="000000"/>
                  </a:solidFill>
                  <a:latin typeface="Calibri"/>
                  <a:ea typeface="Calibri"/>
                  <a:cs typeface="Calibri"/>
                  <a:sym typeface="Calibri"/>
                </a:rPr>
                <a:t>Maximum salary in </a:t>
              </a:r>
              <a:r>
                <a:rPr lang="en-US" sz="1800">
                  <a:solidFill>
                    <a:srgbClr val="000000"/>
                  </a:solidFill>
                  <a:latin typeface="Courier New"/>
                  <a:ea typeface="Courier New"/>
                  <a:cs typeface="Courier New"/>
                  <a:sym typeface="Courier New"/>
                </a:rPr>
                <a:t>EMPLOYEES</a:t>
              </a:r>
              <a:r>
                <a:rPr lang="en-US" sz="2400">
                  <a:solidFill>
                    <a:srgbClr val="000000"/>
                  </a:solidFill>
                  <a:latin typeface="Times New Roman"/>
                  <a:ea typeface="Times New Roman"/>
                  <a:cs typeface="Times New Roman"/>
                  <a:sym typeface="Times New Roman"/>
                </a:rPr>
                <a:t> </a:t>
              </a:r>
              <a:r>
                <a:rPr lang="en-US" sz="1800">
                  <a:solidFill>
                    <a:srgbClr val="000000"/>
                  </a:solidFill>
                  <a:latin typeface="Calibri"/>
                  <a:ea typeface="Calibri"/>
                  <a:cs typeface="Calibri"/>
                  <a:sym typeface="Calibri"/>
                </a:rPr>
                <a:t>table</a:t>
              </a:r>
              <a:endParaRPr/>
            </a:p>
          </p:txBody>
        </p:sp>
        <p:sp>
          <p:nvSpPr>
            <p:cNvPr id="2952" name="Google Shape;2952;p212"/>
            <p:cNvSpPr txBox="1"/>
            <p:nvPr/>
          </p:nvSpPr>
          <p:spPr>
            <a:xfrm>
              <a:off x="2851150" y="4818063"/>
              <a:ext cx="366712"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pic>
          <p:nvPicPr>
            <p:cNvPr id="2953" name="Google Shape;2953;p212" descr="C:\salome_official\projects\11gR2\screenshots\les5_4s_b.gif"/>
            <p:cNvPicPr preferRelativeResize="0"/>
            <p:nvPr/>
          </p:nvPicPr>
          <p:blipFill rotWithShape="1">
            <a:blip r:embed="rId4">
              <a:alphaModFix/>
            </a:blip>
            <a:srcRect/>
            <a:stretch/>
          </p:blipFill>
          <p:spPr>
            <a:xfrm>
              <a:off x="2909887" y="5243513"/>
              <a:ext cx="2628900" cy="685800"/>
            </a:xfrm>
            <a:prstGeom prst="rect">
              <a:avLst/>
            </a:prstGeom>
            <a:noFill/>
            <a:ln w="28575" cap="flat" cmpd="sng">
              <a:solidFill>
                <a:srgbClr val="F7941D"/>
              </a:solidFill>
              <a:prstDash val="solid"/>
              <a:miter lim="800000"/>
              <a:headEnd type="none" w="sm" len="sm"/>
              <a:tailEnd type="none" w="sm" len="sm"/>
            </a:ln>
          </p:spPr>
        </p:pic>
        <p:sp>
          <p:nvSpPr>
            <p:cNvPr id="2954" name="Google Shape;2954;p212"/>
            <p:cNvSpPr/>
            <p:nvPr/>
          </p:nvSpPr>
          <p:spPr>
            <a:xfrm>
              <a:off x="4748213" y="2398714"/>
              <a:ext cx="790575" cy="35401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955" name="Google Shape;2955;p212" descr="C:\salome_official\projects\11gR2\screenshots\les5_4s_c.gif"/>
            <p:cNvPicPr preferRelativeResize="0"/>
            <p:nvPr/>
          </p:nvPicPr>
          <p:blipFill rotWithShape="1">
            <a:blip r:embed="rId5">
              <a:alphaModFix/>
            </a:blip>
            <a:srcRect/>
            <a:stretch/>
          </p:blipFill>
          <p:spPr>
            <a:xfrm>
              <a:off x="8061326" y="4046538"/>
              <a:ext cx="1165225" cy="457200"/>
            </a:xfrm>
            <a:prstGeom prst="rect">
              <a:avLst/>
            </a:prstGeom>
            <a:noFill/>
            <a:ln w="12700" cap="flat" cmpd="sng">
              <a:solidFill>
                <a:schemeClr val="dk1"/>
              </a:solidFill>
              <a:prstDash val="solid"/>
              <a:miter lim="800000"/>
              <a:headEnd type="none" w="sm" len="sm"/>
              <a:tailEnd type="none" w="sm" len="sm"/>
            </a:ln>
          </p:spPr>
        </p:pic>
        <p:sp>
          <p:nvSpPr>
            <p:cNvPr id="2956" name="Google Shape;2956;p212"/>
            <p:cNvSpPr/>
            <p:nvPr/>
          </p:nvSpPr>
          <p:spPr>
            <a:xfrm>
              <a:off x="8059737" y="4241801"/>
              <a:ext cx="1157288" cy="25241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7" name="Google Shape;2957;p212"/>
          <p:cNvGrpSpPr/>
          <p:nvPr/>
        </p:nvGrpSpPr>
        <p:grpSpPr>
          <a:xfrm>
            <a:off x="10032746" y="4379742"/>
            <a:ext cx="2038642" cy="1746861"/>
            <a:chOff x="9820451" y="3662363"/>
            <a:chExt cx="2332907" cy="1999009"/>
          </a:xfrm>
        </p:grpSpPr>
        <p:pic>
          <p:nvPicPr>
            <p:cNvPr id="2958" name="Google Shape;2958;p212"/>
            <p:cNvPicPr preferRelativeResize="0"/>
            <p:nvPr/>
          </p:nvPicPr>
          <p:blipFill rotWithShape="1">
            <a:blip r:embed="rId6">
              <a:alphaModFix/>
            </a:blip>
            <a:srcRect/>
            <a:stretch/>
          </p:blipFill>
          <p:spPr>
            <a:xfrm>
              <a:off x="10223679" y="3662363"/>
              <a:ext cx="1929679" cy="1999009"/>
            </a:xfrm>
            <a:prstGeom prst="rect">
              <a:avLst/>
            </a:prstGeom>
            <a:noFill/>
            <a:ln>
              <a:noFill/>
            </a:ln>
          </p:spPr>
        </p:pic>
        <p:pic>
          <p:nvPicPr>
            <p:cNvPr id="2959" name="Google Shape;2959;p212"/>
            <p:cNvPicPr preferRelativeResize="0"/>
            <p:nvPr/>
          </p:nvPicPr>
          <p:blipFill rotWithShape="1">
            <a:blip r:embed="rId7">
              <a:alphaModFix/>
            </a:blip>
            <a:srcRect/>
            <a:stretch/>
          </p:blipFill>
          <p:spPr>
            <a:xfrm>
              <a:off x="9820451" y="4101306"/>
              <a:ext cx="995350" cy="959982"/>
            </a:xfrm>
            <a:prstGeom prst="rect">
              <a:avLst/>
            </a:prstGeom>
            <a:noFill/>
            <a:ln>
              <a:noFill/>
            </a:ln>
          </p:spPr>
        </p:pic>
      </p:grpSp>
      <p:sp>
        <p:nvSpPr>
          <p:cNvPr id="1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21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b="1">
                <a:latin typeface="Courier New"/>
                <a:ea typeface="Courier New"/>
                <a:cs typeface="Courier New"/>
                <a:sym typeface="Courier New"/>
              </a:rPr>
              <a:t>AVG</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COUNT</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MAX</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MIN</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SUM</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LISTAGG</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STDDEV</a:t>
            </a:r>
            <a:endParaRPr/>
          </a:p>
          <a:p>
            <a:pPr marL="685800" lvl="1" indent="-228600" algn="l" rtl="0">
              <a:lnSpc>
                <a:spcPct val="90000"/>
              </a:lnSpc>
              <a:spcBef>
                <a:spcPts val="500"/>
              </a:spcBef>
              <a:spcAft>
                <a:spcPts val="0"/>
              </a:spcAft>
              <a:buClr>
                <a:schemeClr val="dk1"/>
              </a:buClr>
              <a:buSzPts val="3200"/>
              <a:buChar char="•"/>
            </a:pPr>
            <a:r>
              <a:rPr lang="en-US" b="1">
                <a:latin typeface="Courier New"/>
                <a:ea typeface="Courier New"/>
                <a:cs typeface="Courier New"/>
                <a:sym typeface="Courier New"/>
              </a:rPr>
              <a:t>VARIANCE</a:t>
            </a:r>
            <a:endParaRPr/>
          </a:p>
          <a:p>
            <a:pPr marL="228600" lvl="0" indent="-25400" algn="l" rtl="0">
              <a:lnSpc>
                <a:spcPct val="90000"/>
              </a:lnSpc>
              <a:spcBef>
                <a:spcPts val="1000"/>
              </a:spcBef>
              <a:spcAft>
                <a:spcPts val="0"/>
              </a:spcAft>
              <a:buClr>
                <a:schemeClr val="dk1"/>
              </a:buClr>
              <a:buSzPts val="3200"/>
              <a:buNone/>
            </a:pPr>
            <a:endParaRPr/>
          </a:p>
        </p:txBody>
      </p:sp>
      <p:sp>
        <p:nvSpPr>
          <p:cNvPr id="2966" name="Google Shape;2966;p213"/>
          <p:cNvSpPr/>
          <p:nvPr/>
        </p:nvSpPr>
        <p:spPr>
          <a:xfrm rot="5400000" flipH="1">
            <a:off x="7925859" y="2817282"/>
            <a:ext cx="6858000" cy="1223433"/>
          </a:xfrm>
          <a:prstGeom prst="rect">
            <a:avLst/>
          </a:prstGeom>
          <a:gradFill>
            <a:gsLst>
              <a:gs pos="0">
                <a:srgbClr val="FFBA81"/>
              </a:gs>
              <a:gs pos="50000">
                <a:srgbClr val="FFD1B3"/>
              </a:gs>
              <a:gs pos="100000">
                <a:srgbClr val="FFE8D9"/>
              </a:gs>
            </a:gsLst>
            <a:lin ang="1080000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2967" name="Google Shape;2967;p21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Types of Group Functions</a:t>
            </a:r>
            <a:endParaRPr/>
          </a:p>
        </p:txBody>
      </p:sp>
      <p:sp>
        <p:nvSpPr>
          <p:cNvPr id="2968" name="Google Shape;2968;p213"/>
          <p:cNvSpPr/>
          <p:nvPr/>
        </p:nvSpPr>
        <p:spPr>
          <a:xfrm>
            <a:off x="6579015" y="2209801"/>
            <a:ext cx="2263775" cy="950913"/>
          </a:xfrm>
          <a:prstGeom prst="rect">
            <a:avLst/>
          </a:prstGeom>
          <a:solidFill>
            <a:srgbClr val="F7941D"/>
          </a:solidFill>
          <a:ln w="28575" cap="flat" cmpd="sng">
            <a:solidFill>
              <a:srgbClr val="000000"/>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Group</a:t>
            </a:r>
            <a:endParaRPr/>
          </a:p>
          <a:p>
            <a:pPr marL="0" marR="0" lvl="0" indent="0" algn="ctr" rtl="0">
              <a:spcBef>
                <a:spcPts val="0"/>
              </a:spcBef>
              <a:spcAft>
                <a:spcPts val="0"/>
              </a:spcAft>
              <a:buNone/>
            </a:pPr>
            <a:r>
              <a:rPr lang="en-US" sz="1800" b="1">
                <a:solidFill>
                  <a:srgbClr val="FFFFFF"/>
                </a:solidFill>
                <a:latin typeface="Arial"/>
                <a:ea typeface="Arial"/>
                <a:cs typeface="Arial"/>
                <a:sym typeface="Arial"/>
              </a:rPr>
              <a:t>functions</a:t>
            </a:r>
            <a:endParaRPr/>
          </a:p>
        </p:txBody>
      </p:sp>
      <p:cxnSp>
        <p:nvCxnSpPr>
          <p:cNvPr id="2969" name="Google Shape;2969;p213"/>
          <p:cNvCxnSpPr/>
          <p:nvPr/>
        </p:nvCxnSpPr>
        <p:spPr>
          <a:xfrm>
            <a:off x="5953539" y="2685257"/>
            <a:ext cx="609600" cy="0"/>
          </a:xfrm>
          <a:prstGeom prst="straightConnector1">
            <a:avLst/>
          </a:prstGeom>
          <a:noFill/>
          <a:ln w="28575" cap="flat" cmpd="sng">
            <a:solidFill>
              <a:srgbClr val="F7941D"/>
            </a:solidFill>
            <a:prstDash val="solid"/>
            <a:round/>
            <a:headEnd type="none" w="med" len="med"/>
            <a:tailEnd type="triangle" w="lg" len="lg"/>
          </a:ln>
        </p:spPr>
      </p:cxnSp>
      <p:cxnSp>
        <p:nvCxnSpPr>
          <p:cNvPr id="2970" name="Google Shape;2970;p213"/>
          <p:cNvCxnSpPr/>
          <p:nvPr/>
        </p:nvCxnSpPr>
        <p:spPr>
          <a:xfrm>
            <a:off x="8853902" y="2685257"/>
            <a:ext cx="609600" cy="0"/>
          </a:xfrm>
          <a:prstGeom prst="straightConnector1">
            <a:avLst/>
          </a:prstGeom>
          <a:noFill/>
          <a:ln w="28575" cap="flat" cmpd="sng">
            <a:solidFill>
              <a:srgbClr val="F7941D"/>
            </a:solidFill>
            <a:prstDash val="solid"/>
            <a:round/>
            <a:headEnd type="none" w="med" len="med"/>
            <a:tailEnd type="triangle" w="lg" len="lg"/>
          </a:ln>
        </p:spPr>
      </p:cxnSp>
      <p:cxnSp>
        <p:nvCxnSpPr>
          <p:cNvPr id="2971" name="Google Shape;2971;p213"/>
          <p:cNvCxnSpPr/>
          <p:nvPr/>
        </p:nvCxnSpPr>
        <p:spPr>
          <a:xfrm>
            <a:off x="5953539" y="2409032"/>
            <a:ext cx="609600" cy="0"/>
          </a:xfrm>
          <a:prstGeom prst="straightConnector1">
            <a:avLst/>
          </a:prstGeom>
          <a:noFill/>
          <a:ln w="28575" cap="flat" cmpd="sng">
            <a:solidFill>
              <a:srgbClr val="F7941D"/>
            </a:solidFill>
            <a:prstDash val="solid"/>
            <a:round/>
            <a:headEnd type="none" w="med" len="med"/>
            <a:tailEnd type="triangle" w="lg" len="lg"/>
          </a:ln>
        </p:spPr>
      </p:cxnSp>
      <p:cxnSp>
        <p:nvCxnSpPr>
          <p:cNvPr id="2972" name="Google Shape;2972;p213"/>
          <p:cNvCxnSpPr/>
          <p:nvPr/>
        </p:nvCxnSpPr>
        <p:spPr>
          <a:xfrm>
            <a:off x="5953539" y="2961482"/>
            <a:ext cx="609600" cy="0"/>
          </a:xfrm>
          <a:prstGeom prst="straightConnector1">
            <a:avLst/>
          </a:prstGeom>
          <a:noFill/>
          <a:ln w="28575" cap="flat" cmpd="sng">
            <a:solidFill>
              <a:srgbClr val="F7941D"/>
            </a:solidFill>
            <a:prstDash val="solid"/>
            <a:round/>
            <a:headEnd type="none" w="med" len="med"/>
            <a:tailEnd type="triangle" w="lg" len="lg"/>
          </a:ln>
        </p:spPr>
      </p:cxnSp>
      <p:grpSp>
        <p:nvGrpSpPr>
          <p:cNvPr id="2973" name="Google Shape;2973;p213"/>
          <p:cNvGrpSpPr/>
          <p:nvPr/>
        </p:nvGrpSpPr>
        <p:grpSpPr>
          <a:xfrm>
            <a:off x="9868314" y="4180997"/>
            <a:ext cx="2267242" cy="1783403"/>
            <a:chOff x="9371012" y="4180997"/>
            <a:chExt cx="2267242" cy="1783403"/>
          </a:xfrm>
        </p:grpSpPr>
        <p:sp>
          <p:nvSpPr>
            <p:cNvPr id="2974" name="Google Shape;2974;p213"/>
            <p:cNvSpPr/>
            <p:nvPr/>
          </p:nvSpPr>
          <p:spPr>
            <a:xfrm>
              <a:off x="9371012" y="4180997"/>
              <a:ext cx="2196800" cy="1746861"/>
            </a:xfrm>
            <a:prstGeom prst="round2DiagRect">
              <a:avLst>
                <a:gd name="adj1" fmla="val 16667"/>
                <a:gd name="adj2" fmla="val 0"/>
              </a:avLst>
            </a:prstGeom>
            <a:solidFill>
              <a:schemeClr val="lt1"/>
            </a:solidFill>
            <a:ln w="57150" cap="flat" cmpd="sng">
              <a:solidFill>
                <a:srgbClr val="DDEAF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2975" name="Google Shape;2975;p213"/>
            <p:cNvGrpSpPr/>
            <p:nvPr/>
          </p:nvGrpSpPr>
          <p:grpSpPr>
            <a:xfrm>
              <a:off x="9599612" y="4217539"/>
              <a:ext cx="2038641" cy="1746861"/>
              <a:chOff x="9820451" y="3662364"/>
              <a:chExt cx="2332906" cy="1999009"/>
            </a:xfrm>
          </p:grpSpPr>
          <p:pic>
            <p:nvPicPr>
              <p:cNvPr id="2976" name="Google Shape;2976;p213"/>
              <p:cNvPicPr preferRelativeResize="0"/>
              <p:nvPr/>
            </p:nvPicPr>
            <p:blipFill rotWithShape="1">
              <a:blip r:embed="rId3">
                <a:alphaModFix/>
              </a:blip>
              <a:srcRect/>
              <a:stretch/>
            </p:blipFill>
            <p:spPr>
              <a:xfrm>
                <a:off x="10223678" y="3662364"/>
                <a:ext cx="1929679" cy="1999009"/>
              </a:xfrm>
              <a:prstGeom prst="rect">
                <a:avLst/>
              </a:prstGeom>
              <a:noFill/>
              <a:ln>
                <a:noFill/>
              </a:ln>
            </p:spPr>
          </p:pic>
          <p:pic>
            <p:nvPicPr>
              <p:cNvPr id="2977" name="Google Shape;2977;p213"/>
              <p:cNvPicPr preferRelativeResize="0"/>
              <p:nvPr/>
            </p:nvPicPr>
            <p:blipFill rotWithShape="1">
              <a:blip r:embed="rId4">
                <a:alphaModFix/>
              </a:blip>
              <a:srcRect/>
              <a:stretch/>
            </p:blipFill>
            <p:spPr>
              <a:xfrm>
                <a:off x="9820451" y="4101306"/>
                <a:ext cx="995350" cy="959982"/>
              </a:xfrm>
              <a:prstGeom prst="rect">
                <a:avLst/>
              </a:prstGeom>
              <a:noFill/>
              <a:ln>
                <a:noFill/>
              </a:ln>
            </p:spPr>
          </p:pic>
        </p:grpSp>
      </p:grpSp>
      <p:pic>
        <p:nvPicPr>
          <p:cNvPr id="2978" name="Google Shape;2978;p213"/>
          <p:cNvPicPr preferRelativeResize="0"/>
          <p:nvPr/>
        </p:nvPicPr>
        <p:blipFill rotWithShape="1">
          <a:blip r:embed="rId5">
            <a:alphaModFix/>
          </a:blip>
          <a:srcRect/>
          <a:stretch/>
        </p:blipFill>
        <p:spPr>
          <a:xfrm>
            <a:off x="10422032" y="2949122"/>
            <a:ext cx="1666875" cy="952500"/>
          </a:xfrm>
          <a:prstGeom prst="rect">
            <a:avLst/>
          </a:prstGeom>
          <a:noFill/>
          <a:ln>
            <a:noFill/>
          </a:ln>
        </p:spPr>
      </p:pic>
      <p:sp>
        <p:nvSpPr>
          <p:cNvPr id="1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21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Group Functions: Syntax</a:t>
            </a:r>
            <a:endParaRPr/>
          </a:p>
        </p:txBody>
      </p:sp>
      <p:sp>
        <p:nvSpPr>
          <p:cNvPr id="2985" name="Google Shape;2985;p214"/>
          <p:cNvSpPr/>
          <p:nvPr/>
        </p:nvSpPr>
        <p:spPr>
          <a:xfrm>
            <a:off x="2174456" y="1921629"/>
            <a:ext cx="8064500"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t>
            </a:r>
            <a:r>
              <a:rPr lang="en-US" sz="1800" b="1" i="1">
                <a:solidFill>
                  <a:srgbClr val="000000"/>
                </a:solidFill>
                <a:latin typeface="Courier New"/>
                <a:ea typeface="Courier New"/>
                <a:cs typeface="Courier New"/>
                <a:sym typeface="Courier New"/>
              </a:rPr>
              <a:t>group_function(column), ...</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a:t>
            </a:r>
            <a:r>
              <a:rPr lang="en-US" sz="1800" b="1" i="1">
                <a:solidFill>
                  <a:srgbClr val="000000"/>
                </a:solidFill>
                <a:latin typeface="Courier New"/>
                <a:ea typeface="Courier New"/>
                <a:cs typeface="Courier New"/>
                <a:sym typeface="Courier New"/>
              </a:rPr>
              <a:t>table</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a:t>
            </a:r>
            <a:r>
              <a:rPr lang="en-US" sz="1800" b="1" i="1">
                <a:solidFill>
                  <a:srgbClr val="000000"/>
                </a:solidFill>
                <a:latin typeface="Courier New"/>
                <a:ea typeface="Courier New"/>
                <a:cs typeface="Courier New"/>
                <a:sym typeface="Courier New"/>
              </a:rPr>
              <a:t>condition</a:t>
            </a:r>
            <a:r>
              <a:rPr lang="en-US" sz="1800" b="1">
                <a:solidFill>
                  <a:srgbClr val="000000"/>
                </a:solidFill>
                <a:latin typeface="Courier New"/>
                <a:ea typeface="Courier New"/>
                <a:cs typeface="Courier New"/>
                <a:sym typeface="Courier New"/>
              </a:rPr>
              <a:t>];</a:t>
            </a:r>
            <a:endParaRPr/>
          </a:p>
        </p:txBody>
      </p:sp>
      <p:sp>
        <p:nvSpPr>
          <p:cNvPr id="2986" name="Google Shape;2986;p214"/>
          <p:cNvSpPr/>
          <p:nvPr/>
        </p:nvSpPr>
        <p:spPr>
          <a:xfrm>
            <a:off x="3463506" y="2045034"/>
            <a:ext cx="3810000" cy="3048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7" name="Google Shape;2987;p214"/>
          <p:cNvGrpSpPr/>
          <p:nvPr/>
        </p:nvGrpSpPr>
        <p:grpSpPr>
          <a:xfrm>
            <a:off x="2951379" y="3232484"/>
            <a:ext cx="6510655" cy="2438400"/>
            <a:chOff x="3616007" y="3200400"/>
            <a:chExt cx="6510655" cy="2438400"/>
          </a:xfrm>
        </p:grpSpPr>
        <p:sp>
          <p:nvSpPr>
            <p:cNvPr id="2988" name="Google Shape;2988;p214"/>
            <p:cNvSpPr/>
            <p:nvPr/>
          </p:nvSpPr>
          <p:spPr>
            <a:xfrm>
              <a:off x="7466012" y="3200400"/>
              <a:ext cx="2660650" cy="2438400"/>
            </a:xfrm>
            <a:prstGeom prst="roundRect">
              <a:avLst>
                <a:gd name="adj" fmla="val 16667"/>
              </a:avLst>
            </a:prstGeom>
            <a:gradFill>
              <a:gsLst>
                <a:gs pos="0">
                  <a:schemeClr val="lt1"/>
                </a:gs>
                <a:gs pos="100000">
                  <a:srgbClr val="F2F2F2"/>
                </a:gs>
              </a:gsLst>
              <a:lin ang="5400000" scaled="0"/>
            </a:gradFill>
            <a:ln w="2857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2989" name="Google Shape;2989;p214"/>
            <p:cNvGrpSpPr/>
            <p:nvPr/>
          </p:nvGrpSpPr>
          <p:grpSpPr>
            <a:xfrm>
              <a:off x="3616007" y="4387334"/>
              <a:ext cx="4187100" cy="369332"/>
              <a:chOff x="4421822" y="4387334"/>
              <a:chExt cx="4187100" cy="369332"/>
            </a:xfrm>
          </p:grpSpPr>
          <p:sp>
            <p:nvSpPr>
              <p:cNvPr id="2990" name="Google Shape;2990;p214"/>
              <p:cNvSpPr/>
              <p:nvPr/>
            </p:nvSpPr>
            <p:spPr>
              <a:xfrm>
                <a:off x="4421822" y="4407329"/>
                <a:ext cx="2891790" cy="349337"/>
              </a:xfrm>
              <a:prstGeom prst="roundRect">
                <a:avLst>
                  <a:gd name="adj" fmla="val 16667"/>
                </a:avLst>
              </a:prstGeom>
              <a:solidFill>
                <a:srgbClr val="FFEBEB"/>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2991" name="Google Shape;2991;p214"/>
              <p:cNvSpPr txBox="1"/>
              <p:nvPr/>
            </p:nvSpPr>
            <p:spPr>
              <a:xfrm>
                <a:off x="4421822" y="4387334"/>
                <a:ext cx="3048000" cy="369332"/>
              </a:xfrm>
              <a:prstGeom prst="rect">
                <a:avLst/>
              </a:prstGeom>
              <a:solidFill>
                <a:srgbClr val="8182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Group all rows in a column</a:t>
                </a:r>
                <a:endParaRPr sz="1800">
                  <a:solidFill>
                    <a:srgbClr val="000000"/>
                  </a:solidFill>
                  <a:latin typeface="Calibri"/>
                  <a:ea typeface="Calibri"/>
                  <a:cs typeface="Calibri"/>
                  <a:sym typeface="Calibri"/>
                </a:endParaRPr>
              </a:p>
            </p:txBody>
          </p:sp>
          <p:cxnSp>
            <p:nvCxnSpPr>
              <p:cNvPr id="2992" name="Google Shape;2992;p214"/>
              <p:cNvCxnSpPr>
                <a:endCxn id="2991" idx="3"/>
              </p:cNvCxnSpPr>
              <p:nvPr/>
            </p:nvCxnSpPr>
            <p:spPr>
              <a:xfrm rot="10800000">
                <a:off x="7469822" y="4572000"/>
                <a:ext cx="1139100" cy="0"/>
              </a:xfrm>
              <a:prstGeom prst="straightConnector1">
                <a:avLst/>
              </a:prstGeom>
              <a:noFill/>
              <a:ln w="28575" cap="flat" cmpd="sng">
                <a:solidFill>
                  <a:schemeClr val="dk1"/>
                </a:solidFill>
                <a:prstDash val="solid"/>
                <a:round/>
                <a:headEnd type="none" w="sm" len="sm"/>
                <a:tailEnd type="triangle" w="lg" len="lg"/>
              </a:ln>
            </p:spPr>
          </p:cxnSp>
        </p:grpSp>
        <p:grpSp>
          <p:nvGrpSpPr>
            <p:cNvPr id="2993" name="Google Shape;2993;p214"/>
            <p:cNvGrpSpPr/>
            <p:nvPr/>
          </p:nvGrpSpPr>
          <p:grpSpPr>
            <a:xfrm>
              <a:off x="7667466" y="3345820"/>
              <a:ext cx="2257742" cy="2292980"/>
              <a:chOff x="7646670" y="3176587"/>
              <a:chExt cx="2847975" cy="2892425"/>
            </a:xfrm>
          </p:grpSpPr>
          <p:grpSp>
            <p:nvGrpSpPr>
              <p:cNvPr id="2994" name="Google Shape;2994;p214"/>
              <p:cNvGrpSpPr/>
              <p:nvPr/>
            </p:nvGrpSpPr>
            <p:grpSpPr>
              <a:xfrm>
                <a:off x="7959407" y="3176587"/>
                <a:ext cx="2535238" cy="2790825"/>
                <a:chOff x="6315647" y="1371600"/>
                <a:chExt cx="2535512" cy="2790786"/>
              </a:xfrm>
            </p:grpSpPr>
            <p:pic>
              <p:nvPicPr>
                <p:cNvPr id="2995" name="Google Shape;2995;p214"/>
                <p:cNvPicPr preferRelativeResize="0"/>
                <p:nvPr/>
              </p:nvPicPr>
              <p:blipFill rotWithShape="1">
                <a:blip r:embed="rId3">
                  <a:alphaModFix/>
                </a:blip>
                <a:srcRect/>
                <a:stretch/>
              </p:blipFill>
              <p:spPr>
                <a:xfrm>
                  <a:off x="6934200" y="1371600"/>
                  <a:ext cx="1916959" cy="2790786"/>
                </a:xfrm>
                <a:prstGeom prst="rect">
                  <a:avLst/>
                </a:prstGeom>
                <a:noFill/>
                <a:ln>
                  <a:noFill/>
                </a:ln>
              </p:spPr>
            </p:pic>
            <p:pic>
              <p:nvPicPr>
                <p:cNvPr id="2996" name="Google Shape;2996;p214"/>
                <p:cNvPicPr preferRelativeResize="0"/>
                <p:nvPr/>
              </p:nvPicPr>
              <p:blipFill rotWithShape="1">
                <a:blip r:embed="rId4">
                  <a:alphaModFix/>
                </a:blip>
                <a:srcRect/>
                <a:stretch/>
              </p:blipFill>
              <p:spPr>
                <a:xfrm>
                  <a:off x="6315647" y="2431730"/>
                  <a:ext cx="1463167" cy="1511939"/>
                </a:xfrm>
                <a:prstGeom prst="rect">
                  <a:avLst/>
                </a:prstGeom>
                <a:noFill/>
                <a:ln>
                  <a:noFill/>
                </a:ln>
              </p:spPr>
            </p:pic>
          </p:grpSp>
          <p:pic>
            <p:nvPicPr>
              <p:cNvPr id="2997" name="Google Shape;2997;p214"/>
              <p:cNvPicPr preferRelativeResize="0"/>
              <p:nvPr/>
            </p:nvPicPr>
            <p:blipFill rotWithShape="1">
              <a:blip r:embed="rId5">
                <a:alphaModFix/>
              </a:blip>
              <a:srcRect/>
              <a:stretch/>
            </p:blipFill>
            <p:spPr>
              <a:xfrm>
                <a:off x="7646670" y="4168775"/>
                <a:ext cx="873125" cy="1900237"/>
              </a:xfrm>
              <a:prstGeom prst="rect">
                <a:avLst/>
              </a:prstGeom>
              <a:noFill/>
              <a:ln>
                <a:noFill/>
              </a:ln>
            </p:spPr>
          </p:pic>
        </p:grpSp>
      </p:grpSp>
      <p:sp>
        <p:nvSpPr>
          <p:cNvPr id="1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002"/>
        <p:cNvGrpSpPr/>
        <p:nvPr/>
      </p:nvGrpSpPr>
      <p:grpSpPr>
        <a:xfrm>
          <a:off x="0" y="0"/>
          <a:ext cx="0" cy="0"/>
          <a:chOff x="0" y="0"/>
          <a:chExt cx="0" cy="0"/>
        </a:xfrm>
      </p:grpSpPr>
      <p:sp>
        <p:nvSpPr>
          <p:cNvPr id="3003" name="Google Shape;3003;p21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AVG</a:t>
            </a:r>
            <a:r>
              <a:rPr lang="en-US"/>
              <a:t> and </a:t>
            </a:r>
            <a:r>
              <a:rPr lang="en-US">
                <a:latin typeface="Courier New"/>
                <a:ea typeface="Courier New"/>
                <a:cs typeface="Courier New"/>
                <a:sym typeface="Courier New"/>
              </a:rPr>
              <a:t>SUM</a:t>
            </a:r>
            <a:r>
              <a:rPr lang="en-US"/>
              <a:t> Functions</a:t>
            </a:r>
            <a:endParaRPr/>
          </a:p>
        </p:txBody>
      </p:sp>
      <p:sp>
        <p:nvSpPr>
          <p:cNvPr id="3004" name="Google Shape;3004;p21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t>You can use the </a:t>
            </a:r>
            <a:r>
              <a:rPr lang="en-US" sz="3600">
                <a:latin typeface="Courier New"/>
                <a:ea typeface="Courier New"/>
                <a:cs typeface="Courier New"/>
                <a:sym typeface="Courier New"/>
              </a:rPr>
              <a:t>AVG</a:t>
            </a:r>
            <a:r>
              <a:rPr lang="en-US"/>
              <a:t> and </a:t>
            </a:r>
            <a:r>
              <a:rPr lang="en-US" sz="3600">
                <a:latin typeface="Courier New"/>
                <a:ea typeface="Courier New"/>
                <a:cs typeface="Courier New"/>
                <a:sym typeface="Courier New"/>
              </a:rPr>
              <a:t>SUM</a:t>
            </a:r>
            <a:r>
              <a:rPr lang="en-US"/>
              <a:t> functions for numeric data.</a:t>
            </a:r>
            <a:endParaRPr/>
          </a:p>
          <a:p>
            <a:pPr marL="0" lvl="0" indent="0" algn="l" rtl="0">
              <a:lnSpc>
                <a:spcPct val="90000"/>
              </a:lnSpc>
              <a:spcBef>
                <a:spcPts val="1000"/>
              </a:spcBef>
              <a:spcAft>
                <a:spcPts val="0"/>
              </a:spcAft>
              <a:buClr>
                <a:schemeClr val="dk1"/>
              </a:buClr>
              <a:buSzPts val="3200"/>
              <a:buNone/>
            </a:pPr>
            <a:endParaRPr/>
          </a:p>
        </p:txBody>
      </p:sp>
      <p:sp>
        <p:nvSpPr>
          <p:cNvPr id="3005" name="Google Shape;3005;p215"/>
          <p:cNvSpPr/>
          <p:nvPr/>
        </p:nvSpPr>
        <p:spPr>
          <a:xfrm>
            <a:off x="2142372" y="2410325"/>
            <a:ext cx="8064500"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AVG(salary), MAX(salary),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MIN(salary), SUM(salary)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job_id LIKE '%REP%';</a:t>
            </a:r>
            <a:endParaRPr/>
          </a:p>
        </p:txBody>
      </p:sp>
      <p:sp>
        <p:nvSpPr>
          <p:cNvPr id="3006" name="Google Shape;3006;p215"/>
          <p:cNvSpPr/>
          <p:nvPr/>
        </p:nvSpPr>
        <p:spPr>
          <a:xfrm>
            <a:off x="3157894" y="2555533"/>
            <a:ext cx="3524250" cy="54133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07" name="Google Shape;3007;p215" descr="C:\salome_official\projects\11gR2\screenshots\les5_7s_a.gif"/>
          <p:cNvPicPr preferRelativeResize="0"/>
          <p:nvPr/>
        </p:nvPicPr>
        <p:blipFill rotWithShape="1">
          <a:blip r:embed="rId3">
            <a:alphaModFix/>
          </a:blip>
          <a:srcRect/>
          <a:stretch/>
        </p:blipFill>
        <p:spPr>
          <a:xfrm>
            <a:off x="2510673" y="3921624"/>
            <a:ext cx="5064125" cy="446088"/>
          </a:xfrm>
          <a:prstGeom prst="rect">
            <a:avLst/>
          </a:prstGeom>
          <a:noFill/>
          <a:ln w="28575" cap="flat" cmpd="sng">
            <a:solidFill>
              <a:srgbClr val="F7941D"/>
            </a:solidFill>
            <a:prstDash val="solid"/>
            <a:miter lim="800000"/>
            <a:headEnd type="none" w="sm" len="sm"/>
            <a:tailEnd type="none" w="sm" len="sm"/>
          </a:ln>
        </p:spPr>
      </p:pic>
      <p:sp>
        <p:nvSpPr>
          <p:cNvPr id="3008" name="Google Shape;3008;p215"/>
          <p:cNvSpPr/>
          <p:nvPr/>
        </p:nvSpPr>
        <p:spPr>
          <a:xfrm>
            <a:off x="3007561" y="3908924"/>
            <a:ext cx="4568825" cy="2286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21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MIN</a:t>
            </a:r>
            <a:r>
              <a:rPr lang="en-US"/>
              <a:t> and </a:t>
            </a:r>
            <a:r>
              <a:rPr lang="en-US">
                <a:latin typeface="Courier New"/>
                <a:ea typeface="Courier New"/>
                <a:cs typeface="Courier New"/>
                <a:sym typeface="Courier New"/>
              </a:rPr>
              <a:t>MAX</a:t>
            </a:r>
            <a:r>
              <a:rPr lang="en-US"/>
              <a:t> Functions</a:t>
            </a:r>
            <a:endParaRPr/>
          </a:p>
        </p:txBody>
      </p:sp>
      <p:sp>
        <p:nvSpPr>
          <p:cNvPr id="3015" name="Google Shape;3015;p21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t>You can use </a:t>
            </a:r>
            <a:r>
              <a:rPr lang="en-US" sz="3600">
                <a:latin typeface="Courier New"/>
                <a:ea typeface="Courier New"/>
                <a:cs typeface="Courier New"/>
                <a:sym typeface="Courier New"/>
              </a:rPr>
              <a:t>MIN</a:t>
            </a:r>
            <a:r>
              <a:rPr lang="en-US"/>
              <a:t> and </a:t>
            </a:r>
            <a:r>
              <a:rPr lang="en-US" sz="3600">
                <a:latin typeface="Courier New"/>
                <a:ea typeface="Courier New"/>
                <a:cs typeface="Courier New"/>
                <a:sym typeface="Courier New"/>
              </a:rPr>
              <a:t>MAX</a:t>
            </a:r>
            <a:r>
              <a:rPr lang="en-US"/>
              <a:t> for numeric, character, and date data types.</a:t>
            </a:r>
            <a:endParaRPr/>
          </a:p>
          <a:p>
            <a:pPr marL="0" lvl="0" indent="0" algn="l" rtl="0">
              <a:lnSpc>
                <a:spcPct val="90000"/>
              </a:lnSpc>
              <a:spcBef>
                <a:spcPts val="1000"/>
              </a:spcBef>
              <a:spcAft>
                <a:spcPts val="0"/>
              </a:spcAft>
              <a:buClr>
                <a:schemeClr val="dk1"/>
              </a:buClr>
              <a:buSzPts val="3200"/>
              <a:buNone/>
            </a:pPr>
            <a:endParaRPr/>
          </a:p>
        </p:txBody>
      </p:sp>
      <p:sp>
        <p:nvSpPr>
          <p:cNvPr id="3016" name="Google Shape;3016;p216"/>
          <p:cNvSpPr/>
          <p:nvPr/>
        </p:nvSpPr>
        <p:spPr>
          <a:xfrm rot="5400000" flipH="1">
            <a:off x="9736553" y="3443378"/>
            <a:ext cx="1165225" cy="3711575"/>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3017" name="Google Shape;3017;p216"/>
          <p:cNvSpPr/>
          <p:nvPr/>
        </p:nvSpPr>
        <p:spPr>
          <a:xfrm>
            <a:off x="9782322" y="4403916"/>
            <a:ext cx="1946706" cy="1784094"/>
          </a:xfrm>
          <a:prstGeom prst="roundRect">
            <a:avLst>
              <a:gd name="adj" fmla="val 16667"/>
            </a:avLst>
          </a:prstGeom>
          <a:gradFill>
            <a:gsLst>
              <a:gs pos="0">
                <a:schemeClr val="lt1"/>
              </a:gs>
              <a:gs pos="100000">
                <a:srgbClr val="F2F2F2"/>
              </a:gs>
            </a:gsLst>
            <a:lin ang="5400000" scaled="0"/>
          </a:gradFill>
          <a:ln w="28575" cap="flat" cmpd="sng">
            <a:solidFill>
              <a:srgbClr val="F2F2F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3018" name="Google Shape;3018;p216"/>
          <p:cNvPicPr preferRelativeResize="0"/>
          <p:nvPr/>
        </p:nvPicPr>
        <p:blipFill rotWithShape="1">
          <a:blip r:embed="rId3">
            <a:alphaModFix/>
          </a:blip>
          <a:srcRect/>
          <a:stretch/>
        </p:blipFill>
        <p:spPr>
          <a:xfrm>
            <a:off x="2629316" y="3950366"/>
            <a:ext cx="3124200" cy="592994"/>
          </a:xfrm>
          <a:prstGeom prst="rect">
            <a:avLst/>
          </a:prstGeom>
          <a:noFill/>
          <a:ln w="28575" cap="flat" cmpd="sng">
            <a:solidFill>
              <a:srgbClr val="F7941D"/>
            </a:solidFill>
            <a:prstDash val="solid"/>
            <a:miter lim="800000"/>
            <a:headEnd type="none" w="sm" len="sm"/>
            <a:tailEnd type="none" w="sm" len="sm"/>
          </a:ln>
        </p:spPr>
      </p:pic>
      <p:sp>
        <p:nvSpPr>
          <p:cNvPr id="3019" name="Google Shape;3019;p216"/>
          <p:cNvSpPr/>
          <p:nvPr/>
        </p:nvSpPr>
        <p:spPr>
          <a:xfrm>
            <a:off x="2254666" y="2807367"/>
            <a:ext cx="8064500"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MIN(hire_date), MAX(hire_date)</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3020" name="Google Shape;3020;p216"/>
          <p:cNvSpPr/>
          <p:nvPr/>
        </p:nvSpPr>
        <p:spPr>
          <a:xfrm>
            <a:off x="3261142" y="2926429"/>
            <a:ext cx="4189413" cy="2794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216"/>
          <p:cNvSpPr/>
          <p:nvPr/>
        </p:nvSpPr>
        <p:spPr>
          <a:xfrm>
            <a:off x="2629316" y="3941740"/>
            <a:ext cx="3124200" cy="3048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22" name="Google Shape;3022;p216"/>
          <p:cNvPicPr preferRelativeResize="0"/>
          <p:nvPr/>
        </p:nvPicPr>
        <p:blipFill rotWithShape="1">
          <a:blip r:embed="rId4">
            <a:alphaModFix/>
          </a:blip>
          <a:srcRect/>
          <a:stretch/>
        </p:blipFill>
        <p:spPr>
          <a:xfrm>
            <a:off x="10046063" y="4486338"/>
            <a:ext cx="1419225" cy="1619250"/>
          </a:xfrm>
          <a:prstGeom prst="rect">
            <a:avLst/>
          </a:prstGeom>
          <a:noFill/>
          <a:ln>
            <a:noFill/>
          </a:ln>
        </p:spPr>
      </p:pic>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21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COUNT</a:t>
            </a:r>
            <a:r>
              <a:rPr lang="en-US"/>
              <a:t> Function</a:t>
            </a:r>
            <a:endParaRPr/>
          </a:p>
        </p:txBody>
      </p:sp>
      <p:sp>
        <p:nvSpPr>
          <p:cNvPr id="3029" name="Google Shape;3029;p21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49262" lvl="1" indent="-203200" algn="l" rtl="0">
              <a:lnSpc>
                <a:spcPct val="90000"/>
              </a:lnSpc>
              <a:spcBef>
                <a:spcPts val="0"/>
              </a:spcBef>
              <a:spcAft>
                <a:spcPts val="0"/>
              </a:spcAft>
              <a:buClr>
                <a:schemeClr val="dk1"/>
              </a:buClr>
              <a:buSzPts val="3200"/>
              <a:buChar char="•"/>
            </a:pPr>
            <a:r>
              <a:rPr lang="en-US">
                <a:latin typeface="Courier New"/>
                <a:ea typeface="Courier New"/>
                <a:cs typeface="Courier New"/>
                <a:sym typeface="Courier New"/>
              </a:rPr>
              <a:t>COUNT(*)</a:t>
            </a:r>
            <a:r>
              <a:rPr lang="en-US">
                <a:latin typeface="Arial"/>
                <a:ea typeface="Arial"/>
                <a:cs typeface="Arial"/>
                <a:sym typeface="Arial"/>
              </a:rPr>
              <a:t> returns the number of rows in a table:</a:t>
            </a:r>
            <a:endParaRPr/>
          </a:p>
          <a:p>
            <a:pPr marL="449262" lvl="1" indent="0" algn="l" rtl="0">
              <a:lnSpc>
                <a:spcPct val="90000"/>
              </a:lnSpc>
              <a:spcBef>
                <a:spcPts val="500"/>
              </a:spcBef>
              <a:spcAft>
                <a:spcPts val="0"/>
              </a:spcAft>
              <a:buClr>
                <a:schemeClr val="dk1"/>
              </a:buClr>
              <a:buSzPts val="3200"/>
              <a:buNone/>
            </a:pPr>
            <a:endParaRPr>
              <a:latin typeface="Arial"/>
              <a:ea typeface="Arial"/>
              <a:cs typeface="Arial"/>
              <a:sym typeface="Arial"/>
            </a:endParaRPr>
          </a:p>
          <a:p>
            <a:pPr marL="449262" lvl="1" indent="0" algn="l" rtl="0">
              <a:lnSpc>
                <a:spcPct val="90000"/>
              </a:lnSpc>
              <a:spcBef>
                <a:spcPts val="500"/>
              </a:spcBef>
              <a:spcAft>
                <a:spcPts val="0"/>
              </a:spcAft>
              <a:buClr>
                <a:schemeClr val="dk1"/>
              </a:buClr>
              <a:buSzPts val="3200"/>
              <a:buNone/>
            </a:pPr>
            <a:endParaRPr>
              <a:latin typeface="Arial"/>
              <a:ea typeface="Arial"/>
              <a:cs typeface="Arial"/>
              <a:sym typeface="Arial"/>
            </a:endParaRPr>
          </a:p>
          <a:p>
            <a:pPr marL="449262" lvl="1" indent="0" algn="l" rtl="0">
              <a:lnSpc>
                <a:spcPct val="90000"/>
              </a:lnSpc>
              <a:spcBef>
                <a:spcPts val="500"/>
              </a:spcBef>
              <a:spcAft>
                <a:spcPts val="0"/>
              </a:spcAft>
              <a:buClr>
                <a:schemeClr val="dk1"/>
              </a:buClr>
              <a:buSzPts val="3200"/>
              <a:buNone/>
            </a:pPr>
            <a:endParaRPr>
              <a:latin typeface="Arial"/>
              <a:ea typeface="Arial"/>
              <a:cs typeface="Arial"/>
              <a:sym typeface="Arial"/>
            </a:endParaRPr>
          </a:p>
          <a:p>
            <a:pPr marL="449262" lvl="1" indent="0" algn="l" rtl="0">
              <a:lnSpc>
                <a:spcPct val="90000"/>
              </a:lnSpc>
              <a:spcBef>
                <a:spcPts val="500"/>
              </a:spcBef>
              <a:spcAft>
                <a:spcPts val="0"/>
              </a:spcAft>
              <a:buClr>
                <a:schemeClr val="dk1"/>
              </a:buClr>
              <a:buSzPts val="3200"/>
              <a:buNone/>
            </a:pPr>
            <a:endParaRPr>
              <a:latin typeface="Arial"/>
              <a:ea typeface="Arial"/>
              <a:cs typeface="Arial"/>
              <a:sym typeface="Arial"/>
            </a:endParaRPr>
          </a:p>
          <a:p>
            <a:pPr marL="449262" lvl="1" indent="-203200" algn="l" rtl="0">
              <a:lnSpc>
                <a:spcPct val="90000"/>
              </a:lnSpc>
              <a:spcBef>
                <a:spcPts val="500"/>
              </a:spcBef>
              <a:spcAft>
                <a:spcPts val="0"/>
              </a:spcAft>
              <a:buClr>
                <a:schemeClr val="dk1"/>
              </a:buClr>
              <a:buSzPts val="3200"/>
              <a:buChar char="•"/>
            </a:pPr>
            <a:r>
              <a:rPr lang="en-US">
                <a:latin typeface="Courier New"/>
                <a:ea typeface="Courier New"/>
                <a:cs typeface="Courier New"/>
                <a:sym typeface="Courier New"/>
              </a:rPr>
              <a:t> COUNT(</a:t>
            </a:r>
            <a:r>
              <a:rPr lang="en-US" i="1">
                <a:latin typeface="Courier New"/>
                <a:ea typeface="Courier New"/>
                <a:cs typeface="Courier New"/>
                <a:sym typeface="Courier New"/>
              </a:rPr>
              <a:t>expr</a:t>
            </a:r>
            <a:r>
              <a:rPr lang="en-US">
                <a:latin typeface="Courier New"/>
                <a:ea typeface="Courier New"/>
                <a:cs typeface="Courier New"/>
                <a:sym typeface="Courier New"/>
              </a:rPr>
              <a:t>)</a:t>
            </a:r>
            <a:r>
              <a:rPr lang="en-US">
                <a:latin typeface="Arial"/>
                <a:ea typeface="Arial"/>
                <a:cs typeface="Arial"/>
                <a:sym typeface="Arial"/>
              </a:rPr>
              <a:t> returns the number of rows with non-null values for </a:t>
            </a:r>
            <a:r>
              <a:rPr lang="en-US" i="1">
                <a:latin typeface="Courier New"/>
                <a:ea typeface="Courier New"/>
                <a:cs typeface="Courier New"/>
                <a:sym typeface="Courier New"/>
              </a:rPr>
              <a:t>expr</a:t>
            </a:r>
            <a:r>
              <a:rPr lang="en-US">
                <a:latin typeface="Arial"/>
                <a:ea typeface="Arial"/>
                <a:cs typeface="Arial"/>
                <a:sym typeface="Arial"/>
              </a:rPr>
              <a:t>:</a:t>
            </a:r>
            <a:endParaRPr/>
          </a:p>
        </p:txBody>
      </p:sp>
      <p:sp>
        <p:nvSpPr>
          <p:cNvPr id="3030" name="Google Shape;3030;p217"/>
          <p:cNvSpPr/>
          <p:nvPr/>
        </p:nvSpPr>
        <p:spPr>
          <a:xfrm>
            <a:off x="2088032" y="1780376"/>
            <a:ext cx="7331364"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COUNT(*)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department_id = 50;</a:t>
            </a:r>
            <a:endParaRPr/>
          </a:p>
        </p:txBody>
      </p:sp>
      <p:sp>
        <p:nvSpPr>
          <p:cNvPr id="3031" name="Google Shape;3031;p217"/>
          <p:cNvSpPr/>
          <p:nvPr/>
        </p:nvSpPr>
        <p:spPr>
          <a:xfrm>
            <a:off x="3069253" y="1873333"/>
            <a:ext cx="1209675" cy="3175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32" name="Google Shape;3032;p217" descr="C:\salome_official\projects\11gR2\screenshots\les5_9s_a.gif"/>
          <p:cNvPicPr preferRelativeResize="0"/>
          <p:nvPr/>
        </p:nvPicPr>
        <p:blipFill rotWithShape="1">
          <a:blip r:embed="rId3">
            <a:alphaModFix/>
          </a:blip>
          <a:srcRect/>
          <a:stretch/>
        </p:blipFill>
        <p:spPr>
          <a:xfrm>
            <a:off x="2132627" y="2906796"/>
            <a:ext cx="1428750" cy="468313"/>
          </a:xfrm>
          <a:prstGeom prst="rect">
            <a:avLst/>
          </a:prstGeom>
          <a:noFill/>
          <a:ln w="28575" cap="flat" cmpd="sng">
            <a:solidFill>
              <a:srgbClr val="F7941D"/>
            </a:solidFill>
            <a:prstDash val="solid"/>
            <a:miter lim="800000"/>
            <a:headEnd type="none" w="sm" len="sm"/>
            <a:tailEnd type="none" w="sm" len="sm"/>
          </a:ln>
        </p:spPr>
      </p:pic>
      <p:pic>
        <p:nvPicPr>
          <p:cNvPr id="3033" name="Google Shape;3033;p217"/>
          <p:cNvPicPr preferRelativeResize="0"/>
          <p:nvPr/>
        </p:nvPicPr>
        <p:blipFill rotWithShape="1">
          <a:blip r:embed="rId4">
            <a:alphaModFix/>
          </a:blip>
          <a:srcRect/>
          <a:stretch/>
        </p:blipFill>
        <p:spPr>
          <a:xfrm>
            <a:off x="2161202" y="5838403"/>
            <a:ext cx="2378381" cy="462762"/>
          </a:xfrm>
          <a:prstGeom prst="rect">
            <a:avLst/>
          </a:prstGeom>
          <a:noFill/>
          <a:ln w="28575" cap="flat" cmpd="sng">
            <a:solidFill>
              <a:srgbClr val="F7941D"/>
            </a:solidFill>
            <a:prstDash val="solid"/>
            <a:miter lim="800000"/>
            <a:headEnd type="none" w="sm" len="sm"/>
            <a:tailEnd type="none" w="sm" len="sm"/>
          </a:ln>
        </p:spPr>
      </p:pic>
      <p:sp>
        <p:nvSpPr>
          <p:cNvPr id="3034" name="Google Shape;3034;p217"/>
          <p:cNvSpPr/>
          <p:nvPr/>
        </p:nvSpPr>
        <p:spPr>
          <a:xfrm>
            <a:off x="2088032" y="4718158"/>
            <a:ext cx="7331364"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COUNT(commission_pct)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department_id = 50;</a:t>
            </a:r>
            <a:endParaRPr/>
          </a:p>
        </p:txBody>
      </p:sp>
      <p:sp>
        <p:nvSpPr>
          <p:cNvPr id="3035" name="Google Shape;3035;p217"/>
          <p:cNvSpPr/>
          <p:nvPr/>
        </p:nvSpPr>
        <p:spPr>
          <a:xfrm>
            <a:off x="3107352" y="4850979"/>
            <a:ext cx="2932112" cy="28098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6" name="Google Shape;3036;p217"/>
          <p:cNvSpPr/>
          <p:nvPr/>
        </p:nvSpPr>
        <p:spPr>
          <a:xfrm>
            <a:off x="8801715" y="2129589"/>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3037" name="Google Shape;3037;p217"/>
          <p:cNvSpPr/>
          <p:nvPr/>
        </p:nvSpPr>
        <p:spPr>
          <a:xfrm>
            <a:off x="8801715" y="5065290"/>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199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Objectives</a:t>
            </a:r>
            <a:endParaRPr/>
          </a:p>
        </p:txBody>
      </p:sp>
      <p:sp>
        <p:nvSpPr>
          <p:cNvPr id="107" name="Google Shape;107;p1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dirty="0">
                <a:latin typeface="Arial"/>
                <a:ea typeface="Arial"/>
                <a:cs typeface="Arial"/>
                <a:sym typeface="Arial"/>
              </a:rPr>
              <a:t>After completing this lesson, you should be able to do the following:</a:t>
            </a:r>
            <a:endParaRPr dirty="0"/>
          </a:p>
          <a:p>
            <a:pPr marL="0" lvl="0" indent="10582" algn="l" rtl="0">
              <a:lnSpc>
                <a:spcPct val="90000"/>
              </a:lnSpc>
              <a:spcBef>
                <a:spcPts val="0"/>
              </a:spcBef>
              <a:spcAft>
                <a:spcPts val="0"/>
              </a:spcAft>
              <a:buClr>
                <a:schemeClr val="dk1"/>
              </a:buClr>
              <a:buSzPts val="3200"/>
              <a:buNone/>
            </a:pPr>
            <a:endParaRPr dirty="0"/>
          </a:p>
          <a:p>
            <a:pPr marL="457200" lvl="1" indent="-365760" algn="l" rtl="0">
              <a:lnSpc>
                <a:spcPct val="90000"/>
              </a:lnSpc>
              <a:spcBef>
                <a:spcPts val="900"/>
              </a:spcBef>
              <a:spcAft>
                <a:spcPts val="0"/>
              </a:spcAft>
              <a:buClr>
                <a:schemeClr val="dk1"/>
              </a:buClr>
              <a:buSzPts val="2100"/>
              <a:buChar char="•"/>
            </a:pPr>
            <a:r>
              <a:rPr lang="en-US" dirty="0"/>
              <a:t>Define the goals of the course</a:t>
            </a:r>
            <a:endParaRPr dirty="0"/>
          </a:p>
          <a:p>
            <a:pPr marL="457200" lvl="1" indent="-365760" algn="l" rtl="0">
              <a:lnSpc>
                <a:spcPct val="90000"/>
              </a:lnSpc>
              <a:spcBef>
                <a:spcPts val="900"/>
              </a:spcBef>
              <a:spcAft>
                <a:spcPts val="0"/>
              </a:spcAft>
              <a:buClr>
                <a:schemeClr val="dk1"/>
              </a:buClr>
              <a:buSzPts val="2100"/>
              <a:buChar char="•"/>
            </a:pPr>
            <a:r>
              <a:rPr lang="en-US" dirty="0"/>
              <a:t>List the features of Oracle Database </a:t>
            </a:r>
            <a:r>
              <a:rPr lang="en-US" dirty="0" smtClean="0"/>
              <a:t>19c</a:t>
            </a:r>
            <a:endParaRPr dirty="0"/>
          </a:p>
          <a:p>
            <a:pPr marL="457200" lvl="1" indent="-365760" algn="l" rtl="0">
              <a:lnSpc>
                <a:spcPct val="90000"/>
              </a:lnSpc>
              <a:spcBef>
                <a:spcPts val="900"/>
              </a:spcBef>
              <a:spcAft>
                <a:spcPts val="0"/>
              </a:spcAft>
              <a:buClr>
                <a:schemeClr val="dk1"/>
              </a:buClr>
              <a:buSzPts val="2100"/>
              <a:buChar char="•"/>
            </a:pPr>
            <a:r>
              <a:rPr lang="en-US" dirty="0"/>
              <a:t>Discuss the theoretical and physical aspects of a relational database</a:t>
            </a:r>
            <a:endParaRPr dirty="0"/>
          </a:p>
          <a:p>
            <a:pPr marL="228600" lvl="0" indent="-25400">
              <a:buNone/>
            </a:pPr>
            <a:r>
              <a:rPr lang="en-US" dirty="0"/>
              <a:t> </a:t>
            </a:r>
            <a:endParaRPr dirty="0"/>
          </a:p>
        </p:txBody>
      </p:sp>
      <p:sp>
        <p:nvSpPr>
          <p:cNvPr id="4" name="Rectangle 3"/>
          <p:cNvSpPr/>
          <p:nvPr/>
        </p:nvSpPr>
        <p:spPr>
          <a:xfrm>
            <a:off x="5861640" y="6550222"/>
            <a:ext cx="184731" cy="307777"/>
          </a:xfrm>
          <a:prstGeom prst="rect">
            <a:avLst/>
          </a:prstGeom>
        </p:spPr>
        <p:txBody>
          <a:bodyPr wrap="none">
            <a:spAutoFit/>
          </a:bodyPr>
          <a:lstStyle/>
          <a:p>
            <a:endParaRPr lang="en-US" dirty="0"/>
          </a:p>
        </p:txBody>
      </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fld id="{00000000-1234-1234-1234-123412341234}" type="slidenum">
              <a:rPr lang="en-US"/>
              <a:pPr lvl="0" algn="ctr"/>
              <a:t>2</a:t>
            </a:fld>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500" dirty="0" smtClean="0"/>
              <a:t>Relationship </a:t>
            </a:r>
            <a:r>
              <a:rPr lang="en-US" sz="5500" dirty="0"/>
              <a:t>Modeling Conventions</a:t>
            </a:r>
            <a:endParaRPr sz="5500" dirty="0"/>
          </a:p>
        </p:txBody>
      </p:sp>
      <p:sp>
        <p:nvSpPr>
          <p:cNvPr id="433" name="Google Shape;433;p34"/>
          <p:cNvSpPr/>
          <p:nvPr/>
        </p:nvSpPr>
        <p:spPr>
          <a:xfrm>
            <a:off x="4814270" y="5369342"/>
            <a:ext cx="2743200" cy="914400"/>
          </a:xfrm>
          <a:prstGeom prst="round2DiagRect">
            <a:avLst>
              <a:gd name="adj1" fmla="val 16667"/>
              <a:gd name="adj2" fmla="val 0"/>
            </a:avLst>
          </a:prstGeom>
          <a:gradFill>
            <a:gsLst>
              <a:gs pos="0">
                <a:srgbClr val="B7B7BA"/>
              </a:gs>
              <a:gs pos="50000">
                <a:srgbClr val="D1D3D4"/>
              </a:gs>
              <a:gs pos="100000">
                <a:srgbClr val="E9E9E9"/>
              </a:gs>
            </a:gsLst>
            <a:path path="circle">
              <a:fillToRect l="50000" t="50000" r="50000" b="50000"/>
            </a:path>
            <a:tileRect/>
          </a:grad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34" name="Google Shape;434;p34"/>
          <p:cNvSpPr/>
          <p:nvPr/>
        </p:nvSpPr>
        <p:spPr>
          <a:xfrm>
            <a:off x="4814270" y="5374104"/>
            <a:ext cx="2880342" cy="914400"/>
          </a:xfrm>
          <a:prstGeom prst="round2DiagRect">
            <a:avLst>
              <a:gd name="adj1" fmla="val 16667"/>
              <a:gd name="adj2" fmla="val 0"/>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Unique Identifier (UID)</a:t>
            </a:r>
            <a:endParaRPr sz="1800">
              <a:solidFill>
                <a:schemeClr val="dk1"/>
              </a:solidFill>
              <a:latin typeface="Calibri"/>
              <a:ea typeface="Calibri"/>
              <a:cs typeface="Calibri"/>
              <a:sym typeface="Calibri"/>
            </a:endParaRPr>
          </a:p>
          <a:p>
            <a:pPr marL="228600" marR="0" lvl="0" indent="-114300" algn="l" rtl="0">
              <a:spcBef>
                <a:spcPts val="0"/>
              </a:spcBef>
              <a:spcAft>
                <a:spcPts val="0"/>
              </a:spcAft>
              <a:buClr>
                <a:schemeClr val="accent1"/>
              </a:buClr>
              <a:buSzPts val="1400"/>
              <a:buFont typeface="Arial"/>
              <a:buChar char="•"/>
            </a:pPr>
            <a:r>
              <a:rPr lang="en-US" sz="1400">
                <a:solidFill>
                  <a:schemeClr val="dk1"/>
                </a:solidFill>
                <a:latin typeface="Arial"/>
                <a:ea typeface="Arial"/>
                <a:cs typeface="Arial"/>
                <a:sym typeface="Arial"/>
              </a:rPr>
              <a:t> Primary marked with “#”</a:t>
            </a:r>
            <a:endParaRPr sz="1800">
              <a:solidFill>
                <a:schemeClr val="dk1"/>
              </a:solidFill>
              <a:latin typeface="Calibri"/>
              <a:ea typeface="Calibri"/>
              <a:cs typeface="Calibri"/>
              <a:sym typeface="Calibri"/>
            </a:endParaRPr>
          </a:p>
          <a:p>
            <a:pPr marL="228600" marR="0" lvl="0" indent="-114300" algn="l" rtl="0">
              <a:spcBef>
                <a:spcPts val="0"/>
              </a:spcBef>
              <a:spcAft>
                <a:spcPts val="0"/>
              </a:spcAft>
              <a:buClr>
                <a:schemeClr val="accent1"/>
              </a:buClr>
              <a:buSzPts val="1400"/>
              <a:buFont typeface="Arial"/>
              <a:buChar char="•"/>
            </a:pPr>
            <a:r>
              <a:rPr lang="en-US" sz="1400">
                <a:solidFill>
                  <a:schemeClr val="dk1"/>
                </a:solidFill>
                <a:latin typeface="Arial"/>
                <a:ea typeface="Arial"/>
                <a:cs typeface="Arial"/>
                <a:sym typeface="Arial"/>
              </a:rPr>
              <a:t> Secondary marked with “(#)”</a:t>
            </a:r>
            <a:endParaRPr sz="1800">
              <a:solidFill>
                <a:schemeClr val="dk1"/>
              </a:solidFill>
              <a:latin typeface="Calibri"/>
              <a:ea typeface="Calibri"/>
              <a:cs typeface="Calibri"/>
              <a:sym typeface="Calibri"/>
            </a:endParaRPr>
          </a:p>
          <a:p>
            <a:pPr marL="0" marR="0" lvl="0" indent="0" algn="ctr" rtl="0">
              <a:spcBef>
                <a:spcPts val="36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cxnSp>
        <p:nvCxnSpPr>
          <p:cNvPr id="435" name="Google Shape;435;p34"/>
          <p:cNvCxnSpPr/>
          <p:nvPr/>
        </p:nvCxnSpPr>
        <p:spPr>
          <a:xfrm rot="10800000">
            <a:off x="4872038" y="4286667"/>
            <a:ext cx="2428875" cy="0"/>
          </a:xfrm>
          <a:prstGeom prst="straightConnector1">
            <a:avLst/>
          </a:prstGeom>
          <a:noFill/>
          <a:ln w="28575" cap="flat" cmpd="sng">
            <a:solidFill>
              <a:srgbClr val="F7941D"/>
            </a:solidFill>
            <a:prstDash val="dash"/>
            <a:round/>
            <a:headEnd type="none" w="sm" len="sm"/>
            <a:tailEnd type="none" w="sm" len="sm"/>
          </a:ln>
        </p:spPr>
      </p:cxnSp>
      <p:sp>
        <p:nvSpPr>
          <p:cNvPr id="436" name="Google Shape;436;p34"/>
          <p:cNvSpPr/>
          <p:nvPr/>
        </p:nvSpPr>
        <p:spPr>
          <a:xfrm>
            <a:off x="5046310" y="3943768"/>
            <a:ext cx="458787" cy="814387"/>
          </a:xfrm>
          <a:custGeom>
            <a:avLst/>
            <a:gdLst/>
            <a:ahLst/>
            <a:cxnLst/>
            <a:rect l="l" t="t" r="r" b="b"/>
            <a:pathLst>
              <a:path w="289" h="513" extrusionOk="0">
                <a:moveTo>
                  <a:pt x="64" y="0"/>
                </a:moveTo>
                <a:lnTo>
                  <a:pt x="288" y="224"/>
                </a:lnTo>
                <a:lnTo>
                  <a:pt x="0" y="512"/>
                </a:lnTo>
              </a:path>
            </a:pathLst>
          </a:custGeom>
          <a:noFill/>
          <a:ln w="28575" cap="rnd"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437" name="Google Shape;437;p34"/>
          <p:cNvSpPr/>
          <p:nvPr/>
        </p:nvSpPr>
        <p:spPr>
          <a:xfrm>
            <a:off x="5328982" y="3835817"/>
            <a:ext cx="1365760" cy="369974"/>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assigned to</a:t>
            </a:r>
            <a:endParaRPr sz="1800">
              <a:solidFill>
                <a:schemeClr val="dk1"/>
              </a:solidFill>
              <a:latin typeface="Calibri"/>
              <a:ea typeface="Calibri"/>
              <a:cs typeface="Calibri"/>
              <a:sym typeface="Calibri"/>
            </a:endParaRPr>
          </a:p>
        </p:txBody>
      </p:sp>
      <p:sp>
        <p:nvSpPr>
          <p:cNvPr id="438" name="Google Shape;438;p34"/>
          <p:cNvSpPr/>
          <p:nvPr/>
        </p:nvSpPr>
        <p:spPr>
          <a:xfrm>
            <a:off x="5227638" y="4435892"/>
            <a:ext cx="2427287" cy="366712"/>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composed of</a:t>
            </a:r>
            <a:endParaRPr sz="1800">
              <a:solidFill>
                <a:schemeClr val="dk1"/>
              </a:solidFill>
              <a:latin typeface="Calibri"/>
              <a:ea typeface="Calibri"/>
              <a:cs typeface="Calibri"/>
              <a:sym typeface="Calibri"/>
            </a:endParaRPr>
          </a:p>
        </p:txBody>
      </p:sp>
      <p:grpSp>
        <p:nvGrpSpPr>
          <p:cNvPr id="439" name="Google Shape;439;p34"/>
          <p:cNvGrpSpPr/>
          <p:nvPr/>
        </p:nvGrpSpPr>
        <p:grpSpPr>
          <a:xfrm>
            <a:off x="2573991" y="1076424"/>
            <a:ext cx="7040843" cy="2007688"/>
            <a:chOff x="2482533" y="960120"/>
            <a:chExt cx="7040843" cy="2007688"/>
          </a:xfrm>
        </p:grpSpPr>
        <p:sp>
          <p:nvSpPr>
            <p:cNvPr id="440" name="Google Shape;440;p34"/>
            <p:cNvSpPr/>
            <p:nvPr/>
          </p:nvSpPr>
          <p:spPr>
            <a:xfrm>
              <a:off x="2482533" y="960120"/>
              <a:ext cx="3290098" cy="633600"/>
            </a:xfrm>
            <a:custGeom>
              <a:avLst/>
              <a:gdLst/>
              <a:ahLst/>
              <a:cxnLst/>
              <a:rect l="l" t="t" r="r" b="b"/>
              <a:pathLst>
                <a:path w="3290098" h="633600" extrusionOk="0">
                  <a:moveTo>
                    <a:pt x="0" y="0"/>
                  </a:moveTo>
                  <a:lnTo>
                    <a:pt x="3290098" y="0"/>
                  </a:lnTo>
                  <a:lnTo>
                    <a:pt x="3290098" y="633600"/>
                  </a:lnTo>
                  <a:lnTo>
                    <a:pt x="0" y="633600"/>
                  </a:lnTo>
                  <a:lnTo>
                    <a:pt x="0" y="0"/>
                  </a:lnTo>
                  <a:close/>
                </a:path>
              </a:pathLst>
            </a:custGeom>
            <a:solidFill>
              <a:srgbClr val="818286"/>
            </a:solidFill>
            <a:ln w="25400" cap="flat" cmpd="sng">
              <a:solidFill>
                <a:srgbClr val="F7941D"/>
              </a:solidFill>
              <a:prstDash val="solid"/>
              <a:round/>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Entity</a:t>
              </a:r>
              <a:endParaRPr sz="2400">
                <a:solidFill>
                  <a:schemeClr val="lt1"/>
                </a:solidFill>
                <a:latin typeface="Arial"/>
                <a:ea typeface="Arial"/>
                <a:cs typeface="Arial"/>
                <a:sym typeface="Arial"/>
              </a:endParaRPr>
            </a:p>
          </p:txBody>
        </p:sp>
        <p:sp>
          <p:nvSpPr>
            <p:cNvPr id="441" name="Google Shape;441;p34"/>
            <p:cNvSpPr/>
            <p:nvPr/>
          </p:nvSpPr>
          <p:spPr>
            <a:xfrm>
              <a:off x="2482566" y="1597710"/>
              <a:ext cx="3290098" cy="1370098"/>
            </a:xfrm>
            <a:custGeom>
              <a:avLst/>
              <a:gdLst/>
              <a:ahLst/>
              <a:cxnLst/>
              <a:rect l="l" t="t" r="r" b="b"/>
              <a:pathLst>
                <a:path w="3290098" h="1370098" extrusionOk="0">
                  <a:moveTo>
                    <a:pt x="0" y="0"/>
                  </a:moveTo>
                  <a:lnTo>
                    <a:pt x="3290098" y="0"/>
                  </a:lnTo>
                  <a:lnTo>
                    <a:pt x="3290098" y="1370098"/>
                  </a:lnTo>
                  <a:lnTo>
                    <a:pt x="0" y="1370098"/>
                  </a:lnTo>
                  <a:lnTo>
                    <a:pt x="0" y="0"/>
                  </a:lnTo>
                  <a:close/>
                </a:path>
              </a:pathLst>
            </a:custGeom>
            <a:solidFill>
              <a:srgbClr val="F7941D">
                <a:alpha val="89411"/>
              </a:srgbClr>
            </a:solidFill>
            <a:ln w="25400" cap="flat" cmpd="sng">
              <a:solidFill>
                <a:srgbClr val="DFDFDF">
                  <a:alpha val="89411"/>
                </a:srgbClr>
              </a:solidFill>
              <a:prstDash val="solid"/>
              <a:round/>
              <a:headEnd type="none" w="sm" len="sm"/>
              <a:tailEnd type="none" w="sm" len="sm"/>
            </a:ln>
          </p:spPr>
          <p:txBody>
            <a:bodyPr spcFirstLastPara="1" wrap="square" lIns="96000" tIns="91425" rIns="128000" bIns="1440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Singular, unique name</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27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Uppercase</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27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Soft box</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27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Synonym in parentheses</a:t>
              </a:r>
              <a:endParaRPr sz="1800" b="0" i="0" u="none" strike="noStrike" cap="none">
                <a:solidFill>
                  <a:schemeClr val="dk1"/>
                </a:solidFill>
                <a:latin typeface="Arial"/>
                <a:ea typeface="Arial"/>
                <a:cs typeface="Arial"/>
                <a:sym typeface="Arial"/>
              </a:endParaRPr>
            </a:p>
          </p:txBody>
        </p:sp>
        <p:sp>
          <p:nvSpPr>
            <p:cNvPr id="442" name="Google Shape;442;p34"/>
            <p:cNvSpPr/>
            <p:nvPr/>
          </p:nvSpPr>
          <p:spPr>
            <a:xfrm>
              <a:off x="6233278" y="960120"/>
              <a:ext cx="3290098" cy="633600"/>
            </a:xfrm>
            <a:custGeom>
              <a:avLst/>
              <a:gdLst/>
              <a:ahLst/>
              <a:cxnLst/>
              <a:rect l="l" t="t" r="r" b="b"/>
              <a:pathLst>
                <a:path w="3290098" h="633600" extrusionOk="0">
                  <a:moveTo>
                    <a:pt x="0" y="0"/>
                  </a:moveTo>
                  <a:lnTo>
                    <a:pt x="3290098" y="0"/>
                  </a:lnTo>
                  <a:lnTo>
                    <a:pt x="3290098" y="633600"/>
                  </a:lnTo>
                  <a:lnTo>
                    <a:pt x="0" y="633600"/>
                  </a:lnTo>
                  <a:lnTo>
                    <a:pt x="0" y="0"/>
                  </a:lnTo>
                  <a:close/>
                </a:path>
              </a:pathLst>
            </a:custGeom>
            <a:solidFill>
              <a:srgbClr val="818286"/>
            </a:solidFill>
            <a:ln w="25400" cap="flat" cmpd="sng">
              <a:solidFill>
                <a:srgbClr val="F7941D"/>
              </a:solidFill>
              <a:prstDash val="solid"/>
              <a:round/>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Attribute</a:t>
              </a:r>
              <a:endParaRPr sz="2400">
                <a:solidFill>
                  <a:schemeClr val="lt1"/>
                </a:solidFill>
                <a:latin typeface="Arial"/>
                <a:ea typeface="Arial"/>
                <a:cs typeface="Arial"/>
                <a:sym typeface="Arial"/>
              </a:endParaRPr>
            </a:p>
          </p:txBody>
        </p:sp>
        <p:sp>
          <p:nvSpPr>
            <p:cNvPr id="443" name="Google Shape;443;p34"/>
            <p:cNvSpPr/>
            <p:nvPr/>
          </p:nvSpPr>
          <p:spPr>
            <a:xfrm>
              <a:off x="6233278" y="1597710"/>
              <a:ext cx="3290098" cy="1370098"/>
            </a:xfrm>
            <a:custGeom>
              <a:avLst/>
              <a:gdLst/>
              <a:ahLst/>
              <a:cxnLst/>
              <a:rect l="l" t="t" r="r" b="b"/>
              <a:pathLst>
                <a:path w="3290098" h="1370098" extrusionOk="0">
                  <a:moveTo>
                    <a:pt x="0" y="0"/>
                  </a:moveTo>
                  <a:lnTo>
                    <a:pt x="3290098" y="0"/>
                  </a:lnTo>
                  <a:lnTo>
                    <a:pt x="3290098" y="1370098"/>
                  </a:lnTo>
                  <a:lnTo>
                    <a:pt x="0" y="1370098"/>
                  </a:lnTo>
                  <a:lnTo>
                    <a:pt x="0" y="0"/>
                  </a:lnTo>
                  <a:close/>
                </a:path>
              </a:pathLst>
            </a:custGeom>
            <a:solidFill>
              <a:srgbClr val="F7941D">
                <a:alpha val="89411"/>
              </a:srgbClr>
            </a:solidFill>
            <a:ln w="25400" cap="flat" cmpd="sng">
              <a:solidFill>
                <a:srgbClr val="DFDFDF">
                  <a:alpha val="89411"/>
                </a:srgbClr>
              </a:solidFill>
              <a:prstDash val="solid"/>
              <a:round/>
              <a:headEnd type="none" w="sm" len="sm"/>
              <a:tailEnd type="none" w="sm" len="sm"/>
            </a:ln>
          </p:spPr>
          <p:txBody>
            <a:bodyPr spcFirstLastPara="1" wrap="square" lIns="96000" tIns="96000" rIns="128000" bIns="1440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Singular name</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27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Lowercase</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27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Mandatory marked with ‘*’</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27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Optional marked with ‘o</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grpSp>
      <p:cxnSp>
        <p:nvCxnSpPr>
          <p:cNvPr id="444" name="Google Shape;444;p34"/>
          <p:cNvCxnSpPr>
            <a:endCxn id="445" idx="0"/>
          </p:cNvCxnSpPr>
          <p:nvPr/>
        </p:nvCxnSpPr>
        <p:spPr>
          <a:xfrm>
            <a:off x="4008718" y="3096505"/>
            <a:ext cx="2100" cy="486900"/>
          </a:xfrm>
          <a:prstGeom prst="straightConnector1">
            <a:avLst/>
          </a:prstGeom>
          <a:noFill/>
          <a:ln w="28575" cap="flat" cmpd="sng">
            <a:solidFill>
              <a:srgbClr val="F7941D"/>
            </a:solidFill>
            <a:prstDash val="solid"/>
            <a:round/>
            <a:headEnd type="none" w="sm" len="sm"/>
            <a:tailEnd type="triangle" w="lg" len="lg"/>
          </a:ln>
        </p:spPr>
      </p:cxnSp>
      <p:cxnSp>
        <p:nvCxnSpPr>
          <p:cNvPr id="446" name="Google Shape;446;p34"/>
          <p:cNvCxnSpPr>
            <a:stCxn id="434" idx="2"/>
            <a:endCxn id="445" idx="1"/>
          </p:cNvCxnSpPr>
          <p:nvPr/>
        </p:nvCxnSpPr>
        <p:spPr>
          <a:xfrm rot="10800000">
            <a:off x="2879870" y="4265304"/>
            <a:ext cx="1934400" cy="1566000"/>
          </a:xfrm>
          <a:prstGeom prst="bentConnector3">
            <a:avLst>
              <a:gd name="adj1" fmla="val 111825"/>
            </a:avLst>
          </a:prstGeom>
          <a:noFill/>
          <a:ln w="28575" cap="flat" cmpd="sng">
            <a:solidFill>
              <a:srgbClr val="F7941D"/>
            </a:solidFill>
            <a:prstDash val="solid"/>
            <a:round/>
            <a:headEnd type="none" w="sm" len="sm"/>
            <a:tailEnd type="triangle" w="lg" len="lg"/>
          </a:ln>
        </p:spPr>
      </p:cxnSp>
      <p:cxnSp>
        <p:nvCxnSpPr>
          <p:cNvPr id="447" name="Google Shape;447;p34"/>
          <p:cNvCxnSpPr>
            <a:stCxn id="434" idx="0"/>
            <a:endCxn id="448" idx="3"/>
          </p:cNvCxnSpPr>
          <p:nvPr/>
        </p:nvCxnSpPr>
        <p:spPr>
          <a:xfrm rot="10800000" flipH="1">
            <a:off x="7694612" y="4277004"/>
            <a:ext cx="1614600" cy="1554300"/>
          </a:xfrm>
          <a:prstGeom prst="bentConnector3">
            <a:avLst>
              <a:gd name="adj1" fmla="val 114151"/>
            </a:avLst>
          </a:prstGeom>
          <a:noFill/>
          <a:ln w="28575" cap="flat" cmpd="sng">
            <a:solidFill>
              <a:srgbClr val="F7941D"/>
            </a:solidFill>
            <a:prstDash val="solid"/>
            <a:round/>
            <a:headEnd type="none" w="sm" len="sm"/>
            <a:tailEnd type="triangle" w="lg" len="lg"/>
          </a:ln>
        </p:spPr>
      </p:cxnSp>
      <p:sp>
        <p:nvSpPr>
          <p:cNvPr id="449" name="Google Shape;449;p34"/>
          <p:cNvSpPr/>
          <p:nvPr/>
        </p:nvSpPr>
        <p:spPr>
          <a:xfrm>
            <a:off x="7173912" y="3569911"/>
            <a:ext cx="2135188" cy="1377157"/>
          </a:xfrm>
          <a:prstGeom prst="roundRect">
            <a:avLst>
              <a:gd name="adj" fmla="val 12449"/>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48" name="Google Shape;448;p34"/>
          <p:cNvSpPr/>
          <p:nvPr/>
        </p:nvSpPr>
        <p:spPr>
          <a:xfrm>
            <a:off x="7173913" y="3581817"/>
            <a:ext cx="2135187" cy="1390650"/>
          </a:xfrm>
          <a:prstGeom prst="roundRect">
            <a:avLst>
              <a:gd name="adj" fmla="val 12449"/>
            </a:avLst>
          </a:prstGeom>
          <a:noFill/>
          <a:ln>
            <a:noFill/>
          </a:ln>
        </p:spPr>
        <p:txBody>
          <a:bodyPr spcFirstLastPara="1" wrap="square" lIns="92075" tIns="46025" rIns="92075" bIns="46025" anchor="ctr" anchorCtr="0">
            <a:noAutofit/>
          </a:bodyPr>
          <a:lstStyle/>
          <a:p>
            <a:pPr marL="0" marR="0" lvl="0" indent="0" algn="l"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DEPARTMENT</a:t>
            </a:r>
            <a:endParaRPr sz="1800">
              <a:solidFill>
                <a:srgbClr val="2F2F2F"/>
              </a:solidFill>
              <a:latin typeface="Arial"/>
              <a:ea typeface="Arial"/>
              <a:cs typeface="Arial"/>
              <a:sym typeface="Arial"/>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number</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name</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o	location</a:t>
            </a:r>
            <a:endParaRPr sz="1800">
              <a:solidFill>
                <a:schemeClr val="dk1"/>
              </a:solidFill>
              <a:latin typeface="Calibri"/>
              <a:ea typeface="Calibri"/>
              <a:cs typeface="Calibri"/>
              <a:sym typeface="Calibri"/>
            </a:endParaRPr>
          </a:p>
        </p:txBody>
      </p:sp>
      <p:sp>
        <p:nvSpPr>
          <p:cNvPr id="450" name="Google Shape;450;p34"/>
          <p:cNvSpPr/>
          <p:nvPr/>
        </p:nvSpPr>
        <p:spPr>
          <a:xfrm>
            <a:off x="2879722" y="3569911"/>
            <a:ext cx="2262189" cy="1377157"/>
          </a:xfrm>
          <a:prstGeom prst="roundRect">
            <a:avLst>
              <a:gd name="adj" fmla="val 12449"/>
            </a:avLst>
          </a:prstGeom>
          <a:gradFill>
            <a:gsLst>
              <a:gs pos="0">
                <a:srgbClr val="FFBA81"/>
              </a:gs>
              <a:gs pos="50000">
                <a:srgbClr val="FFD1B3"/>
              </a:gs>
              <a:gs pos="100000">
                <a:srgbClr val="FFE8D9"/>
              </a:gs>
            </a:gsLst>
            <a:path path="circle">
              <a:fillToRect l="50000" t="50000" r="50000" b="50000"/>
            </a:path>
            <a:tileRect/>
          </a:grad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45" name="Google Shape;445;p34"/>
          <p:cNvSpPr/>
          <p:nvPr/>
        </p:nvSpPr>
        <p:spPr>
          <a:xfrm>
            <a:off x="2879724" y="3583405"/>
            <a:ext cx="2262188" cy="1363663"/>
          </a:xfrm>
          <a:prstGeom prst="roundRect">
            <a:avLst>
              <a:gd name="adj" fmla="val 12449"/>
            </a:avLst>
          </a:prstGeom>
          <a:noFill/>
          <a:ln>
            <a:noFill/>
          </a:ln>
        </p:spPr>
        <p:txBody>
          <a:bodyPr spcFirstLastPara="1" wrap="square" lIns="92075" tIns="46025" rIns="92075" bIns="46025" anchor="ctr" anchorCtr="0">
            <a:noAutofit/>
          </a:bodyPr>
          <a:lstStyle/>
          <a:p>
            <a:pPr marL="0" marR="0" lvl="0" indent="0" algn="l"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EMPLOYEE</a:t>
            </a:r>
            <a:endParaRPr sz="1800">
              <a:solidFill>
                <a:srgbClr val="2F2F2F"/>
              </a:solidFill>
              <a:latin typeface="Arial"/>
              <a:ea typeface="Arial"/>
              <a:cs typeface="Arial"/>
              <a:sym typeface="Arial"/>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number</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	name</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o	job title</a:t>
            </a:r>
            <a:endParaRPr sz="1800">
              <a:solidFill>
                <a:schemeClr val="dk1"/>
              </a:solidFill>
              <a:latin typeface="Calibri"/>
              <a:ea typeface="Calibri"/>
              <a:cs typeface="Calibri"/>
              <a:sym typeface="Calibri"/>
            </a:endParaRPr>
          </a:p>
        </p:txBody>
      </p:sp>
      <p:sp>
        <p:nvSpPr>
          <p:cNvPr id="2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p21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DISTINCT</a:t>
            </a:r>
            <a:r>
              <a:rPr lang="en-US"/>
              <a:t> Keyword</a:t>
            </a:r>
            <a:endParaRPr/>
          </a:p>
        </p:txBody>
      </p:sp>
      <p:sp>
        <p:nvSpPr>
          <p:cNvPr id="3044" name="Google Shape;3044;p21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latin typeface="Courier New"/>
                <a:ea typeface="Courier New"/>
                <a:cs typeface="Courier New"/>
                <a:sym typeface="Courier New"/>
              </a:rPr>
              <a:t>COUNT(DISTINCT</a:t>
            </a:r>
            <a:r>
              <a:rPr lang="en-US"/>
              <a:t> </a:t>
            </a:r>
            <a:r>
              <a:rPr lang="en-US" i="1">
                <a:latin typeface="Courier New"/>
                <a:ea typeface="Courier New"/>
                <a:cs typeface="Courier New"/>
                <a:sym typeface="Courier New"/>
              </a:rPr>
              <a:t>expr</a:t>
            </a:r>
            <a:r>
              <a:rPr lang="en-US">
                <a:latin typeface="Courier New"/>
                <a:ea typeface="Courier New"/>
                <a:cs typeface="Courier New"/>
                <a:sym typeface="Courier New"/>
              </a:rPr>
              <a:t>)</a:t>
            </a:r>
            <a:r>
              <a:rPr lang="en-US"/>
              <a:t> returns the number of distinct non-null values of </a:t>
            </a:r>
            <a:r>
              <a:rPr lang="en-US" i="1">
                <a:latin typeface="Courier New"/>
                <a:ea typeface="Courier New"/>
                <a:cs typeface="Courier New"/>
                <a:sym typeface="Courier New"/>
              </a:rPr>
              <a:t>expr</a:t>
            </a:r>
            <a:r>
              <a:rPr lang="en-US"/>
              <a:t>.</a:t>
            </a:r>
            <a:endParaRPr/>
          </a:p>
          <a:p>
            <a:pPr marL="685800" lvl="1" indent="-228600" algn="l" rtl="0">
              <a:lnSpc>
                <a:spcPct val="90000"/>
              </a:lnSpc>
              <a:spcBef>
                <a:spcPts val="500"/>
              </a:spcBef>
              <a:spcAft>
                <a:spcPts val="0"/>
              </a:spcAft>
              <a:buClr>
                <a:schemeClr val="dk1"/>
              </a:buClr>
              <a:buSzPts val="3200"/>
              <a:buChar char="•"/>
            </a:pPr>
            <a:r>
              <a:rPr lang="en-US"/>
              <a:t>To display the number of distinct department values in the </a:t>
            </a:r>
            <a:r>
              <a:rPr lang="en-US">
                <a:latin typeface="Courier New"/>
                <a:ea typeface="Courier New"/>
                <a:cs typeface="Courier New"/>
                <a:sym typeface="Courier New"/>
              </a:rPr>
              <a:t>EMPLOYEES</a:t>
            </a:r>
            <a:r>
              <a:rPr lang="en-US"/>
              <a:t> table:</a:t>
            </a:r>
            <a:endParaRPr/>
          </a:p>
          <a:p>
            <a:pPr marL="0" lvl="0" indent="0" algn="l" rtl="0">
              <a:lnSpc>
                <a:spcPct val="90000"/>
              </a:lnSpc>
              <a:spcBef>
                <a:spcPts val="1000"/>
              </a:spcBef>
              <a:spcAft>
                <a:spcPts val="0"/>
              </a:spcAft>
              <a:buClr>
                <a:schemeClr val="dk1"/>
              </a:buClr>
              <a:buSzPts val="3200"/>
              <a:buNone/>
            </a:pPr>
            <a:endParaRPr/>
          </a:p>
        </p:txBody>
      </p:sp>
      <p:sp>
        <p:nvSpPr>
          <p:cNvPr id="3045" name="Google Shape;3045;p218"/>
          <p:cNvSpPr/>
          <p:nvPr/>
        </p:nvSpPr>
        <p:spPr>
          <a:xfrm>
            <a:off x="2428730" y="3230702"/>
            <a:ext cx="7331364"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COUNT(DISTINCT department_id)</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3046" name="Google Shape;3046;p218"/>
          <p:cNvSpPr/>
          <p:nvPr/>
        </p:nvSpPr>
        <p:spPr>
          <a:xfrm>
            <a:off x="3429001" y="3339182"/>
            <a:ext cx="4060825" cy="28098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47" name="Google Shape;3047;p218" descr="C:\salome_official\projects\11gR2\screenshots\les5_10s_a.gif"/>
          <p:cNvPicPr preferRelativeResize="0"/>
          <p:nvPr/>
        </p:nvPicPr>
        <p:blipFill rotWithShape="1">
          <a:blip r:embed="rId3">
            <a:alphaModFix/>
          </a:blip>
          <a:srcRect/>
          <a:stretch/>
        </p:blipFill>
        <p:spPr>
          <a:xfrm>
            <a:off x="2432051" y="4172619"/>
            <a:ext cx="2960687" cy="468313"/>
          </a:xfrm>
          <a:prstGeom prst="rect">
            <a:avLst/>
          </a:prstGeom>
          <a:noFill/>
          <a:ln w="28575" cap="flat" cmpd="sng">
            <a:solidFill>
              <a:srgbClr val="F7941D"/>
            </a:solidFill>
            <a:prstDash val="solid"/>
            <a:miter lim="800000"/>
            <a:headEnd type="none" w="sm" len="sm"/>
            <a:tailEnd type="none" w="sm" len="sm"/>
          </a:ln>
        </p:spPr>
      </p:pic>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052"/>
        <p:cNvGrpSpPr/>
        <p:nvPr/>
      </p:nvGrpSpPr>
      <p:grpSpPr>
        <a:xfrm>
          <a:off x="0" y="0"/>
          <a:ext cx="0" cy="0"/>
          <a:chOff x="0" y="0"/>
          <a:chExt cx="0" cy="0"/>
        </a:xfrm>
      </p:grpSpPr>
      <p:sp>
        <p:nvSpPr>
          <p:cNvPr id="3053" name="Google Shape;3053;p21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Group Functions and Null Values</a:t>
            </a:r>
            <a:endParaRPr/>
          </a:p>
        </p:txBody>
      </p:sp>
      <p:sp>
        <p:nvSpPr>
          <p:cNvPr id="3054" name="Google Shape;3054;p21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latin typeface="Arial"/>
                <a:ea typeface="Arial"/>
                <a:cs typeface="Arial"/>
                <a:sym typeface="Arial"/>
              </a:rPr>
              <a:t>Group functions ignore null values in the column:</a:t>
            </a:r>
            <a:endParaRPr/>
          </a:p>
          <a:p>
            <a:pPr marL="1143000" lvl="2" indent="-25400" algn="l" rtl="0">
              <a:lnSpc>
                <a:spcPct val="90000"/>
              </a:lnSpc>
              <a:spcBef>
                <a:spcPts val="500"/>
              </a:spcBef>
              <a:spcAft>
                <a:spcPts val="0"/>
              </a:spcAft>
              <a:buClr>
                <a:schemeClr val="dk1"/>
              </a:buClr>
              <a:buSzPts val="3200"/>
              <a:buNone/>
            </a:pPr>
            <a:endParaRPr/>
          </a:p>
          <a:p>
            <a:pPr marL="1143000" lvl="2" indent="-228600" algn="l" rtl="0">
              <a:lnSpc>
                <a:spcPct val="90000"/>
              </a:lnSpc>
              <a:spcBef>
                <a:spcPts val="500"/>
              </a:spcBef>
              <a:spcAft>
                <a:spcPts val="0"/>
              </a:spcAft>
              <a:buClr>
                <a:schemeClr val="dk1"/>
              </a:buClr>
              <a:buSzPts val="3200"/>
              <a:buNone/>
            </a:pPr>
            <a:endParaRPr/>
          </a:p>
          <a:p>
            <a:pPr marL="1143000" lvl="2" indent="-25400" algn="l" rtl="0">
              <a:lnSpc>
                <a:spcPct val="90000"/>
              </a:lnSpc>
              <a:spcBef>
                <a:spcPts val="500"/>
              </a:spcBef>
              <a:spcAft>
                <a:spcPts val="0"/>
              </a:spcAft>
              <a:buClr>
                <a:schemeClr val="dk1"/>
              </a:buClr>
              <a:buSzPts val="3200"/>
              <a:buNone/>
            </a:pPr>
            <a:endParaRPr/>
          </a:p>
          <a:p>
            <a:pPr marL="1143000" lvl="2" indent="-25400" algn="l" rtl="0">
              <a:lnSpc>
                <a:spcPct val="90000"/>
              </a:lnSpc>
              <a:spcBef>
                <a:spcPts val="500"/>
              </a:spcBef>
              <a:spcAft>
                <a:spcPts val="0"/>
              </a:spcAft>
              <a:buClr>
                <a:schemeClr val="dk1"/>
              </a:buClr>
              <a:buSzPts val="3200"/>
              <a:buNone/>
            </a:pPr>
            <a:endParaRPr/>
          </a:p>
          <a:p>
            <a:pPr marL="1143000" lvl="2" indent="-228600" algn="l" rtl="0">
              <a:lnSpc>
                <a:spcPct val="90000"/>
              </a:lnSpc>
              <a:spcBef>
                <a:spcPts val="500"/>
              </a:spcBef>
              <a:spcAft>
                <a:spcPts val="0"/>
              </a:spcAft>
              <a:buClr>
                <a:schemeClr val="dk1"/>
              </a:buClr>
              <a:buSzPts val="3200"/>
              <a:buNone/>
            </a:pPr>
            <a:endParaRPr/>
          </a:p>
          <a:p>
            <a:pPr marL="685800" lvl="1" indent="-228600" algn="l" rtl="0">
              <a:lnSpc>
                <a:spcPct val="90000"/>
              </a:lnSpc>
              <a:spcBef>
                <a:spcPts val="500"/>
              </a:spcBef>
              <a:spcAft>
                <a:spcPts val="0"/>
              </a:spcAft>
              <a:buClr>
                <a:schemeClr val="dk1"/>
              </a:buClr>
              <a:buSzPts val="3200"/>
              <a:buChar char="•"/>
            </a:pPr>
            <a:r>
              <a:rPr lang="en-US">
                <a:latin typeface="Arial"/>
                <a:ea typeface="Arial"/>
                <a:cs typeface="Arial"/>
                <a:sym typeface="Arial"/>
              </a:rPr>
              <a:t>The </a:t>
            </a:r>
            <a:r>
              <a:rPr lang="en-US">
                <a:latin typeface="Courier New"/>
                <a:ea typeface="Courier New"/>
                <a:cs typeface="Courier New"/>
                <a:sym typeface="Courier New"/>
              </a:rPr>
              <a:t>NVL</a:t>
            </a:r>
            <a:r>
              <a:rPr lang="en-US">
                <a:latin typeface="Arial"/>
                <a:ea typeface="Arial"/>
                <a:cs typeface="Arial"/>
                <a:sym typeface="Arial"/>
              </a:rPr>
              <a:t> function forces group functions to include null values:</a:t>
            </a:r>
            <a:endParaRPr/>
          </a:p>
          <a:p>
            <a:pPr marL="228600" lvl="0" indent="-25400" algn="l" rtl="0">
              <a:lnSpc>
                <a:spcPct val="90000"/>
              </a:lnSpc>
              <a:spcBef>
                <a:spcPts val="1000"/>
              </a:spcBef>
              <a:spcAft>
                <a:spcPts val="0"/>
              </a:spcAft>
              <a:buClr>
                <a:schemeClr val="dk1"/>
              </a:buClr>
              <a:buSzPts val="3200"/>
              <a:buNone/>
            </a:pPr>
            <a:endParaRPr/>
          </a:p>
        </p:txBody>
      </p:sp>
      <p:sp>
        <p:nvSpPr>
          <p:cNvPr id="3055" name="Google Shape;3055;p219"/>
          <p:cNvSpPr/>
          <p:nvPr/>
        </p:nvSpPr>
        <p:spPr>
          <a:xfrm>
            <a:off x="2428730" y="1895196"/>
            <a:ext cx="7331364"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AVG(commission_pct)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3056" name="Google Shape;3056;p219"/>
          <p:cNvSpPr/>
          <p:nvPr/>
        </p:nvSpPr>
        <p:spPr>
          <a:xfrm>
            <a:off x="9218613" y="2081462"/>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3057" name="Google Shape;3057;p219"/>
          <p:cNvSpPr/>
          <p:nvPr/>
        </p:nvSpPr>
        <p:spPr>
          <a:xfrm>
            <a:off x="3470275" y="2016376"/>
            <a:ext cx="2730500" cy="28098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58" name="Google Shape;3058;p219" descr="C:\salome_official\projects\11gR2\screenshots\les5_11s_a.gif"/>
          <p:cNvPicPr preferRelativeResize="0"/>
          <p:nvPr/>
        </p:nvPicPr>
        <p:blipFill rotWithShape="1">
          <a:blip r:embed="rId3">
            <a:alphaModFix/>
          </a:blip>
          <a:srcRect/>
          <a:stretch/>
        </p:blipFill>
        <p:spPr>
          <a:xfrm>
            <a:off x="2513012" y="2767262"/>
            <a:ext cx="2286000" cy="468312"/>
          </a:xfrm>
          <a:prstGeom prst="rect">
            <a:avLst/>
          </a:prstGeom>
          <a:noFill/>
          <a:ln w="28575" cap="flat" cmpd="sng">
            <a:solidFill>
              <a:srgbClr val="F7941D"/>
            </a:solidFill>
            <a:prstDash val="solid"/>
            <a:miter lim="800000"/>
            <a:headEnd type="none" w="sm" len="sm"/>
            <a:tailEnd type="none" w="sm" len="sm"/>
          </a:ln>
        </p:spPr>
      </p:pic>
      <p:pic>
        <p:nvPicPr>
          <p:cNvPr id="3059" name="Google Shape;3059;p219" descr="C:\salome_official\projects\11gR2\screenshots\les5_11s_b.gif"/>
          <p:cNvPicPr preferRelativeResize="0"/>
          <p:nvPr/>
        </p:nvPicPr>
        <p:blipFill rotWithShape="1">
          <a:blip r:embed="rId4">
            <a:alphaModFix/>
          </a:blip>
          <a:srcRect/>
          <a:stretch/>
        </p:blipFill>
        <p:spPr>
          <a:xfrm>
            <a:off x="2506662" y="5770225"/>
            <a:ext cx="2732088" cy="446088"/>
          </a:xfrm>
          <a:prstGeom prst="rect">
            <a:avLst/>
          </a:prstGeom>
          <a:noFill/>
          <a:ln w="28575" cap="flat" cmpd="sng">
            <a:solidFill>
              <a:srgbClr val="F7941D"/>
            </a:solidFill>
            <a:prstDash val="solid"/>
            <a:miter lim="800000"/>
            <a:headEnd type="none" w="sm" len="sm"/>
            <a:tailEnd type="none" w="sm" len="sm"/>
          </a:ln>
        </p:spPr>
      </p:pic>
      <p:sp>
        <p:nvSpPr>
          <p:cNvPr id="3060" name="Google Shape;3060;p219"/>
          <p:cNvSpPr/>
          <p:nvPr/>
        </p:nvSpPr>
        <p:spPr>
          <a:xfrm>
            <a:off x="2428730" y="4865397"/>
            <a:ext cx="7331364"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AVG(NVL(commission_pct, 0))</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sp>
        <p:nvSpPr>
          <p:cNvPr id="3061" name="Google Shape;3061;p219"/>
          <p:cNvSpPr/>
          <p:nvPr/>
        </p:nvSpPr>
        <p:spPr>
          <a:xfrm>
            <a:off x="9218613" y="5073313"/>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sp>
        <p:nvSpPr>
          <p:cNvPr id="3062" name="Google Shape;3062;p219"/>
          <p:cNvSpPr/>
          <p:nvPr/>
        </p:nvSpPr>
        <p:spPr>
          <a:xfrm>
            <a:off x="3459163" y="4970125"/>
            <a:ext cx="3692525" cy="28098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67" name="Google Shape;3067;p220"/>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3068" name="Google Shape;3068;p22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A6A6A6"/>
              </a:buClr>
              <a:buSzPts val="3200"/>
              <a:buChar char="•"/>
            </a:pPr>
            <a:r>
              <a:rPr lang="en-US" dirty="0">
                <a:solidFill>
                  <a:schemeClr val="tx1"/>
                </a:solidFill>
              </a:rPr>
              <a:t>Group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Types and syntax</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Use </a:t>
            </a:r>
            <a:r>
              <a:rPr lang="en-US" dirty="0">
                <a:solidFill>
                  <a:schemeClr val="tx1"/>
                </a:solidFill>
                <a:latin typeface="Courier New"/>
                <a:ea typeface="Courier New"/>
                <a:cs typeface="Courier New"/>
                <a:sym typeface="Courier New"/>
              </a:rPr>
              <a:t>AVG</a:t>
            </a:r>
            <a:r>
              <a:rPr lang="en-US" dirty="0">
                <a:solidFill>
                  <a:schemeClr val="tx1"/>
                </a:solidFill>
              </a:rPr>
              <a:t>, </a:t>
            </a:r>
            <a:r>
              <a:rPr lang="en-US" dirty="0">
                <a:solidFill>
                  <a:schemeClr val="tx1"/>
                </a:solidFill>
                <a:latin typeface="Courier New"/>
                <a:ea typeface="Courier New"/>
                <a:cs typeface="Courier New"/>
                <a:sym typeface="Courier New"/>
              </a:rPr>
              <a:t>SUM</a:t>
            </a:r>
            <a:r>
              <a:rPr lang="en-US" dirty="0">
                <a:solidFill>
                  <a:schemeClr val="tx1"/>
                </a:solidFill>
              </a:rPr>
              <a:t>, </a:t>
            </a:r>
            <a:r>
              <a:rPr lang="en-US" dirty="0">
                <a:solidFill>
                  <a:schemeClr val="tx1"/>
                </a:solidFill>
                <a:latin typeface="Courier New"/>
                <a:ea typeface="Courier New"/>
                <a:cs typeface="Courier New"/>
                <a:sym typeface="Courier New"/>
              </a:rPr>
              <a:t>MIN</a:t>
            </a:r>
            <a:r>
              <a:rPr lang="en-US" dirty="0">
                <a:solidFill>
                  <a:schemeClr val="tx1"/>
                </a:solidFill>
              </a:rPr>
              <a:t>, </a:t>
            </a:r>
            <a:r>
              <a:rPr lang="en-US" dirty="0">
                <a:solidFill>
                  <a:schemeClr val="tx1"/>
                </a:solidFill>
                <a:latin typeface="Courier New"/>
                <a:ea typeface="Courier New"/>
                <a:cs typeface="Courier New"/>
                <a:sym typeface="Courier New"/>
              </a:rPr>
              <a:t>MAX</a:t>
            </a:r>
            <a:r>
              <a:rPr lang="en-US" dirty="0">
                <a:solidFill>
                  <a:schemeClr val="tx1"/>
                </a:solidFill>
              </a:rPr>
              <a:t>, </a:t>
            </a:r>
            <a:r>
              <a:rPr lang="en-US" dirty="0">
                <a:solidFill>
                  <a:schemeClr val="tx1"/>
                </a:solidFill>
                <a:latin typeface="Courier New"/>
                <a:ea typeface="Courier New"/>
                <a:cs typeface="Courier New"/>
                <a:sym typeface="Courier New"/>
              </a:rPr>
              <a:t>COUNT</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Use the </a:t>
            </a:r>
            <a:r>
              <a:rPr lang="en-US" dirty="0">
                <a:solidFill>
                  <a:schemeClr val="tx1"/>
                </a:solidFill>
                <a:latin typeface="Courier New"/>
                <a:ea typeface="Courier New"/>
                <a:cs typeface="Courier New"/>
                <a:sym typeface="Courier New"/>
              </a:rPr>
              <a:t>DISTINCT</a:t>
            </a:r>
            <a:r>
              <a:rPr lang="en-US" dirty="0">
                <a:solidFill>
                  <a:schemeClr val="tx1"/>
                </a:solidFill>
              </a:rPr>
              <a:t> keyword within group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NULL</a:t>
            </a:r>
            <a:r>
              <a:rPr lang="en-US" dirty="0">
                <a:solidFill>
                  <a:schemeClr val="tx1"/>
                </a:solidFill>
              </a:rPr>
              <a:t> values in a group function</a:t>
            </a:r>
            <a:endParaRPr dirty="0">
              <a:solidFill>
                <a:schemeClr val="tx1"/>
              </a:solidFill>
            </a:endParaRPr>
          </a:p>
          <a:p>
            <a:pPr marL="685800" lvl="1" indent="-228600" algn="l" rtl="0">
              <a:lnSpc>
                <a:spcPct val="90000"/>
              </a:lnSpc>
              <a:spcBef>
                <a:spcPts val="500"/>
              </a:spcBef>
              <a:spcAft>
                <a:spcPts val="0"/>
              </a:spcAft>
              <a:buClr>
                <a:srgbClr val="F7941D"/>
              </a:buClr>
              <a:buSzPts val="3200"/>
              <a:buChar char="•"/>
            </a:pPr>
            <a:r>
              <a:rPr lang="en-US" dirty="0">
                <a:solidFill>
                  <a:schemeClr val="tx1"/>
                </a:solidFill>
              </a:rPr>
              <a:t>Grouping rows:</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GROUP</a:t>
            </a:r>
            <a:r>
              <a:rPr lang="en-US" dirty="0">
                <a:solidFill>
                  <a:schemeClr val="tx1"/>
                </a:solidFill>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HAVING</a:t>
            </a:r>
            <a:r>
              <a:rPr lang="en-US" dirty="0">
                <a:solidFill>
                  <a:schemeClr val="tx1"/>
                </a:solidFill>
              </a:rPr>
              <a:t> clause</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rPr>
              <a:t>Nesting group functions</a:t>
            </a:r>
            <a:endParaRPr dirty="0">
              <a:solidFill>
                <a:schemeClr val="tx1"/>
              </a:solidFill>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73" name="Google Shape;3073;p221"/>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3074" name="Google Shape;3074;p22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A6A6A6"/>
              </a:buClr>
              <a:buSzPts val="3200"/>
              <a:buChar char="•"/>
            </a:pPr>
            <a:r>
              <a:rPr lang="en-US" dirty="0">
                <a:solidFill>
                  <a:schemeClr val="tx1"/>
                </a:solidFill>
              </a:rPr>
              <a:t>Group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Types and syntax</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Use </a:t>
            </a:r>
            <a:r>
              <a:rPr lang="en-US" dirty="0">
                <a:solidFill>
                  <a:schemeClr val="tx1"/>
                </a:solidFill>
                <a:latin typeface="Courier New"/>
                <a:ea typeface="Courier New"/>
                <a:cs typeface="Courier New"/>
                <a:sym typeface="Courier New"/>
              </a:rPr>
              <a:t>AVG</a:t>
            </a:r>
            <a:r>
              <a:rPr lang="en-US" dirty="0">
                <a:solidFill>
                  <a:schemeClr val="tx1"/>
                </a:solidFill>
              </a:rPr>
              <a:t>, </a:t>
            </a:r>
            <a:r>
              <a:rPr lang="en-US" dirty="0">
                <a:solidFill>
                  <a:schemeClr val="tx1"/>
                </a:solidFill>
                <a:latin typeface="Courier New"/>
                <a:ea typeface="Courier New"/>
                <a:cs typeface="Courier New"/>
                <a:sym typeface="Courier New"/>
              </a:rPr>
              <a:t>SUM</a:t>
            </a:r>
            <a:r>
              <a:rPr lang="en-US" dirty="0">
                <a:solidFill>
                  <a:schemeClr val="tx1"/>
                </a:solidFill>
              </a:rPr>
              <a:t>, </a:t>
            </a:r>
            <a:r>
              <a:rPr lang="en-US" dirty="0">
                <a:solidFill>
                  <a:schemeClr val="tx1"/>
                </a:solidFill>
                <a:latin typeface="Courier New"/>
                <a:ea typeface="Courier New"/>
                <a:cs typeface="Courier New"/>
                <a:sym typeface="Courier New"/>
              </a:rPr>
              <a:t>MIN</a:t>
            </a:r>
            <a:r>
              <a:rPr lang="en-US" dirty="0">
                <a:solidFill>
                  <a:schemeClr val="tx1"/>
                </a:solidFill>
              </a:rPr>
              <a:t>, </a:t>
            </a:r>
            <a:r>
              <a:rPr lang="en-US" dirty="0">
                <a:solidFill>
                  <a:schemeClr val="tx1"/>
                </a:solidFill>
                <a:latin typeface="Courier New"/>
                <a:ea typeface="Courier New"/>
                <a:cs typeface="Courier New"/>
                <a:sym typeface="Courier New"/>
              </a:rPr>
              <a:t>MAX</a:t>
            </a:r>
            <a:r>
              <a:rPr lang="en-US" dirty="0">
                <a:solidFill>
                  <a:schemeClr val="tx1"/>
                </a:solidFill>
              </a:rPr>
              <a:t>, </a:t>
            </a:r>
            <a:r>
              <a:rPr lang="en-US" dirty="0">
                <a:solidFill>
                  <a:schemeClr val="tx1"/>
                </a:solidFill>
                <a:latin typeface="Courier New"/>
                <a:ea typeface="Courier New"/>
                <a:cs typeface="Courier New"/>
                <a:sym typeface="Courier New"/>
              </a:rPr>
              <a:t>COUNT</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Use the </a:t>
            </a:r>
            <a:r>
              <a:rPr lang="en-US" dirty="0">
                <a:solidFill>
                  <a:schemeClr val="tx1"/>
                </a:solidFill>
                <a:latin typeface="Courier New"/>
                <a:ea typeface="Courier New"/>
                <a:cs typeface="Courier New"/>
                <a:sym typeface="Courier New"/>
              </a:rPr>
              <a:t>DISTINCT</a:t>
            </a:r>
            <a:r>
              <a:rPr lang="en-US" dirty="0">
                <a:solidFill>
                  <a:schemeClr val="tx1"/>
                </a:solidFill>
              </a:rPr>
              <a:t> keyword within group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NULL</a:t>
            </a:r>
            <a:r>
              <a:rPr lang="en-US" dirty="0">
                <a:solidFill>
                  <a:schemeClr val="tx1"/>
                </a:solidFill>
              </a:rPr>
              <a:t> values in a group function</a:t>
            </a:r>
            <a:endParaRPr dirty="0">
              <a:solidFill>
                <a:schemeClr val="tx1"/>
              </a:solidFill>
            </a:endParaRPr>
          </a:p>
          <a:p>
            <a:pPr marL="685800" lvl="1" indent="-228600" algn="l" rtl="0">
              <a:lnSpc>
                <a:spcPct val="90000"/>
              </a:lnSpc>
              <a:spcBef>
                <a:spcPts val="500"/>
              </a:spcBef>
              <a:spcAft>
                <a:spcPts val="0"/>
              </a:spcAft>
              <a:buClr>
                <a:srgbClr val="F7941D"/>
              </a:buClr>
              <a:buSzPts val="3200"/>
              <a:buChar char="•"/>
            </a:pPr>
            <a:r>
              <a:rPr lang="en-US" dirty="0">
                <a:solidFill>
                  <a:schemeClr val="tx1"/>
                </a:solidFill>
              </a:rPr>
              <a:t>Grouping rows:</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GROUP</a:t>
            </a:r>
            <a:r>
              <a:rPr lang="en-US" dirty="0">
                <a:solidFill>
                  <a:schemeClr val="tx1"/>
                </a:solidFill>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1143000" lvl="2" indent="-228600" algn="l" rtl="0">
              <a:lnSpc>
                <a:spcPct val="90000"/>
              </a:lnSpc>
              <a:spcBef>
                <a:spcPts val="500"/>
              </a:spcBef>
              <a:spcAft>
                <a:spcPts val="0"/>
              </a:spcAft>
              <a:buClr>
                <a:srgbClr val="F7941D"/>
              </a:buClr>
              <a:buSzPts val="3200"/>
              <a:buChar char="•"/>
            </a:pPr>
            <a:r>
              <a:rPr lang="en-US" dirty="0">
                <a:solidFill>
                  <a:schemeClr val="tx1"/>
                </a:solidFill>
                <a:latin typeface="Courier New"/>
                <a:ea typeface="Courier New"/>
                <a:cs typeface="Courier New"/>
                <a:sym typeface="Courier New"/>
              </a:rPr>
              <a:t>HAVING</a:t>
            </a:r>
            <a:r>
              <a:rPr lang="en-US" dirty="0">
                <a:solidFill>
                  <a:schemeClr val="tx1"/>
                </a:solidFill>
              </a:rPr>
              <a:t> clause</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rPr>
              <a:t>Nesting group functions</a:t>
            </a:r>
            <a:endParaRPr dirty="0">
              <a:solidFill>
                <a:schemeClr val="tx1"/>
              </a:solidFill>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082"/>
        <p:cNvGrpSpPr/>
        <p:nvPr/>
      </p:nvGrpSpPr>
      <p:grpSpPr>
        <a:xfrm>
          <a:off x="0" y="0"/>
          <a:ext cx="0" cy="0"/>
          <a:chOff x="0" y="0"/>
          <a:chExt cx="0" cy="0"/>
        </a:xfrm>
      </p:grpSpPr>
      <p:sp>
        <p:nvSpPr>
          <p:cNvPr id="3083" name="Google Shape;3083;p22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Creating Groups of Data </a:t>
            </a:r>
            <a:endParaRPr/>
          </a:p>
        </p:txBody>
      </p:sp>
      <p:pic>
        <p:nvPicPr>
          <p:cNvPr id="3084" name="Google Shape;3084;p222" descr="C:\salome_official\projects\11gR2\screenshots\les5_13s_a.gif"/>
          <p:cNvPicPr preferRelativeResize="0"/>
          <p:nvPr/>
        </p:nvPicPr>
        <p:blipFill rotWithShape="1">
          <a:blip r:embed="rId3">
            <a:alphaModFix/>
          </a:blip>
          <a:srcRect/>
          <a:stretch/>
        </p:blipFill>
        <p:spPr>
          <a:xfrm>
            <a:off x="2470150" y="1927390"/>
            <a:ext cx="2628900" cy="3200400"/>
          </a:xfrm>
          <a:prstGeom prst="rect">
            <a:avLst/>
          </a:prstGeom>
          <a:noFill/>
          <a:ln w="28575" cap="flat" cmpd="sng">
            <a:solidFill>
              <a:srgbClr val="F7941D"/>
            </a:solidFill>
            <a:prstDash val="solid"/>
            <a:miter lim="800000"/>
            <a:headEnd type="none" w="sm" len="sm"/>
            <a:tailEnd type="none" w="sm" len="sm"/>
          </a:ln>
        </p:spPr>
      </p:pic>
      <p:sp>
        <p:nvSpPr>
          <p:cNvPr id="3085" name="Google Shape;3085;p222"/>
          <p:cNvSpPr/>
          <p:nvPr/>
        </p:nvSpPr>
        <p:spPr>
          <a:xfrm>
            <a:off x="5103813" y="1906753"/>
            <a:ext cx="1571625" cy="4138612"/>
          </a:xfrm>
          <a:custGeom>
            <a:avLst/>
            <a:gdLst/>
            <a:ahLst/>
            <a:cxnLst/>
            <a:rect l="l" t="t" r="r" b="b"/>
            <a:pathLst>
              <a:path w="1210" h="2607" extrusionOk="0">
                <a:moveTo>
                  <a:pt x="0" y="2606"/>
                </a:moveTo>
                <a:lnTo>
                  <a:pt x="0" y="0"/>
                </a:lnTo>
                <a:lnTo>
                  <a:pt x="1209" y="741"/>
                </a:lnTo>
                <a:lnTo>
                  <a:pt x="1209" y="1849"/>
                </a:lnTo>
                <a:lnTo>
                  <a:pt x="0" y="2606"/>
                </a:lnTo>
              </a:path>
            </a:pathLst>
          </a:custGeom>
          <a:gradFill>
            <a:gsLst>
              <a:gs pos="0">
                <a:srgbClr val="FFBA81"/>
              </a:gs>
              <a:gs pos="50000">
                <a:srgbClr val="FFD1B3"/>
              </a:gs>
              <a:gs pos="100000">
                <a:srgbClr val="FFE8D9"/>
              </a:gs>
            </a:gsLst>
            <a:lin ang="10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222"/>
          <p:cNvSpPr/>
          <p:nvPr/>
        </p:nvSpPr>
        <p:spPr>
          <a:xfrm>
            <a:off x="2306638" y="1517815"/>
            <a:ext cx="1570943" cy="400752"/>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2000">
                <a:solidFill>
                  <a:srgbClr val="000000"/>
                </a:solidFill>
                <a:latin typeface="Courier New"/>
                <a:ea typeface="Courier New"/>
                <a:cs typeface="Courier New"/>
                <a:sym typeface="Courier New"/>
              </a:rPr>
              <a:t>EMPLOYEES</a:t>
            </a:r>
            <a:endParaRPr/>
          </a:p>
        </p:txBody>
      </p:sp>
      <p:sp>
        <p:nvSpPr>
          <p:cNvPr id="3087" name="Google Shape;3087;p222"/>
          <p:cNvSpPr txBox="1"/>
          <p:nvPr/>
        </p:nvSpPr>
        <p:spPr>
          <a:xfrm>
            <a:off x="2417763" y="4972215"/>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3088" name="Google Shape;3088;p222"/>
          <p:cNvSpPr/>
          <p:nvPr/>
        </p:nvSpPr>
        <p:spPr>
          <a:xfrm>
            <a:off x="2468562" y="2146465"/>
            <a:ext cx="2636838" cy="2286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222"/>
          <p:cNvSpPr/>
          <p:nvPr/>
        </p:nvSpPr>
        <p:spPr>
          <a:xfrm>
            <a:off x="2468562" y="2373478"/>
            <a:ext cx="2636838" cy="4127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222"/>
          <p:cNvSpPr/>
          <p:nvPr/>
        </p:nvSpPr>
        <p:spPr>
          <a:xfrm>
            <a:off x="2468563" y="2787816"/>
            <a:ext cx="2638425" cy="117316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222"/>
          <p:cNvSpPr/>
          <p:nvPr/>
        </p:nvSpPr>
        <p:spPr>
          <a:xfrm>
            <a:off x="2468562" y="3962565"/>
            <a:ext cx="2628900" cy="66198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222"/>
          <p:cNvSpPr/>
          <p:nvPr/>
        </p:nvSpPr>
        <p:spPr>
          <a:xfrm>
            <a:off x="2468562" y="4627729"/>
            <a:ext cx="2617788" cy="4984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93" name="Google Shape;3093;p222"/>
          <p:cNvGrpSpPr/>
          <p:nvPr/>
        </p:nvGrpSpPr>
        <p:grpSpPr>
          <a:xfrm>
            <a:off x="5180012" y="2135354"/>
            <a:ext cx="611188" cy="2889251"/>
            <a:chOff x="2518" y="1315"/>
            <a:chExt cx="385" cy="1820"/>
          </a:xfrm>
        </p:grpSpPr>
        <p:sp>
          <p:nvSpPr>
            <p:cNvPr id="3094" name="Google Shape;3094;p222"/>
            <p:cNvSpPr/>
            <p:nvPr/>
          </p:nvSpPr>
          <p:spPr>
            <a:xfrm>
              <a:off x="2518" y="1315"/>
              <a:ext cx="331" cy="198"/>
            </a:xfrm>
            <a:prstGeom prst="rect">
              <a:avLst/>
            </a:prstGeom>
            <a:noFill/>
            <a:ln>
              <a:noFill/>
            </a:ln>
          </p:spPr>
          <p:txBody>
            <a:bodyPr spcFirstLastPara="1" wrap="square" lIns="92075" tIns="46025" rIns="92075" bIns="46025" anchor="t" anchorCtr="0">
              <a:noAutofit/>
            </a:bodyPr>
            <a:lstStyle/>
            <a:p>
              <a:pPr marL="0" marR="0" lvl="0" indent="0" algn="l" rtl="0">
                <a:lnSpc>
                  <a:spcPct val="120000"/>
                </a:lnSpc>
                <a:spcBef>
                  <a:spcPts val="0"/>
                </a:spcBef>
                <a:spcAft>
                  <a:spcPts val="0"/>
                </a:spcAft>
                <a:buNone/>
              </a:pPr>
              <a:r>
                <a:rPr lang="en-US" sz="1200">
                  <a:solidFill>
                    <a:srgbClr val="000000"/>
                  </a:solidFill>
                  <a:latin typeface="Calibri"/>
                  <a:ea typeface="Calibri"/>
                  <a:cs typeface="Calibri"/>
                  <a:sym typeface="Calibri"/>
                </a:rPr>
                <a:t>4400</a:t>
              </a:r>
              <a:endParaRPr/>
            </a:p>
          </p:txBody>
        </p:sp>
        <p:sp>
          <p:nvSpPr>
            <p:cNvPr id="3095" name="Google Shape;3095;p222"/>
            <p:cNvSpPr/>
            <p:nvPr/>
          </p:nvSpPr>
          <p:spPr>
            <a:xfrm>
              <a:off x="2518" y="1540"/>
              <a:ext cx="331" cy="198"/>
            </a:xfrm>
            <a:prstGeom prst="rect">
              <a:avLst/>
            </a:prstGeom>
            <a:noFill/>
            <a:ln>
              <a:noFill/>
            </a:ln>
          </p:spPr>
          <p:txBody>
            <a:bodyPr spcFirstLastPara="1" wrap="square" lIns="92075" tIns="46025" rIns="92075" bIns="46025" anchor="t" anchorCtr="0">
              <a:noAutofit/>
            </a:bodyPr>
            <a:lstStyle/>
            <a:p>
              <a:pPr marL="0" marR="0" lvl="0" indent="0" algn="l" rtl="0">
                <a:lnSpc>
                  <a:spcPct val="120000"/>
                </a:lnSpc>
                <a:spcBef>
                  <a:spcPts val="0"/>
                </a:spcBef>
                <a:spcAft>
                  <a:spcPts val="0"/>
                </a:spcAft>
                <a:buNone/>
              </a:pPr>
              <a:r>
                <a:rPr lang="en-US" sz="1200">
                  <a:solidFill>
                    <a:srgbClr val="000000"/>
                  </a:solidFill>
                  <a:latin typeface="Calibri"/>
                  <a:ea typeface="Calibri"/>
                  <a:cs typeface="Calibri"/>
                  <a:sym typeface="Calibri"/>
                </a:rPr>
                <a:t>9500</a:t>
              </a:r>
              <a:endParaRPr/>
            </a:p>
          </p:txBody>
        </p:sp>
        <p:sp>
          <p:nvSpPr>
            <p:cNvPr id="3096" name="Google Shape;3096;p222"/>
            <p:cNvSpPr/>
            <p:nvPr/>
          </p:nvSpPr>
          <p:spPr>
            <a:xfrm>
              <a:off x="2518" y="1995"/>
              <a:ext cx="331" cy="198"/>
            </a:xfrm>
            <a:prstGeom prst="rect">
              <a:avLst/>
            </a:prstGeom>
            <a:noFill/>
            <a:ln>
              <a:noFill/>
            </a:ln>
          </p:spPr>
          <p:txBody>
            <a:bodyPr spcFirstLastPara="1" wrap="square" lIns="92075" tIns="46025" rIns="92075" bIns="46025" anchor="t" anchorCtr="0">
              <a:noAutofit/>
            </a:bodyPr>
            <a:lstStyle/>
            <a:p>
              <a:pPr marL="0" marR="0" lvl="0" indent="0" algn="l" rtl="0">
                <a:lnSpc>
                  <a:spcPct val="120000"/>
                </a:lnSpc>
                <a:spcBef>
                  <a:spcPts val="0"/>
                </a:spcBef>
                <a:spcAft>
                  <a:spcPts val="0"/>
                </a:spcAft>
                <a:buNone/>
              </a:pPr>
              <a:r>
                <a:rPr lang="en-US" sz="1200">
                  <a:solidFill>
                    <a:srgbClr val="000000"/>
                  </a:solidFill>
                  <a:latin typeface="Calibri"/>
                  <a:ea typeface="Calibri"/>
                  <a:cs typeface="Calibri"/>
                  <a:sym typeface="Calibri"/>
                </a:rPr>
                <a:t>3500</a:t>
              </a:r>
              <a:endParaRPr/>
            </a:p>
          </p:txBody>
        </p:sp>
        <p:sp>
          <p:nvSpPr>
            <p:cNvPr id="3097" name="Google Shape;3097;p222"/>
            <p:cNvSpPr/>
            <p:nvPr/>
          </p:nvSpPr>
          <p:spPr>
            <a:xfrm>
              <a:off x="2518" y="2503"/>
              <a:ext cx="331" cy="198"/>
            </a:xfrm>
            <a:prstGeom prst="rect">
              <a:avLst/>
            </a:prstGeom>
            <a:noFill/>
            <a:ln>
              <a:noFill/>
            </a:ln>
          </p:spPr>
          <p:txBody>
            <a:bodyPr spcFirstLastPara="1" wrap="square" lIns="92075" tIns="46025" rIns="92075" bIns="46025" anchor="t" anchorCtr="0">
              <a:noAutofit/>
            </a:bodyPr>
            <a:lstStyle/>
            <a:p>
              <a:pPr marL="0" marR="0" lvl="0" indent="0" algn="l" rtl="0">
                <a:lnSpc>
                  <a:spcPct val="120000"/>
                </a:lnSpc>
                <a:spcBef>
                  <a:spcPts val="0"/>
                </a:spcBef>
                <a:spcAft>
                  <a:spcPts val="0"/>
                </a:spcAft>
                <a:buNone/>
              </a:pPr>
              <a:r>
                <a:rPr lang="en-US" sz="1200">
                  <a:solidFill>
                    <a:srgbClr val="000000"/>
                  </a:solidFill>
                  <a:latin typeface="Calibri"/>
                  <a:ea typeface="Calibri"/>
                  <a:cs typeface="Calibri"/>
                  <a:sym typeface="Calibri"/>
                </a:rPr>
                <a:t>6400</a:t>
              </a:r>
              <a:endParaRPr/>
            </a:p>
          </p:txBody>
        </p:sp>
        <p:sp>
          <p:nvSpPr>
            <p:cNvPr id="3098" name="Google Shape;3098;p222"/>
            <p:cNvSpPr/>
            <p:nvPr/>
          </p:nvSpPr>
          <p:spPr>
            <a:xfrm>
              <a:off x="2518" y="2937"/>
              <a:ext cx="385" cy="198"/>
            </a:xfrm>
            <a:prstGeom prst="rect">
              <a:avLst/>
            </a:prstGeom>
            <a:noFill/>
            <a:ln>
              <a:noFill/>
            </a:ln>
          </p:spPr>
          <p:txBody>
            <a:bodyPr spcFirstLastPara="1" wrap="square" lIns="92075" tIns="46025" rIns="92075" bIns="46025" anchor="t" anchorCtr="0">
              <a:noAutofit/>
            </a:bodyPr>
            <a:lstStyle/>
            <a:p>
              <a:pPr marL="0" marR="0" lvl="0" indent="0" algn="l" rtl="0">
                <a:lnSpc>
                  <a:spcPct val="120000"/>
                </a:lnSpc>
                <a:spcBef>
                  <a:spcPts val="0"/>
                </a:spcBef>
                <a:spcAft>
                  <a:spcPts val="0"/>
                </a:spcAft>
                <a:buNone/>
              </a:pPr>
              <a:r>
                <a:rPr lang="en-US" sz="1200">
                  <a:solidFill>
                    <a:srgbClr val="000000"/>
                  </a:solidFill>
                  <a:latin typeface="Calibri"/>
                  <a:ea typeface="Calibri"/>
                  <a:cs typeface="Calibri"/>
                  <a:sym typeface="Calibri"/>
                </a:rPr>
                <a:t>10033</a:t>
              </a:r>
              <a:endParaRPr/>
            </a:p>
          </p:txBody>
        </p:sp>
      </p:grpSp>
      <p:sp>
        <p:nvSpPr>
          <p:cNvPr id="3099" name="Google Shape;3099;p222"/>
          <p:cNvSpPr/>
          <p:nvPr/>
        </p:nvSpPr>
        <p:spPr>
          <a:xfrm>
            <a:off x="6704012" y="1982954"/>
            <a:ext cx="2590800" cy="915987"/>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Average salary in the </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EMPLOYEES</a:t>
            </a:r>
            <a:r>
              <a:rPr lang="en-US" sz="1800">
                <a:solidFill>
                  <a:srgbClr val="000000"/>
                </a:solidFill>
                <a:latin typeface="Calibri"/>
                <a:ea typeface="Calibri"/>
                <a:cs typeface="Calibri"/>
                <a:sym typeface="Calibri"/>
              </a:rPr>
              <a:t> table for </a:t>
            </a:r>
            <a:endParaRPr/>
          </a:p>
          <a:p>
            <a:pPr marL="0" marR="0" lvl="0" indent="0" algn="l" rtl="0">
              <a:spcBef>
                <a:spcPts val="0"/>
              </a:spcBef>
              <a:spcAft>
                <a:spcPts val="0"/>
              </a:spcAft>
              <a:buNone/>
            </a:pPr>
            <a:r>
              <a:rPr lang="en-US" sz="1800">
                <a:solidFill>
                  <a:srgbClr val="000000"/>
                </a:solidFill>
                <a:latin typeface="Calibri"/>
                <a:ea typeface="Calibri"/>
                <a:cs typeface="Calibri"/>
                <a:sym typeface="Calibri"/>
              </a:rPr>
              <a:t>each department</a:t>
            </a:r>
            <a:endParaRPr/>
          </a:p>
        </p:txBody>
      </p:sp>
      <p:pic>
        <p:nvPicPr>
          <p:cNvPr id="3100" name="Google Shape;3100;p222" descr="C:\salome_official\projects\11gR2\screenshots\les5_13_b.gif"/>
          <p:cNvPicPr preferRelativeResize="0"/>
          <p:nvPr/>
        </p:nvPicPr>
        <p:blipFill rotWithShape="1">
          <a:blip r:embed="rId4">
            <a:alphaModFix/>
          </a:blip>
          <a:srcRect/>
          <a:stretch/>
        </p:blipFill>
        <p:spPr>
          <a:xfrm>
            <a:off x="2473325" y="5345278"/>
            <a:ext cx="2628900" cy="685800"/>
          </a:xfrm>
          <a:prstGeom prst="rect">
            <a:avLst/>
          </a:prstGeom>
          <a:noFill/>
          <a:ln w="12700" cap="flat" cmpd="sng">
            <a:solidFill>
              <a:schemeClr val="dk1"/>
            </a:solidFill>
            <a:prstDash val="solid"/>
            <a:miter lim="800000"/>
            <a:headEnd type="none" w="sm" len="sm"/>
            <a:tailEnd type="none" w="sm" len="sm"/>
          </a:ln>
        </p:spPr>
      </p:pic>
      <p:pic>
        <p:nvPicPr>
          <p:cNvPr id="3101" name="Google Shape;3101;p222" descr="C:\salome_official\projects\11gR2\screenshots\les5_13_c.gif"/>
          <p:cNvPicPr preferRelativeResize="0"/>
          <p:nvPr/>
        </p:nvPicPr>
        <p:blipFill rotWithShape="1">
          <a:blip r:embed="rId5">
            <a:alphaModFix/>
          </a:blip>
          <a:srcRect/>
          <a:stretch/>
        </p:blipFill>
        <p:spPr>
          <a:xfrm>
            <a:off x="6483351" y="2937041"/>
            <a:ext cx="3417887" cy="2068513"/>
          </a:xfrm>
          <a:prstGeom prst="rect">
            <a:avLst/>
          </a:prstGeom>
          <a:noFill/>
          <a:ln w="28575" cap="flat" cmpd="sng">
            <a:solidFill>
              <a:srgbClr val="F7941D"/>
            </a:solidFill>
            <a:prstDash val="solid"/>
            <a:miter lim="800000"/>
            <a:headEnd type="none" w="sm" len="sm"/>
            <a:tailEnd type="none" w="sm" len="sm"/>
          </a:ln>
        </p:spPr>
      </p:pic>
      <p:sp>
        <p:nvSpPr>
          <p:cNvPr id="3102" name="Google Shape;3102;p222"/>
          <p:cNvSpPr/>
          <p:nvPr/>
        </p:nvSpPr>
        <p:spPr>
          <a:xfrm>
            <a:off x="2478508" y="5324163"/>
            <a:ext cx="2617788" cy="4984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107"/>
        <p:cNvGrpSpPr/>
        <p:nvPr/>
      </p:nvGrpSpPr>
      <p:grpSpPr>
        <a:xfrm>
          <a:off x="0" y="0"/>
          <a:ext cx="0" cy="0"/>
          <a:chOff x="0" y="0"/>
          <a:chExt cx="0" cy="0"/>
        </a:xfrm>
      </p:grpSpPr>
      <p:sp>
        <p:nvSpPr>
          <p:cNvPr id="3108" name="Google Shape;3108;p22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You can divide the rows in a table into smaller groups by using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0" lvl="0" indent="0" algn="l" rtl="0">
              <a:lnSpc>
                <a:spcPct val="90000"/>
              </a:lnSpc>
              <a:spcBef>
                <a:spcPts val="1000"/>
              </a:spcBef>
              <a:spcAft>
                <a:spcPts val="0"/>
              </a:spcAft>
              <a:buClr>
                <a:schemeClr val="dk1"/>
              </a:buClr>
              <a:buSzPts val="3200"/>
              <a:buNone/>
            </a:pPr>
            <a:endParaRPr/>
          </a:p>
        </p:txBody>
      </p:sp>
      <p:grpSp>
        <p:nvGrpSpPr>
          <p:cNvPr id="3110" name="Google Shape;3110;p223"/>
          <p:cNvGrpSpPr/>
          <p:nvPr/>
        </p:nvGrpSpPr>
        <p:grpSpPr>
          <a:xfrm>
            <a:off x="2589150" y="2326847"/>
            <a:ext cx="7331364" cy="1591628"/>
            <a:chOff x="2428730" y="2198511"/>
            <a:chExt cx="7331364" cy="1591628"/>
          </a:xfrm>
        </p:grpSpPr>
        <p:sp>
          <p:nvSpPr>
            <p:cNvPr id="3111" name="Google Shape;3111;p223"/>
            <p:cNvSpPr/>
            <p:nvPr/>
          </p:nvSpPr>
          <p:spPr>
            <a:xfrm>
              <a:off x="2428730" y="2198511"/>
              <a:ext cx="7331364" cy="1591628"/>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t>
              </a:r>
              <a:r>
                <a:rPr lang="en-US" sz="1800" b="1" i="1">
                  <a:solidFill>
                    <a:srgbClr val="000000"/>
                  </a:solidFill>
                  <a:latin typeface="Courier New"/>
                  <a:ea typeface="Courier New"/>
                  <a:cs typeface="Courier New"/>
                  <a:sym typeface="Courier New"/>
                </a:rPr>
                <a:t>column</a:t>
              </a:r>
              <a:r>
                <a:rPr lang="en-US" sz="1800" b="1">
                  <a:solidFill>
                    <a:srgbClr val="000000"/>
                  </a:solidFill>
                  <a:latin typeface="Courier New"/>
                  <a:ea typeface="Courier New"/>
                  <a:cs typeface="Courier New"/>
                  <a:sym typeface="Courier New"/>
                </a:rPr>
                <a:t>, </a:t>
              </a:r>
              <a:r>
                <a:rPr lang="en-US" sz="1800" b="1" i="1">
                  <a:solidFill>
                    <a:srgbClr val="000000"/>
                  </a:solidFill>
                  <a:latin typeface="Courier New"/>
                  <a:ea typeface="Courier New"/>
                  <a:cs typeface="Courier New"/>
                  <a:sym typeface="Courier New"/>
                </a:rPr>
                <a:t>group_function(column)</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a:t>
              </a:r>
              <a:r>
                <a:rPr lang="en-US" sz="1800" b="1" i="1">
                  <a:solidFill>
                    <a:srgbClr val="000000"/>
                  </a:solidFill>
                  <a:latin typeface="Courier New"/>
                  <a:ea typeface="Courier New"/>
                  <a:cs typeface="Courier New"/>
                  <a:sym typeface="Courier New"/>
                </a:rPr>
                <a:t>table</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a:t>
              </a:r>
              <a:r>
                <a:rPr lang="en-US" sz="1800" b="1" i="1">
                  <a:solidFill>
                    <a:srgbClr val="000000"/>
                  </a:solidFill>
                  <a:latin typeface="Courier New"/>
                  <a:ea typeface="Courier New"/>
                  <a:cs typeface="Courier New"/>
                  <a:sym typeface="Courier New"/>
                </a:rPr>
                <a:t>condition</a:t>
              </a:r>
              <a:r>
                <a:rPr lang="en-US" sz="18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a:t>
              </a:r>
              <a:r>
                <a:rPr lang="en-US" sz="1800" b="1" i="1">
                  <a:solidFill>
                    <a:srgbClr val="000000"/>
                  </a:solidFill>
                  <a:latin typeface="Courier New"/>
                  <a:ea typeface="Courier New"/>
                  <a:cs typeface="Courier New"/>
                  <a:sym typeface="Courier New"/>
                </a:rPr>
                <a:t>group_by_expression</a:t>
              </a:r>
              <a:r>
                <a:rPr lang="en-US" sz="1800" b="1">
                  <a:solidFill>
                    <a:srgbClr val="000000"/>
                  </a:solidFill>
                  <a:latin typeface="Courier New"/>
                  <a:ea typeface="Courier New"/>
                  <a:cs typeface="Courier New"/>
                  <a:sym typeface="Courier New"/>
                </a:rPr>
                <a:t>]</a:t>
              </a:r>
              <a:endParaRPr sz="1800" b="1" i="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[ORDER BY </a:t>
              </a:r>
              <a:r>
                <a:rPr lang="en-US" sz="1800" b="1" i="1">
                  <a:solidFill>
                    <a:srgbClr val="000000"/>
                  </a:solidFill>
                  <a:latin typeface="Courier New"/>
                  <a:ea typeface="Courier New"/>
                  <a:cs typeface="Courier New"/>
                  <a:sym typeface="Courier New"/>
                </a:rPr>
                <a:t>column</a:t>
              </a:r>
              <a:r>
                <a:rPr lang="en-US" sz="1800" b="1">
                  <a:solidFill>
                    <a:srgbClr val="000000"/>
                  </a:solidFill>
                  <a:latin typeface="Courier New"/>
                  <a:ea typeface="Courier New"/>
                  <a:cs typeface="Courier New"/>
                  <a:sym typeface="Courier New"/>
                </a:rPr>
                <a:t>];</a:t>
              </a:r>
              <a:endParaRPr/>
            </a:p>
          </p:txBody>
        </p:sp>
        <p:sp>
          <p:nvSpPr>
            <p:cNvPr id="3112" name="Google Shape;3112;p223"/>
            <p:cNvSpPr/>
            <p:nvPr/>
          </p:nvSpPr>
          <p:spPr>
            <a:xfrm>
              <a:off x="2555521" y="3168651"/>
              <a:ext cx="4159250" cy="3016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13" name="Google Shape;3113;p223"/>
          <p:cNvSpPr/>
          <p:nvPr/>
        </p:nvSpPr>
        <p:spPr>
          <a:xfrm>
            <a:off x="9379032" y="4361470"/>
            <a:ext cx="2290156" cy="1746861"/>
          </a:xfrm>
          <a:prstGeom prst="round2DiagRect">
            <a:avLst>
              <a:gd name="adj1" fmla="val 16667"/>
              <a:gd name="adj2" fmla="val 0"/>
            </a:avLst>
          </a:prstGeom>
          <a:solidFill>
            <a:schemeClr val="lt1"/>
          </a:solidFill>
          <a:ln w="571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3116" name="Google Shape;3116;p22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500" dirty="0"/>
              <a:t>Creating Groups of Data: </a:t>
            </a:r>
            <a:r>
              <a:rPr lang="en-US" sz="4500" dirty="0">
                <a:latin typeface="Courier New"/>
                <a:ea typeface="Courier New"/>
                <a:cs typeface="Courier New"/>
                <a:sym typeface="Courier New"/>
              </a:rPr>
              <a:t>GROUP</a:t>
            </a:r>
            <a:r>
              <a:rPr lang="en-US" sz="4500" dirty="0"/>
              <a:t> </a:t>
            </a:r>
            <a:r>
              <a:rPr lang="en-US" sz="4500" dirty="0" smtClean="0">
                <a:latin typeface="Courier New"/>
                <a:ea typeface="Courier New"/>
                <a:cs typeface="Courier New"/>
                <a:sym typeface="Courier New"/>
              </a:rPr>
              <a:t>BY</a:t>
            </a:r>
            <a:endParaRPr sz="4500" dirty="0"/>
          </a:p>
        </p:txBody>
      </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p22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a:t>
            </a:r>
            <a:endParaRPr/>
          </a:p>
        </p:txBody>
      </p:sp>
      <p:sp>
        <p:nvSpPr>
          <p:cNvPr id="3123" name="Google Shape;3123;p22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All the columns in the </a:t>
            </a:r>
            <a:r>
              <a:rPr lang="en-US">
                <a:latin typeface="Courier New"/>
                <a:ea typeface="Courier New"/>
                <a:cs typeface="Courier New"/>
                <a:sym typeface="Courier New"/>
              </a:rPr>
              <a:t>SELECT</a:t>
            </a:r>
            <a:r>
              <a:rPr lang="en-US">
                <a:latin typeface="Arial"/>
                <a:ea typeface="Arial"/>
                <a:cs typeface="Arial"/>
                <a:sym typeface="Arial"/>
              </a:rPr>
              <a:t> list that are not in group functions must be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228600" lvl="0" indent="-25400" algn="l" rtl="0">
              <a:lnSpc>
                <a:spcPct val="90000"/>
              </a:lnSpc>
              <a:spcBef>
                <a:spcPts val="1000"/>
              </a:spcBef>
              <a:spcAft>
                <a:spcPts val="0"/>
              </a:spcAft>
              <a:buClr>
                <a:schemeClr val="dk1"/>
              </a:buClr>
              <a:buSzPts val="3200"/>
              <a:buNone/>
            </a:pPr>
            <a:endParaRPr/>
          </a:p>
        </p:txBody>
      </p:sp>
      <p:grpSp>
        <p:nvGrpSpPr>
          <p:cNvPr id="3124" name="Google Shape;3124;p224"/>
          <p:cNvGrpSpPr/>
          <p:nvPr/>
        </p:nvGrpSpPr>
        <p:grpSpPr>
          <a:xfrm>
            <a:off x="2425280" y="2286001"/>
            <a:ext cx="7338264" cy="994767"/>
            <a:chOff x="2421830" y="2286001"/>
            <a:chExt cx="7338264" cy="994767"/>
          </a:xfrm>
        </p:grpSpPr>
        <p:sp>
          <p:nvSpPr>
            <p:cNvPr id="3125" name="Google Shape;3125;p224"/>
            <p:cNvSpPr/>
            <p:nvPr/>
          </p:nvSpPr>
          <p:spPr>
            <a:xfrm>
              <a:off x="2428730" y="2286001"/>
              <a:ext cx="7331364"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department_id, AVG(salary)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 ;</a:t>
              </a:r>
              <a:endParaRPr/>
            </a:p>
          </p:txBody>
        </p:sp>
        <p:sp>
          <p:nvSpPr>
            <p:cNvPr id="3126" name="Google Shape;3126;p224"/>
            <p:cNvSpPr/>
            <p:nvPr/>
          </p:nvSpPr>
          <p:spPr>
            <a:xfrm>
              <a:off x="2421830" y="2976564"/>
              <a:ext cx="3476783" cy="28733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224"/>
            <p:cNvSpPr/>
            <p:nvPr/>
          </p:nvSpPr>
          <p:spPr>
            <a:xfrm>
              <a:off x="3722688" y="2411414"/>
              <a:ext cx="1978025" cy="3016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128" name="Google Shape;3128;p224"/>
          <p:cNvPicPr preferRelativeResize="0"/>
          <p:nvPr/>
        </p:nvPicPr>
        <p:blipFill rotWithShape="1">
          <a:blip r:embed="rId3">
            <a:alphaModFix/>
          </a:blip>
          <a:srcRect/>
          <a:stretch/>
        </p:blipFill>
        <p:spPr>
          <a:xfrm>
            <a:off x="3956050" y="3657600"/>
            <a:ext cx="4276725" cy="1743075"/>
          </a:xfrm>
          <a:prstGeom prst="rect">
            <a:avLst/>
          </a:prstGeom>
          <a:noFill/>
          <a:ln w="28575" cap="flat" cmpd="sng">
            <a:solidFill>
              <a:srgbClr val="F7941D"/>
            </a:solidFill>
            <a:prstDash val="solid"/>
            <a:miter lim="800000"/>
            <a:headEnd type="none" w="sm" len="sm"/>
            <a:tailEnd type="none" w="sm" len="sm"/>
          </a:ln>
        </p:spPr>
      </p:pic>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133"/>
        <p:cNvGrpSpPr/>
        <p:nvPr/>
      </p:nvGrpSpPr>
      <p:grpSpPr>
        <a:xfrm>
          <a:off x="0" y="0"/>
          <a:ext cx="0" cy="0"/>
          <a:chOff x="0" y="0"/>
          <a:chExt cx="0" cy="0"/>
        </a:xfrm>
      </p:grpSpPr>
      <p:sp>
        <p:nvSpPr>
          <p:cNvPr id="3134" name="Google Shape;3134;p22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 </a:t>
            </a:r>
            <a:endParaRPr/>
          </a:p>
        </p:txBody>
      </p:sp>
      <p:sp>
        <p:nvSpPr>
          <p:cNvPr id="3135" name="Google Shape;3135;p22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column does not have to be in the </a:t>
            </a:r>
            <a:r>
              <a:rPr lang="en-US">
                <a:latin typeface="Courier New"/>
                <a:ea typeface="Courier New"/>
                <a:cs typeface="Courier New"/>
                <a:sym typeface="Courier New"/>
              </a:rPr>
              <a:t>SELECT</a:t>
            </a:r>
            <a:r>
              <a:rPr lang="en-US">
                <a:latin typeface="Arial"/>
                <a:ea typeface="Arial"/>
                <a:cs typeface="Arial"/>
                <a:sym typeface="Arial"/>
              </a:rPr>
              <a:t> list.</a:t>
            </a:r>
            <a:endParaRPr/>
          </a:p>
          <a:p>
            <a:pPr marL="0" lvl="0" indent="0" algn="l" rtl="0">
              <a:lnSpc>
                <a:spcPct val="90000"/>
              </a:lnSpc>
              <a:spcBef>
                <a:spcPts val="1000"/>
              </a:spcBef>
              <a:spcAft>
                <a:spcPts val="0"/>
              </a:spcAft>
              <a:buClr>
                <a:schemeClr val="dk1"/>
              </a:buClr>
              <a:buSzPts val="3200"/>
              <a:buNone/>
            </a:pPr>
            <a:endParaRPr/>
          </a:p>
        </p:txBody>
      </p:sp>
      <p:grpSp>
        <p:nvGrpSpPr>
          <p:cNvPr id="3136" name="Google Shape;3136;p225"/>
          <p:cNvGrpSpPr/>
          <p:nvPr/>
        </p:nvGrpSpPr>
        <p:grpSpPr>
          <a:xfrm>
            <a:off x="2428730" y="2232812"/>
            <a:ext cx="7331364" cy="3261608"/>
            <a:chOff x="2428730" y="2077156"/>
            <a:chExt cx="7331364" cy="3261608"/>
          </a:xfrm>
        </p:grpSpPr>
        <p:sp>
          <p:nvSpPr>
            <p:cNvPr id="3137" name="Google Shape;3137;p225"/>
            <p:cNvSpPr/>
            <p:nvPr/>
          </p:nvSpPr>
          <p:spPr>
            <a:xfrm>
              <a:off x="2428730" y="2077156"/>
              <a:ext cx="7331364"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AVG(salary)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 ;</a:t>
              </a:r>
              <a:endParaRPr/>
            </a:p>
          </p:txBody>
        </p:sp>
        <p:sp>
          <p:nvSpPr>
            <p:cNvPr id="3138" name="Google Shape;3138;p225"/>
            <p:cNvSpPr/>
            <p:nvPr/>
          </p:nvSpPr>
          <p:spPr>
            <a:xfrm>
              <a:off x="2514600" y="2732089"/>
              <a:ext cx="3065462" cy="3016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139" name="Google Shape;3139;p225"/>
            <p:cNvPicPr preferRelativeResize="0"/>
            <p:nvPr/>
          </p:nvPicPr>
          <p:blipFill rotWithShape="1">
            <a:blip r:embed="rId3">
              <a:alphaModFix/>
            </a:blip>
            <a:srcRect/>
            <a:stretch/>
          </p:blipFill>
          <p:spPr>
            <a:xfrm>
              <a:off x="2436813" y="3429001"/>
              <a:ext cx="3446463" cy="1909763"/>
            </a:xfrm>
            <a:prstGeom prst="rect">
              <a:avLst/>
            </a:prstGeom>
            <a:noFill/>
            <a:ln w="28575" cap="flat" cmpd="sng">
              <a:solidFill>
                <a:srgbClr val="F7941D"/>
              </a:solidFill>
              <a:prstDash val="solid"/>
              <a:miter lim="800000"/>
              <a:headEnd type="none" w="sm" len="sm"/>
              <a:tailEnd type="none" w="sm" len="sm"/>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144"/>
        <p:cNvGrpSpPr/>
        <p:nvPr/>
      </p:nvGrpSpPr>
      <p:grpSpPr>
        <a:xfrm>
          <a:off x="0" y="0"/>
          <a:ext cx="0" cy="0"/>
          <a:chOff x="0" y="0"/>
          <a:chExt cx="0" cy="0"/>
        </a:xfrm>
      </p:grpSpPr>
      <p:sp>
        <p:nvSpPr>
          <p:cNvPr id="3145" name="Google Shape;3145;p22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Grouping by </a:t>
            </a:r>
            <a:r>
              <a:rPr lang="en-US" dirty="0" smtClean="0"/>
              <a:t>Multiple Columns</a:t>
            </a:r>
            <a:endParaRPr dirty="0"/>
          </a:p>
        </p:txBody>
      </p:sp>
      <p:grpSp>
        <p:nvGrpSpPr>
          <p:cNvPr id="3146" name="Google Shape;3146;p226"/>
          <p:cNvGrpSpPr/>
          <p:nvPr/>
        </p:nvGrpSpPr>
        <p:grpSpPr>
          <a:xfrm>
            <a:off x="2090737" y="1441782"/>
            <a:ext cx="8007351" cy="4648200"/>
            <a:chOff x="2149475" y="1252538"/>
            <a:chExt cx="8007351" cy="4648200"/>
          </a:xfrm>
        </p:grpSpPr>
        <p:sp>
          <p:nvSpPr>
            <p:cNvPr id="3147" name="Google Shape;3147;p226"/>
            <p:cNvSpPr/>
            <p:nvPr/>
          </p:nvSpPr>
          <p:spPr>
            <a:xfrm>
              <a:off x="2284413" y="1252538"/>
              <a:ext cx="1412875" cy="366712"/>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EMPLOYEES</a:t>
              </a:r>
              <a:endParaRPr/>
            </a:p>
          </p:txBody>
        </p:sp>
        <p:sp>
          <p:nvSpPr>
            <p:cNvPr id="3148" name="Google Shape;3148;p226"/>
            <p:cNvSpPr/>
            <p:nvPr/>
          </p:nvSpPr>
          <p:spPr>
            <a:xfrm>
              <a:off x="5789612" y="1709738"/>
              <a:ext cx="533400" cy="4191000"/>
            </a:xfrm>
            <a:custGeom>
              <a:avLst/>
              <a:gdLst/>
              <a:ahLst/>
              <a:cxnLst/>
              <a:rect l="l" t="t" r="r" b="b"/>
              <a:pathLst>
                <a:path w="1090" h="2752" extrusionOk="0">
                  <a:moveTo>
                    <a:pt x="0" y="2751"/>
                  </a:moveTo>
                  <a:lnTo>
                    <a:pt x="0" y="0"/>
                  </a:lnTo>
                  <a:lnTo>
                    <a:pt x="1089" y="405"/>
                  </a:lnTo>
                  <a:lnTo>
                    <a:pt x="1089" y="2362"/>
                  </a:lnTo>
                  <a:lnTo>
                    <a:pt x="0" y="2751"/>
                  </a:lnTo>
                </a:path>
              </a:pathLst>
            </a:custGeom>
            <a:gradFill>
              <a:gsLst>
                <a:gs pos="0">
                  <a:srgbClr val="FFBA81"/>
                </a:gs>
                <a:gs pos="50000">
                  <a:srgbClr val="FFD1B3"/>
                </a:gs>
                <a:gs pos="100000">
                  <a:srgbClr val="FFE8D9"/>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226"/>
            <p:cNvSpPr/>
            <p:nvPr/>
          </p:nvSpPr>
          <p:spPr>
            <a:xfrm>
              <a:off x="6323012" y="1252538"/>
              <a:ext cx="3581400" cy="825500"/>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Add the salaries in the </a:t>
              </a:r>
              <a:r>
                <a:rPr lang="en-US" sz="1600">
                  <a:solidFill>
                    <a:srgbClr val="000000"/>
                  </a:solidFill>
                  <a:latin typeface="Courier New"/>
                  <a:ea typeface="Courier New"/>
                  <a:cs typeface="Courier New"/>
                  <a:sym typeface="Courier New"/>
                </a:rPr>
                <a:t>EMPLOYEES</a:t>
              </a:r>
              <a:endParaRPr sz="1600">
                <a:solidFill>
                  <a:srgbClr val="000000"/>
                </a:solidFill>
                <a:latin typeface="Calibri"/>
                <a:ea typeface="Calibri"/>
                <a:cs typeface="Calibri"/>
                <a:sym typeface="Calibri"/>
              </a:endParaRPr>
            </a:p>
            <a:p>
              <a:pPr marL="0" marR="0" lvl="0" indent="0" algn="l" rtl="0">
                <a:spcBef>
                  <a:spcPts val="0"/>
                </a:spcBef>
                <a:spcAft>
                  <a:spcPts val="0"/>
                </a:spcAft>
                <a:buNone/>
              </a:pPr>
              <a:r>
                <a:rPr lang="en-US" sz="1600">
                  <a:solidFill>
                    <a:srgbClr val="000000"/>
                  </a:solidFill>
                  <a:latin typeface="Calibri"/>
                  <a:ea typeface="Calibri"/>
                  <a:cs typeface="Calibri"/>
                  <a:sym typeface="Calibri"/>
                </a:rPr>
                <a:t>table for each job, grouped by</a:t>
              </a:r>
              <a:br>
                <a:rPr lang="en-US" sz="1600">
                  <a:solidFill>
                    <a:srgbClr val="000000"/>
                  </a:solidFill>
                  <a:latin typeface="Calibri"/>
                  <a:ea typeface="Calibri"/>
                  <a:cs typeface="Calibri"/>
                  <a:sym typeface="Calibri"/>
                </a:rPr>
              </a:br>
              <a:r>
                <a:rPr lang="en-US" sz="1600">
                  <a:solidFill>
                    <a:srgbClr val="000000"/>
                  </a:solidFill>
                  <a:latin typeface="Calibri"/>
                  <a:ea typeface="Calibri"/>
                  <a:cs typeface="Calibri"/>
                  <a:sym typeface="Calibri"/>
                </a:rPr>
                <a:t>department.</a:t>
              </a:r>
              <a:endParaRPr/>
            </a:p>
          </p:txBody>
        </p:sp>
        <p:sp>
          <p:nvSpPr>
            <p:cNvPr id="3150" name="Google Shape;3150;p226"/>
            <p:cNvSpPr txBox="1"/>
            <p:nvPr/>
          </p:nvSpPr>
          <p:spPr>
            <a:xfrm>
              <a:off x="2149475" y="4986338"/>
              <a:ext cx="366712"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pic>
          <p:nvPicPr>
            <p:cNvPr id="3151" name="Google Shape;3151;p226" descr="C:\salome_official\projects\11gR2\screenshots\les5_17s_a.gif"/>
            <p:cNvPicPr preferRelativeResize="0"/>
            <p:nvPr/>
          </p:nvPicPr>
          <p:blipFill rotWithShape="1">
            <a:blip r:embed="rId3">
              <a:alphaModFix/>
            </a:blip>
            <a:srcRect/>
            <a:stretch/>
          </p:blipFill>
          <p:spPr>
            <a:xfrm>
              <a:off x="2216151" y="1700213"/>
              <a:ext cx="3578225" cy="3429000"/>
            </a:xfrm>
            <a:prstGeom prst="rect">
              <a:avLst/>
            </a:prstGeom>
            <a:noFill/>
            <a:ln w="28575" cap="flat" cmpd="sng">
              <a:solidFill>
                <a:srgbClr val="F7941D"/>
              </a:solidFill>
              <a:prstDash val="solid"/>
              <a:miter lim="800000"/>
              <a:headEnd type="none" w="sm" len="sm"/>
              <a:tailEnd type="none" w="sm" len="sm"/>
            </a:ln>
          </p:spPr>
        </p:pic>
        <p:pic>
          <p:nvPicPr>
            <p:cNvPr id="3152" name="Google Shape;3152;p226" descr="C:\salome_official\projects\11gR2\screenshots\les5_17s_b.gif"/>
            <p:cNvPicPr preferRelativeResize="0"/>
            <p:nvPr/>
          </p:nvPicPr>
          <p:blipFill rotWithShape="1">
            <a:blip r:embed="rId4">
              <a:alphaModFix/>
            </a:blip>
            <a:srcRect/>
            <a:stretch/>
          </p:blipFill>
          <p:spPr>
            <a:xfrm>
              <a:off x="2205038" y="5408613"/>
              <a:ext cx="3578225" cy="457200"/>
            </a:xfrm>
            <a:prstGeom prst="rect">
              <a:avLst/>
            </a:prstGeom>
            <a:noFill/>
            <a:ln w="28575" cap="flat" cmpd="sng">
              <a:solidFill>
                <a:srgbClr val="F7941D"/>
              </a:solidFill>
              <a:prstDash val="solid"/>
              <a:miter lim="800000"/>
              <a:headEnd type="none" w="sm" len="sm"/>
              <a:tailEnd type="none" w="sm" len="sm"/>
            </a:ln>
          </p:spPr>
        </p:pic>
        <p:pic>
          <p:nvPicPr>
            <p:cNvPr id="3153" name="Google Shape;3153;p226"/>
            <p:cNvPicPr preferRelativeResize="0"/>
            <p:nvPr/>
          </p:nvPicPr>
          <p:blipFill rotWithShape="1">
            <a:blip r:embed="rId5">
              <a:alphaModFix/>
            </a:blip>
            <a:srcRect/>
            <a:stretch/>
          </p:blipFill>
          <p:spPr>
            <a:xfrm>
              <a:off x="6323013" y="2166938"/>
              <a:ext cx="3833813" cy="3333750"/>
            </a:xfrm>
            <a:prstGeom prst="rect">
              <a:avLst/>
            </a:prstGeom>
            <a:noFill/>
            <a:ln w="28575" cap="flat" cmpd="sng">
              <a:solidFill>
                <a:srgbClr val="F7941D"/>
              </a:solidFill>
              <a:prstDash val="solid"/>
              <a:miter lim="800000"/>
              <a:headEnd type="none" w="sm" len="sm"/>
              <a:tailEnd type="none" w="sm" len="sm"/>
            </a:ln>
          </p:spPr>
        </p:pic>
      </p:grp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227"/>
          <p:cNvSpPr txBox="1">
            <a:spLocks noGrp="1"/>
          </p:cNvSpPr>
          <p:nvPr>
            <p:ph type="title"/>
          </p:nvPr>
        </p:nvSpPr>
        <p:spPr>
          <a:xfrm>
            <a:off x="672317" y="150203"/>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600" dirty="0"/>
              <a:t>Using the </a:t>
            </a:r>
            <a:r>
              <a:rPr lang="en-US" sz="4600" dirty="0">
                <a:latin typeface="Courier New"/>
                <a:ea typeface="Courier New"/>
                <a:cs typeface="Courier New"/>
                <a:sym typeface="Courier New"/>
              </a:rPr>
              <a:t>GROUP</a:t>
            </a:r>
            <a:r>
              <a:rPr lang="en-US" sz="4600" dirty="0"/>
              <a:t> </a:t>
            </a:r>
            <a:r>
              <a:rPr lang="en-US" sz="4600" dirty="0">
                <a:latin typeface="Courier New"/>
                <a:ea typeface="Courier New"/>
                <a:cs typeface="Courier New"/>
                <a:sym typeface="Courier New"/>
              </a:rPr>
              <a:t>BY</a:t>
            </a:r>
            <a:r>
              <a:rPr lang="en-US" sz="4600" dirty="0"/>
              <a:t> </a:t>
            </a:r>
            <a:r>
              <a:rPr lang="en-US" sz="4600" dirty="0" smtClean="0"/>
              <a:t>Clause</a:t>
            </a:r>
            <a:endParaRPr sz="4600" dirty="0"/>
          </a:p>
        </p:txBody>
      </p:sp>
      <p:sp>
        <p:nvSpPr>
          <p:cNvPr id="3160" name="Google Shape;3160;p22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dirty="0"/>
          </a:p>
        </p:txBody>
      </p:sp>
      <p:grpSp>
        <p:nvGrpSpPr>
          <p:cNvPr id="3163" name="Google Shape;3163;p227"/>
          <p:cNvGrpSpPr/>
          <p:nvPr/>
        </p:nvGrpSpPr>
        <p:grpSpPr>
          <a:xfrm>
            <a:off x="2589150" y="1458828"/>
            <a:ext cx="7331364" cy="4229100"/>
            <a:chOff x="2428730" y="1447800"/>
            <a:chExt cx="7331364" cy="4229100"/>
          </a:xfrm>
        </p:grpSpPr>
        <p:sp>
          <p:nvSpPr>
            <p:cNvPr id="3164" name="Google Shape;3164;p227"/>
            <p:cNvSpPr/>
            <p:nvPr/>
          </p:nvSpPr>
          <p:spPr>
            <a:xfrm>
              <a:off x="2428730" y="1447800"/>
              <a:ext cx="7331364" cy="159162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department_id, job_id, SUM(salary)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department_id &gt; 40</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 job_id </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ORDER BY department_id;</a:t>
              </a:r>
              <a:endParaRPr/>
            </a:p>
          </p:txBody>
        </p:sp>
        <p:sp>
          <p:nvSpPr>
            <p:cNvPr id="3165" name="Google Shape;3165;p227"/>
            <p:cNvSpPr/>
            <p:nvPr/>
          </p:nvSpPr>
          <p:spPr>
            <a:xfrm>
              <a:off x="2546350" y="2441575"/>
              <a:ext cx="4195762" cy="28098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166" name="Google Shape;3166;p227"/>
            <p:cNvPicPr preferRelativeResize="0"/>
            <p:nvPr/>
          </p:nvPicPr>
          <p:blipFill rotWithShape="1">
            <a:blip r:embed="rId3">
              <a:alphaModFix/>
            </a:blip>
            <a:srcRect/>
            <a:stretch/>
          </p:blipFill>
          <p:spPr>
            <a:xfrm>
              <a:off x="2436812" y="3352800"/>
              <a:ext cx="3962400" cy="2324100"/>
            </a:xfrm>
            <a:prstGeom prst="rect">
              <a:avLst/>
            </a:prstGeom>
            <a:noFill/>
            <a:ln w="28575" cap="flat" cmpd="sng">
              <a:solidFill>
                <a:srgbClr val="F7941D"/>
              </a:solidFill>
              <a:prstDash val="solid"/>
              <a:miter lim="800000"/>
              <a:headEnd type="none" w="sm" len="sm"/>
              <a:tailEnd type="none" w="sm" len="sm"/>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209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Relating Multiple Tables</a:t>
            </a:r>
            <a:endParaRPr/>
          </a:p>
        </p:txBody>
      </p:sp>
      <p:sp>
        <p:nvSpPr>
          <p:cNvPr id="457" name="Google Shape;457;p3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Each row of data in a table can be uniquely identified by a primary key.</a:t>
            </a:r>
            <a:endParaRPr/>
          </a:p>
          <a:p>
            <a:pPr marL="457200" lvl="1" indent="-365760" algn="l" rtl="0">
              <a:lnSpc>
                <a:spcPct val="90000"/>
              </a:lnSpc>
              <a:spcBef>
                <a:spcPts val="900"/>
              </a:spcBef>
              <a:spcAft>
                <a:spcPts val="0"/>
              </a:spcAft>
              <a:buClr>
                <a:schemeClr val="dk1"/>
              </a:buClr>
              <a:buSzPts val="2100"/>
              <a:buChar char="•"/>
            </a:pPr>
            <a:r>
              <a:rPr lang="en-US"/>
              <a:t>You can logically relate data from multiple tables using foreign keys.</a:t>
            </a:r>
            <a:endParaRPr/>
          </a:p>
          <a:p>
            <a:pPr marL="228600" lvl="0" indent="-25400" algn="l" rtl="0">
              <a:lnSpc>
                <a:spcPct val="90000"/>
              </a:lnSpc>
              <a:spcBef>
                <a:spcPts val="1000"/>
              </a:spcBef>
              <a:spcAft>
                <a:spcPts val="0"/>
              </a:spcAft>
              <a:buClr>
                <a:schemeClr val="dk1"/>
              </a:buClr>
              <a:buSzPts val="3200"/>
              <a:buNone/>
            </a:pPr>
            <a:endParaRPr/>
          </a:p>
        </p:txBody>
      </p:sp>
      <p:sp>
        <p:nvSpPr>
          <p:cNvPr id="458" name="Google Shape;458;p35"/>
          <p:cNvSpPr/>
          <p:nvPr/>
        </p:nvSpPr>
        <p:spPr>
          <a:xfrm>
            <a:off x="5977203" y="5321816"/>
            <a:ext cx="1395059" cy="349337"/>
          </a:xfrm>
          <a:prstGeom prst="roundRect">
            <a:avLst>
              <a:gd name="adj" fmla="val 16667"/>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59" name="Google Shape;459;p35"/>
          <p:cNvSpPr/>
          <p:nvPr/>
        </p:nvSpPr>
        <p:spPr>
          <a:xfrm>
            <a:off x="4539779" y="5730619"/>
            <a:ext cx="1395059" cy="349337"/>
          </a:xfrm>
          <a:prstGeom prst="roundRect">
            <a:avLst>
              <a:gd name="adj" fmla="val 16667"/>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60" name="Google Shape;460;p35"/>
          <p:cNvSpPr/>
          <p:nvPr/>
        </p:nvSpPr>
        <p:spPr>
          <a:xfrm>
            <a:off x="2267335" y="5730619"/>
            <a:ext cx="1395059" cy="349337"/>
          </a:xfrm>
          <a:prstGeom prst="roundRect">
            <a:avLst>
              <a:gd name="adj" fmla="val 16667"/>
            </a:avLst>
          </a:prstGeom>
          <a:solidFill>
            <a:srgbClr val="F7941D"/>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61" name="Google Shape;461;p35" descr="C:\project-SQLFund1\images\imgi-22.gif"/>
          <p:cNvPicPr preferRelativeResize="0"/>
          <p:nvPr/>
        </p:nvPicPr>
        <p:blipFill rotWithShape="1">
          <a:blip r:embed="rId3">
            <a:alphaModFix/>
          </a:blip>
          <a:srcRect/>
          <a:stretch/>
        </p:blipFill>
        <p:spPr>
          <a:xfrm>
            <a:off x="2419734" y="3587495"/>
            <a:ext cx="3486150" cy="1622425"/>
          </a:xfrm>
          <a:prstGeom prst="rect">
            <a:avLst/>
          </a:prstGeom>
          <a:noFill/>
          <a:ln>
            <a:noFill/>
          </a:ln>
        </p:spPr>
      </p:pic>
      <p:sp>
        <p:nvSpPr>
          <p:cNvPr id="462" name="Google Shape;462;p35"/>
          <p:cNvSpPr/>
          <p:nvPr/>
        </p:nvSpPr>
        <p:spPr>
          <a:xfrm>
            <a:off x="2257456" y="3216020"/>
            <a:ext cx="2809875" cy="366712"/>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Table name: </a:t>
            </a:r>
            <a:r>
              <a:rPr lang="en-US" sz="1800">
                <a:solidFill>
                  <a:srgbClr val="2F2F2F"/>
                </a:solidFill>
                <a:latin typeface="Courier New"/>
                <a:ea typeface="Courier New"/>
                <a:cs typeface="Courier New"/>
                <a:sym typeface="Courier New"/>
              </a:rPr>
              <a:t>EMPLOYEES</a:t>
            </a:r>
            <a:endParaRPr sz="1800">
              <a:solidFill>
                <a:schemeClr val="dk1"/>
              </a:solidFill>
              <a:latin typeface="Calibri"/>
              <a:ea typeface="Calibri"/>
              <a:cs typeface="Calibri"/>
              <a:sym typeface="Calibri"/>
            </a:endParaRPr>
          </a:p>
        </p:txBody>
      </p:sp>
      <p:sp>
        <p:nvSpPr>
          <p:cNvPr id="463" name="Google Shape;463;p35"/>
          <p:cNvSpPr/>
          <p:nvPr/>
        </p:nvSpPr>
        <p:spPr>
          <a:xfrm>
            <a:off x="5993551" y="2532945"/>
            <a:ext cx="3082925" cy="366713"/>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Table name: </a:t>
            </a:r>
            <a:r>
              <a:rPr lang="en-US" sz="1800">
                <a:solidFill>
                  <a:srgbClr val="2F2F2F"/>
                </a:solidFill>
                <a:latin typeface="Courier New"/>
                <a:ea typeface="Courier New"/>
                <a:cs typeface="Courier New"/>
                <a:sym typeface="Courier New"/>
              </a:rPr>
              <a:t>DEPARTMENTS</a:t>
            </a:r>
            <a:endParaRPr sz="1800">
              <a:solidFill>
                <a:schemeClr val="dk1"/>
              </a:solidFill>
              <a:latin typeface="Calibri"/>
              <a:ea typeface="Calibri"/>
              <a:cs typeface="Calibri"/>
              <a:sym typeface="Calibri"/>
            </a:endParaRPr>
          </a:p>
        </p:txBody>
      </p:sp>
      <p:sp>
        <p:nvSpPr>
          <p:cNvPr id="464" name="Google Shape;464;p35"/>
          <p:cNvSpPr/>
          <p:nvPr/>
        </p:nvSpPr>
        <p:spPr>
          <a:xfrm>
            <a:off x="2258163" y="5709982"/>
            <a:ext cx="1404231" cy="369974"/>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Primary key</a:t>
            </a:r>
            <a:endParaRPr sz="1800">
              <a:solidFill>
                <a:schemeClr val="dk1"/>
              </a:solidFill>
              <a:latin typeface="Calibri"/>
              <a:ea typeface="Calibri"/>
              <a:cs typeface="Calibri"/>
              <a:sym typeface="Calibri"/>
            </a:endParaRPr>
          </a:p>
        </p:txBody>
      </p:sp>
      <p:sp>
        <p:nvSpPr>
          <p:cNvPr id="465" name="Google Shape;465;p35"/>
          <p:cNvSpPr/>
          <p:nvPr/>
        </p:nvSpPr>
        <p:spPr>
          <a:xfrm>
            <a:off x="5972617" y="5311497"/>
            <a:ext cx="1404231" cy="369974"/>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Primary key</a:t>
            </a:r>
            <a:endParaRPr sz="1800">
              <a:solidFill>
                <a:schemeClr val="dk1"/>
              </a:solidFill>
              <a:latin typeface="Calibri"/>
              <a:ea typeface="Calibri"/>
              <a:cs typeface="Calibri"/>
              <a:sym typeface="Calibri"/>
            </a:endParaRPr>
          </a:p>
        </p:txBody>
      </p:sp>
      <p:sp>
        <p:nvSpPr>
          <p:cNvPr id="466" name="Google Shape;466;p35"/>
          <p:cNvSpPr/>
          <p:nvPr/>
        </p:nvSpPr>
        <p:spPr>
          <a:xfrm>
            <a:off x="4543431" y="5709982"/>
            <a:ext cx="1391407" cy="369974"/>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Foreign key</a:t>
            </a:r>
            <a:endParaRPr sz="1800">
              <a:solidFill>
                <a:schemeClr val="dk1"/>
              </a:solidFill>
              <a:latin typeface="Calibri"/>
              <a:ea typeface="Calibri"/>
              <a:cs typeface="Calibri"/>
              <a:sym typeface="Calibri"/>
            </a:endParaRPr>
          </a:p>
        </p:txBody>
      </p:sp>
      <p:sp>
        <p:nvSpPr>
          <p:cNvPr id="467" name="Google Shape;467;p35"/>
          <p:cNvSpPr txBox="1"/>
          <p:nvPr/>
        </p:nvSpPr>
        <p:spPr>
          <a:xfrm>
            <a:off x="2495935" y="5111494"/>
            <a:ext cx="366713" cy="394980"/>
          </a:xfrm>
          <a:prstGeom prst="rect">
            <a:avLst/>
          </a:prstGeom>
          <a:noFill/>
          <a:ln>
            <a:noFill/>
          </a:ln>
        </p:spPr>
        <p:txBody>
          <a:bodyPr spcFirstLastPara="1" wrap="square" lIns="12700" tIns="12700" rIns="12700" bIns="12700" anchor="t" anchorCtr="0">
            <a:noAutofit/>
          </a:bodyPr>
          <a:lstStyle/>
          <a:p>
            <a:pPr marL="0" marR="0" lvl="0" indent="0" algn="ctr" rtl="0">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cxnSp>
        <p:nvCxnSpPr>
          <p:cNvPr id="468" name="Google Shape;468;p35"/>
          <p:cNvCxnSpPr/>
          <p:nvPr/>
        </p:nvCxnSpPr>
        <p:spPr>
          <a:xfrm rot="10800000">
            <a:off x="6534534" y="4555868"/>
            <a:ext cx="0" cy="753115"/>
          </a:xfrm>
          <a:prstGeom prst="straightConnector1">
            <a:avLst/>
          </a:prstGeom>
          <a:noFill/>
          <a:ln w="28575" cap="flat" cmpd="sng">
            <a:solidFill>
              <a:srgbClr val="F7941D"/>
            </a:solidFill>
            <a:prstDash val="solid"/>
            <a:round/>
            <a:headEnd type="none" w="sm" len="sm"/>
            <a:tailEnd type="triangle" w="lg" len="lg"/>
          </a:ln>
        </p:spPr>
      </p:cxnSp>
      <p:cxnSp>
        <p:nvCxnSpPr>
          <p:cNvPr id="469" name="Google Shape;469;p35"/>
          <p:cNvCxnSpPr/>
          <p:nvPr/>
        </p:nvCxnSpPr>
        <p:spPr>
          <a:xfrm rot="10800000">
            <a:off x="2953134" y="5425819"/>
            <a:ext cx="0" cy="304800"/>
          </a:xfrm>
          <a:prstGeom prst="straightConnector1">
            <a:avLst/>
          </a:prstGeom>
          <a:noFill/>
          <a:ln w="28575" cap="flat" cmpd="sng">
            <a:solidFill>
              <a:srgbClr val="F7941D"/>
            </a:solidFill>
            <a:prstDash val="solid"/>
            <a:round/>
            <a:headEnd type="none" w="sm" len="sm"/>
            <a:tailEnd type="triangle" w="lg" len="lg"/>
          </a:ln>
        </p:spPr>
      </p:cxnSp>
      <p:cxnSp>
        <p:nvCxnSpPr>
          <p:cNvPr id="470" name="Google Shape;470;p35"/>
          <p:cNvCxnSpPr/>
          <p:nvPr/>
        </p:nvCxnSpPr>
        <p:spPr>
          <a:xfrm rot="10800000">
            <a:off x="5277234" y="5425819"/>
            <a:ext cx="0" cy="304800"/>
          </a:xfrm>
          <a:prstGeom prst="straightConnector1">
            <a:avLst/>
          </a:prstGeom>
          <a:noFill/>
          <a:ln w="28575" cap="flat" cmpd="sng">
            <a:solidFill>
              <a:srgbClr val="F7941D"/>
            </a:solidFill>
            <a:prstDash val="solid"/>
            <a:round/>
            <a:headEnd type="none" w="sm" len="sm"/>
            <a:tailEnd type="triangle" w="lg" len="lg"/>
          </a:ln>
        </p:spPr>
      </p:cxnSp>
      <p:pic>
        <p:nvPicPr>
          <p:cNvPr id="471" name="Google Shape;471;p35" descr="C:\salome_official\projects\11gR2\screenshots\intro_s25_a.gif"/>
          <p:cNvPicPr preferRelativeResize="0"/>
          <p:nvPr/>
        </p:nvPicPr>
        <p:blipFill rotWithShape="1">
          <a:blip r:embed="rId4">
            <a:alphaModFix/>
          </a:blip>
          <a:srcRect/>
          <a:stretch/>
        </p:blipFill>
        <p:spPr>
          <a:xfrm>
            <a:off x="6001134" y="2901694"/>
            <a:ext cx="4122738" cy="1633538"/>
          </a:xfrm>
          <a:prstGeom prst="rect">
            <a:avLst/>
          </a:prstGeom>
          <a:noFill/>
          <a:ln w="28575" cap="flat" cmpd="sng">
            <a:solidFill>
              <a:srgbClr val="F7941D"/>
            </a:solidFill>
            <a:prstDash val="solid"/>
            <a:miter lim="800000"/>
            <a:headEnd type="none" w="sm" len="sm"/>
            <a:tailEnd type="none" w="sm" len="sm"/>
          </a:ln>
        </p:spPr>
      </p:pic>
      <p:pic>
        <p:nvPicPr>
          <p:cNvPr id="472" name="Google Shape;472;p35" descr="C:\salome_official\projects\11gR2\screenshots\intro_25_b.gif"/>
          <p:cNvPicPr preferRelativeResize="0"/>
          <p:nvPr/>
        </p:nvPicPr>
        <p:blipFill rotWithShape="1">
          <a:blip r:embed="rId5">
            <a:alphaModFix/>
          </a:blip>
          <a:srcRect/>
          <a:stretch/>
        </p:blipFill>
        <p:spPr>
          <a:xfrm>
            <a:off x="2267335" y="3587494"/>
            <a:ext cx="3648075" cy="1828800"/>
          </a:xfrm>
          <a:prstGeom prst="rect">
            <a:avLst/>
          </a:prstGeom>
          <a:noFill/>
          <a:ln w="28575" cap="flat" cmpd="sng">
            <a:solidFill>
              <a:srgbClr val="F7941D"/>
            </a:solidFill>
            <a:prstDash val="solid"/>
            <a:miter lim="800000"/>
            <a:headEnd type="none" w="sm" len="sm"/>
            <a:tailEnd type="none" w="sm" len="sm"/>
          </a:ln>
        </p:spPr>
      </p:pic>
      <p:sp>
        <p:nvSpPr>
          <p:cNvPr id="2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172"/>
        <p:cNvGrpSpPr/>
        <p:nvPr/>
      </p:nvGrpSpPr>
      <p:grpSpPr>
        <a:xfrm>
          <a:off x="0" y="0"/>
          <a:ext cx="0" cy="0"/>
          <a:chOff x="0" y="0"/>
          <a:chExt cx="0" cy="0"/>
        </a:xfrm>
      </p:grpSpPr>
      <p:sp>
        <p:nvSpPr>
          <p:cNvPr id="3173" name="Google Shape;3173;p22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Illegal Queries Using </a:t>
            </a:r>
            <a:r>
              <a:rPr lang="en-US" dirty="0" smtClean="0"/>
              <a:t>Group</a:t>
            </a:r>
            <a:endParaRPr dirty="0"/>
          </a:p>
        </p:txBody>
      </p:sp>
      <p:sp>
        <p:nvSpPr>
          <p:cNvPr id="3174" name="Google Shape;3174;p22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Any column or expression in the </a:t>
            </a:r>
            <a:r>
              <a:rPr lang="en-US">
                <a:latin typeface="Courier New"/>
                <a:ea typeface="Courier New"/>
                <a:cs typeface="Courier New"/>
                <a:sym typeface="Courier New"/>
              </a:rPr>
              <a:t>SELECT</a:t>
            </a:r>
            <a:r>
              <a:rPr lang="en-US">
                <a:latin typeface="Arial"/>
                <a:ea typeface="Arial"/>
                <a:cs typeface="Arial"/>
                <a:sym typeface="Arial"/>
              </a:rPr>
              <a:t> list that is not an aggregate function must be in the </a:t>
            </a:r>
            <a:r>
              <a:rPr lang="en-US">
                <a:latin typeface="Courier New"/>
                <a:ea typeface="Courier New"/>
                <a:cs typeface="Courier New"/>
                <a:sym typeface="Courier New"/>
              </a:rPr>
              <a:t>GROUP</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0" lvl="0" indent="0" algn="l" rtl="0">
              <a:lnSpc>
                <a:spcPct val="90000"/>
              </a:lnSpc>
              <a:spcBef>
                <a:spcPts val="1000"/>
              </a:spcBef>
              <a:spcAft>
                <a:spcPts val="0"/>
              </a:spcAft>
              <a:buClr>
                <a:schemeClr val="dk1"/>
              </a:buClr>
              <a:buSzPts val="3200"/>
              <a:buNone/>
            </a:pPr>
            <a:endParaRPr/>
          </a:p>
        </p:txBody>
      </p:sp>
      <p:grpSp>
        <p:nvGrpSpPr>
          <p:cNvPr id="3175" name="Google Shape;3175;p228"/>
          <p:cNvGrpSpPr/>
          <p:nvPr/>
        </p:nvGrpSpPr>
        <p:grpSpPr>
          <a:xfrm>
            <a:off x="1928371" y="2173288"/>
            <a:ext cx="8332082" cy="3846512"/>
            <a:chOff x="1987197" y="2209801"/>
            <a:chExt cx="8332082" cy="3846512"/>
          </a:xfrm>
        </p:grpSpPr>
        <p:cxnSp>
          <p:nvCxnSpPr>
            <p:cNvPr id="3176" name="Google Shape;3176;p228"/>
            <p:cNvCxnSpPr/>
            <p:nvPr/>
          </p:nvCxnSpPr>
          <p:spPr>
            <a:xfrm>
              <a:off x="2143125" y="5013088"/>
              <a:ext cx="0" cy="387116"/>
            </a:xfrm>
            <a:prstGeom prst="straightConnector1">
              <a:avLst/>
            </a:prstGeom>
            <a:noFill/>
            <a:ln w="28575" cap="flat" cmpd="sng">
              <a:solidFill>
                <a:srgbClr val="F7941D"/>
              </a:solidFill>
              <a:prstDash val="solid"/>
              <a:round/>
              <a:headEnd type="none" w="sm" len="sm"/>
              <a:tailEnd type="none" w="sm" len="sm"/>
            </a:ln>
          </p:spPr>
        </p:cxnSp>
        <p:cxnSp>
          <p:nvCxnSpPr>
            <p:cNvPr id="3177" name="Google Shape;3177;p228"/>
            <p:cNvCxnSpPr/>
            <p:nvPr/>
          </p:nvCxnSpPr>
          <p:spPr>
            <a:xfrm>
              <a:off x="2143125" y="3224036"/>
              <a:ext cx="303212" cy="0"/>
            </a:xfrm>
            <a:prstGeom prst="straightConnector1">
              <a:avLst/>
            </a:prstGeom>
            <a:noFill/>
            <a:ln w="28575" cap="flat" cmpd="sng">
              <a:solidFill>
                <a:srgbClr val="F7941D"/>
              </a:solidFill>
              <a:prstDash val="solid"/>
              <a:round/>
              <a:headEnd type="none" w="med" len="med"/>
              <a:tailEnd type="triangle" w="lg" len="lg"/>
            </a:ln>
          </p:spPr>
        </p:cxnSp>
        <p:cxnSp>
          <p:nvCxnSpPr>
            <p:cNvPr id="3178" name="Google Shape;3178;p228"/>
            <p:cNvCxnSpPr/>
            <p:nvPr/>
          </p:nvCxnSpPr>
          <p:spPr>
            <a:xfrm>
              <a:off x="2144712" y="2919236"/>
              <a:ext cx="0" cy="304800"/>
            </a:xfrm>
            <a:prstGeom prst="straightConnector1">
              <a:avLst/>
            </a:prstGeom>
            <a:noFill/>
            <a:ln w="28575" cap="flat" cmpd="sng">
              <a:solidFill>
                <a:srgbClr val="F7941D"/>
              </a:solidFill>
              <a:prstDash val="solid"/>
              <a:round/>
              <a:headEnd type="none" w="sm" len="sm"/>
              <a:tailEnd type="none" w="sm" len="sm"/>
            </a:ln>
          </p:spPr>
        </p:cxnSp>
        <p:sp>
          <p:nvSpPr>
            <p:cNvPr id="3179" name="Google Shape;3179;p228"/>
            <p:cNvSpPr txBox="1"/>
            <p:nvPr/>
          </p:nvSpPr>
          <p:spPr>
            <a:xfrm>
              <a:off x="5823479" y="3005139"/>
              <a:ext cx="43434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A </a:t>
              </a:r>
              <a:r>
                <a:rPr lang="en-US" sz="1800">
                  <a:solidFill>
                    <a:srgbClr val="000000"/>
                  </a:solidFill>
                  <a:latin typeface="Courier New"/>
                  <a:ea typeface="Courier New"/>
                  <a:cs typeface="Courier New"/>
                  <a:sym typeface="Courier New"/>
                </a:rPr>
                <a:t>GROUP</a:t>
              </a:r>
              <a:r>
                <a:rPr lang="en-US" sz="1800">
                  <a:solidFill>
                    <a:srgbClr val="000000"/>
                  </a:solidFill>
                  <a:latin typeface="Calibri"/>
                  <a:ea typeface="Calibri"/>
                  <a:cs typeface="Calibri"/>
                  <a:sym typeface="Calibri"/>
                </a:rPr>
                <a:t> </a:t>
              </a:r>
              <a:r>
                <a:rPr lang="en-US" sz="1800">
                  <a:solidFill>
                    <a:srgbClr val="000000"/>
                  </a:solidFill>
                  <a:latin typeface="Courier New"/>
                  <a:ea typeface="Courier New"/>
                  <a:cs typeface="Courier New"/>
                  <a:sym typeface="Courier New"/>
                </a:rPr>
                <a:t>BY</a:t>
              </a:r>
              <a:r>
                <a:rPr lang="en-US" sz="1800">
                  <a:solidFill>
                    <a:srgbClr val="000000"/>
                  </a:solidFill>
                  <a:latin typeface="Calibri"/>
                  <a:ea typeface="Calibri"/>
                  <a:cs typeface="Calibri"/>
                  <a:sym typeface="Calibri"/>
                </a:rPr>
                <a:t> clause must be added to count the last names for each</a:t>
              </a:r>
              <a:r>
                <a:rPr lang="en-US" sz="1800">
                  <a:solidFill>
                    <a:srgbClr val="000000"/>
                  </a:solidFill>
                  <a:latin typeface="Courier New"/>
                  <a:ea typeface="Courier New"/>
                  <a:cs typeface="Courier New"/>
                  <a:sym typeface="Courier New"/>
                </a:rPr>
                <a:t> department_id</a:t>
              </a:r>
              <a:r>
                <a:rPr lang="en-US" sz="1800">
                  <a:solidFill>
                    <a:srgbClr val="000000"/>
                  </a:solidFill>
                  <a:latin typeface="Calibri"/>
                  <a:ea typeface="Calibri"/>
                  <a:cs typeface="Calibri"/>
                  <a:sym typeface="Calibri"/>
                </a:rPr>
                <a:t>.</a:t>
              </a:r>
              <a:endParaRPr/>
            </a:p>
          </p:txBody>
        </p:sp>
        <p:sp>
          <p:nvSpPr>
            <p:cNvPr id="3180" name="Google Shape;3180;p228"/>
            <p:cNvSpPr txBox="1"/>
            <p:nvPr/>
          </p:nvSpPr>
          <p:spPr>
            <a:xfrm>
              <a:off x="5823479" y="5140325"/>
              <a:ext cx="4495800" cy="915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Either add </a:t>
              </a:r>
              <a:r>
                <a:rPr lang="en-US" sz="1800">
                  <a:solidFill>
                    <a:srgbClr val="000000"/>
                  </a:solidFill>
                  <a:latin typeface="Courier New"/>
                  <a:ea typeface="Courier New"/>
                  <a:cs typeface="Courier New"/>
                  <a:sym typeface="Courier New"/>
                </a:rPr>
                <a:t>job_id</a:t>
              </a:r>
              <a:r>
                <a:rPr lang="en-US" sz="1800">
                  <a:solidFill>
                    <a:srgbClr val="000000"/>
                  </a:solidFill>
                  <a:latin typeface="Calibri"/>
                  <a:ea typeface="Calibri"/>
                  <a:cs typeface="Calibri"/>
                  <a:sym typeface="Calibri"/>
                </a:rPr>
                <a:t> in the </a:t>
              </a:r>
              <a:r>
                <a:rPr lang="en-US" sz="1800">
                  <a:solidFill>
                    <a:srgbClr val="000000"/>
                  </a:solidFill>
                  <a:latin typeface="Courier New"/>
                  <a:ea typeface="Courier New"/>
                  <a:cs typeface="Courier New"/>
                  <a:sym typeface="Courier New"/>
                </a:rPr>
                <a:t>GROUP</a:t>
              </a:r>
              <a:r>
                <a:rPr lang="en-US" sz="1800">
                  <a:solidFill>
                    <a:srgbClr val="000000"/>
                  </a:solidFill>
                  <a:latin typeface="Calibri"/>
                  <a:ea typeface="Calibri"/>
                  <a:cs typeface="Calibri"/>
                  <a:sym typeface="Calibri"/>
                </a:rPr>
                <a:t> </a:t>
              </a:r>
              <a:r>
                <a:rPr lang="en-US" sz="1800">
                  <a:solidFill>
                    <a:srgbClr val="000000"/>
                  </a:solidFill>
                  <a:latin typeface="Courier New"/>
                  <a:ea typeface="Courier New"/>
                  <a:cs typeface="Courier New"/>
                  <a:sym typeface="Courier New"/>
                </a:rPr>
                <a:t>BY</a:t>
              </a:r>
              <a:r>
                <a:rPr lang="en-US" sz="1800">
                  <a:solidFill>
                    <a:srgbClr val="000000"/>
                  </a:solidFill>
                  <a:latin typeface="Calibri"/>
                  <a:ea typeface="Calibri"/>
                  <a:cs typeface="Calibri"/>
                  <a:sym typeface="Calibri"/>
                </a:rPr>
                <a:t> clause or remove the </a:t>
              </a:r>
              <a:r>
                <a:rPr lang="en-US" sz="1800">
                  <a:solidFill>
                    <a:srgbClr val="000000"/>
                  </a:solidFill>
                  <a:latin typeface="Courier New"/>
                  <a:ea typeface="Courier New"/>
                  <a:cs typeface="Courier New"/>
                  <a:sym typeface="Courier New"/>
                </a:rPr>
                <a:t>job_id</a:t>
              </a:r>
              <a:r>
                <a:rPr lang="en-US" sz="1800">
                  <a:solidFill>
                    <a:srgbClr val="000000"/>
                  </a:solidFill>
                  <a:latin typeface="Calibri"/>
                  <a:ea typeface="Calibri"/>
                  <a:cs typeface="Calibri"/>
                  <a:sym typeface="Calibri"/>
                </a:rPr>
                <a:t> column from the </a:t>
              </a:r>
              <a:r>
                <a:rPr lang="en-US" sz="1800">
                  <a:solidFill>
                    <a:srgbClr val="000000"/>
                  </a:solidFill>
                  <a:latin typeface="Courier New"/>
                  <a:ea typeface="Courier New"/>
                  <a:cs typeface="Courier New"/>
                  <a:sym typeface="Courier New"/>
                </a:rPr>
                <a:t>SELECT</a:t>
              </a:r>
              <a:r>
                <a:rPr lang="en-US" sz="1800">
                  <a:solidFill>
                    <a:srgbClr val="000000"/>
                  </a:solidFill>
                  <a:latin typeface="Calibri"/>
                  <a:ea typeface="Calibri"/>
                  <a:cs typeface="Calibri"/>
                  <a:sym typeface="Calibri"/>
                </a:rPr>
                <a:t> list.</a:t>
              </a:r>
              <a:endParaRPr/>
            </a:p>
          </p:txBody>
        </p:sp>
        <p:pic>
          <p:nvPicPr>
            <p:cNvPr id="3181" name="Google Shape;3181;p228" descr="C:\salome_official\projects\11gR2_SQL 1\screenshots\les5_19s_a1.gif"/>
            <p:cNvPicPr preferRelativeResize="0"/>
            <p:nvPr/>
          </p:nvPicPr>
          <p:blipFill rotWithShape="1">
            <a:blip r:embed="rId3">
              <a:alphaModFix/>
            </a:blip>
            <a:srcRect/>
            <a:stretch/>
          </p:blipFill>
          <p:spPr>
            <a:xfrm>
              <a:off x="2455862" y="3057525"/>
              <a:ext cx="3371850" cy="388938"/>
            </a:xfrm>
            <a:prstGeom prst="rect">
              <a:avLst/>
            </a:prstGeom>
            <a:solidFill>
              <a:srgbClr val="818286"/>
            </a:solidFill>
            <a:ln w="28575" cap="flat" cmpd="sng">
              <a:solidFill>
                <a:srgbClr val="F7941D"/>
              </a:solidFill>
              <a:prstDash val="solid"/>
              <a:miter lim="800000"/>
              <a:headEnd type="none" w="sm" len="sm"/>
              <a:tailEnd type="none" w="sm" len="sm"/>
            </a:ln>
          </p:spPr>
        </p:pic>
        <p:pic>
          <p:nvPicPr>
            <p:cNvPr id="3182" name="Google Shape;3182;p228" descr="C:\salome_official\projects\11gR2_SQL 1\screenshots\les5_19s_b1.gif"/>
            <p:cNvPicPr preferRelativeResize="0"/>
            <p:nvPr/>
          </p:nvPicPr>
          <p:blipFill rotWithShape="1">
            <a:blip r:embed="rId4">
              <a:alphaModFix/>
            </a:blip>
            <a:srcRect/>
            <a:stretch/>
          </p:blipFill>
          <p:spPr>
            <a:xfrm>
              <a:off x="2459037" y="5204084"/>
              <a:ext cx="2914650" cy="388937"/>
            </a:xfrm>
            <a:prstGeom prst="rect">
              <a:avLst/>
            </a:prstGeom>
            <a:solidFill>
              <a:srgbClr val="818286"/>
            </a:solidFill>
            <a:ln w="28575" cap="flat" cmpd="sng">
              <a:solidFill>
                <a:srgbClr val="F7941D"/>
              </a:solidFill>
              <a:prstDash val="solid"/>
              <a:miter lim="800000"/>
              <a:headEnd type="none" w="sm" len="sm"/>
              <a:tailEnd type="none" w="sm" len="sm"/>
            </a:ln>
          </p:spPr>
        </p:pic>
        <p:sp>
          <p:nvSpPr>
            <p:cNvPr id="3183" name="Google Shape;3183;p228"/>
            <p:cNvSpPr/>
            <p:nvPr/>
          </p:nvSpPr>
          <p:spPr>
            <a:xfrm>
              <a:off x="1989137" y="2209801"/>
              <a:ext cx="7331364" cy="69633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department_id, COUNT(last_name)</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p:txBody>
        </p:sp>
        <p:cxnSp>
          <p:nvCxnSpPr>
            <p:cNvPr id="3184" name="Google Shape;3184;p228"/>
            <p:cNvCxnSpPr/>
            <p:nvPr/>
          </p:nvCxnSpPr>
          <p:spPr>
            <a:xfrm>
              <a:off x="2143125" y="5401557"/>
              <a:ext cx="303212" cy="0"/>
            </a:xfrm>
            <a:prstGeom prst="straightConnector1">
              <a:avLst/>
            </a:prstGeom>
            <a:noFill/>
            <a:ln w="28575" cap="flat" cmpd="sng">
              <a:solidFill>
                <a:srgbClr val="F7941D"/>
              </a:solidFill>
              <a:prstDash val="solid"/>
              <a:round/>
              <a:headEnd type="none" w="med" len="med"/>
              <a:tailEnd type="triangle" w="lg" len="lg"/>
            </a:ln>
          </p:spPr>
        </p:cxnSp>
        <p:sp>
          <p:nvSpPr>
            <p:cNvPr id="3185" name="Google Shape;3185;p228"/>
            <p:cNvSpPr/>
            <p:nvPr/>
          </p:nvSpPr>
          <p:spPr>
            <a:xfrm>
              <a:off x="1987197" y="3994558"/>
              <a:ext cx="7331364" cy="99476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department_id, job_id, COUNT(last_name)</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a:t>
              </a:r>
              <a:endParaRPr/>
            </a:p>
          </p:txBody>
        </p:sp>
        <p:sp>
          <p:nvSpPr>
            <p:cNvPr id="3186" name="Google Shape;3186;p228"/>
            <p:cNvSpPr/>
            <p:nvPr/>
          </p:nvSpPr>
          <p:spPr>
            <a:xfrm>
              <a:off x="8761413" y="2362201"/>
              <a:ext cx="338121" cy="341313"/>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a:p>
          </p:txBody>
        </p:sp>
        <p:sp>
          <p:nvSpPr>
            <p:cNvPr id="3187" name="Google Shape;3187;p228"/>
            <p:cNvSpPr/>
            <p:nvPr/>
          </p:nvSpPr>
          <p:spPr>
            <a:xfrm>
              <a:off x="8837613" y="4343400"/>
              <a:ext cx="341295" cy="341312"/>
            </a:xfrm>
            <a:prstGeom prst="ellipse">
              <a:avLst/>
            </a:prstGeom>
            <a:gradFill>
              <a:gsLst>
                <a:gs pos="0">
                  <a:srgbClr val="DBDBDB"/>
                </a:gs>
                <a:gs pos="36000">
                  <a:schemeClr val="accent3"/>
                </a:gs>
                <a:gs pos="85000">
                  <a:srgbClr val="525252"/>
                </a:gs>
                <a:gs pos="100000">
                  <a:srgbClr val="525252"/>
                </a:gs>
              </a:gsLst>
              <a:lin ang="5400000" scaled="0"/>
            </a:gradFill>
            <a:ln w="28575" cap="flat" cmpd="sng">
              <a:solidFill>
                <a:srgbClr val="525252"/>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a:p>
          </p:txBody>
        </p:sp>
      </p:grpSp>
      <p:sp>
        <p:nvSpPr>
          <p:cNvPr id="1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192"/>
        <p:cNvGrpSpPr/>
        <p:nvPr/>
      </p:nvGrpSpPr>
      <p:grpSpPr>
        <a:xfrm>
          <a:off x="0" y="0"/>
          <a:ext cx="0" cy="0"/>
          <a:chOff x="0" y="0"/>
          <a:chExt cx="0" cy="0"/>
        </a:xfrm>
      </p:grpSpPr>
      <p:sp>
        <p:nvSpPr>
          <p:cNvPr id="3193" name="Google Shape;3193;p22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Illegal Queries Using </a:t>
            </a:r>
            <a:r>
              <a:rPr lang="en-US" dirty="0" smtClean="0"/>
              <a:t>Group</a:t>
            </a:r>
            <a:endParaRPr dirty="0"/>
          </a:p>
        </p:txBody>
      </p:sp>
      <p:sp>
        <p:nvSpPr>
          <p:cNvPr id="3194" name="Google Shape;3194;p22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chemeClr val="dk1"/>
              </a:buClr>
              <a:buSzPts val="3200"/>
              <a:buChar char="•"/>
            </a:pPr>
            <a:r>
              <a:rPr lang="en-US"/>
              <a:t>You cannot use the </a:t>
            </a:r>
            <a:r>
              <a:rPr lang="en-US">
                <a:latin typeface="Courier New"/>
                <a:ea typeface="Courier New"/>
                <a:cs typeface="Courier New"/>
                <a:sym typeface="Courier New"/>
              </a:rPr>
              <a:t>WHERE</a:t>
            </a:r>
            <a:r>
              <a:rPr lang="en-US"/>
              <a:t> clause to restrict groups.</a:t>
            </a:r>
            <a:endParaRPr/>
          </a:p>
          <a:p>
            <a:pPr marL="685800" lvl="1" indent="-228600" algn="l" rtl="0">
              <a:lnSpc>
                <a:spcPct val="90000"/>
              </a:lnSpc>
              <a:spcBef>
                <a:spcPts val="500"/>
              </a:spcBef>
              <a:spcAft>
                <a:spcPts val="0"/>
              </a:spcAft>
              <a:buClr>
                <a:schemeClr val="dk1"/>
              </a:buClr>
              <a:buSzPts val="3200"/>
              <a:buChar char="•"/>
            </a:pPr>
            <a:r>
              <a:rPr lang="en-US"/>
              <a:t>You use the </a:t>
            </a:r>
            <a:r>
              <a:rPr lang="en-US">
                <a:latin typeface="Courier New"/>
                <a:ea typeface="Courier New"/>
                <a:cs typeface="Courier New"/>
                <a:sym typeface="Courier New"/>
              </a:rPr>
              <a:t>HAVING</a:t>
            </a:r>
            <a:r>
              <a:rPr lang="en-US"/>
              <a:t> clause to restrict groups.</a:t>
            </a:r>
            <a:endParaRPr/>
          </a:p>
          <a:p>
            <a:pPr marL="685800" lvl="1" indent="-228600" algn="l" rtl="0">
              <a:lnSpc>
                <a:spcPct val="90000"/>
              </a:lnSpc>
              <a:spcBef>
                <a:spcPts val="500"/>
              </a:spcBef>
              <a:spcAft>
                <a:spcPts val="0"/>
              </a:spcAft>
              <a:buClr>
                <a:schemeClr val="dk1"/>
              </a:buClr>
              <a:buSzPts val="3200"/>
              <a:buChar char="•"/>
            </a:pPr>
            <a:r>
              <a:rPr lang="en-US"/>
              <a:t>You cannot use group functions in the </a:t>
            </a:r>
            <a:r>
              <a:rPr lang="en-US">
                <a:latin typeface="Courier New"/>
                <a:ea typeface="Courier New"/>
                <a:cs typeface="Courier New"/>
                <a:sym typeface="Courier New"/>
              </a:rPr>
              <a:t>WHERE</a:t>
            </a:r>
            <a:r>
              <a:rPr lang="en-US"/>
              <a:t> clause.</a:t>
            </a:r>
            <a:endParaRPr/>
          </a:p>
          <a:p>
            <a:pPr marL="228600" lvl="0" indent="-25400" algn="l" rtl="0">
              <a:lnSpc>
                <a:spcPct val="90000"/>
              </a:lnSpc>
              <a:spcBef>
                <a:spcPts val="1000"/>
              </a:spcBef>
              <a:spcAft>
                <a:spcPts val="0"/>
              </a:spcAft>
              <a:buClr>
                <a:schemeClr val="dk1"/>
              </a:buClr>
              <a:buSzPts val="3200"/>
              <a:buNone/>
            </a:pPr>
            <a:endParaRPr/>
          </a:p>
        </p:txBody>
      </p:sp>
      <p:grpSp>
        <p:nvGrpSpPr>
          <p:cNvPr id="3195" name="Google Shape;3195;p229"/>
          <p:cNvGrpSpPr/>
          <p:nvPr/>
        </p:nvGrpSpPr>
        <p:grpSpPr>
          <a:xfrm>
            <a:off x="2428730" y="2989445"/>
            <a:ext cx="7331364" cy="2637323"/>
            <a:chOff x="2428730" y="2620477"/>
            <a:chExt cx="7331364" cy="2637323"/>
          </a:xfrm>
        </p:grpSpPr>
        <p:sp>
          <p:nvSpPr>
            <p:cNvPr id="3196" name="Google Shape;3196;p229"/>
            <p:cNvSpPr txBox="1"/>
            <p:nvPr/>
          </p:nvSpPr>
          <p:spPr>
            <a:xfrm>
              <a:off x="6704012" y="4191000"/>
              <a:ext cx="2224088" cy="915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7941D"/>
                  </a:solidFill>
                  <a:latin typeface="Calibri"/>
                  <a:ea typeface="Calibri"/>
                  <a:cs typeface="Calibri"/>
                  <a:sym typeface="Calibri"/>
                </a:rPr>
                <a:t>Cannot use the </a:t>
              </a:r>
              <a:r>
                <a:rPr lang="en-US" sz="1800">
                  <a:solidFill>
                    <a:srgbClr val="F7941D"/>
                  </a:solidFill>
                  <a:latin typeface="Courier New"/>
                  <a:ea typeface="Courier New"/>
                  <a:cs typeface="Courier New"/>
                  <a:sym typeface="Courier New"/>
                </a:rPr>
                <a:t>WHERE</a:t>
              </a:r>
              <a:r>
                <a:rPr lang="en-US" sz="1800">
                  <a:solidFill>
                    <a:srgbClr val="F7941D"/>
                  </a:solidFill>
                  <a:latin typeface="Calibri"/>
                  <a:ea typeface="Calibri"/>
                  <a:cs typeface="Calibri"/>
                  <a:sym typeface="Calibri"/>
                </a:rPr>
                <a:t> clause to restrict groups</a:t>
              </a:r>
              <a:endParaRPr/>
            </a:p>
          </p:txBody>
        </p:sp>
        <p:pic>
          <p:nvPicPr>
            <p:cNvPr id="3197" name="Google Shape;3197;p229"/>
            <p:cNvPicPr preferRelativeResize="0"/>
            <p:nvPr/>
          </p:nvPicPr>
          <p:blipFill rotWithShape="1">
            <a:blip r:embed="rId3">
              <a:alphaModFix/>
            </a:blip>
            <a:srcRect/>
            <a:stretch/>
          </p:blipFill>
          <p:spPr>
            <a:xfrm>
              <a:off x="2566988" y="4114800"/>
              <a:ext cx="4137025" cy="1143000"/>
            </a:xfrm>
            <a:prstGeom prst="rect">
              <a:avLst/>
            </a:prstGeom>
            <a:noFill/>
            <a:ln w="28575" cap="flat" cmpd="sng">
              <a:solidFill>
                <a:srgbClr val="F7941D"/>
              </a:solidFill>
              <a:prstDash val="solid"/>
              <a:miter lim="800000"/>
              <a:headEnd type="none" w="sm" len="sm"/>
              <a:tailEnd type="none" w="sm" len="sm"/>
            </a:ln>
          </p:spPr>
        </p:pic>
        <p:sp>
          <p:nvSpPr>
            <p:cNvPr id="3198" name="Google Shape;3198;p229"/>
            <p:cNvSpPr/>
            <p:nvPr/>
          </p:nvSpPr>
          <p:spPr>
            <a:xfrm>
              <a:off x="2428730" y="2620477"/>
              <a:ext cx="7331364" cy="129319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department_id, AVG(salary)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AVG(salary) &gt; 8000</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a:t>
              </a:r>
              <a:endParaRPr/>
            </a:p>
          </p:txBody>
        </p:sp>
      </p:grpSp>
      <p:cxnSp>
        <p:nvCxnSpPr>
          <p:cNvPr id="3199" name="Google Shape;3199;p229"/>
          <p:cNvCxnSpPr>
            <a:endCxn id="3196" idx="0"/>
          </p:cNvCxnSpPr>
          <p:nvPr/>
        </p:nvCxnSpPr>
        <p:spPr>
          <a:xfrm>
            <a:off x="6322956" y="3797968"/>
            <a:ext cx="1493100" cy="762000"/>
          </a:xfrm>
          <a:prstGeom prst="bentConnector2">
            <a:avLst/>
          </a:prstGeom>
          <a:noFill/>
          <a:ln w="28575" cap="flat" cmpd="sng">
            <a:solidFill>
              <a:schemeClr val="accent1"/>
            </a:solidFill>
            <a:prstDash val="solid"/>
            <a:round/>
            <a:headEnd type="none" w="sm" len="sm"/>
            <a:tailEnd type="triangle" w="lg" len="lg"/>
          </a:ln>
        </p:spPr>
      </p:cxnSp>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23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Restricting Group Results</a:t>
            </a:r>
            <a:endParaRPr/>
          </a:p>
        </p:txBody>
      </p:sp>
      <p:grpSp>
        <p:nvGrpSpPr>
          <p:cNvPr id="3206" name="Google Shape;3206;p230"/>
          <p:cNvGrpSpPr/>
          <p:nvPr/>
        </p:nvGrpSpPr>
        <p:grpSpPr>
          <a:xfrm>
            <a:off x="2805112" y="1524666"/>
            <a:ext cx="6578600" cy="4662488"/>
            <a:chOff x="2914650" y="1155701"/>
            <a:chExt cx="6578600" cy="4662488"/>
          </a:xfrm>
        </p:grpSpPr>
        <p:pic>
          <p:nvPicPr>
            <p:cNvPr id="3207" name="Google Shape;3207;p230" descr="C:\salome_official\projects\11gR2\screenshots\les5_13s_a.gif"/>
            <p:cNvPicPr preferRelativeResize="0"/>
            <p:nvPr/>
          </p:nvPicPr>
          <p:blipFill rotWithShape="1">
            <a:blip r:embed="rId3">
              <a:alphaModFix/>
            </a:blip>
            <a:srcRect/>
            <a:stretch/>
          </p:blipFill>
          <p:spPr>
            <a:xfrm>
              <a:off x="3016250" y="1601788"/>
              <a:ext cx="2628900" cy="3200400"/>
            </a:xfrm>
            <a:prstGeom prst="rect">
              <a:avLst/>
            </a:prstGeom>
            <a:noFill/>
            <a:ln w="28575" cap="flat" cmpd="sng">
              <a:solidFill>
                <a:srgbClr val="F7941D"/>
              </a:solidFill>
              <a:prstDash val="solid"/>
              <a:miter lim="800000"/>
              <a:headEnd type="none" w="sm" len="sm"/>
              <a:tailEnd type="none" w="sm" len="sm"/>
            </a:ln>
          </p:spPr>
        </p:pic>
        <p:pic>
          <p:nvPicPr>
            <p:cNvPr id="3208" name="Google Shape;3208;p230" descr="C:\salome_official\projects\11gR2\screenshots\les5_13_b.gif"/>
            <p:cNvPicPr preferRelativeResize="0"/>
            <p:nvPr/>
          </p:nvPicPr>
          <p:blipFill rotWithShape="1">
            <a:blip r:embed="rId4">
              <a:alphaModFix/>
            </a:blip>
            <a:srcRect/>
            <a:stretch/>
          </p:blipFill>
          <p:spPr>
            <a:xfrm>
              <a:off x="3006725" y="5084763"/>
              <a:ext cx="2628900" cy="685800"/>
            </a:xfrm>
            <a:prstGeom prst="rect">
              <a:avLst/>
            </a:prstGeom>
            <a:noFill/>
            <a:ln w="28575" cap="flat" cmpd="sng">
              <a:solidFill>
                <a:srgbClr val="F7941D"/>
              </a:solidFill>
              <a:prstDash val="solid"/>
              <a:miter lim="800000"/>
              <a:headEnd type="none" w="sm" len="sm"/>
              <a:tailEnd type="none" w="sm" len="sm"/>
            </a:ln>
          </p:spPr>
        </p:pic>
        <p:sp>
          <p:nvSpPr>
            <p:cNvPr id="3209" name="Google Shape;3209;p230"/>
            <p:cNvSpPr/>
            <p:nvPr/>
          </p:nvSpPr>
          <p:spPr>
            <a:xfrm>
              <a:off x="2990851" y="1155701"/>
              <a:ext cx="1412875" cy="368300"/>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EMPLOYEES</a:t>
              </a:r>
              <a:endParaRPr/>
            </a:p>
          </p:txBody>
        </p:sp>
        <p:sp>
          <p:nvSpPr>
            <p:cNvPr id="3210" name="Google Shape;3210;p230"/>
            <p:cNvSpPr txBox="1"/>
            <p:nvPr/>
          </p:nvSpPr>
          <p:spPr>
            <a:xfrm>
              <a:off x="2914650" y="4672013"/>
              <a:ext cx="368300"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Calibri"/>
                  <a:ea typeface="Calibri"/>
                  <a:cs typeface="Calibri"/>
                  <a:sym typeface="Calibri"/>
                </a:rPr>
                <a:t>…</a:t>
              </a:r>
              <a:endParaRPr/>
            </a:p>
          </p:txBody>
        </p:sp>
        <p:sp>
          <p:nvSpPr>
            <p:cNvPr id="3211" name="Google Shape;3211;p230"/>
            <p:cNvSpPr/>
            <p:nvPr/>
          </p:nvSpPr>
          <p:spPr>
            <a:xfrm>
              <a:off x="4889501" y="2068514"/>
              <a:ext cx="765175" cy="1873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2" name="Google Shape;3212;p230"/>
            <p:cNvSpPr/>
            <p:nvPr/>
          </p:nvSpPr>
          <p:spPr>
            <a:xfrm>
              <a:off x="4905375" y="4325938"/>
              <a:ext cx="730250" cy="2286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3" name="Google Shape;3213;p230"/>
            <p:cNvSpPr/>
            <p:nvPr/>
          </p:nvSpPr>
          <p:spPr>
            <a:xfrm>
              <a:off x="2990851" y="4325938"/>
              <a:ext cx="2644775" cy="4699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230"/>
            <p:cNvSpPr/>
            <p:nvPr/>
          </p:nvSpPr>
          <p:spPr>
            <a:xfrm>
              <a:off x="5648325" y="1585914"/>
              <a:ext cx="990600" cy="4232275"/>
            </a:xfrm>
            <a:custGeom>
              <a:avLst/>
              <a:gdLst/>
              <a:ahLst/>
              <a:cxnLst/>
              <a:rect l="l" t="t" r="r" b="b"/>
              <a:pathLst>
                <a:path w="1687" h="2722" extrusionOk="0">
                  <a:moveTo>
                    <a:pt x="0" y="2721"/>
                  </a:moveTo>
                  <a:lnTo>
                    <a:pt x="0" y="0"/>
                  </a:lnTo>
                  <a:lnTo>
                    <a:pt x="1686" y="1016"/>
                  </a:lnTo>
                  <a:lnTo>
                    <a:pt x="1686" y="1705"/>
                  </a:lnTo>
                  <a:lnTo>
                    <a:pt x="0" y="2721"/>
                  </a:lnTo>
                </a:path>
              </a:pathLst>
            </a:cu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230"/>
            <p:cNvSpPr/>
            <p:nvPr/>
          </p:nvSpPr>
          <p:spPr>
            <a:xfrm>
              <a:off x="6521450" y="1973263"/>
              <a:ext cx="2971800" cy="923972"/>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The maximum salary per department when it is</a:t>
              </a:r>
              <a:endParaRPr/>
            </a:p>
            <a:p>
              <a:pPr marL="0" marR="0" lvl="0" indent="0" algn="l" rtl="0">
                <a:spcBef>
                  <a:spcPts val="0"/>
                </a:spcBef>
                <a:spcAft>
                  <a:spcPts val="0"/>
                </a:spcAft>
                <a:buNone/>
              </a:pPr>
              <a:r>
                <a:rPr lang="en-US" sz="1800">
                  <a:solidFill>
                    <a:srgbClr val="000000"/>
                  </a:solidFill>
                  <a:latin typeface="Calibri"/>
                  <a:ea typeface="Calibri"/>
                  <a:cs typeface="Calibri"/>
                  <a:sym typeface="Calibri"/>
                </a:rPr>
                <a:t>greater than $10,000</a:t>
              </a:r>
              <a:endParaRPr/>
            </a:p>
          </p:txBody>
        </p:sp>
        <p:sp>
          <p:nvSpPr>
            <p:cNvPr id="3216" name="Google Shape;3216;p230"/>
            <p:cNvSpPr/>
            <p:nvPr/>
          </p:nvSpPr>
          <p:spPr>
            <a:xfrm>
              <a:off x="4918075" y="5326064"/>
              <a:ext cx="730250" cy="2190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230"/>
            <p:cNvSpPr/>
            <p:nvPr/>
          </p:nvSpPr>
          <p:spPr>
            <a:xfrm>
              <a:off x="3013076" y="2071688"/>
              <a:ext cx="2638425"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230"/>
            <p:cNvSpPr/>
            <p:nvPr/>
          </p:nvSpPr>
          <p:spPr>
            <a:xfrm>
              <a:off x="3000375" y="5084763"/>
              <a:ext cx="2641600" cy="4572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219" name="Google Shape;3219;p230" descr="C:\salome_official\projects\11gR2\screenshots\les5_21s_c.gif"/>
            <p:cNvPicPr preferRelativeResize="0"/>
            <p:nvPr/>
          </p:nvPicPr>
          <p:blipFill rotWithShape="1">
            <a:blip r:embed="rId5">
              <a:alphaModFix/>
            </a:blip>
            <a:srcRect/>
            <a:stretch/>
          </p:blipFill>
          <p:spPr>
            <a:xfrm>
              <a:off x="6600825" y="3116264"/>
              <a:ext cx="2698750" cy="1152525"/>
            </a:xfrm>
            <a:prstGeom prst="rect">
              <a:avLst/>
            </a:prstGeom>
            <a:noFill/>
            <a:ln w="28575" cap="flat" cmpd="sng">
              <a:solidFill>
                <a:srgbClr val="F7941D"/>
              </a:solidFill>
              <a:prstDash val="solid"/>
              <a:miter lim="800000"/>
              <a:headEnd type="none" w="sm" len="sm"/>
              <a:tailEnd type="none" w="sm" len="sm"/>
            </a:ln>
          </p:spPr>
        </p:pic>
      </p:grpSp>
      <p:sp>
        <p:nvSpPr>
          <p:cNvPr id="1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23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400" dirty="0"/>
              <a:t>Restricting Group Results with the </a:t>
            </a:r>
            <a:r>
              <a:rPr lang="en-US" sz="4400" dirty="0" smtClean="0">
                <a:latin typeface="Courier New"/>
                <a:ea typeface="Courier New"/>
                <a:cs typeface="Courier New"/>
                <a:sym typeface="Courier New"/>
              </a:rPr>
              <a:t>HAVING</a:t>
            </a:r>
            <a:endParaRPr sz="4400" dirty="0"/>
          </a:p>
        </p:txBody>
      </p:sp>
      <p:sp>
        <p:nvSpPr>
          <p:cNvPr id="3226" name="Google Shape;3226;p23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Clr>
                <a:schemeClr val="dk1"/>
              </a:buClr>
              <a:buSzPts val="3200"/>
              <a:buNone/>
            </a:pPr>
            <a:r>
              <a:rPr lang="en-US">
                <a:latin typeface="Arial"/>
                <a:ea typeface="Arial"/>
                <a:cs typeface="Arial"/>
                <a:sym typeface="Arial"/>
              </a:rPr>
              <a:t>When you use the </a:t>
            </a:r>
            <a:r>
              <a:rPr lang="en-US">
                <a:latin typeface="Courier New"/>
                <a:ea typeface="Courier New"/>
                <a:cs typeface="Courier New"/>
                <a:sym typeface="Courier New"/>
              </a:rPr>
              <a:t>HAVING</a:t>
            </a:r>
            <a:r>
              <a:rPr lang="en-US">
                <a:latin typeface="Arial"/>
                <a:ea typeface="Arial"/>
                <a:cs typeface="Arial"/>
                <a:sym typeface="Arial"/>
              </a:rPr>
              <a:t> clause, the Oracle server restricts groups as follows:</a:t>
            </a:r>
            <a:endParaRPr/>
          </a:p>
          <a:p>
            <a:pPr marL="685800" lvl="1" indent="-228600" algn="l" rtl="0">
              <a:lnSpc>
                <a:spcPct val="90000"/>
              </a:lnSpc>
              <a:spcBef>
                <a:spcPts val="500"/>
              </a:spcBef>
              <a:spcAft>
                <a:spcPts val="0"/>
              </a:spcAft>
              <a:buClr>
                <a:schemeClr val="dk1"/>
              </a:buClr>
              <a:buSzPts val="3200"/>
              <a:buFont typeface="Arial"/>
              <a:buAutoNum type="arabicPeriod"/>
            </a:pPr>
            <a:r>
              <a:rPr lang="en-US"/>
              <a:t>Rows are grouped.</a:t>
            </a:r>
            <a:endParaRPr/>
          </a:p>
          <a:p>
            <a:pPr marL="685800" lvl="1" indent="-228600" algn="l" rtl="0">
              <a:lnSpc>
                <a:spcPct val="90000"/>
              </a:lnSpc>
              <a:spcBef>
                <a:spcPts val="500"/>
              </a:spcBef>
              <a:spcAft>
                <a:spcPts val="0"/>
              </a:spcAft>
              <a:buClr>
                <a:schemeClr val="dk1"/>
              </a:buClr>
              <a:buSzPts val="3200"/>
              <a:buFont typeface="Arial"/>
              <a:buAutoNum type="arabicPeriod"/>
            </a:pPr>
            <a:r>
              <a:rPr lang="en-US"/>
              <a:t>The group function is applied.</a:t>
            </a:r>
            <a:endParaRPr/>
          </a:p>
          <a:p>
            <a:pPr marL="685800" lvl="1" indent="-228600" algn="l" rtl="0">
              <a:lnSpc>
                <a:spcPct val="90000"/>
              </a:lnSpc>
              <a:spcBef>
                <a:spcPts val="500"/>
              </a:spcBef>
              <a:spcAft>
                <a:spcPts val="0"/>
              </a:spcAft>
              <a:buClr>
                <a:schemeClr val="dk1"/>
              </a:buClr>
              <a:buSzPts val="3200"/>
              <a:buFont typeface="Arial"/>
              <a:buAutoNum type="arabicPeriod"/>
            </a:pPr>
            <a:r>
              <a:rPr lang="en-US"/>
              <a:t>Groups matching the </a:t>
            </a:r>
            <a:r>
              <a:rPr lang="en-US">
                <a:latin typeface="Courier New"/>
                <a:ea typeface="Courier New"/>
                <a:cs typeface="Courier New"/>
                <a:sym typeface="Courier New"/>
              </a:rPr>
              <a:t>HAVING</a:t>
            </a:r>
            <a:r>
              <a:rPr lang="en-US"/>
              <a:t> clause are displayed.</a:t>
            </a:r>
            <a:endParaRPr/>
          </a:p>
          <a:p>
            <a:pPr marL="0" lvl="0" indent="0" algn="l" rtl="0">
              <a:lnSpc>
                <a:spcPct val="90000"/>
              </a:lnSpc>
              <a:spcBef>
                <a:spcPts val="1000"/>
              </a:spcBef>
              <a:spcAft>
                <a:spcPts val="0"/>
              </a:spcAft>
              <a:buClr>
                <a:schemeClr val="dk1"/>
              </a:buClr>
              <a:buSzPts val="3200"/>
              <a:buNone/>
            </a:pPr>
            <a:endParaRPr/>
          </a:p>
        </p:txBody>
      </p:sp>
      <p:grpSp>
        <p:nvGrpSpPr>
          <p:cNvPr id="3227" name="Google Shape;3227;p231"/>
          <p:cNvGrpSpPr/>
          <p:nvPr/>
        </p:nvGrpSpPr>
        <p:grpSpPr>
          <a:xfrm>
            <a:off x="2428730" y="3812908"/>
            <a:ext cx="7331364" cy="1890058"/>
            <a:chOff x="2428730" y="3474156"/>
            <a:chExt cx="7331364" cy="1890058"/>
          </a:xfrm>
        </p:grpSpPr>
        <p:sp>
          <p:nvSpPr>
            <p:cNvPr id="3228" name="Google Shape;3228;p231"/>
            <p:cNvSpPr/>
            <p:nvPr/>
          </p:nvSpPr>
          <p:spPr>
            <a:xfrm>
              <a:off x="2428730" y="3474156"/>
              <a:ext cx="7331364" cy="189005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t>
              </a:r>
              <a:r>
                <a:rPr lang="en-US" sz="1800" b="1" i="1">
                  <a:solidFill>
                    <a:srgbClr val="000000"/>
                  </a:solidFill>
                  <a:latin typeface="Courier New"/>
                  <a:ea typeface="Courier New"/>
                  <a:cs typeface="Courier New"/>
                  <a:sym typeface="Courier New"/>
                </a:rPr>
                <a:t>column</a:t>
              </a:r>
              <a:r>
                <a:rPr lang="en-US" sz="1800" b="1">
                  <a:solidFill>
                    <a:srgbClr val="000000"/>
                  </a:solidFill>
                  <a:latin typeface="Courier New"/>
                  <a:ea typeface="Courier New"/>
                  <a:cs typeface="Courier New"/>
                  <a:sym typeface="Courier New"/>
                </a:rPr>
                <a:t>, </a:t>
              </a:r>
              <a:r>
                <a:rPr lang="en-US" sz="1800" b="1" i="1">
                  <a:solidFill>
                    <a:srgbClr val="000000"/>
                  </a:solidFill>
                  <a:latin typeface="Courier New"/>
                  <a:ea typeface="Courier New"/>
                  <a:cs typeface="Courier New"/>
                  <a:sym typeface="Courier New"/>
                </a:rPr>
                <a:t>group_function</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a:t>
              </a:r>
              <a:r>
                <a:rPr lang="en-US" sz="1800" b="1" i="1">
                  <a:solidFill>
                    <a:srgbClr val="000000"/>
                  </a:solidFill>
                  <a:latin typeface="Courier New"/>
                  <a:ea typeface="Courier New"/>
                  <a:cs typeface="Courier New"/>
                  <a:sym typeface="Courier New"/>
                </a:rPr>
                <a:t>table</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a:t>
              </a:r>
              <a:r>
                <a:rPr lang="en-US" sz="1800" b="1" i="1">
                  <a:solidFill>
                    <a:srgbClr val="000000"/>
                  </a:solidFill>
                  <a:latin typeface="Courier New"/>
                  <a:ea typeface="Courier New"/>
                  <a:cs typeface="Courier New"/>
                  <a:sym typeface="Courier New"/>
                </a:rPr>
                <a:t>condition</a:t>
              </a:r>
              <a:r>
                <a:rPr lang="en-US" sz="18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a:t>
              </a:r>
              <a:r>
                <a:rPr lang="en-US" sz="1800" b="1" i="1">
                  <a:solidFill>
                    <a:srgbClr val="000000"/>
                  </a:solidFill>
                  <a:latin typeface="Courier New"/>
                  <a:ea typeface="Courier New"/>
                  <a:cs typeface="Courier New"/>
                  <a:sym typeface="Courier New"/>
                </a:rPr>
                <a:t>group_by_expression</a:t>
              </a:r>
              <a:r>
                <a:rPr lang="en-US" sz="1800" b="1">
                  <a:solidFill>
                    <a:srgbClr val="000000"/>
                  </a:solidFill>
                  <a:latin typeface="Courier New"/>
                  <a:ea typeface="Courier New"/>
                  <a:cs typeface="Courier New"/>
                  <a:sym typeface="Courier New"/>
                </a:rPr>
                <a:t>]</a:t>
              </a:r>
              <a:endParaRPr sz="1800" b="1" i="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[HAVING   </a:t>
              </a:r>
              <a:r>
                <a:rPr lang="en-US" sz="1800" b="1" i="1">
                  <a:solidFill>
                    <a:srgbClr val="000000"/>
                  </a:solidFill>
                  <a:latin typeface="Courier New"/>
                  <a:ea typeface="Courier New"/>
                  <a:cs typeface="Courier New"/>
                  <a:sym typeface="Courier New"/>
                </a:rPr>
                <a:t>group_condition</a:t>
              </a:r>
              <a:r>
                <a:rPr lang="en-US" sz="18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[ORDER BY </a:t>
              </a:r>
              <a:r>
                <a:rPr lang="en-US" sz="1800" b="1" i="1">
                  <a:solidFill>
                    <a:srgbClr val="000000"/>
                  </a:solidFill>
                  <a:latin typeface="Courier New"/>
                  <a:ea typeface="Courier New"/>
                  <a:cs typeface="Courier New"/>
                  <a:sym typeface="Courier New"/>
                </a:rPr>
                <a:t>column</a:t>
              </a:r>
              <a:r>
                <a:rPr lang="en-US" sz="1800" b="1">
                  <a:solidFill>
                    <a:srgbClr val="000000"/>
                  </a:solidFill>
                  <a:latin typeface="Courier New"/>
                  <a:ea typeface="Courier New"/>
                  <a:cs typeface="Courier New"/>
                  <a:sym typeface="Courier New"/>
                </a:rPr>
                <a:t>];</a:t>
              </a:r>
              <a:endParaRPr/>
            </a:p>
          </p:txBody>
        </p:sp>
        <p:sp>
          <p:nvSpPr>
            <p:cNvPr id="3229" name="Google Shape;3229;p231"/>
            <p:cNvSpPr/>
            <p:nvPr/>
          </p:nvSpPr>
          <p:spPr>
            <a:xfrm>
              <a:off x="2435225" y="4735513"/>
              <a:ext cx="4138612" cy="2667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234"/>
        <p:cNvGrpSpPr/>
        <p:nvPr/>
      </p:nvGrpSpPr>
      <p:grpSpPr>
        <a:xfrm>
          <a:off x="0" y="0"/>
          <a:ext cx="0" cy="0"/>
          <a:chOff x="0" y="0"/>
          <a:chExt cx="0" cy="0"/>
        </a:xfrm>
      </p:grpSpPr>
      <p:sp>
        <p:nvSpPr>
          <p:cNvPr id="3235" name="Google Shape;3235;p23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HAVING</a:t>
            </a:r>
            <a:r>
              <a:rPr lang="en-US"/>
              <a:t> Clause</a:t>
            </a:r>
            <a:endParaRPr/>
          </a:p>
        </p:txBody>
      </p:sp>
      <p:sp>
        <p:nvSpPr>
          <p:cNvPr id="3236" name="Google Shape;3236;p23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3237" name="Google Shape;3237;p232"/>
          <p:cNvGrpSpPr/>
          <p:nvPr/>
        </p:nvGrpSpPr>
        <p:grpSpPr>
          <a:xfrm>
            <a:off x="2425291" y="2069008"/>
            <a:ext cx="7338243" cy="3137076"/>
            <a:chOff x="2360612" y="1741312"/>
            <a:chExt cx="7338243" cy="3137076"/>
          </a:xfrm>
        </p:grpSpPr>
        <p:sp>
          <p:nvSpPr>
            <p:cNvPr id="3238" name="Google Shape;3238;p232"/>
            <p:cNvSpPr/>
            <p:nvPr/>
          </p:nvSpPr>
          <p:spPr>
            <a:xfrm>
              <a:off x="2367491" y="1741312"/>
              <a:ext cx="7331364"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department_id, MAX(salary)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HAVING   MAX(salary)&gt; 10000 ;</a:t>
              </a:r>
              <a:endParaRPr/>
            </a:p>
          </p:txBody>
        </p:sp>
        <p:sp>
          <p:nvSpPr>
            <p:cNvPr id="3239" name="Google Shape;3239;p232"/>
            <p:cNvSpPr/>
            <p:nvPr/>
          </p:nvSpPr>
          <p:spPr>
            <a:xfrm>
              <a:off x="2423199" y="2726426"/>
              <a:ext cx="3838575" cy="245374"/>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240" name="Google Shape;3240;p232"/>
            <p:cNvPicPr preferRelativeResize="0"/>
            <p:nvPr/>
          </p:nvPicPr>
          <p:blipFill rotWithShape="1">
            <a:blip r:embed="rId3">
              <a:alphaModFix/>
            </a:blip>
            <a:srcRect/>
            <a:stretch/>
          </p:blipFill>
          <p:spPr>
            <a:xfrm>
              <a:off x="2360612" y="3505200"/>
              <a:ext cx="3506788" cy="1373188"/>
            </a:xfrm>
            <a:prstGeom prst="rect">
              <a:avLst/>
            </a:prstGeom>
            <a:noFill/>
            <a:ln w="28575" cap="flat" cmpd="sng">
              <a:solidFill>
                <a:srgbClr val="F7941D"/>
              </a:solidFill>
              <a:prstDash val="solid"/>
              <a:miter lim="800000"/>
              <a:headEnd type="none" w="sm" len="sm"/>
              <a:tailEnd type="none" w="sm" len="sm"/>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p23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HAVING</a:t>
            </a:r>
            <a:r>
              <a:rPr lang="en-US"/>
              <a:t> Clause</a:t>
            </a:r>
            <a:endParaRPr/>
          </a:p>
        </p:txBody>
      </p:sp>
      <p:sp>
        <p:nvSpPr>
          <p:cNvPr id="3247" name="Google Shape;3247;p23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3248" name="Google Shape;3248;p233"/>
          <p:cNvGrpSpPr/>
          <p:nvPr/>
        </p:nvGrpSpPr>
        <p:grpSpPr>
          <a:xfrm>
            <a:off x="2508940" y="1890577"/>
            <a:ext cx="7331364" cy="3237266"/>
            <a:chOff x="2428730" y="1730022"/>
            <a:chExt cx="7331364" cy="3237266"/>
          </a:xfrm>
        </p:grpSpPr>
        <p:sp>
          <p:nvSpPr>
            <p:cNvPr id="3249" name="Google Shape;3249;p233"/>
            <p:cNvSpPr/>
            <p:nvPr/>
          </p:nvSpPr>
          <p:spPr>
            <a:xfrm>
              <a:off x="2428730" y="1730022"/>
              <a:ext cx="7331364" cy="189005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job_id, SUM(salary) PAYROLL</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job_id NOT LIKE '%REP%'</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job_id</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HAVING   SUM(salary) &gt; 13000</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ORDER BY SUM(salary);</a:t>
              </a:r>
              <a:endParaRPr/>
            </a:p>
          </p:txBody>
        </p:sp>
        <p:sp>
          <p:nvSpPr>
            <p:cNvPr id="3250" name="Google Shape;3250;p233"/>
            <p:cNvSpPr/>
            <p:nvPr/>
          </p:nvSpPr>
          <p:spPr>
            <a:xfrm>
              <a:off x="2506663" y="2986088"/>
              <a:ext cx="3971925" cy="2667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251" name="Google Shape;3251;p233"/>
            <p:cNvPicPr preferRelativeResize="0"/>
            <p:nvPr/>
          </p:nvPicPr>
          <p:blipFill rotWithShape="1">
            <a:blip r:embed="rId3">
              <a:alphaModFix/>
            </a:blip>
            <a:srcRect/>
            <a:stretch/>
          </p:blipFill>
          <p:spPr>
            <a:xfrm>
              <a:off x="2436813" y="4038600"/>
              <a:ext cx="2119313" cy="928688"/>
            </a:xfrm>
            <a:prstGeom prst="rect">
              <a:avLst/>
            </a:prstGeom>
            <a:noFill/>
            <a:ln w="28575" cap="flat" cmpd="sng">
              <a:solidFill>
                <a:srgbClr val="F7941D"/>
              </a:solidFill>
              <a:prstDash val="solid"/>
              <a:miter lim="800000"/>
              <a:headEnd type="none" w="sm" len="sm"/>
              <a:tailEnd type="none" w="sm" len="sm"/>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255"/>
        <p:cNvGrpSpPr/>
        <p:nvPr/>
      </p:nvGrpSpPr>
      <p:grpSpPr>
        <a:xfrm>
          <a:off x="0" y="0"/>
          <a:ext cx="0" cy="0"/>
          <a:chOff x="0" y="0"/>
          <a:chExt cx="0" cy="0"/>
        </a:xfrm>
      </p:grpSpPr>
      <p:sp>
        <p:nvSpPr>
          <p:cNvPr id="3256" name="Google Shape;3256;p23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3257" name="Google Shape;3257;p23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685800" lvl="1" indent="-228600" algn="l" rtl="0">
              <a:lnSpc>
                <a:spcPct val="90000"/>
              </a:lnSpc>
              <a:spcBef>
                <a:spcPts val="0"/>
              </a:spcBef>
              <a:spcAft>
                <a:spcPts val="0"/>
              </a:spcAft>
              <a:buClr>
                <a:srgbClr val="A6A6A6"/>
              </a:buClr>
              <a:buSzPts val="3200"/>
              <a:buChar char="•"/>
            </a:pPr>
            <a:r>
              <a:rPr lang="en-US" dirty="0">
                <a:solidFill>
                  <a:schemeClr val="tx1"/>
                </a:solidFill>
              </a:rPr>
              <a:t>Group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Types and syntax</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Use </a:t>
            </a:r>
            <a:r>
              <a:rPr lang="en-US" dirty="0">
                <a:solidFill>
                  <a:schemeClr val="tx1"/>
                </a:solidFill>
                <a:latin typeface="Courier New"/>
                <a:ea typeface="Courier New"/>
                <a:cs typeface="Courier New"/>
                <a:sym typeface="Courier New"/>
              </a:rPr>
              <a:t>AVG</a:t>
            </a:r>
            <a:r>
              <a:rPr lang="en-US" dirty="0">
                <a:solidFill>
                  <a:schemeClr val="tx1"/>
                </a:solidFill>
              </a:rPr>
              <a:t>, </a:t>
            </a:r>
            <a:r>
              <a:rPr lang="en-US" dirty="0">
                <a:solidFill>
                  <a:schemeClr val="tx1"/>
                </a:solidFill>
                <a:latin typeface="Courier New"/>
                <a:ea typeface="Courier New"/>
                <a:cs typeface="Courier New"/>
                <a:sym typeface="Courier New"/>
              </a:rPr>
              <a:t>SUM</a:t>
            </a:r>
            <a:r>
              <a:rPr lang="en-US" dirty="0">
                <a:solidFill>
                  <a:schemeClr val="tx1"/>
                </a:solidFill>
              </a:rPr>
              <a:t>, </a:t>
            </a:r>
            <a:r>
              <a:rPr lang="en-US" dirty="0">
                <a:solidFill>
                  <a:schemeClr val="tx1"/>
                </a:solidFill>
                <a:latin typeface="Courier New"/>
                <a:ea typeface="Courier New"/>
                <a:cs typeface="Courier New"/>
                <a:sym typeface="Courier New"/>
              </a:rPr>
              <a:t>MIN</a:t>
            </a:r>
            <a:r>
              <a:rPr lang="en-US" dirty="0">
                <a:solidFill>
                  <a:schemeClr val="tx1"/>
                </a:solidFill>
              </a:rPr>
              <a:t>, </a:t>
            </a:r>
            <a:r>
              <a:rPr lang="en-US" dirty="0">
                <a:solidFill>
                  <a:schemeClr val="tx1"/>
                </a:solidFill>
                <a:latin typeface="Courier New"/>
                <a:ea typeface="Courier New"/>
                <a:cs typeface="Courier New"/>
                <a:sym typeface="Courier New"/>
              </a:rPr>
              <a:t>MAX</a:t>
            </a:r>
            <a:r>
              <a:rPr lang="en-US" dirty="0">
                <a:solidFill>
                  <a:schemeClr val="tx1"/>
                </a:solidFill>
              </a:rPr>
              <a:t>, </a:t>
            </a:r>
            <a:r>
              <a:rPr lang="en-US" dirty="0">
                <a:solidFill>
                  <a:schemeClr val="tx1"/>
                </a:solidFill>
                <a:latin typeface="Courier New"/>
                <a:ea typeface="Courier New"/>
                <a:cs typeface="Courier New"/>
                <a:sym typeface="Courier New"/>
              </a:rPr>
              <a:t>COUNT</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rPr>
              <a:t>Use the </a:t>
            </a:r>
            <a:r>
              <a:rPr lang="en-US" dirty="0">
                <a:solidFill>
                  <a:schemeClr val="tx1"/>
                </a:solidFill>
                <a:latin typeface="Courier New"/>
                <a:ea typeface="Courier New"/>
                <a:cs typeface="Courier New"/>
                <a:sym typeface="Courier New"/>
              </a:rPr>
              <a:t>DISTINCT</a:t>
            </a:r>
            <a:r>
              <a:rPr lang="en-US" dirty="0">
                <a:solidFill>
                  <a:schemeClr val="tx1"/>
                </a:solidFill>
              </a:rPr>
              <a:t> keyword within group functions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NULL</a:t>
            </a:r>
            <a:r>
              <a:rPr lang="en-US" dirty="0">
                <a:solidFill>
                  <a:schemeClr val="tx1"/>
                </a:solidFill>
              </a:rPr>
              <a:t> values in a group function</a:t>
            </a:r>
            <a:endParaRPr dirty="0">
              <a:solidFill>
                <a:schemeClr val="tx1"/>
              </a:solidFill>
            </a:endParaRPr>
          </a:p>
          <a:p>
            <a:pPr marL="685800" lvl="1" indent="-228600" algn="l" rtl="0">
              <a:lnSpc>
                <a:spcPct val="90000"/>
              </a:lnSpc>
              <a:spcBef>
                <a:spcPts val="500"/>
              </a:spcBef>
              <a:spcAft>
                <a:spcPts val="0"/>
              </a:spcAft>
              <a:buClr>
                <a:srgbClr val="A6A6A6"/>
              </a:buClr>
              <a:buSzPts val="3200"/>
              <a:buChar char="•"/>
            </a:pPr>
            <a:r>
              <a:rPr lang="en-US" dirty="0">
                <a:solidFill>
                  <a:schemeClr val="tx1"/>
                </a:solidFill>
              </a:rPr>
              <a:t>Grouping rows:</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GROUP</a:t>
            </a:r>
            <a:r>
              <a:rPr lang="en-US" dirty="0">
                <a:solidFill>
                  <a:schemeClr val="tx1"/>
                </a:solidFill>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1143000" lvl="2" indent="-228600" algn="l" rtl="0">
              <a:lnSpc>
                <a:spcPct val="90000"/>
              </a:lnSpc>
              <a:spcBef>
                <a:spcPts val="500"/>
              </a:spcBef>
              <a:spcAft>
                <a:spcPts val="0"/>
              </a:spcAft>
              <a:buClr>
                <a:srgbClr val="A6A6A6"/>
              </a:buClr>
              <a:buSzPts val="3200"/>
              <a:buChar char="•"/>
            </a:pPr>
            <a:r>
              <a:rPr lang="en-US" dirty="0">
                <a:solidFill>
                  <a:schemeClr val="tx1"/>
                </a:solidFill>
                <a:latin typeface="Courier New"/>
                <a:ea typeface="Courier New"/>
                <a:cs typeface="Courier New"/>
                <a:sym typeface="Courier New"/>
              </a:rPr>
              <a:t>HAVING</a:t>
            </a:r>
            <a:r>
              <a:rPr lang="en-US" dirty="0">
                <a:solidFill>
                  <a:schemeClr val="tx1"/>
                </a:solidFill>
              </a:rPr>
              <a:t> clause</a:t>
            </a:r>
            <a:endParaRPr dirty="0">
              <a:solidFill>
                <a:schemeClr val="tx1"/>
              </a:solidFill>
            </a:endParaRPr>
          </a:p>
          <a:p>
            <a:pPr marL="685800" lvl="1" indent="-228600" algn="l" rtl="0">
              <a:lnSpc>
                <a:spcPct val="90000"/>
              </a:lnSpc>
              <a:spcBef>
                <a:spcPts val="500"/>
              </a:spcBef>
              <a:spcAft>
                <a:spcPts val="0"/>
              </a:spcAft>
              <a:buClr>
                <a:srgbClr val="F7941D"/>
              </a:buClr>
              <a:buSzPts val="3200"/>
              <a:buChar char="•"/>
            </a:pPr>
            <a:r>
              <a:rPr lang="en-US" dirty="0"/>
              <a:t>Nesting group functions</a:t>
            </a:r>
            <a:endParaRPr dirty="0"/>
          </a:p>
          <a:p>
            <a:pPr marL="228600" lvl="0" indent="-25400" algn="l" rtl="0">
              <a:lnSpc>
                <a:spcPct val="90000"/>
              </a:lnSpc>
              <a:spcBef>
                <a:spcPts val="1000"/>
              </a:spcBef>
              <a:spcAft>
                <a:spcPts val="0"/>
              </a:spcAft>
              <a:buClr>
                <a:schemeClr val="dk1"/>
              </a:buClr>
              <a:buSzPts val="3200"/>
              <a:buNone/>
            </a:pPr>
            <a:endParaRPr dirty="0"/>
          </a:p>
        </p:txBody>
      </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265"/>
        <p:cNvGrpSpPr/>
        <p:nvPr/>
      </p:nvGrpSpPr>
      <p:grpSpPr>
        <a:xfrm>
          <a:off x="0" y="0"/>
          <a:ext cx="0" cy="0"/>
          <a:chOff x="0" y="0"/>
          <a:chExt cx="0" cy="0"/>
        </a:xfrm>
      </p:grpSpPr>
      <p:sp>
        <p:nvSpPr>
          <p:cNvPr id="3269" name="Google Shape;3269;p23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Nesting Group Functions</a:t>
            </a:r>
            <a:endParaRPr/>
          </a:p>
        </p:txBody>
      </p:sp>
      <p:sp>
        <p:nvSpPr>
          <p:cNvPr id="3270" name="Google Shape;3270;p23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Display the maximum average salary:</a:t>
            </a:r>
            <a:endParaRPr/>
          </a:p>
          <a:p>
            <a:pPr marL="0" lvl="0" indent="0" algn="l" rtl="0">
              <a:lnSpc>
                <a:spcPct val="90000"/>
              </a:lnSpc>
              <a:spcBef>
                <a:spcPts val="1000"/>
              </a:spcBef>
              <a:spcAft>
                <a:spcPts val="0"/>
              </a:spcAft>
              <a:buClr>
                <a:schemeClr val="dk1"/>
              </a:buClr>
              <a:buSzPts val="3200"/>
              <a:buNone/>
            </a:pPr>
            <a:endParaRPr/>
          </a:p>
        </p:txBody>
      </p:sp>
      <p:grpSp>
        <p:nvGrpSpPr>
          <p:cNvPr id="3271" name="Google Shape;3271;p235"/>
          <p:cNvGrpSpPr/>
          <p:nvPr/>
        </p:nvGrpSpPr>
        <p:grpSpPr>
          <a:xfrm>
            <a:off x="2428730" y="2778797"/>
            <a:ext cx="7331364" cy="1717499"/>
            <a:chOff x="2428730" y="2068690"/>
            <a:chExt cx="7331364" cy="1717499"/>
          </a:xfrm>
        </p:grpSpPr>
        <p:sp>
          <p:nvSpPr>
            <p:cNvPr id="3272" name="Google Shape;3272;p235"/>
            <p:cNvSpPr/>
            <p:nvPr/>
          </p:nvSpPr>
          <p:spPr>
            <a:xfrm>
              <a:off x="2428730" y="2068690"/>
              <a:ext cx="7331364"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MAX(AVG(salary))</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employees</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department_id;</a:t>
              </a:r>
              <a:endParaRPr/>
            </a:p>
          </p:txBody>
        </p:sp>
        <p:sp>
          <p:nvSpPr>
            <p:cNvPr id="3273" name="Google Shape;3273;p235"/>
            <p:cNvSpPr/>
            <p:nvPr/>
          </p:nvSpPr>
          <p:spPr>
            <a:xfrm>
              <a:off x="3690937" y="2205038"/>
              <a:ext cx="2273300" cy="2667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274" name="Google Shape;3274;p235" descr="C:\salome_official\projects\11gR2\screenshots\les5_26s_a.gif"/>
            <p:cNvPicPr preferRelativeResize="0"/>
            <p:nvPr/>
          </p:nvPicPr>
          <p:blipFill rotWithShape="1">
            <a:blip r:embed="rId3">
              <a:alphaModFix/>
            </a:blip>
            <a:srcRect/>
            <a:stretch/>
          </p:blipFill>
          <p:spPr>
            <a:xfrm>
              <a:off x="2459038" y="3317876"/>
              <a:ext cx="3406775" cy="468313"/>
            </a:xfrm>
            <a:prstGeom prst="rect">
              <a:avLst/>
            </a:prstGeom>
            <a:noFill/>
            <a:ln w="28575" cap="flat" cmpd="sng">
              <a:solidFill>
                <a:srgbClr val="F7941D"/>
              </a:solidFill>
              <a:prstDash val="solid"/>
              <a:miter lim="800000"/>
              <a:headEnd type="none" w="sm" len="sm"/>
              <a:tailEnd type="none" w="sm" len="sm"/>
            </a:ln>
          </p:spPr>
        </p:pic>
      </p:grp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279"/>
        <p:cNvGrpSpPr/>
        <p:nvPr/>
      </p:nvGrpSpPr>
      <p:grpSpPr>
        <a:xfrm>
          <a:off x="0" y="0"/>
          <a:ext cx="0" cy="0"/>
          <a:chOff x="0" y="0"/>
          <a:chExt cx="0" cy="0"/>
        </a:xfrm>
      </p:grpSpPr>
      <p:sp>
        <p:nvSpPr>
          <p:cNvPr id="3281" name="Google Shape;3281;p236"/>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Quiz</a:t>
            </a:r>
            <a:endParaRPr/>
          </a:p>
        </p:txBody>
      </p:sp>
      <p:sp>
        <p:nvSpPr>
          <p:cNvPr id="3282" name="Google Shape;3282;p236"/>
          <p:cNvSpPr txBox="1">
            <a:spLocks noGrp="1"/>
          </p:cNvSpPr>
          <p:nvPr>
            <p:ph type="body" idx="1"/>
          </p:nvPr>
        </p:nvSpPr>
        <p:spPr>
          <a:xfrm>
            <a:off x="0" y="1126991"/>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dirty="0"/>
              <a:t>Identify the two guidelines for group functions and the </a:t>
            </a:r>
            <a:r>
              <a:rPr lang="en-US" dirty="0">
                <a:latin typeface="Courier New"/>
                <a:ea typeface="Courier New"/>
                <a:cs typeface="Courier New"/>
                <a:sym typeface="Courier New"/>
              </a:rPr>
              <a:t>GROUP</a:t>
            </a:r>
            <a:r>
              <a:rPr lang="en-US" dirty="0"/>
              <a:t> </a:t>
            </a:r>
            <a:r>
              <a:rPr lang="en-US" dirty="0">
                <a:latin typeface="Courier New"/>
                <a:ea typeface="Courier New"/>
                <a:cs typeface="Courier New"/>
                <a:sym typeface="Courier New"/>
              </a:rPr>
              <a:t>BY</a:t>
            </a:r>
            <a:r>
              <a:rPr lang="en-US" dirty="0"/>
              <a:t> clause.</a:t>
            </a:r>
            <a:endParaRPr dirty="0"/>
          </a:p>
          <a:p>
            <a:pPr marL="548640" lvl="1" indent="-457200" algn="l" rtl="0">
              <a:lnSpc>
                <a:spcPct val="90000"/>
              </a:lnSpc>
              <a:spcBef>
                <a:spcPts val="500"/>
              </a:spcBef>
              <a:spcAft>
                <a:spcPts val="0"/>
              </a:spcAft>
              <a:buClr>
                <a:schemeClr val="dk1"/>
              </a:buClr>
              <a:buSzPts val="3200"/>
              <a:buFont typeface="Calibri"/>
              <a:buAutoNum type="alphaLcPeriod"/>
            </a:pPr>
            <a:r>
              <a:rPr lang="en-US" dirty="0"/>
              <a:t>You cannot use a column alias in the </a:t>
            </a:r>
            <a:r>
              <a:rPr lang="en-US" dirty="0">
                <a:latin typeface="Courier New"/>
                <a:ea typeface="Courier New"/>
                <a:cs typeface="Courier New"/>
                <a:sym typeface="Courier New"/>
              </a:rPr>
              <a:t>GROUP</a:t>
            </a:r>
            <a:r>
              <a:rPr lang="en-US" dirty="0"/>
              <a:t> </a:t>
            </a:r>
            <a:r>
              <a:rPr lang="en-US" dirty="0">
                <a:latin typeface="Courier New"/>
                <a:ea typeface="Courier New"/>
                <a:cs typeface="Courier New"/>
                <a:sym typeface="Courier New"/>
              </a:rPr>
              <a:t>BY</a:t>
            </a:r>
            <a:r>
              <a:rPr lang="en-US" dirty="0"/>
              <a:t> clause.</a:t>
            </a:r>
            <a:endParaRPr dirty="0"/>
          </a:p>
          <a:p>
            <a:pPr marL="548640" lvl="1" indent="-457200" algn="l" rtl="0">
              <a:lnSpc>
                <a:spcPct val="90000"/>
              </a:lnSpc>
              <a:spcBef>
                <a:spcPts val="500"/>
              </a:spcBef>
              <a:spcAft>
                <a:spcPts val="0"/>
              </a:spcAft>
              <a:buClr>
                <a:schemeClr val="dk1"/>
              </a:buClr>
              <a:buSzPts val="3200"/>
              <a:buFont typeface="Calibri"/>
              <a:buAutoNum type="alphaLcPeriod"/>
            </a:pPr>
            <a:r>
              <a:rPr lang="en-US" dirty="0"/>
              <a:t>The </a:t>
            </a:r>
            <a:r>
              <a:rPr lang="en-US" dirty="0">
                <a:latin typeface="Courier New"/>
                <a:ea typeface="Courier New"/>
                <a:cs typeface="Courier New"/>
                <a:sym typeface="Courier New"/>
              </a:rPr>
              <a:t>GROUP</a:t>
            </a:r>
            <a:r>
              <a:rPr lang="en-US" dirty="0"/>
              <a:t> </a:t>
            </a:r>
            <a:r>
              <a:rPr lang="en-US" dirty="0">
                <a:latin typeface="Courier New"/>
                <a:ea typeface="Courier New"/>
                <a:cs typeface="Courier New"/>
                <a:sym typeface="Courier New"/>
              </a:rPr>
              <a:t>BY</a:t>
            </a:r>
            <a:r>
              <a:rPr lang="en-US" dirty="0"/>
              <a:t> column must be in the </a:t>
            </a:r>
            <a:r>
              <a:rPr lang="en-US" dirty="0">
                <a:latin typeface="Courier New"/>
                <a:ea typeface="Courier New"/>
                <a:cs typeface="Courier New"/>
                <a:sym typeface="Courier New"/>
              </a:rPr>
              <a:t>SELECT</a:t>
            </a:r>
            <a:r>
              <a:rPr lang="en-US" dirty="0"/>
              <a:t> clause.</a:t>
            </a:r>
            <a:endParaRPr dirty="0"/>
          </a:p>
          <a:p>
            <a:pPr marL="548640" lvl="1" indent="-457200" algn="l" rtl="0">
              <a:lnSpc>
                <a:spcPct val="90000"/>
              </a:lnSpc>
              <a:spcBef>
                <a:spcPts val="500"/>
              </a:spcBef>
              <a:spcAft>
                <a:spcPts val="0"/>
              </a:spcAft>
              <a:buClr>
                <a:schemeClr val="dk1"/>
              </a:buClr>
              <a:buSzPts val="3200"/>
              <a:buFont typeface="Calibri"/>
              <a:buAutoNum type="alphaLcPeriod"/>
            </a:pPr>
            <a:r>
              <a:rPr lang="en-US" dirty="0"/>
              <a:t>By using a </a:t>
            </a:r>
            <a:r>
              <a:rPr lang="en-US" dirty="0">
                <a:latin typeface="Courier New"/>
                <a:ea typeface="Courier New"/>
                <a:cs typeface="Courier New"/>
                <a:sym typeface="Courier New"/>
              </a:rPr>
              <a:t>WHERE</a:t>
            </a:r>
            <a:r>
              <a:rPr lang="en-US" dirty="0"/>
              <a:t> clause, you can exclude rows before dividing them into groups.</a:t>
            </a:r>
            <a:endParaRPr dirty="0"/>
          </a:p>
          <a:p>
            <a:pPr marL="548640" lvl="1" indent="-457200" algn="l" rtl="0">
              <a:lnSpc>
                <a:spcPct val="90000"/>
              </a:lnSpc>
              <a:spcBef>
                <a:spcPts val="500"/>
              </a:spcBef>
              <a:spcAft>
                <a:spcPts val="0"/>
              </a:spcAft>
              <a:buClr>
                <a:schemeClr val="dk1"/>
              </a:buClr>
              <a:buSzPts val="3200"/>
              <a:buFont typeface="Calibri"/>
              <a:buAutoNum type="alphaLcPeriod"/>
            </a:pPr>
            <a:r>
              <a:rPr lang="en-US" dirty="0"/>
              <a:t>The </a:t>
            </a:r>
            <a:r>
              <a:rPr lang="en-US" dirty="0">
                <a:latin typeface="Courier New"/>
                <a:ea typeface="Courier New"/>
                <a:cs typeface="Courier New"/>
                <a:sym typeface="Courier New"/>
              </a:rPr>
              <a:t>GROUP</a:t>
            </a:r>
            <a:r>
              <a:rPr lang="en-US" dirty="0"/>
              <a:t> </a:t>
            </a:r>
            <a:r>
              <a:rPr lang="en-US" dirty="0">
                <a:latin typeface="Courier New"/>
                <a:ea typeface="Courier New"/>
                <a:cs typeface="Courier New"/>
                <a:sym typeface="Courier New"/>
              </a:rPr>
              <a:t>BY</a:t>
            </a:r>
            <a:r>
              <a:rPr lang="en-US" dirty="0"/>
              <a:t> clause groups rows and ensures the order of the result set.</a:t>
            </a:r>
            <a:endParaRPr dirty="0"/>
          </a:p>
          <a:p>
            <a:pPr marL="548640" lvl="1" indent="-457200" algn="l" rtl="0">
              <a:lnSpc>
                <a:spcPct val="90000"/>
              </a:lnSpc>
              <a:spcBef>
                <a:spcPts val="500"/>
              </a:spcBef>
              <a:spcAft>
                <a:spcPts val="0"/>
              </a:spcAft>
              <a:buClr>
                <a:schemeClr val="dk1"/>
              </a:buClr>
              <a:buSzPts val="3200"/>
              <a:buFont typeface="Calibri"/>
              <a:buAutoNum type="alphaLcPeriod"/>
            </a:pPr>
            <a:r>
              <a:rPr lang="en-US" dirty="0"/>
              <a:t>If you include a group function in a </a:t>
            </a:r>
            <a:r>
              <a:rPr lang="en-US" dirty="0">
                <a:latin typeface="Courier New"/>
                <a:ea typeface="Courier New"/>
                <a:cs typeface="Courier New"/>
                <a:sym typeface="Courier New"/>
              </a:rPr>
              <a:t>SELECT</a:t>
            </a:r>
            <a:r>
              <a:rPr lang="en-US" dirty="0"/>
              <a:t> clause, you must include a </a:t>
            </a:r>
            <a:r>
              <a:rPr lang="en-US" dirty="0">
                <a:latin typeface="Courier New"/>
                <a:ea typeface="Courier New"/>
                <a:cs typeface="Courier New"/>
                <a:sym typeface="Courier New"/>
              </a:rPr>
              <a:t>GROUP</a:t>
            </a:r>
            <a:r>
              <a:rPr lang="en-US" dirty="0"/>
              <a:t> </a:t>
            </a:r>
            <a:r>
              <a:rPr lang="en-US" dirty="0">
                <a:latin typeface="Courier New"/>
                <a:ea typeface="Courier New"/>
                <a:cs typeface="Courier New"/>
                <a:sym typeface="Courier New"/>
              </a:rPr>
              <a:t>BY</a:t>
            </a:r>
            <a:r>
              <a:rPr lang="en-US" dirty="0"/>
              <a:t> clause.</a:t>
            </a:r>
            <a:endParaRPr dirty="0"/>
          </a:p>
          <a:p>
            <a:pPr marL="0" lvl="0" indent="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287"/>
        <p:cNvGrpSpPr/>
        <p:nvPr/>
      </p:nvGrpSpPr>
      <p:grpSpPr>
        <a:xfrm>
          <a:off x="0" y="0"/>
          <a:ext cx="0" cy="0"/>
          <a:chOff x="0" y="0"/>
          <a:chExt cx="0" cy="0"/>
        </a:xfrm>
      </p:grpSpPr>
      <p:sp>
        <p:nvSpPr>
          <p:cNvPr id="3291" name="Google Shape;3291;p23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Summary</a:t>
            </a:r>
            <a:endParaRPr/>
          </a:p>
        </p:txBody>
      </p:sp>
      <p:sp>
        <p:nvSpPr>
          <p:cNvPr id="3292" name="Google Shape;3292;p23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In this lesson, you should have learned how to:</a:t>
            </a:r>
            <a:endParaRPr/>
          </a:p>
          <a:p>
            <a:pPr marL="685800" lvl="1" indent="-228600" algn="l" rtl="0">
              <a:lnSpc>
                <a:spcPct val="90000"/>
              </a:lnSpc>
              <a:spcBef>
                <a:spcPts val="500"/>
              </a:spcBef>
              <a:spcAft>
                <a:spcPts val="0"/>
              </a:spcAft>
              <a:buClr>
                <a:schemeClr val="dk1"/>
              </a:buClr>
              <a:buSzPts val="3200"/>
              <a:buChar char="•"/>
            </a:pPr>
            <a:r>
              <a:rPr lang="en-US"/>
              <a:t>Use the group functions </a:t>
            </a:r>
            <a:r>
              <a:rPr lang="en-US">
                <a:latin typeface="Courier New"/>
                <a:ea typeface="Courier New"/>
                <a:cs typeface="Courier New"/>
                <a:sym typeface="Courier New"/>
              </a:rPr>
              <a:t>COUNT</a:t>
            </a:r>
            <a:r>
              <a:rPr lang="en-US"/>
              <a:t>, </a:t>
            </a:r>
            <a:r>
              <a:rPr lang="en-US">
                <a:latin typeface="Courier New"/>
                <a:ea typeface="Courier New"/>
                <a:cs typeface="Courier New"/>
                <a:sym typeface="Courier New"/>
              </a:rPr>
              <a:t>MAX</a:t>
            </a:r>
            <a:r>
              <a:rPr lang="en-US"/>
              <a:t>, </a:t>
            </a:r>
            <a:r>
              <a:rPr lang="en-US">
                <a:latin typeface="Courier New"/>
                <a:ea typeface="Courier New"/>
                <a:cs typeface="Courier New"/>
                <a:sym typeface="Courier New"/>
              </a:rPr>
              <a:t>MIN</a:t>
            </a:r>
            <a:r>
              <a:rPr lang="en-US"/>
              <a:t>, </a:t>
            </a:r>
            <a:r>
              <a:rPr lang="en-US">
                <a:latin typeface="Courier New"/>
                <a:ea typeface="Courier New"/>
                <a:cs typeface="Courier New"/>
                <a:sym typeface="Courier New"/>
              </a:rPr>
              <a:t>SUM</a:t>
            </a:r>
            <a:r>
              <a:rPr lang="en-US"/>
              <a:t>, </a:t>
            </a:r>
            <a:r>
              <a:rPr lang="en-US">
                <a:latin typeface="Courier New"/>
                <a:ea typeface="Courier New"/>
                <a:cs typeface="Courier New"/>
                <a:sym typeface="Courier New"/>
              </a:rPr>
              <a:t>AVG,</a:t>
            </a:r>
            <a:r>
              <a:rPr lang="en-US"/>
              <a:t> </a:t>
            </a:r>
            <a:r>
              <a:rPr lang="en-US">
                <a:latin typeface="Courier New"/>
                <a:ea typeface="Courier New"/>
                <a:cs typeface="Courier New"/>
                <a:sym typeface="Courier New"/>
              </a:rPr>
              <a:t>LISTAGG</a:t>
            </a:r>
            <a:r>
              <a:rPr lang="en-US"/>
              <a:t>, </a:t>
            </a:r>
            <a:r>
              <a:rPr lang="en-US">
                <a:latin typeface="Courier New"/>
                <a:ea typeface="Courier New"/>
                <a:cs typeface="Courier New"/>
                <a:sym typeface="Courier New"/>
              </a:rPr>
              <a:t>STDDEV</a:t>
            </a:r>
            <a:r>
              <a:rPr lang="en-US"/>
              <a:t>, and </a:t>
            </a:r>
            <a:r>
              <a:rPr lang="en-US">
                <a:latin typeface="Courier New"/>
                <a:ea typeface="Courier New"/>
                <a:cs typeface="Courier New"/>
                <a:sym typeface="Courier New"/>
              </a:rPr>
              <a:t>VARIANCE</a:t>
            </a:r>
            <a:endParaRPr/>
          </a:p>
          <a:p>
            <a:pPr marL="685800" lvl="1" indent="-228600" algn="l" rtl="0">
              <a:lnSpc>
                <a:spcPct val="90000"/>
              </a:lnSpc>
              <a:spcBef>
                <a:spcPts val="500"/>
              </a:spcBef>
              <a:spcAft>
                <a:spcPts val="0"/>
              </a:spcAft>
              <a:buClr>
                <a:schemeClr val="dk1"/>
              </a:buClr>
              <a:buSzPts val="3200"/>
              <a:buChar char="•"/>
            </a:pPr>
            <a:r>
              <a:rPr lang="en-US"/>
              <a:t>Write queries that use the </a:t>
            </a:r>
            <a:r>
              <a:rPr lang="en-US">
                <a:latin typeface="Courier New"/>
                <a:ea typeface="Courier New"/>
                <a:cs typeface="Courier New"/>
                <a:sym typeface="Courier New"/>
              </a:rPr>
              <a:t>GROUP</a:t>
            </a:r>
            <a:r>
              <a:rPr lang="en-US"/>
              <a:t> </a:t>
            </a:r>
            <a:r>
              <a:rPr lang="en-US">
                <a:latin typeface="Courier New"/>
                <a:ea typeface="Courier New"/>
                <a:cs typeface="Courier New"/>
                <a:sym typeface="Courier New"/>
              </a:rPr>
              <a:t>BY</a:t>
            </a:r>
            <a:r>
              <a:rPr lang="en-US"/>
              <a:t> clause</a:t>
            </a:r>
            <a:endParaRPr/>
          </a:p>
          <a:p>
            <a:pPr marL="685800" lvl="1" indent="-228600" algn="l" rtl="0">
              <a:lnSpc>
                <a:spcPct val="90000"/>
              </a:lnSpc>
              <a:spcBef>
                <a:spcPts val="500"/>
              </a:spcBef>
              <a:spcAft>
                <a:spcPts val="0"/>
              </a:spcAft>
              <a:buClr>
                <a:schemeClr val="dk1"/>
              </a:buClr>
              <a:buSzPts val="3200"/>
              <a:buChar char="•"/>
            </a:pPr>
            <a:r>
              <a:rPr lang="en-US"/>
              <a:t>Write queries that use the </a:t>
            </a:r>
            <a:r>
              <a:rPr lang="en-US">
                <a:latin typeface="Courier New"/>
                <a:ea typeface="Courier New"/>
                <a:cs typeface="Courier New"/>
                <a:sym typeface="Courier New"/>
              </a:rPr>
              <a:t>HAVING</a:t>
            </a:r>
            <a:r>
              <a:rPr lang="en-US"/>
              <a:t> clause</a:t>
            </a:r>
            <a:endParaRPr/>
          </a:p>
          <a:p>
            <a:pPr marL="0" lvl="0" indent="0" algn="l" rtl="0">
              <a:lnSpc>
                <a:spcPct val="90000"/>
              </a:lnSpc>
              <a:spcBef>
                <a:spcPts val="1000"/>
              </a:spcBef>
              <a:spcAft>
                <a:spcPts val="0"/>
              </a:spcAft>
              <a:buClr>
                <a:schemeClr val="dk1"/>
              </a:buClr>
              <a:buSzPts val="3200"/>
              <a:buNone/>
            </a:pPr>
            <a:endParaRPr/>
          </a:p>
        </p:txBody>
      </p:sp>
      <p:sp>
        <p:nvSpPr>
          <p:cNvPr id="3293" name="Google Shape;3293;p237"/>
          <p:cNvSpPr/>
          <p:nvPr/>
        </p:nvSpPr>
        <p:spPr>
          <a:xfrm>
            <a:off x="760412" y="3644603"/>
            <a:ext cx="7331364" cy="189005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SELECT    </a:t>
            </a:r>
            <a:r>
              <a:rPr lang="en-US" sz="1800" b="1" i="1">
                <a:solidFill>
                  <a:srgbClr val="000000"/>
                </a:solidFill>
                <a:latin typeface="Courier New"/>
                <a:ea typeface="Courier New"/>
                <a:cs typeface="Courier New"/>
                <a:sym typeface="Courier New"/>
              </a:rPr>
              <a:t>column</a:t>
            </a:r>
            <a:r>
              <a:rPr lang="en-US" sz="1800" b="1">
                <a:solidFill>
                  <a:srgbClr val="000000"/>
                </a:solidFill>
                <a:latin typeface="Courier New"/>
                <a:ea typeface="Courier New"/>
                <a:cs typeface="Courier New"/>
                <a:sym typeface="Courier New"/>
              </a:rPr>
              <a:t>, </a:t>
            </a:r>
            <a:r>
              <a:rPr lang="en-US" sz="1800" b="1" i="1">
                <a:solidFill>
                  <a:srgbClr val="000000"/>
                </a:solidFill>
                <a:latin typeface="Courier New"/>
                <a:ea typeface="Courier New"/>
                <a:cs typeface="Courier New"/>
                <a:sym typeface="Courier New"/>
              </a:rPr>
              <a:t>group_function</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FROM      </a:t>
            </a:r>
            <a:r>
              <a:rPr lang="en-US" sz="1800" b="1" i="1">
                <a:solidFill>
                  <a:srgbClr val="000000"/>
                </a:solidFill>
                <a:latin typeface="Courier New"/>
                <a:ea typeface="Courier New"/>
                <a:cs typeface="Courier New"/>
                <a:sym typeface="Courier New"/>
              </a:rPr>
              <a:t>table</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[WHERE    </a:t>
            </a:r>
            <a:r>
              <a:rPr lang="en-US" sz="1800" b="1" i="1">
                <a:solidFill>
                  <a:srgbClr val="000000"/>
                </a:solidFill>
                <a:latin typeface="Courier New"/>
                <a:ea typeface="Courier New"/>
                <a:cs typeface="Courier New"/>
                <a:sym typeface="Courier New"/>
              </a:rPr>
              <a:t>condition</a:t>
            </a:r>
            <a:r>
              <a:rPr lang="en-US" sz="18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[GROUP BY </a:t>
            </a:r>
            <a:r>
              <a:rPr lang="en-US" sz="1800" b="1" i="1">
                <a:solidFill>
                  <a:srgbClr val="000000"/>
                </a:solidFill>
                <a:latin typeface="Courier New"/>
                <a:ea typeface="Courier New"/>
                <a:cs typeface="Courier New"/>
                <a:sym typeface="Courier New"/>
              </a:rPr>
              <a:t>group_by_expression</a:t>
            </a:r>
            <a:r>
              <a:rPr lang="en-US" sz="1800" b="1">
                <a:solidFill>
                  <a:srgbClr val="000000"/>
                </a:solidFill>
                <a:latin typeface="Courier New"/>
                <a:ea typeface="Courier New"/>
                <a:cs typeface="Courier New"/>
                <a:sym typeface="Courier New"/>
              </a:rPr>
              <a:t>]</a:t>
            </a:r>
            <a:endParaRPr sz="1800" b="1" i="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[HAVING   </a:t>
            </a:r>
            <a:r>
              <a:rPr lang="en-US" sz="1800" b="1" i="1">
                <a:solidFill>
                  <a:srgbClr val="000000"/>
                </a:solidFill>
                <a:latin typeface="Courier New"/>
                <a:ea typeface="Courier New"/>
                <a:cs typeface="Courier New"/>
                <a:sym typeface="Courier New"/>
              </a:rPr>
              <a:t>group_condition</a:t>
            </a:r>
            <a:r>
              <a:rPr lang="en-US" sz="18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[ORDER BY </a:t>
            </a:r>
            <a:r>
              <a:rPr lang="en-US" sz="1800" b="1" i="1">
                <a:solidFill>
                  <a:srgbClr val="000000"/>
                </a:solidFill>
                <a:latin typeface="Courier New"/>
                <a:ea typeface="Courier New"/>
                <a:cs typeface="Courier New"/>
                <a:sym typeface="Courier New"/>
              </a:rPr>
              <a:t>column</a:t>
            </a:r>
            <a:r>
              <a:rPr lang="en-US" sz="1800" b="1">
                <a:solidFill>
                  <a:srgbClr val="000000"/>
                </a:solidFill>
                <a:latin typeface="Courier New"/>
                <a:ea typeface="Courier New"/>
                <a:cs typeface="Courier New"/>
                <a:sym typeface="Courier New"/>
              </a:rPr>
              <a:t>];</a:t>
            </a:r>
            <a:endParaRPr/>
          </a:p>
        </p:txBody>
      </p:sp>
      <p:sp>
        <p:nvSpPr>
          <p:cNvPr id="3294" name="Google Shape;3294;p237"/>
          <p:cNvSpPr/>
          <p:nvPr/>
        </p:nvSpPr>
        <p:spPr>
          <a:xfrm>
            <a:off x="841519" y="4608109"/>
            <a:ext cx="4565650" cy="5873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219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3200" dirty="0"/>
              <a:t>Relational Database Terminology</a:t>
            </a:r>
            <a:endParaRPr sz="3200" dirty="0"/>
          </a:p>
        </p:txBody>
      </p:sp>
      <p:grpSp>
        <p:nvGrpSpPr>
          <p:cNvPr id="479" name="Google Shape;479;p36"/>
          <p:cNvGrpSpPr/>
          <p:nvPr/>
        </p:nvGrpSpPr>
        <p:grpSpPr>
          <a:xfrm>
            <a:off x="2936082" y="1292225"/>
            <a:ext cx="6316661" cy="4273551"/>
            <a:chOff x="2901951" y="1295400"/>
            <a:chExt cx="6316661" cy="4273551"/>
          </a:xfrm>
        </p:grpSpPr>
        <p:pic>
          <p:nvPicPr>
            <p:cNvPr id="480" name="Google Shape;480;p36" descr="C:\salome_official\projects\11gR2\screenshots\intro_s27_a.gif"/>
            <p:cNvPicPr preferRelativeResize="0"/>
            <p:nvPr/>
          </p:nvPicPr>
          <p:blipFill rotWithShape="1">
            <a:blip r:embed="rId3">
              <a:alphaModFix/>
            </a:blip>
            <a:srcRect/>
            <a:stretch/>
          </p:blipFill>
          <p:spPr>
            <a:xfrm>
              <a:off x="3378201" y="1738314"/>
              <a:ext cx="5411787" cy="3830637"/>
            </a:xfrm>
            <a:prstGeom prst="rect">
              <a:avLst/>
            </a:prstGeom>
            <a:noFill/>
            <a:ln w="12700" cap="flat" cmpd="sng">
              <a:solidFill>
                <a:srgbClr val="F7941D"/>
              </a:solidFill>
              <a:prstDash val="solid"/>
              <a:miter lim="800000"/>
              <a:headEnd type="none" w="sm" len="sm"/>
              <a:tailEnd type="none" w="sm" len="sm"/>
            </a:ln>
          </p:spPr>
        </p:pic>
        <p:sp>
          <p:nvSpPr>
            <p:cNvPr id="481" name="Google Shape;481;p36"/>
            <p:cNvSpPr/>
            <p:nvPr/>
          </p:nvSpPr>
          <p:spPr>
            <a:xfrm>
              <a:off x="3363013" y="1716088"/>
              <a:ext cx="914400" cy="3846512"/>
            </a:xfrm>
            <a:prstGeom prst="rect">
              <a:avLst/>
            </a:prstGeom>
            <a:noFill/>
            <a:ln w="28575" cap="flat" cmpd="sng">
              <a:solidFill>
                <a:srgbClr val="F794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82" name="Google Shape;482;p36"/>
            <p:cNvSpPr/>
            <p:nvPr/>
          </p:nvSpPr>
          <p:spPr>
            <a:xfrm>
              <a:off x="5948362" y="1716088"/>
              <a:ext cx="640080" cy="3846512"/>
            </a:xfrm>
            <a:prstGeom prst="rect">
              <a:avLst/>
            </a:prstGeom>
            <a:noFill/>
            <a:ln w="28575" cap="flat" cmpd="sng">
              <a:solidFill>
                <a:srgbClr val="F794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83" name="Google Shape;483;p36"/>
            <p:cNvSpPr/>
            <p:nvPr/>
          </p:nvSpPr>
          <p:spPr>
            <a:xfrm>
              <a:off x="7736308" y="1727200"/>
              <a:ext cx="1051560" cy="3835400"/>
            </a:xfrm>
            <a:prstGeom prst="rect">
              <a:avLst/>
            </a:prstGeom>
            <a:noFill/>
            <a:ln w="28575" cap="flat" cmpd="sng">
              <a:solidFill>
                <a:srgbClr val="F794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84" name="Google Shape;484;p36"/>
            <p:cNvSpPr/>
            <p:nvPr/>
          </p:nvSpPr>
          <p:spPr>
            <a:xfrm>
              <a:off x="6584950" y="3189288"/>
              <a:ext cx="1143000" cy="163512"/>
            </a:xfrm>
            <a:prstGeom prst="rect">
              <a:avLst/>
            </a:prstGeom>
            <a:noFill/>
            <a:ln w="28575" cap="flat" cmpd="sng">
              <a:solidFill>
                <a:srgbClr val="F794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85" name="Google Shape;485;p36"/>
            <p:cNvSpPr/>
            <p:nvPr/>
          </p:nvSpPr>
          <p:spPr>
            <a:xfrm>
              <a:off x="2932112" y="4730750"/>
              <a:ext cx="342900" cy="342900"/>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86" name="Google Shape;486;p36"/>
            <p:cNvSpPr/>
            <p:nvPr/>
          </p:nvSpPr>
          <p:spPr>
            <a:xfrm>
              <a:off x="2901951" y="1752600"/>
              <a:ext cx="350837" cy="349250"/>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2</a:t>
              </a:r>
              <a:endParaRPr sz="1800">
                <a:solidFill>
                  <a:schemeClr val="dk1"/>
                </a:solidFill>
                <a:latin typeface="Calibri"/>
                <a:ea typeface="Calibri"/>
                <a:cs typeface="Calibri"/>
                <a:sym typeface="Calibri"/>
              </a:endParaRPr>
            </a:p>
          </p:txBody>
        </p:sp>
        <p:sp>
          <p:nvSpPr>
            <p:cNvPr id="487" name="Google Shape;487;p36"/>
            <p:cNvSpPr/>
            <p:nvPr/>
          </p:nvSpPr>
          <p:spPr>
            <a:xfrm>
              <a:off x="6037262" y="1295400"/>
              <a:ext cx="342900" cy="342900"/>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3</a:t>
              </a:r>
              <a:endParaRPr sz="1800">
                <a:solidFill>
                  <a:schemeClr val="dk1"/>
                </a:solidFill>
                <a:latin typeface="Calibri"/>
                <a:ea typeface="Calibri"/>
                <a:cs typeface="Calibri"/>
                <a:sym typeface="Calibri"/>
              </a:endParaRPr>
            </a:p>
          </p:txBody>
        </p:sp>
        <p:sp>
          <p:nvSpPr>
            <p:cNvPr id="488" name="Google Shape;488;p36"/>
            <p:cNvSpPr/>
            <p:nvPr/>
          </p:nvSpPr>
          <p:spPr>
            <a:xfrm>
              <a:off x="8875712" y="1752600"/>
              <a:ext cx="342900" cy="342900"/>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4</a:t>
              </a:r>
              <a:endParaRPr sz="1800">
                <a:solidFill>
                  <a:schemeClr val="dk1"/>
                </a:solidFill>
                <a:latin typeface="Calibri"/>
                <a:ea typeface="Calibri"/>
                <a:cs typeface="Calibri"/>
                <a:sym typeface="Calibri"/>
              </a:endParaRPr>
            </a:p>
          </p:txBody>
        </p:sp>
        <p:sp>
          <p:nvSpPr>
            <p:cNvPr id="489" name="Google Shape;489;p36"/>
            <p:cNvSpPr/>
            <p:nvPr/>
          </p:nvSpPr>
          <p:spPr>
            <a:xfrm>
              <a:off x="6742112" y="2798763"/>
              <a:ext cx="342900" cy="342900"/>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6</a:t>
              </a:r>
              <a:endParaRPr sz="1800">
                <a:solidFill>
                  <a:schemeClr val="dk1"/>
                </a:solidFill>
                <a:latin typeface="Calibri"/>
                <a:ea typeface="Calibri"/>
                <a:cs typeface="Calibri"/>
                <a:sym typeface="Calibri"/>
              </a:endParaRPr>
            </a:p>
          </p:txBody>
        </p:sp>
        <p:sp>
          <p:nvSpPr>
            <p:cNvPr id="490" name="Google Shape;490;p36"/>
            <p:cNvSpPr/>
            <p:nvPr/>
          </p:nvSpPr>
          <p:spPr>
            <a:xfrm>
              <a:off x="8875712" y="2552700"/>
              <a:ext cx="342900" cy="342900"/>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5</a:t>
              </a:r>
              <a:endParaRPr sz="1800">
                <a:solidFill>
                  <a:schemeClr val="dk1"/>
                </a:solidFill>
                <a:latin typeface="Calibri"/>
                <a:ea typeface="Calibri"/>
                <a:cs typeface="Calibri"/>
                <a:sym typeface="Calibri"/>
              </a:endParaRPr>
            </a:p>
          </p:txBody>
        </p:sp>
        <p:sp>
          <p:nvSpPr>
            <p:cNvPr id="491" name="Google Shape;491;p36"/>
            <p:cNvSpPr/>
            <p:nvPr/>
          </p:nvSpPr>
          <p:spPr>
            <a:xfrm>
              <a:off x="3367087" y="4819650"/>
              <a:ext cx="5410200" cy="217488"/>
            </a:xfrm>
            <a:prstGeom prst="rect">
              <a:avLst/>
            </a:prstGeom>
            <a:noFill/>
            <a:ln w="28575" cap="flat" cmpd="sng">
              <a:solidFill>
                <a:srgbClr val="F794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492" name="Google Shape;492;p36"/>
            <p:cNvSpPr/>
            <p:nvPr/>
          </p:nvSpPr>
          <p:spPr>
            <a:xfrm>
              <a:off x="7744933" y="2667000"/>
              <a:ext cx="1051560" cy="152400"/>
            </a:xfrm>
            <a:prstGeom prst="rect">
              <a:avLst/>
            </a:prstGeom>
            <a:noFill/>
            <a:ln w="28575" cap="flat" cmpd="sng">
              <a:solidFill>
                <a:srgbClr val="F7941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sp>
        <p:nvSpPr>
          <p:cNvPr id="1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sp>
        <p:nvSpPr>
          <p:cNvPr id="3300" name="Google Shape;3300;p238"/>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Practice 6: Overview</a:t>
            </a:r>
            <a:endParaRPr dirty="0"/>
          </a:p>
        </p:txBody>
      </p:sp>
      <p:sp>
        <p:nvSpPr>
          <p:cNvPr id="3301" name="Google Shape;3301;p23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This practice covers the following topics:</a:t>
            </a:r>
            <a:endParaRPr/>
          </a:p>
          <a:p>
            <a:pPr marL="685800" lvl="1" indent="-228600" algn="l" rtl="0">
              <a:lnSpc>
                <a:spcPct val="90000"/>
              </a:lnSpc>
              <a:spcBef>
                <a:spcPts val="500"/>
              </a:spcBef>
              <a:spcAft>
                <a:spcPts val="0"/>
              </a:spcAft>
              <a:buClr>
                <a:schemeClr val="dk1"/>
              </a:buClr>
              <a:buSzPts val="3200"/>
              <a:buChar char="•"/>
            </a:pPr>
            <a:r>
              <a:rPr lang="en-US"/>
              <a:t>Writing queries that use group functions</a:t>
            </a:r>
            <a:endParaRPr/>
          </a:p>
          <a:p>
            <a:pPr marL="685800" lvl="1" indent="-228600" algn="l" rtl="0">
              <a:lnSpc>
                <a:spcPct val="90000"/>
              </a:lnSpc>
              <a:spcBef>
                <a:spcPts val="500"/>
              </a:spcBef>
              <a:spcAft>
                <a:spcPts val="0"/>
              </a:spcAft>
              <a:buClr>
                <a:schemeClr val="dk1"/>
              </a:buClr>
              <a:buSzPts val="3200"/>
              <a:buChar char="•"/>
            </a:pPr>
            <a:r>
              <a:rPr lang="en-US"/>
              <a:t>Grouping by rows to achieve more than one result</a:t>
            </a:r>
            <a:endParaRPr/>
          </a:p>
          <a:p>
            <a:pPr marL="685800" lvl="1" indent="-228600" algn="l" rtl="0">
              <a:lnSpc>
                <a:spcPct val="90000"/>
              </a:lnSpc>
              <a:spcBef>
                <a:spcPts val="500"/>
              </a:spcBef>
              <a:spcAft>
                <a:spcPts val="0"/>
              </a:spcAft>
              <a:buClr>
                <a:schemeClr val="dk1"/>
              </a:buClr>
              <a:buSzPts val="3200"/>
              <a:buChar char="•"/>
            </a:pPr>
            <a:r>
              <a:rPr lang="en-US"/>
              <a:t>Restricting groups by using the </a:t>
            </a:r>
            <a:r>
              <a:rPr lang="en-US">
                <a:latin typeface="Courier New"/>
                <a:ea typeface="Courier New"/>
                <a:cs typeface="Courier New"/>
                <a:sym typeface="Courier New"/>
              </a:rPr>
              <a:t>HAVING</a:t>
            </a:r>
            <a:r>
              <a:rPr lang="en-US"/>
              <a:t> clause</a:t>
            </a:r>
            <a:endParaRPr/>
          </a:p>
          <a:p>
            <a:pPr marL="0" lvl="0" indent="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220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ítulo 14"/>
          <p:cNvSpPr>
            <a:spLocks noGrp="1"/>
          </p:cNvSpPr>
          <p:nvPr>
            <p:ph type="subTitle" idx="4294967295"/>
          </p:nvPr>
        </p:nvSpPr>
        <p:spPr>
          <a:xfrm>
            <a:off x="4965142" y="4813737"/>
            <a:ext cx="7226857" cy="1492469"/>
          </a:xfrm>
        </p:spPr>
        <p:txBody>
          <a:bodyPr/>
          <a:lstStyle/>
          <a:p>
            <a:r>
              <a:rPr lang="en-US" altLang="en-US" dirty="0"/>
              <a:t>Displaying Data from Multiple Tables </a:t>
            </a:r>
            <a:r>
              <a:rPr lang="en-US" altLang="en-US" dirty="0" smtClean="0"/>
              <a:t>Using Joins</a:t>
            </a:r>
            <a:endParaRPr lang="es-VE" dirty="0"/>
          </a:p>
        </p:txBody>
      </p:sp>
      <p:sp>
        <p:nvSpPr>
          <p:cNvPr id="14" name="Título 13"/>
          <p:cNvSpPr>
            <a:spLocks noGrp="1"/>
          </p:cNvSpPr>
          <p:nvPr>
            <p:ph type="ctrTitle"/>
          </p:nvPr>
        </p:nvSpPr>
        <p:spPr/>
        <p:txBody>
          <a:bodyPr/>
          <a:lstStyle/>
          <a:p>
            <a:r>
              <a:rPr lang="es-VE" dirty="0" smtClean="0"/>
              <a:t>Joins</a:t>
            </a:r>
            <a:endParaRPr lang="es-VE" dirty="0"/>
          </a:p>
        </p:txBody>
      </p:sp>
    </p:spTree>
    <p:extLst>
      <p:ext uri="{BB962C8B-B14F-4D97-AF65-F5344CB8AC3E}">
        <p14:creationId xmlns:p14="http://schemas.microsoft.com/office/powerpoint/2010/main" val="28589649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Course Roadmap</a:t>
            </a:r>
            <a:endParaRPr lang="es-VE" dirty="0"/>
          </a:p>
        </p:txBody>
      </p:sp>
      <p:sp>
        <p:nvSpPr>
          <p:cNvPr id="4" name="Rounded Rectangle 16"/>
          <p:cNvSpPr/>
          <p:nvPr/>
        </p:nvSpPr>
        <p:spPr bwMode="auto">
          <a:xfrm>
            <a:off x="3511630" y="1488783"/>
            <a:ext cx="8305800" cy="4522115"/>
          </a:xfrm>
          <a:prstGeom prst="roundRect">
            <a:avLst>
              <a:gd name="adj" fmla="val 926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5" name="Rounded Rectangle 21"/>
          <p:cNvSpPr/>
          <p:nvPr/>
        </p:nvSpPr>
        <p:spPr bwMode="auto">
          <a:xfrm>
            <a:off x="4612595" y="3847264"/>
            <a:ext cx="5713476" cy="831273"/>
          </a:xfrm>
          <a:prstGeom prst="roundRect">
            <a:avLst>
              <a:gd name="adj" fmla="val 28911"/>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6" name="Rounded Rectangle 23"/>
          <p:cNvSpPr/>
          <p:nvPr/>
        </p:nvSpPr>
        <p:spPr bwMode="auto">
          <a:xfrm>
            <a:off x="4612595" y="4872145"/>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7" name="Rounded Rectangle 24"/>
          <p:cNvSpPr/>
          <p:nvPr/>
        </p:nvSpPr>
        <p:spPr bwMode="auto">
          <a:xfrm>
            <a:off x="4612595" y="2822384"/>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8" name="Rounded Rectangle 25"/>
          <p:cNvSpPr/>
          <p:nvPr/>
        </p:nvSpPr>
        <p:spPr bwMode="auto">
          <a:xfrm>
            <a:off x="4611329" y="1797504"/>
            <a:ext cx="5716265"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9" name="TextBox 26"/>
          <p:cNvSpPr txBox="1"/>
          <p:nvPr/>
        </p:nvSpPr>
        <p:spPr>
          <a:xfrm>
            <a:off x="5222195" y="1936140"/>
            <a:ext cx="4491611"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6: Reporting Aggregated Data Using Group Functions</a:t>
            </a:r>
            <a:endParaRPr lang="en-US" sz="1500" dirty="0">
              <a:solidFill>
                <a:schemeClr val="tx1"/>
              </a:solidFill>
              <a:latin typeface="Courier New" pitchFamily="49" charset="0"/>
              <a:cs typeface="Courier New" pitchFamily="49" charset="0"/>
            </a:endParaRPr>
          </a:p>
        </p:txBody>
      </p:sp>
      <p:sp>
        <p:nvSpPr>
          <p:cNvPr id="10" name="TextBox 27"/>
          <p:cNvSpPr txBox="1"/>
          <p:nvPr/>
        </p:nvSpPr>
        <p:spPr>
          <a:xfrm>
            <a:off x="5285122" y="2961021"/>
            <a:ext cx="4083283"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7: Displaying Data from Multiple Tables Using Joins</a:t>
            </a:r>
          </a:p>
        </p:txBody>
      </p:sp>
      <p:sp>
        <p:nvSpPr>
          <p:cNvPr id="11" name="TextBox 28"/>
          <p:cNvSpPr txBox="1"/>
          <p:nvPr/>
        </p:nvSpPr>
        <p:spPr>
          <a:xfrm>
            <a:off x="5256062" y="3985901"/>
            <a:ext cx="4083283" cy="553998"/>
          </a:xfrm>
          <a:prstGeom prst="rect">
            <a:avLst/>
          </a:prstGeom>
          <a:noFill/>
        </p:spPr>
        <p:txBody>
          <a:bodyPr wrap="square" rtlCol="0" anchor="ctr">
            <a:spAutoFit/>
          </a:bodyPr>
          <a:lstStyle>
            <a:defPPr>
              <a:defRPr lang="en-US"/>
            </a:defPPr>
            <a:lvl1pPr>
              <a:defRPr sz="1500" b="1">
                <a:solidFill>
                  <a:schemeClr val="bg1"/>
                </a:solidFill>
              </a:defRPr>
            </a:lvl1pPr>
          </a:lstStyle>
          <a:p>
            <a:pPr defTabSz="228600" fontAlgn="auto">
              <a:spcBef>
                <a:spcPts val="0"/>
              </a:spcBef>
              <a:spcAft>
                <a:spcPts val="0"/>
              </a:spcAft>
              <a:defRPr/>
            </a:pPr>
            <a:r>
              <a:rPr lang="en-US" dirty="0"/>
              <a:t>Lesson 8: Using Subqueries to Solve Queries</a:t>
            </a:r>
          </a:p>
        </p:txBody>
      </p:sp>
      <p:sp>
        <p:nvSpPr>
          <p:cNvPr id="12" name="TextBox 29"/>
          <p:cNvSpPr txBox="1"/>
          <p:nvPr/>
        </p:nvSpPr>
        <p:spPr>
          <a:xfrm>
            <a:off x="5256062" y="5126198"/>
            <a:ext cx="4083283"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pPr>
              <a:defRPr/>
            </a:pPr>
            <a:r>
              <a:rPr lang="en-US" dirty="0">
                <a:solidFill>
                  <a:schemeClr val="tx1"/>
                </a:solidFill>
              </a:rPr>
              <a:t>Lesson 9: Using Set Operators</a:t>
            </a:r>
          </a:p>
        </p:txBody>
      </p:sp>
      <p:sp>
        <p:nvSpPr>
          <p:cNvPr id="13" name="Isosceles Triangle 30"/>
          <p:cNvSpPr>
            <a:spLocks noChangeAspect="1"/>
          </p:cNvSpPr>
          <p:nvPr/>
        </p:nvSpPr>
        <p:spPr bwMode="auto">
          <a:xfrm rot="5400000">
            <a:off x="4786862" y="3140088"/>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4" name="Isosceles Triangle 31"/>
          <p:cNvSpPr>
            <a:spLocks noChangeAspect="1"/>
          </p:cNvSpPr>
          <p:nvPr/>
        </p:nvSpPr>
        <p:spPr bwMode="auto">
          <a:xfrm rot="5400000">
            <a:off x="4786862" y="4164968"/>
            <a:ext cx="293800" cy="195865"/>
          </a:xfrm>
          <a:prstGeom prst="triangle">
            <a:avLst/>
          </a:prstGeom>
          <a:solidFill>
            <a:srgbClr val="F7941D"/>
          </a:solidFill>
          <a:ln w="2857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5" name="Isosceles Triangle 32"/>
          <p:cNvSpPr>
            <a:spLocks noChangeAspect="1"/>
          </p:cNvSpPr>
          <p:nvPr/>
        </p:nvSpPr>
        <p:spPr bwMode="auto">
          <a:xfrm rot="5400000">
            <a:off x="4786862" y="5189849"/>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6" name="Isosceles Triangle 33"/>
          <p:cNvSpPr>
            <a:spLocks noChangeAspect="1"/>
          </p:cNvSpPr>
          <p:nvPr/>
        </p:nvSpPr>
        <p:spPr bwMode="auto">
          <a:xfrm rot="5400000">
            <a:off x="4786862" y="2115208"/>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7" name="Group 34"/>
          <p:cNvGrpSpPr/>
          <p:nvPr/>
        </p:nvGrpSpPr>
        <p:grpSpPr>
          <a:xfrm>
            <a:off x="10251397" y="3967423"/>
            <a:ext cx="1715510" cy="591689"/>
            <a:chOff x="9786179" y="1585747"/>
            <a:chExt cx="1715510" cy="591689"/>
          </a:xfrm>
          <a:solidFill>
            <a:srgbClr val="F7941D"/>
          </a:solidFill>
        </p:grpSpPr>
        <p:sp>
          <p:nvSpPr>
            <p:cNvPr id="18" name="Freeform 35"/>
            <p:cNvSpPr/>
            <p:nvPr/>
          </p:nvSpPr>
          <p:spPr bwMode="auto">
            <a:xfrm>
              <a:off x="11346670" y="1627299"/>
              <a:ext cx="142410" cy="515233"/>
            </a:xfrm>
            <a:custGeom>
              <a:avLst/>
              <a:gdLst>
                <a:gd name="connsiteX0" fmla="*/ 0 w 142410"/>
                <a:gd name="connsiteY0" fmla="*/ 0 h 515233"/>
                <a:gd name="connsiteX1" fmla="*/ 56536 w 142410"/>
                <a:gd name="connsiteY1" fmla="*/ 0 h 515233"/>
                <a:gd name="connsiteX2" fmla="*/ 142410 w 142410"/>
                <a:gd name="connsiteY2" fmla="*/ 85874 h 515233"/>
                <a:gd name="connsiteX3" fmla="*/ 142410 w 142410"/>
                <a:gd name="connsiteY3" fmla="*/ 429359 h 515233"/>
                <a:gd name="connsiteX4" fmla="*/ 56536 w 142410"/>
                <a:gd name="connsiteY4" fmla="*/ 515233 h 515233"/>
                <a:gd name="connsiteX5" fmla="*/ 0 w 142410"/>
                <a:gd name="connsiteY5" fmla="*/ 515233 h 515233"/>
                <a:gd name="connsiteX6" fmla="*/ 0 w 142410"/>
                <a:gd name="connsiteY6" fmla="*/ 0 h 5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10" h="515233">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9" name="Freeform 36"/>
            <p:cNvSpPr/>
            <p:nvPr/>
          </p:nvSpPr>
          <p:spPr bwMode="auto">
            <a:xfrm>
              <a:off x="10097297" y="1662739"/>
              <a:ext cx="1404392" cy="437706"/>
            </a:xfrm>
            <a:custGeom>
              <a:avLst/>
              <a:gdLst>
                <a:gd name="connsiteX0" fmla="*/ 1376166 w 1404392"/>
                <a:gd name="connsiteY0" fmla="*/ 0 h 704932"/>
                <a:gd name="connsiteX1" fmla="*/ 1376773 w 1404392"/>
                <a:gd name="connsiteY1" fmla="*/ 564 h 704932"/>
                <a:gd name="connsiteX2" fmla="*/ 1404392 w 1404392"/>
                <a:gd name="connsiteY2" fmla="*/ 92517 h 704932"/>
                <a:gd name="connsiteX3" fmla="*/ 1404392 w 1404392"/>
                <a:gd name="connsiteY3" fmla="*/ 612664 h 704932"/>
                <a:gd name="connsiteX4" fmla="*/ 1376773 w 1404392"/>
                <a:gd name="connsiteY4" fmla="*/ 704619 h 704932"/>
                <a:gd name="connsiteX5" fmla="*/ 1376436 w 1404392"/>
                <a:gd name="connsiteY5" fmla="*/ 704932 h 704932"/>
                <a:gd name="connsiteX6" fmla="*/ 1369115 w 1404392"/>
                <a:gd name="connsiteY6" fmla="*/ 680559 h 704932"/>
                <a:gd name="connsiteX7" fmla="*/ 1314010 w 1404392"/>
                <a:gd name="connsiteY7" fmla="*/ 649080 h 704932"/>
                <a:gd name="connsiteX8" fmla="*/ 0 w 1404392"/>
                <a:gd name="connsiteY8" fmla="*/ 649080 h 704932"/>
                <a:gd name="connsiteX9" fmla="*/ 0 w 1404392"/>
                <a:gd name="connsiteY9" fmla="*/ 54954 h 704932"/>
                <a:gd name="connsiteX10" fmla="*/ 1314010 w 1404392"/>
                <a:gd name="connsiteY10" fmla="*/ 54954 h 704932"/>
                <a:gd name="connsiteX11" fmla="*/ 1369115 w 1404392"/>
                <a:gd name="connsiteY11" fmla="*/ 23476 h 704932"/>
                <a:gd name="connsiteX12" fmla="*/ 1376166 w 1404392"/>
                <a:gd name="connsiteY12" fmla="*/ 0 h 70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392" h="704932">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0" name="Isosceles Triangle 37"/>
            <p:cNvSpPr/>
            <p:nvPr/>
          </p:nvSpPr>
          <p:spPr bwMode="auto">
            <a:xfrm rot="16200000">
              <a:off x="9701851" y="1670075"/>
              <a:ext cx="591689" cy="423034"/>
            </a:xfrm>
            <a:prstGeom prst="triangl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1" name="TextBox 38"/>
            <p:cNvSpPr txBox="1"/>
            <p:nvPr/>
          </p:nvSpPr>
          <p:spPr>
            <a:xfrm>
              <a:off x="10098845" y="1727704"/>
              <a:ext cx="1322479" cy="307777"/>
            </a:xfrm>
            <a:prstGeom prst="rect">
              <a:avLst/>
            </a:prstGeom>
            <a:grpFill/>
          </p:spPr>
          <p:txBody>
            <a:bodyPr wrap="square" rtlCol="0">
              <a:spAutoFit/>
            </a:bodyPr>
            <a:lstStyle/>
            <a:p>
              <a:pPr algn="ctr"/>
              <a:r>
                <a:rPr lang="en-US" sz="1400" b="1" dirty="0">
                  <a:solidFill>
                    <a:schemeClr val="bg1"/>
                  </a:solidFill>
                  <a:latin typeface="LavosHandy™"/>
                </a:rPr>
                <a:t>You are here!</a:t>
              </a:r>
            </a:p>
          </p:txBody>
        </p:sp>
      </p:grpSp>
      <p:sp>
        <p:nvSpPr>
          <p:cNvPr id="22" name="Rounded Rectangle 39"/>
          <p:cNvSpPr/>
          <p:nvPr/>
        </p:nvSpPr>
        <p:spPr bwMode="auto">
          <a:xfrm>
            <a:off x="3283361" y="2723963"/>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3" name="Rounded Rectangle 40"/>
          <p:cNvSpPr/>
          <p:nvPr/>
        </p:nvSpPr>
        <p:spPr bwMode="auto">
          <a:xfrm>
            <a:off x="3283361" y="1678499"/>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4" name="Rounded Rectangle 41"/>
          <p:cNvSpPr/>
          <p:nvPr/>
        </p:nvSpPr>
        <p:spPr bwMode="auto">
          <a:xfrm>
            <a:off x="3283361" y="3780215"/>
            <a:ext cx="960176" cy="982414"/>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5" name="Rounded Rectangle 42"/>
          <p:cNvSpPr/>
          <p:nvPr/>
        </p:nvSpPr>
        <p:spPr bwMode="auto">
          <a:xfrm>
            <a:off x="3283361" y="4824826"/>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6" name="Rectangle 43"/>
          <p:cNvSpPr/>
          <p:nvPr/>
        </p:nvSpPr>
        <p:spPr bwMode="auto">
          <a:xfrm>
            <a:off x="666784" y="1070140"/>
            <a:ext cx="3422440" cy="5499100"/>
          </a:xfrm>
          <a:prstGeom prst="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6200000" scaled="1"/>
            <a:tileRect/>
          </a:gradFill>
          <a:ln>
            <a:noFill/>
          </a:ln>
          <a:effectLst>
            <a:softEdge rad="317500"/>
          </a:effectLst>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7" name="Freeform 44"/>
          <p:cNvSpPr/>
          <p:nvPr/>
        </p:nvSpPr>
        <p:spPr bwMode="auto">
          <a:xfrm>
            <a:off x="627771" y="1708158"/>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8" name="Freeform 45"/>
          <p:cNvSpPr/>
          <p:nvPr/>
        </p:nvSpPr>
        <p:spPr bwMode="auto">
          <a:xfrm>
            <a:off x="627771" y="2757970"/>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9" name="Freeform 46"/>
          <p:cNvSpPr/>
          <p:nvPr/>
        </p:nvSpPr>
        <p:spPr bwMode="auto">
          <a:xfrm>
            <a:off x="627771" y="3812081"/>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30" name="Freeform 47"/>
          <p:cNvSpPr/>
          <p:nvPr/>
        </p:nvSpPr>
        <p:spPr bwMode="auto">
          <a:xfrm>
            <a:off x="627771" y="4854519"/>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31" name="TextBox 48"/>
          <p:cNvSpPr txBox="1"/>
          <p:nvPr/>
        </p:nvSpPr>
        <p:spPr>
          <a:xfrm>
            <a:off x="985254" y="2003776"/>
            <a:ext cx="243396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Lesson 1: Introduction</a:t>
            </a:r>
          </a:p>
        </p:txBody>
      </p:sp>
      <p:sp>
        <p:nvSpPr>
          <p:cNvPr id="32" name="TextBox 49"/>
          <p:cNvSpPr txBox="1"/>
          <p:nvPr/>
        </p:nvSpPr>
        <p:spPr>
          <a:xfrm>
            <a:off x="985254" y="2938171"/>
            <a:ext cx="29327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1: Retrieving, Restricting, and Sorting Data</a:t>
            </a:r>
          </a:p>
        </p:txBody>
      </p:sp>
      <p:sp>
        <p:nvSpPr>
          <p:cNvPr id="33" name="TextBox 50"/>
          <p:cNvSpPr txBox="1"/>
          <p:nvPr/>
        </p:nvSpPr>
        <p:spPr>
          <a:xfrm>
            <a:off x="985254" y="3995601"/>
            <a:ext cx="29835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1">
                <a:solidFill>
                  <a:schemeClr val="bg1"/>
                </a:solidFill>
              </a:defRPr>
            </a:lvl1pPr>
          </a:lstStyle>
          <a:p>
            <a:r>
              <a:rPr lang="en-US" dirty="0"/>
              <a:t>Unit 2: Joins, Subqueries, and Set Operators</a:t>
            </a:r>
          </a:p>
        </p:txBody>
      </p:sp>
      <p:sp>
        <p:nvSpPr>
          <p:cNvPr id="34" name="TextBox 51"/>
          <p:cNvSpPr txBox="1"/>
          <p:nvPr/>
        </p:nvSpPr>
        <p:spPr>
          <a:xfrm>
            <a:off x="985254" y="5150137"/>
            <a:ext cx="221269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3: DML and DDL</a:t>
            </a:r>
          </a:p>
        </p:txBody>
      </p:sp>
      <p:sp>
        <p:nvSpPr>
          <p:cNvPr id="3" name="Marcador de número de diapositiva 2"/>
          <p:cNvSpPr>
            <a:spLocks noGrp="1"/>
          </p:cNvSpPr>
          <p:nvPr>
            <p:ph type="sldNum" sz="quarter" idx="12"/>
          </p:nvPr>
        </p:nvSpPr>
        <p:spPr/>
        <p:txBody>
          <a:bodyPr/>
          <a:lstStyle/>
          <a:p>
            <a:fld id="{3F142242-9245-470F-9EB3-514B6C674675}" type="slidenum">
              <a:rPr lang="es-VE" smtClean="0"/>
              <a:pPr/>
              <a:t>222</a:t>
            </a:fld>
            <a:endParaRPr lang="es-VE" dirty="0"/>
          </a:p>
        </p:txBody>
      </p:sp>
    </p:spTree>
    <p:extLst>
      <p:ext uri="{BB962C8B-B14F-4D97-AF65-F5344CB8AC3E}">
        <p14:creationId xmlns:p14="http://schemas.microsoft.com/office/powerpoint/2010/main" val="36559212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Objectives</a:t>
            </a:r>
            <a:endParaRPr lang="es-VE" dirty="0"/>
          </a:p>
        </p:txBody>
      </p:sp>
      <p:sp>
        <p:nvSpPr>
          <p:cNvPr id="5" name="Marcador de contenido 4"/>
          <p:cNvSpPr>
            <a:spLocks noGrp="1"/>
          </p:cNvSpPr>
          <p:nvPr>
            <p:ph idx="1"/>
          </p:nvPr>
        </p:nvSpPr>
        <p:spPr>
          <a:xfrm>
            <a:off x="34196" y="1156274"/>
            <a:ext cx="12192000" cy="5866475"/>
          </a:xfrm>
        </p:spPr>
        <p:txBody>
          <a:bodyPr/>
          <a:lstStyle/>
          <a:p>
            <a:pPr marL="0" indent="0">
              <a:buNone/>
            </a:pPr>
            <a:r>
              <a:rPr lang="en-US" altLang="en-US" dirty="0">
                <a:latin typeface="Arial" charset="0"/>
              </a:rPr>
              <a:t>After completing this lesson, you should be able to do the following:</a:t>
            </a:r>
          </a:p>
          <a:p>
            <a:pPr lvl="1"/>
            <a:r>
              <a:rPr lang="en-US" altLang="en-US" dirty="0"/>
              <a:t>Write </a:t>
            </a:r>
            <a:r>
              <a:rPr lang="en-US" altLang="en-US" dirty="0">
                <a:latin typeface="Courier New" pitchFamily="49" charset="0"/>
                <a:cs typeface="Courier New" pitchFamily="49" charset="0"/>
              </a:rPr>
              <a:t>SELECT</a:t>
            </a:r>
            <a:r>
              <a:rPr lang="en-US" altLang="en-US" dirty="0"/>
              <a:t> statements to access data from more than one table by using equijoins and </a:t>
            </a:r>
            <a:r>
              <a:rPr lang="en-US" altLang="en-US" dirty="0" err="1"/>
              <a:t>nonequijoins</a:t>
            </a:r>
            <a:endParaRPr lang="en-US" altLang="en-US" dirty="0"/>
          </a:p>
          <a:p>
            <a:pPr lvl="1"/>
            <a:r>
              <a:rPr lang="en-US" altLang="en-US" dirty="0"/>
              <a:t>Join a table to itself by using a self-join</a:t>
            </a:r>
          </a:p>
          <a:p>
            <a:pPr lvl="1"/>
            <a:r>
              <a:rPr lang="en-US" altLang="en-US" dirty="0"/>
              <a:t>View data that generally does not meet a join condition by using </a:t>
            </a:r>
            <a:r>
              <a:rPr lang="en-US" altLang="en-US" dirty="0">
                <a:latin typeface="Courier New" pitchFamily="49" charset="0"/>
                <a:cs typeface="Courier New" pitchFamily="49" charset="0"/>
              </a:rPr>
              <a:t>OUTER</a:t>
            </a:r>
            <a:r>
              <a:rPr lang="en-US" altLang="en-US" dirty="0"/>
              <a:t> joins</a:t>
            </a:r>
          </a:p>
          <a:p>
            <a:pPr lvl="1"/>
            <a:r>
              <a:rPr lang="en-US" altLang="en-US" dirty="0"/>
              <a:t>Generate a Cartesian product of all rows from two or more </a:t>
            </a:r>
            <a:r>
              <a:rPr lang="en-US" altLang="en-US" dirty="0" smtClean="0"/>
              <a:t>tables</a:t>
            </a:r>
          </a:p>
          <a:p>
            <a:pPr marL="2540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223</a:t>
            </a:fld>
            <a:endParaRPr lang="es-VE" dirty="0"/>
          </a:p>
        </p:txBody>
      </p:sp>
    </p:spTree>
    <p:extLst>
      <p:ext uri="{BB962C8B-B14F-4D97-AF65-F5344CB8AC3E}">
        <p14:creationId xmlns:p14="http://schemas.microsoft.com/office/powerpoint/2010/main" val="38350530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6" name="Marcador de contenido 5"/>
          <p:cNvSpPr>
            <a:spLocks noGrp="1"/>
          </p:cNvSpPr>
          <p:nvPr>
            <p:ph idx="1"/>
          </p:nvPr>
        </p:nvSpPr>
        <p:spPr/>
        <p:txBody>
          <a:bodyPr>
            <a:normAutofit lnSpcReduction="10000"/>
          </a:bodyPr>
          <a:lstStyle/>
          <a:p>
            <a:pPr lvl="1">
              <a:buClr>
                <a:srgbClr val="F7941D"/>
              </a:buClr>
            </a:pPr>
            <a:r>
              <a:rPr lang="en-US" altLang="en-US" dirty="0">
                <a:solidFill>
                  <a:schemeClr val="tx1"/>
                </a:solidFill>
              </a:rPr>
              <a:t>Types of </a:t>
            </a:r>
            <a:r>
              <a:rPr lang="en-US" altLang="en-US" dirty="0">
                <a:solidFill>
                  <a:schemeClr val="tx1"/>
                </a:solidFill>
                <a:latin typeface="Courier New" pitchFamily="49" charset="0"/>
              </a:rPr>
              <a:t>JOINS</a:t>
            </a:r>
            <a:r>
              <a:rPr lang="en-US" altLang="en-US" dirty="0">
                <a:solidFill>
                  <a:schemeClr val="tx1"/>
                </a:solidFill>
                <a:cs typeface="Arial" charset="0"/>
              </a:rPr>
              <a:t> </a:t>
            </a:r>
            <a:r>
              <a:rPr lang="en-US" altLang="en-US" dirty="0">
                <a:solidFill>
                  <a:schemeClr val="tx1"/>
                </a:solidFill>
              </a:rPr>
              <a:t>and their syntax</a:t>
            </a:r>
          </a:p>
          <a:p>
            <a:pPr lvl="1">
              <a:buClr>
                <a:srgbClr val="A6A6A6"/>
              </a:buClr>
            </a:pPr>
            <a:r>
              <a:rPr lang="en-US" altLang="en-US" dirty="0">
                <a:solidFill>
                  <a:schemeClr val="tx1"/>
                </a:solidFill>
              </a:rPr>
              <a:t>Natural join</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rPr>
              <a:t>USING</a:t>
            </a:r>
            <a:r>
              <a:rPr lang="en-US" altLang="en-US" dirty="0">
                <a:solidFill>
                  <a:schemeClr val="tx1"/>
                </a:solidFill>
                <a:cs typeface="Arial" charset="0"/>
              </a:rPr>
              <a:t> clause</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cs typeface="Arial" charset="0"/>
              </a:rPr>
              <a:t>ON</a:t>
            </a:r>
            <a:r>
              <a:rPr lang="en-US" altLang="en-US" dirty="0">
                <a:solidFill>
                  <a:schemeClr val="tx1"/>
                </a:solidFill>
                <a:cs typeface="Arial" charset="0"/>
              </a:rPr>
              <a:t> clause</a:t>
            </a:r>
          </a:p>
          <a:p>
            <a:pPr lvl="1">
              <a:buClr>
                <a:srgbClr val="A6A6A6"/>
              </a:buClr>
            </a:pPr>
            <a:r>
              <a:rPr lang="en-US" altLang="en-US" dirty="0">
                <a:solidFill>
                  <a:schemeClr val="tx1"/>
                </a:solidFill>
              </a:rPr>
              <a:t>Self-join</a:t>
            </a:r>
          </a:p>
          <a:p>
            <a:pPr lvl="1">
              <a:buClr>
                <a:srgbClr val="A6A6A6"/>
              </a:buClr>
            </a:pPr>
            <a:r>
              <a:rPr lang="en-US" altLang="en-US" dirty="0" err="1">
                <a:solidFill>
                  <a:schemeClr val="tx1"/>
                </a:solidFill>
              </a:rPr>
              <a:t>Nonequijoins</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OUTER</a:t>
            </a:r>
            <a:r>
              <a:rPr lang="en-US" altLang="en-US" dirty="0">
                <a:solidFill>
                  <a:schemeClr val="tx1"/>
                </a:solidFill>
              </a:rPr>
              <a:t> join:</a:t>
            </a:r>
          </a:p>
          <a:p>
            <a:pPr lvl="2">
              <a:buClr>
                <a:srgbClr val="A6A6A6"/>
              </a:buClr>
            </a:pPr>
            <a:r>
              <a:rPr lang="en-US" altLang="en-US" dirty="0">
                <a:solidFill>
                  <a:schemeClr val="tx1"/>
                </a:solidFill>
                <a:latin typeface="Courier New" pitchFamily="49" charset="0"/>
              </a:rPr>
              <a:t>LEFT OUTER JOIN</a:t>
            </a:r>
          </a:p>
          <a:p>
            <a:pPr lvl="2">
              <a:buClr>
                <a:srgbClr val="A6A6A6"/>
              </a:buClr>
            </a:pPr>
            <a:r>
              <a:rPr lang="en-US" altLang="en-US" dirty="0">
                <a:solidFill>
                  <a:schemeClr val="tx1"/>
                </a:solidFill>
                <a:latin typeface="Courier New" pitchFamily="49" charset="0"/>
              </a:rPr>
              <a:t>RIGHT OUTER JOIN</a:t>
            </a:r>
          </a:p>
          <a:p>
            <a:pPr lvl="2">
              <a:buClr>
                <a:srgbClr val="A6A6A6"/>
              </a:buClr>
            </a:pPr>
            <a:r>
              <a:rPr lang="en-US" altLang="en-US" dirty="0">
                <a:solidFill>
                  <a:schemeClr val="tx1"/>
                </a:solidFill>
                <a:latin typeface="Courier New" pitchFamily="49" charset="0"/>
              </a:rPr>
              <a:t>FULL OUTER JOIN</a:t>
            </a:r>
          </a:p>
          <a:p>
            <a:pPr lvl="1">
              <a:buClr>
                <a:srgbClr val="A6A6A6"/>
              </a:buClr>
            </a:pPr>
            <a:r>
              <a:rPr lang="en-US" altLang="en-US" dirty="0">
                <a:solidFill>
                  <a:schemeClr val="tx1"/>
                </a:solidFill>
              </a:rPr>
              <a:t>Cartesian product</a:t>
            </a:r>
          </a:p>
          <a:p>
            <a:pPr lvl="2">
              <a:buClr>
                <a:srgbClr val="A6A6A6"/>
              </a:buClr>
            </a:pPr>
            <a:r>
              <a:rPr lang="en-US" altLang="en-US" dirty="0">
                <a:solidFill>
                  <a:schemeClr val="tx1"/>
                </a:solidFill>
              </a:rPr>
              <a:t>Cross join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224</a:t>
            </a:fld>
            <a:endParaRPr lang="es-VE" dirty="0"/>
          </a:p>
        </p:txBody>
      </p:sp>
    </p:spTree>
    <p:extLst>
      <p:ext uri="{BB962C8B-B14F-4D97-AF65-F5344CB8AC3E}">
        <p14:creationId xmlns:p14="http://schemas.microsoft.com/office/powerpoint/2010/main" val="42049635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t>Why Join?</a:t>
            </a:r>
            <a:endParaRPr lang="es-VE" dirty="0"/>
          </a:p>
        </p:txBody>
      </p:sp>
      <p:sp>
        <p:nvSpPr>
          <p:cNvPr id="6" name="Rectangle 2"/>
          <p:cNvSpPr>
            <a:spLocks noChangeArrowheads="1"/>
          </p:cNvSpPr>
          <p:nvPr/>
        </p:nvSpPr>
        <p:spPr bwMode="auto">
          <a:xfrm>
            <a:off x="7974" y="4090553"/>
            <a:ext cx="4215724" cy="1264880"/>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lin ang="0" scaled="1"/>
            <a:tileRect/>
          </a:gradFill>
          <a:ln>
            <a:noFill/>
          </a:ln>
        </p:spPr>
        <p:txBody>
          <a:bodyPr/>
          <a:lstStyle/>
          <a:p>
            <a:pPr algn="ctr" defTabSz="228600">
              <a:spcBef>
                <a:spcPct val="20000"/>
              </a:spcBef>
              <a:buClr>
                <a:srgbClr val="FF0000"/>
              </a:buClr>
              <a:buFont typeface="Arial" panose="020B0604020202020204" pitchFamily="34" charset="0"/>
            </a:pPr>
            <a:endParaRPr lang="en-US" altLang="en-US">
              <a:latin typeface="Arial" panose="020B0604020202020204" pitchFamily="34" charset="0"/>
            </a:endParaRPr>
          </a:p>
        </p:txBody>
      </p:sp>
      <p:pic>
        <p:nvPicPr>
          <p:cNvPr id="7" name="Picture 25"/>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35090" y="4325846"/>
            <a:ext cx="1105104" cy="794294"/>
          </a:xfrm>
          <a:prstGeom prst="rect">
            <a:avLst/>
          </a:prstGeom>
        </p:spPr>
      </p:pic>
      <p:sp>
        <p:nvSpPr>
          <p:cNvPr id="8" name="Freeform 26"/>
          <p:cNvSpPr/>
          <p:nvPr/>
        </p:nvSpPr>
        <p:spPr bwMode="auto">
          <a:xfrm>
            <a:off x="4425690" y="3980160"/>
            <a:ext cx="7037035" cy="2745819"/>
          </a:xfrm>
          <a:custGeom>
            <a:avLst/>
            <a:gdLst>
              <a:gd name="connsiteX0" fmla="*/ 0 w 6743700"/>
              <a:gd name="connsiteY0" fmla="*/ 38100 h 2819400"/>
              <a:gd name="connsiteX1" fmla="*/ 2273300 w 6743700"/>
              <a:gd name="connsiteY1" fmla="*/ 2819400 h 2819400"/>
              <a:gd name="connsiteX2" fmla="*/ 6743700 w 6743700"/>
              <a:gd name="connsiteY2" fmla="*/ 736600 h 2819400"/>
              <a:gd name="connsiteX3" fmla="*/ 5549900 w 6743700"/>
              <a:gd name="connsiteY3" fmla="*/ 0 h 2819400"/>
              <a:gd name="connsiteX4" fmla="*/ 0 w 6743700"/>
              <a:gd name="connsiteY4" fmla="*/ 38100 h 2819400"/>
              <a:gd name="connsiteX0" fmla="*/ 0 w 6566047"/>
              <a:gd name="connsiteY0" fmla="*/ 38100 h 2819400"/>
              <a:gd name="connsiteX1" fmla="*/ 2273300 w 6566047"/>
              <a:gd name="connsiteY1" fmla="*/ 2819400 h 2819400"/>
              <a:gd name="connsiteX2" fmla="*/ 6566047 w 6566047"/>
              <a:gd name="connsiteY2" fmla="*/ 662918 h 2819400"/>
              <a:gd name="connsiteX3" fmla="*/ 5549900 w 6566047"/>
              <a:gd name="connsiteY3" fmla="*/ 0 h 2819400"/>
              <a:gd name="connsiteX4" fmla="*/ 0 w 6566047"/>
              <a:gd name="connsiteY4" fmla="*/ 38100 h 2819400"/>
              <a:gd name="connsiteX0" fmla="*/ 0 w 7342993"/>
              <a:gd name="connsiteY0" fmla="*/ 38100 h 2819400"/>
              <a:gd name="connsiteX1" fmla="*/ 2273300 w 7342993"/>
              <a:gd name="connsiteY1" fmla="*/ 2819400 h 2819400"/>
              <a:gd name="connsiteX2" fmla="*/ 7342993 w 7342993"/>
              <a:gd name="connsiteY2" fmla="*/ 673444 h 2819400"/>
              <a:gd name="connsiteX3" fmla="*/ 5549900 w 7342993"/>
              <a:gd name="connsiteY3" fmla="*/ 0 h 2819400"/>
              <a:gd name="connsiteX4" fmla="*/ 0 w 7342993"/>
              <a:gd name="connsiteY4" fmla="*/ 38100 h 2819400"/>
              <a:gd name="connsiteX0" fmla="*/ 0 w 7342993"/>
              <a:gd name="connsiteY0" fmla="*/ 38100 h 2545725"/>
              <a:gd name="connsiteX1" fmla="*/ 1856051 w 7342993"/>
              <a:gd name="connsiteY1" fmla="*/ 2545725 h 2545725"/>
              <a:gd name="connsiteX2" fmla="*/ 7342993 w 7342993"/>
              <a:gd name="connsiteY2" fmla="*/ 673444 h 2545725"/>
              <a:gd name="connsiteX3" fmla="*/ 5549900 w 7342993"/>
              <a:gd name="connsiteY3" fmla="*/ 0 h 2545725"/>
              <a:gd name="connsiteX4" fmla="*/ 0 w 7342993"/>
              <a:gd name="connsiteY4" fmla="*/ 38100 h 2545725"/>
              <a:gd name="connsiteX0" fmla="*/ 0 w 8753006"/>
              <a:gd name="connsiteY0" fmla="*/ 38100 h 2545725"/>
              <a:gd name="connsiteX1" fmla="*/ 1856051 w 8753006"/>
              <a:gd name="connsiteY1" fmla="*/ 2545725 h 2545725"/>
              <a:gd name="connsiteX2" fmla="*/ 8753006 w 8753006"/>
              <a:gd name="connsiteY2" fmla="*/ 505028 h 2545725"/>
              <a:gd name="connsiteX3" fmla="*/ 5549900 w 8753006"/>
              <a:gd name="connsiteY3" fmla="*/ 0 h 2545725"/>
              <a:gd name="connsiteX4" fmla="*/ 0 w 8753006"/>
              <a:gd name="connsiteY4" fmla="*/ 38100 h 2545725"/>
              <a:gd name="connsiteX0" fmla="*/ 0 w 8753006"/>
              <a:gd name="connsiteY0" fmla="*/ 38100 h 2650985"/>
              <a:gd name="connsiteX1" fmla="*/ 4158112 w 8753006"/>
              <a:gd name="connsiteY1" fmla="*/ 2650985 h 2650985"/>
              <a:gd name="connsiteX2" fmla="*/ 8753006 w 8753006"/>
              <a:gd name="connsiteY2" fmla="*/ 505028 h 2650985"/>
              <a:gd name="connsiteX3" fmla="*/ 5549900 w 8753006"/>
              <a:gd name="connsiteY3" fmla="*/ 0 h 2650985"/>
              <a:gd name="connsiteX4" fmla="*/ 0 w 8753006"/>
              <a:gd name="connsiteY4" fmla="*/ 38100 h 2650985"/>
              <a:gd name="connsiteX0" fmla="*/ 0 w 8753006"/>
              <a:gd name="connsiteY0" fmla="*/ 0 h 2612885"/>
              <a:gd name="connsiteX1" fmla="*/ 4158112 w 8753006"/>
              <a:gd name="connsiteY1" fmla="*/ 2612885 h 2612885"/>
              <a:gd name="connsiteX2" fmla="*/ 8753006 w 8753006"/>
              <a:gd name="connsiteY2" fmla="*/ 466928 h 2612885"/>
              <a:gd name="connsiteX3" fmla="*/ 5434797 w 8753006"/>
              <a:gd name="connsiteY3" fmla="*/ 14530 h 2612885"/>
              <a:gd name="connsiteX4" fmla="*/ 0 w 8753006"/>
              <a:gd name="connsiteY4" fmla="*/ 0 h 2612885"/>
              <a:gd name="connsiteX0" fmla="*/ 0 w 8868109"/>
              <a:gd name="connsiteY0" fmla="*/ 38100 h 2598355"/>
              <a:gd name="connsiteX1" fmla="*/ 4273215 w 8868109"/>
              <a:gd name="connsiteY1" fmla="*/ 2598355 h 2598355"/>
              <a:gd name="connsiteX2" fmla="*/ 8868109 w 8868109"/>
              <a:gd name="connsiteY2" fmla="*/ 452398 h 2598355"/>
              <a:gd name="connsiteX3" fmla="*/ 5549900 w 8868109"/>
              <a:gd name="connsiteY3" fmla="*/ 0 h 2598355"/>
              <a:gd name="connsiteX4" fmla="*/ 0 w 8868109"/>
              <a:gd name="connsiteY4" fmla="*/ 38100 h 2598355"/>
              <a:gd name="connsiteX0" fmla="*/ 0 w 8868109"/>
              <a:gd name="connsiteY0" fmla="*/ 0 h 2560255"/>
              <a:gd name="connsiteX1" fmla="*/ 4273215 w 8868109"/>
              <a:gd name="connsiteY1" fmla="*/ 2560255 h 2560255"/>
              <a:gd name="connsiteX2" fmla="*/ 8868109 w 8868109"/>
              <a:gd name="connsiteY2" fmla="*/ 414298 h 2560255"/>
              <a:gd name="connsiteX3" fmla="*/ 5290918 w 8868109"/>
              <a:gd name="connsiteY3" fmla="*/ 46108 h 2560255"/>
              <a:gd name="connsiteX4" fmla="*/ 0 w 8868109"/>
              <a:gd name="connsiteY4" fmla="*/ 0 h 2560255"/>
              <a:gd name="connsiteX0" fmla="*/ 0 w 9055152"/>
              <a:gd name="connsiteY0" fmla="*/ 0 h 2560255"/>
              <a:gd name="connsiteX1" fmla="*/ 4273215 w 9055152"/>
              <a:gd name="connsiteY1" fmla="*/ 2560255 h 2560255"/>
              <a:gd name="connsiteX2" fmla="*/ 9055152 w 9055152"/>
              <a:gd name="connsiteY2" fmla="*/ 530084 h 2560255"/>
              <a:gd name="connsiteX3" fmla="*/ 5290918 w 9055152"/>
              <a:gd name="connsiteY3" fmla="*/ 46108 h 2560255"/>
              <a:gd name="connsiteX4" fmla="*/ 0 w 9055152"/>
              <a:gd name="connsiteY4" fmla="*/ 0 h 2560255"/>
              <a:gd name="connsiteX0" fmla="*/ 0 w 8968825"/>
              <a:gd name="connsiteY0" fmla="*/ 0 h 2560255"/>
              <a:gd name="connsiteX1" fmla="*/ 4273215 w 8968825"/>
              <a:gd name="connsiteY1" fmla="*/ 2560255 h 2560255"/>
              <a:gd name="connsiteX2" fmla="*/ 8968825 w 8968825"/>
              <a:gd name="connsiteY2" fmla="*/ 424824 h 2560255"/>
              <a:gd name="connsiteX3" fmla="*/ 5290918 w 8968825"/>
              <a:gd name="connsiteY3" fmla="*/ 46108 h 2560255"/>
              <a:gd name="connsiteX4" fmla="*/ 0 w 8968825"/>
              <a:gd name="connsiteY4" fmla="*/ 0 h 2560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8825" h="2560255">
                <a:moveTo>
                  <a:pt x="0" y="0"/>
                </a:moveTo>
                <a:lnTo>
                  <a:pt x="4273215" y="2560255"/>
                </a:lnTo>
                <a:lnTo>
                  <a:pt x="8968825" y="424824"/>
                </a:lnTo>
                <a:lnTo>
                  <a:pt x="5290918" y="46108"/>
                </a:lnTo>
                <a:lnTo>
                  <a:pt x="0" y="0"/>
                </a:lnTo>
                <a:close/>
              </a:path>
            </a:pathLst>
          </a:cu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9" name="Rounded Rectangle 27"/>
          <p:cNvSpPr/>
          <p:nvPr/>
        </p:nvSpPr>
        <p:spPr bwMode="auto">
          <a:xfrm>
            <a:off x="4333792" y="1092344"/>
            <a:ext cx="4572000" cy="3124200"/>
          </a:xfrm>
          <a:prstGeom prst="roundRect">
            <a:avLst>
              <a:gd name="adj" fmla="val 9753"/>
            </a:avLst>
          </a:prstGeom>
          <a:solidFill>
            <a:srgbClr val="F7941D"/>
          </a:solidFill>
          <a:ln w="38100" cap="flat" cmpd="sng" algn="ctr">
            <a:solidFill>
              <a:schemeClr val="bg1"/>
            </a:solidFill>
            <a:prstDash val="solid"/>
            <a:round/>
            <a:headEnd type="none" w="sm" len="sm"/>
            <a:tailEnd type="none" w="sm" len="sm"/>
          </a:ln>
          <a:effectLst>
            <a:outerShdw blurRad="63500" sx="102000" sy="102000" algn="ctr" rotWithShape="0">
              <a:srgbClr val="2FFF2F">
                <a:alpha val="40000"/>
              </a:srgbClr>
            </a:outerShdw>
          </a:effectLst>
        </p:spPr>
        <p:txBody>
          <a:bodyPr wrap="square">
            <a:noAutofit/>
          </a:bodyPr>
          <a:lstStyle/>
          <a:p>
            <a:pPr algn="ctr" defTabSz="228600">
              <a:spcBef>
                <a:spcPct val="20000"/>
              </a:spcBef>
              <a:buClr>
                <a:srgbClr val="FF0000"/>
              </a:buClr>
            </a:pPr>
            <a:endParaRPr lang="en-US"/>
          </a:p>
        </p:txBody>
      </p:sp>
      <p:sp>
        <p:nvSpPr>
          <p:cNvPr id="10" name="TextBox 28"/>
          <p:cNvSpPr txBox="1"/>
          <p:nvPr/>
        </p:nvSpPr>
        <p:spPr>
          <a:xfrm>
            <a:off x="4525294" y="1136306"/>
            <a:ext cx="2409528" cy="338554"/>
          </a:xfrm>
          <a:prstGeom prst="rect">
            <a:avLst/>
          </a:prstGeom>
          <a:noFill/>
        </p:spPr>
        <p:txBody>
          <a:bodyPr wrap="square" rtlCol="0">
            <a:spAutoFit/>
          </a:bodyPr>
          <a:lstStyle/>
          <a:p>
            <a:r>
              <a:rPr lang="en-US" sz="1600" b="1" dirty="0"/>
              <a:t>HR Application</a:t>
            </a:r>
          </a:p>
        </p:txBody>
      </p:sp>
      <p:sp>
        <p:nvSpPr>
          <p:cNvPr id="11" name="Rounded Rectangle 29"/>
          <p:cNvSpPr/>
          <p:nvPr/>
        </p:nvSpPr>
        <p:spPr bwMode="auto">
          <a:xfrm>
            <a:off x="4616014" y="2170434"/>
            <a:ext cx="3352800" cy="703785"/>
          </a:xfrm>
          <a:prstGeom prst="roundRect">
            <a:avLst>
              <a:gd name="adj" fmla="val 0"/>
            </a:avLst>
          </a:prstGeom>
          <a:solidFill>
            <a:schemeClr val="bg1"/>
          </a:solidFill>
          <a:ln w="28575" cap="flat" cmpd="sng" algn="ctr">
            <a:solidFill>
              <a:schemeClr val="bg2">
                <a:lumMod val="75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a:spcBef>
                <a:spcPct val="20000"/>
              </a:spcBef>
              <a:buClr>
                <a:srgbClr val="FF0000"/>
              </a:buClr>
            </a:pPr>
            <a:r>
              <a:rPr lang="en-US" sz="1200" dirty="0" err="1">
                <a:latin typeface="Arial" pitchFamily="34" charset="0"/>
              </a:rPr>
              <a:t>first_name</a:t>
            </a:r>
            <a:r>
              <a:rPr lang="en-US" sz="1200" dirty="0">
                <a:latin typeface="Arial" pitchFamily="34" charset="0"/>
              </a:rPr>
              <a:t>                                 </a:t>
            </a:r>
            <a:r>
              <a:rPr lang="en-US" sz="1200" b="1" dirty="0" err="1">
                <a:latin typeface="Arial" pitchFamily="34" charset="0"/>
              </a:rPr>
              <a:t>employee_id</a:t>
            </a:r>
            <a:endParaRPr lang="en-US" sz="1200" b="1" dirty="0">
              <a:latin typeface="Arial" pitchFamily="34" charset="0"/>
            </a:endParaRPr>
          </a:p>
          <a:p>
            <a:pPr defTabSz="228600">
              <a:spcBef>
                <a:spcPct val="20000"/>
              </a:spcBef>
              <a:buClr>
                <a:srgbClr val="FF0000"/>
              </a:buClr>
            </a:pPr>
            <a:r>
              <a:rPr lang="en-US" sz="1200" dirty="0" err="1">
                <a:latin typeface="Arial" pitchFamily="34" charset="0"/>
              </a:rPr>
              <a:t>last_name</a:t>
            </a:r>
            <a:r>
              <a:rPr lang="en-US" sz="1200" dirty="0">
                <a:latin typeface="Arial" pitchFamily="34" charset="0"/>
              </a:rPr>
              <a:t>                                  </a:t>
            </a:r>
            <a:r>
              <a:rPr lang="en-US" sz="1200" b="1" dirty="0" err="1">
                <a:latin typeface="Arial" pitchFamily="34" charset="0"/>
              </a:rPr>
              <a:t>job_id</a:t>
            </a:r>
            <a:endParaRPr lang="en-US" sz="1200" b="1" dirty="0">
              <a:latin typeface="Arial" pitchFamily="34" charset="0"/>
            </a:endParaRPr>
          </a:p>
          <a:p>
            <a:pPr defTabSz="228600">
              <a:spcBef>
                <a:spcPct val="20000"/>
              </a:spcBef>
              <a:buClr>
                <a:srgbClr val="FF0000"/>
              </a:buClr>
            </a:pPr>
            <a:r>
              <a:rPr lang="en-US" sz="1200" dirty="0">
                <a:latin typeface="Arial" pitchFamily="34" charset="0"/>
              </a:rPr>
              <a:t>…</a:t>
            </a:r>
          </a:p>
        </p:txBody>
      </p:sp>
      <p:sp>
        <p:nvSpPr>
          <p:cNvPr id="12" name="Rounded Rectangle 30"/>
          <p:cNvSpPr/>
          <p:nvPr/>
        </p:nvSpPr>
        <p:spPr bwMode="auto">
          <a:xfrm>
            <a:off x="8132725" y="3646532"/>
            <a:ext cx="609156"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GO</a:t>
            </a:r>
            <a:endParaRPr lang="en-US" sz="1500" b="1" dirty="0">
              <a:solidFill>
                <a:schemeClr val="bg1"/>
              </a:solidFill>
              <a:latin typeface="Arial" pitchFamily="34" charset="0"/>
            </a:endParaRPr>
          </a:p>
        </p:txBody>
      </p:sp>
      <p:sp>
        <p:nvSpPr>
          <p:cNvPr id="13" name="TextBox 31"/>
          <p:cNvSpPr txBox="1"/>
          <p:nvPr/>
        </p:nvSpPr>
        <p:spPr>
          <a:xfrm>
            <a:off x="4525294" y="1549544"/>
            <a:ext cx="2409528" cy="307777"/>
          </a:xfrm>
          <a:prstGeom prst="rect">
            <a:avLst/>
          </a:prstGeom>
          <a:noFill/>
        </p:spPr>
        <p:txBody>
          <a:bodyPr wrap="square" rtlCol="0">
            <a:spAutoFit/>
          </a:bodyPr>
          <a:lstStyle/>
          <a:p>
            <a:r>
              <a:rPr lang="en-US" sz="1400" dirty="0"/>
              <a:t>Select the desired columns:</a:t>
            </a:r>
            <a:endParaRPr lang="en-US" sz="1200" dirty="0"/>
          </a:p>
        </p:txBody>
      </p:sp>
      <p:sp>
        <p:nvSpPr>
          <p:cNvPr id="14" name="TextBox 32"/>
          <p:cNvSpPr txBox="1"/>
          <p:nvPr/>
        </p:nvSpPr>
        <p:spPr>
          <a:xfrm>
            <a:off x="4525294" y="1888211"/>
            <a:ext cx="1040670" cy="276999"/>
          </a:xfrm>
          <a:prstGeom prst="rect">
            <a:avLst/>
          </a:prstGeom>
          <a:noFill/>
        </p:spPr>
        <p:txBody>
          <a:bodyPr wrap="none" rtlCol="0">
            <a:spAutoFit/>
          </a:bodyPr>
          <a:lstStyle/>
          <a:p>
            <a:r>
              <a:rPr lang="en-US" sz="1200" b="1" dirty="0"/>
              <a:t>EMPLOYEE</a:t>
            </a:r>
          </a:p>
        </p:txBody>
      </p:sp>
      <p:sp>
        <p:nvSpPr>
          <p:cNvPr id="15" name="Rectangle 33"/>
          <p:cNvSpPr/>
          <p:nvPr/>
        </p:nvSpPr>
        <p:spPr bwMode="auto">
          <a:xfrm>
            <a:off x="6191968" y="2170433"/>
            <a:ext cx="405246" cy="703785"/>
          </a:xfrm>
          <a:prstGeom prst="rect">
            <a:avLst/>
          </a:prstGeom>
          <a:noFill/>
          <a:ln w="28575" cap="flat" cmpd="sng" algn="ctr">
            <a:solidFill>
              <a:schemeClr val="bg2">
                <a:lumMod val="7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1400" b="0" i="0" u="none" strike="noStrike" cap="none" normalizeH="0" baseline="0" dirty="0">
                <a:ln>
                  <a:noFill/>
                </a:ln>
                <a:solidFill>
                  <a:schemeClr val="tx1"/>
                </a:solidFill>
                <a:effectLst/>
                <a:latin typeface="Arial" pitchFamily="34" charset="0"/>
              </a:rPr>
              <a:t>&gt;</a:t>
            </a:r>
          </a:p>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sz="1400" dirty="0">
                <a:latin typeface="Arial" pitchFamily="34" charset="0"/>
              </a:rPr>
              <a:t>&gt;&gt;</a:t>
            </a:r>
            <a:endParaRPr kumimoji="0" lang="en-US" sz="1400" b="0" i="0" u="none" strike="noStrike" cap="none" normalizeH="0" baseline="0" dirty="0">
              <a:ln>
                <a:noFill/>
              </a:ln>
              <a:solidFill>
                <a:schemeClr val="tx1"/>
              </a:solidFill>
              <a:effectLst/>
              <a:latin typeface="Arial" pitchFamily="34" charset="0"/>
            </a:endParaRPr>
          </a:p>
        </p:txBody>
      </p:sp>
      <p:sp>
        <p:nvSpPr>
          <p:cNvPr id="16" name="Rounded Rectangle 34"/>
          <p:cNvSpPr/>
          <p:nvPr/>
        </p:nvSpPr>
        <p:spPr bwMode="auto">
          <a:xfrm>
            <a:off x="4616014" y="3255937"/>
            <a:ext cx="3352800" cy="703785"/>
          </a:xfrm>
          <a:prstGeom prst="roundRect">
            <a:avLst>
              <a:gd name="adj" fmla="val 0"/>
            </a:avLst>
          </a:prstGeom>
          <a:solidFill>
            <a:schemeClr val="bg1"/>
          </a:solidFill>
          <a:ln w="28575" cap="flat" cmpd="sng" algn="ctr">
            <a:solidFill>
              <a:schemeClr val="bg2">
                <a:lumMod val="75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a:spcBef>
                <a:spcPct val="20000"/>
              </a:spcBef>
              <a:buClr>
                <a:srgbClr val="FF0000"/>
              </a:buClr>
            </a:pPr>
            <a:r>
              <a:rPr lang="en-US" sz="1200" dirty="0" err="1">
                <a:latin typeface="Arial" pitchFamily="34" charset="0"/>
              </a:rPr>
              <a:t>min_salary</a:t>
            </a:r>
            <a:r>
              <a:rPr lang="en-US" sz="1200" dirty="0">
                <a:latin typeface="Arial" pitchFamily="34" charset="0"/>
              </a:rPr>
              <a:t>                                </a:t>
            </a:r>
            <a:r>
              <a:rPr lang="en-US" sz="1200" b="1" dirty="0" err="1">
                <a:latin typeface="Arial" pitchFamily="34" charset="0"/>
              </a:rPr>
              <a:t>job_id</a:t>
            </a:r>
            <a:endParaRPr lang="en-US" sz="1200" b="1" dirty="0">
              <a:latin typeface="Arial" pitchFamily="34" charset="0"/>
            </a:endParaRPr>
          </a:p>
          <a:p>
            <a:pPr defTabSz="228600" eaLnBrk="1" hangingPunct="1">
              <a:spcBef>
                <a:spcPct val="20000"/>
              </a:spcBef>
              <a:buClr>
                <a:srgbClr val="FF0000"/>
              </a:buClr>
            </a:pPr>
            <a:r>
              <a:rPr lang="en-US" sz="1200" dirty="0" err="1">
                <a:latin typeface="Arial" pitchFamily="34" charset="0"/>
              </a:rPr>
              <a:t>max_salary</a:t>
            </a:r>
            <a:r>
              <a:rPr lang="en-US" sz="1200" dirty="0">
                <a:latin typeface="Arial" pitchFamily="34" charset="0"/>
              </a:rPr>
              <a:t>                               </a:t>
            </a:r>
            <a:r>
              <a:rPr lang="en-US" sz="1200" b="1" dirty="0" err="1">
                <a:latin typeface="Arial" pitchFamily="34" charset="0"/>
              </a:rPr>
              <a:t>job_title</a:t>
            </a:r>
            <a:endParaRPr lang="en-US" sz="1200" b="1" dirty="0">
              <a:latin typeface="Arial" pitchFamily="34" charset="0"/>
            </a:endParaRPr>
          </a:p>
          <a:p>
            <a:pPr defTabSz="228600">
              <a:spcBef>
                <a:spcPct val="20000"/>
              </a:spcBef>
              <a:buClr>
                <a:srgbClr val="FF0000"/>
              </a:buClr>
            </a:pPr>
            <a:r>
              <a:rPr lang="en-US" sz="1200" dirty="0">
                <a:latin typeface="Arial" pitchFamily="34" charset="0"/>
              </a:rPr>
              <a:t>…</a:t>
            </a:r>
          </a:p>
        </p:txBody>
      </p:sp>
      <p:sp>
        <p:nvSpPr>
          <p:cNvPr id="17" name="TextBox 35"/>
          <p:cNvSpPr txBox="1"/>
          <p:nvPr/>
        </p:nvSpPr>
        <p:spPr>
          <a:xfrm>
            <a:off x="4525294" y="2973714"/>
            <a:ext cx="603050" cy="276999"/>
          </a:xfrm>
          <a:prstGeom prst="rect">
            <a:avLst/>
          </a:prstGeom>
          <a:noFill/>
        </p:spPr>
        <p:txBody>
          <a:bodyPr wrap="none" rtlCol="0">
            <a:spAutoFit/>
          </a:bodyPr>
          <a:lstStyle/>
          <a:p>
            <a:r>
              <a:rPr lang="en-US" sz="1200" b="1" dirty="0"/>
              <a:t>JOBS</a:t>
            </a:r>
          </a:p>
        </p:txBody>
      </p:sp>
      <p:sp>
        <p:nvSpPr>
          <p:cNvPr id="18" name="Rectangle 36"/>
          <p:cNvSpPr/>
          <p:nvPr/>
        </p:nvSpPr>
        <p:spPr bwMode="auto">
          <a:xfrm>
            <a:off x="6191968" y="3255936"/>
            <a:ext cx="405246" cy="703785"/>
          </a:xfrm>
          <a:prstGeom prst="rect">
            <a:avLst/>
          </a:prstGeom>
          <a:noFill/>
          <a:ln w="28575" cap="flat" cmpd="sng" algn="ctr">
            <a:solidFill>
              <a:schemeClr val="bg2">
                <a:lumMod val="7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1400" b="0" i="0" u="none" strike="noStrike" cap="none" normalizeH="0" baseline="0" dirty="0">
                <a:ln>
                  <a:noFill/>
                </a:ln>
                <a:solidFill>
                  <a:schemeClr val="tx1"/>
                </a:solidFill>
                <a:effectLst/>
                <a:latin typeface="Arial" pitchFamily="34" charset="0"/>
              </a:rPr>
              <a:t>&gt;</a:t>
            </a:r>
          </a:p>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sz="1400" dirty="0">
                <a:latin typeface="Arial" pitchFamily="34" charset="0"/>
              </a:rPr>
              <a:t>&gt;&gt;</a:t>
            </a:r>
            <a:endParaRPr kumimoji="0" lang="en-US" sz="1400" b="0" i="0" u="none" strike="noStrike" cap="none" normalizeH="0" baseline="0" dirty="0">
              <a:ln>
                <a:noFill/>
              </a:ln>
              <a:solidFill>
                <a:schemeClr val="tx1"/>
              </a:solidFill>
              <a:effectLst/>
              <a:latin typeface="Arial" pitchFamily="34" charset="0"/>
            </a:endParaRPr>
          </a:p>
        </p:txBody>
      </p:sp>
      <p:sp>
        <p:nvSpPr>
          <p:cNvPr id="19" name="Rounded Rectangle 37"/>
          <p:cNvSpPr/>
          <p:nvPr/>
        </p:nvSpPr>
        <p:spPr bwMode="auto">
          <a:xfrm>
            <a:off x="7153211" y="4427344"/>
            <a:ext cx="4495800" cy="2438400"/>
          </a:xfrm>
          <a:prstGeom prst="roundRect">
            <a:avLst>
              <a:gd name="adj" fmla="val 9753"/>
            </a:avLst>
          </a:prstGeom>
          <a:solidFill>
            <a:srgbClr val="F7941D"/>
          </a:solidFill>
          <a:ln w="38100" cap="flat" cmpd="sng" algn="ctr">
            <a:solidFill>
              <a:schemeClr val="bg2">
                <a:lumMod val="75000"/>
              </a:schemeClr>
            </a:solidFill>
            <a:prstDash val="solid"/>
            <a:round/>
            <a:headEnd type="none" w="sm" len="sm"/>
            <a:tailEnd type="none" w="sm" len="sm"/>
          </a:ln>
          <a:effectLst/>
        </p:spPr>
        <p:txBody>
          <a:bodyPr wrap="square">
            <a:noAutofit/>
          </a:bodyPr>
          <a:lstStyle/>
          <a:p>
            <a:pPr algn="ctr" defTabSz="228600">
              <a:spcBef>
                <a:spcPct val="20000"/>
              </a:spcBef>
              <a:buClr>
                <a:srgbClr val="FF0000"/>
              </a:buClr>
            </a:pPr>
            <a:endParaRPr lang="en-US"/>
          </a:p>
        </p:txBody>
      </p:sp>
      <p:sp>
        <p:nvSpPr>
          <p:cNvPr id="20" name="Rounded Rectangle 38"/>
          <p:cNvSpPr/>
          <p:nvPr/>
        </p:nvSpPr>
        <p:spPr bwMode="auto">
          <a:xfrm>
            <a:off x="7376476" y="4863280"/>
            <a:ext cx="4049270" cy="1800494"/>
          </a:xfrm>
          <a:prstGeom prst="roundRect">
            <a:avLst>
              <a:gd name="adj" fmla="val 0"/>
            </a:avLst>
          </a:prstGeom>
          <a:solidFill>
            <a:schemeClr val="bg1"/>
          </a:solidFill>
          <a:ln w="38100" cap="flat" cmpd="sng" algn="ctr">
            <a:solidFill>
              <a:srgbClr val="818286"/>
            </a:solidFill>
            <a:prstDash val="solid"/>
            <a:round/>
            <a:headEnd type="none" w="sm" len="sm"/>
            <a:tailEnd type="none" w="sm" len="sm"/>
          </a:ln>
          <a:effectLst>
            <a:innerShdw blurRad="114300">
              <a:srgbClr val="5FD453"/>
            </a:inn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1" name="TextBox 39"/>
          <p:cNvSpPr txBox="1"/>
          <p:nvPr/>
        </p:nvSpPr>
        <p:spPr>
          <a:xfrm>
            <a:off x="7359233" y="4471306"/>
            <a:ext cx="2409528" cy="338554"/>
          </a:xfrm>
          <a:prstGeom prst="rect">
            <a:avLst/>
          </a:prstGeom>
          <a:noFill/>
        </p:spPr>
        <p:txBody>
          <a:bodyPr wrap="square" rtlCol="0">
            <a:spAutoFit/>
          </a:bodyPr>
          <a:lstStyle/>
          <a:p>
            <a:r>
              <a:rPr lang="en-US" sz="1600" b="1" dirty="0"/>
              <a:t>HR Application</a:t>
            </a:r>
          </a:p>
        </p:txBody>
      </p:sp>
      <p:graphicFrame>
        <p:nvGraphicFramePr>
          <p:cNvPr id="22" name="Table 40"/>
          <p:cNvGraphicFramePr>
            <a:graphicFrameLocks noGrp="1"/>
          </p:cNvGraphicFramePr>
          <p:nvPr>
            <p:extLst/>
          </p:nvPr>
        </p:nvGraphicFramePr>
        <p:xfrm>
          <a:off x="7499033" y="5000187"/>
          <a:ext cx="3804156" cy="1526680"/>
        </p:xfrm>
        <a:graphic>
          <a:graphicData uri="http://schemas.openxmlformats.org/drawingml/2006/table">
            <a:tbl>
              <a:tblPr firstRow="1" lastRow="1" bandCol="1">
                <a:tableStyleId>{5FD0F851-EC5A-4D38-B0AD-8093EC10F338}</a:tableStyleId>
              </a:tblPr>
              <a:tblGrid>
                <a:gridCol w="803540">
                  <a:extLst>
                    <a:ext uri="{9D8B030D-6E8A-4147-A177-3AD203B41FA5}">
                      <a16:colId xmlns:a16="http://schemas.microsoft.com/office/drawing/2014/main" xmlns="" val="20000"/>
                    </a:ext>
                  </a:extLst>
                </a:gridCol>
                <a:gridCol w="1588901">
                  <a:extLst>
                    <a:ext uri="{9D8B030D-6E8A-4147-A177-3AD203B41FA5}">
                      <a16:colId xmlns:a16="http://schemas.microsoft.com/office/drawing/2014/main" xmlns="" val="20001"/>
                    </a:ext>
                  </a:extLst>
                </a:gridCol>
                <a:gridCol w="1411715">
                  <a:extLst>
                    <a:ext uri="{9D8B030D-6E8A-4147-A177-3AD203B41FA5}">
                      <a16:colId xmlns:a16="http://schemas.microsoft.com/office/drawing/2014/main" xmlns="" val="20002"/>
                    </a:ext>
                  </a:extLst>
                </a:gridCol>
              </a:tblGrid>
              <a:tr h="345580">
                <a:tc>
                  <a:txBody>
                    <a:bodyPr/>
                    <a:lstStyle/>
                    <a:p>
                      <a:r>
                        <a:rPr lang="en-US" sz="1200" dirty="0" err="1">
                          <a:solidFill>
                            <a:schemeClr val="bg1"/>
                          </a:solidFill>
                        </a:rPr>
                        <a:t>Emp_ID</a:t>
                      </a:r>
                      <a:endParaRPr lang="en-US" sz="1050" dirty="0">
                        <a:solidFill>
                          <a:schemeClr val="bg1"/>
                        </a:solidFill>
                      </a:endParaRPr>
                    </a:p>
                  </a:txBody>
                  <a:tcPr>
                    <a:solidFill>
                      <a:srgbClr val="818286"/>
                    </a:solidFill>
                  </a:tcPr>
                </a:tc>
                <a:tc>
                  <a:txBody>
                    <a:bodyPr/>
                    <a:lstStyle/>
                    <a:p>
                      <a:r>
                        <a:rPr lang="en-US" sz="1200" dirty="0" err="1">
                          <a:solidFill>
                            <a:schemeClr val="bg1"/>
                          </a:solidFill>
                        </a:rPr>
                        <a:t>Job_id</a:t>
                      </a:r>
                      <a:endParaRPr lang="en-US" sz="1100" dirty="0">
                        <a:solidFill>
                          <a:schemeClr val="bg1"/>
                        </a:solidFill>
                      </a:endParaRPr>
                    </a:p>
                  </a:txBody>
                  <a:tcPr>
                    <a:solidFill>
                      <a:srgbClr val="818286"/>
                    </a:solidFill>
                  </a:tcPr>
                </a:tc>
                <a:tc>
                  <a:txBody>
                    <a:bodyPr/>
                    <a:lstStyle/>
                    <a:p>
                      <a:r>
                        <a:rPr lang="en-US" sz="1200" dirty="0" err="1">
                          <a:solidFill>
                            <a:schemeClr val="bg1"/>
                          </a:solidFill>
                        </a:rPr>
                        <a:t>Job_title</a:t>
                      </a:r>
                      <a:endParaRPr lang="en-US" sz="1200" dirty="0">
                        <a:solidFill>
                          <a:schemeClr val="bg1"/>
                        </a:solidFill>
                      </a:endParaRPr>
                    </a:p>
                  </a:txBody>
                  <a:tcPr>
                    <a:solidFill>
                      <a:srgbClr val="818286"/>
                    </a:solidFill>
                  </a:tcPr>
                </a:tc>
                <a:extLst>
                  <a:ext uri="{0D108BD9-81ED-4DB2-BD59-A6C34878D82A}">
                    <a16:rowId xmlns:a16="http://schemas.microsoft.com/office/drawing/2014/main" xmlns="" val="10000"/>
                  </a:ext>
                </a:extLst>
              </a:tr>
              <a:tr h="378320">
                <a:tc>
                  <a:txBody>
                    <a:bodyPr/>
                    <a:lstStyle/>
                    <a:p>
                      <a:r>
                        <a:rPr lang="en-US" sz="1200" dirty="0"/>
                        <a:t>206</a:t>
                      </a:r>
                    </a:p>
                  </a:txBody>
                  <a:tcPr>
                    <a:solidFill>
                      <a:srgbClr val="EFF3F4"/>
                    </a:solidFill>
                  </a:tcPr>
                </a:tc>
                <a:tc>
                  <a:txBody>
                    <a:bodyPr/>
                    <a:lstStyle/>
                    <a:p>
                      <a:r>
                        <a:rPr lang="en-US" sz="1200" dirty="0"/>
                        <a:t>AC_ACCOUNTANT</a:t>
                      </a:r>
                    </a:p>
                  </a:txBody>
                  <a:tcPr/>
                </a:tc>
                <a:tc>
                  <a:txBody>
                    <a:bodyPr/>
                    <a:lstStyle/>
                    <a:p>
                      <a:r>
                        <a:rPr lang="en-US" sz="1200" dirty="0"/>
                        <a:t>Public Accountant</a:t>
                      </a:r>
                    </a:p>
                  </a:txBody>
                  <a:tcPr>
                    <a:solidFill>
                      <a:srgbClr val="EFF3F4"/>
                    </a:solidFill>
                  </a:tcPr>
                </a:tc>
                <a:extLst>
                  <a:ext uri="{0D108BD9-81ED-4DB2-BD59-A6C34878D82A}">
                    <a16:rowId xmlns:a16="http://schemas.microsoft.com/office/drawing/2014/main" xmlns="" val="10001"/>
                  </a:ext>
                </a:extLst>
              </a:tr>
              <a:tr h="378320">
                <a:tc>
                  <a:txBody>
                    <a:bodyPr/>
                    <a:lstStyle/>
                    <a:p>
                      <a:r>
                        <a:rPr lang="en-US" sz="1200" dirty="0"/>
                        <a:t>103</a:t>
                      </a:r>
                    </a:p>
                  </a:txBody>
                  <a:tcPr>
                    <a:lnB w="12700" cap="flat" cmpd="sng" algn="ctr">
                      <a:solidFill>
                        <a:srgbClr val="EFF3F4"/>
                      </a:solidFill>
                      <a:prstDash val="solid"/>
                      <a:round/>
                      <a:headEnd type="none" w="med" len="med"/>
                      <a:tailEnd type="none" w="med" len="med"/>
                    </a:lnB>
                    <a:solidFill>
                      <a:srgbClr val="EFF3F4"/>
                    </a:solidFill>
                  </a:tcPr>
                </a:tc>
                <a:tc>
                  <a:txBody>
                    <a:bodyPr/>
                    <a:lstStyle/>
                    <a:p>
                      <a:r>
                        <a:rPr lang="en-US" sz="1200" dirty="0"/>
                        <a:t>AC_MGR</a:t>
                      </a:r>
                    </a:p>
                  </a:txBody>
                  <a:tcPr>
                    <a:lnB w="12700" cap="flat" cmpd="sng" algn="ctr">
                      <a:solidFill>
                        <a:schemeClr val="bg1"/>
                      </a:solidFill>
                      <a:prstDash val="solid"/>
                      <a:round/>
                      <a:headEnd type="none" w="med" len="med"/>
                      <a:tailEnd type="none" w="med" len="med"/>
                    </a:lnB>
                  </a:tcPr>
                </a:tc>
                <a:tc>
                  <a:txBody>
                    <a:bodyPr/>
                    <a:lstStyle/>
                    <a:p>
                      <a:r>
                        <a:rPr lang="en-US" sz="1200" dirty="0"/>
                        <a:t>Accounting</a:t>
                      </a:r>
                      <a:r>
                        <a:rPr lang="en-US" sz="1200" baseline="0" dirty="0"/>
                        <a:t> Manager</a:t>
                      </a:r>
                      <a:endParaRPr lang="en-US" sz="1200" dirty="0"/>
                    </a:p>
                  </a:txBody>
                  <a:tcPr>
                    <a:lnB w="12700" cap="flat" cmpd="sng" algn="ctr">
                      <a:solidFill>
                        <a:srgbClr val="EFF3F4"/>
                      </a:solidFill>
                      <a:prstDash val="solid"/>
                      <a:round/>
                      <a:headEnd type="none" w="med" len="med"/>
                      <a:tailEnd type="none" w="med" len="med"/>
                    </a:lnB>
                    <a:solidFill>
                      <a:srgbClr val="EFF3F4"/>
                    </a:solidFill>
                  </a:tcPr>
                </a:tc>
                <a:extLst>
                  <a:ext uri="{0D108BD9-81ED-4DB2-BD59-A6C34878D82A}">
                    <a16:rowId xmlns:a16="http://schemas.microsoft.com/office/drawing/2014/main" xmlns="" val="10002"/>
                  </a:ext>
                </a:extLst>
              </a:tr>
              <a:tr h="345580">
                <a:tc>
                  <a:txBody>
                    <a:bodyPr/>
                    <a:lstStyle/>
                    <a:p>
                      <a:r>
                        <a:rPr lang="en-US" sz="1200" b="0" dirty="0"/>
                        <a:t>100</a:t>
                      </a:r>
                    </a:p>
                  </a:txBody>
                  <a:tcPr>
                    <a:lnT w="12700" cap="flat" cmpd="sng" algn="ctr">
                      <a:solidFill>
                        <a:srgbClr val="EFF3F4"/>
                      </a:solidFill>
                      <a:prstDash val="solid"/>
                      <a:round/>
                      <a:headEnd type="none" w="med" len="med"/>
                      <a:tailEnd type="none" w="med" len="med"/>
                    </a:lnT>
                    <a:solidFill>
                      <a:srgbClr val="EFF3F4"/>
                    </a:solidFill>
                  </a:tcPr>
                </a:tc>
                <a:tc>
                  <a:txBody>
                    <a:bodyPr/>
                    <a:lstStyle/>
                    <a:p>
                      <a:r>
                        <a:rPr lang="en-US" sz="1200" b="0" dirty="0"/>
                        <a:t>AD_PRES</a:t>
                      </a:r>
                    </a:p>
                  </a:txBody>
                  <a:tcPr>
                    <a:lnT w="12700" cap="flat" cmpd="sng" algn="ctr">
                      <a:solidFill>
                        <a:schemeClr val="bg1"/>
                      </a:solidFill>
                      <a:prstDash val="solid"/>
                      <a:round/>
                      <a:headEnd type="none" w="med" len="med"/>
                      <a:tailEnd type="none" w="med" len="med"/>
                    </a:lnT>
                  </a:tcPr>
                </a:tc>
                <a:tc>
                  <a:txBody>
                    <a:bodyPr/>
                    <a:lstStyle/>
                    <a:p>
                      <a:r>
                        <a:rPr lang="en-US" sz="1200" b="0" dirty="0"/>
                        <a:t>President</a:t>
                      </a:r>
                    </a:p>
                  </a:txBody>
                  <a:tcPr>
                    <a:lnT w="12700" cap="flat" cmpd="sng" algn="ctr">
                      <a:solidFill>
                        <a:srgbClr val="EFF3F4"/>
                      </a:solidFill>
                      <a:prstDash val="solid"/>
                      <a:round/>
                      <a:headEnd type="none" w="med" len="med"/>
                      <a:tailEnd type="none" w="med" len="med"/>
                    </a:lnT>
                    <a:solidFill>
                      <a:srgbClr val="EFF3F4"/>
                    </a:solidFill>
                  </a:tcPr>
                </a:tc>
                <a:extLst>
                  <a:ext uri="{0D108BD9-81ED-4DB2-BD59-A6C34878D82A}">
                    <a16:rowId xmlns:a16="http://schemas.microsoft.com/office/drawing/2014/main" xmlns="" val="10003"/>
                  </a:ext>
                </a:extLst>
              </a:tr>
            </a:tbl>
          </a:graphicData>
        </a:graphic>
      </p:graphicFrame>
      <p:sp>
        <p:nvSpPr>
          <p:cNvPr id="23" name="TextBox 41"/>
          <p:cNvSpPr txBox="1"/>
          <p:nvPr/>
        </p:nvSpPr>
        <p:spPr>
          <a:xfrm>
            <a:off x="7338598" y="6518044"/>
            <a:ext cx="441146" cy="400110"/>
          </a:xfrm>
          <a:prstGeom prst="rect">
            <a:avLst/>
          </a:prstGeom>
          <a:noFill/>
        </p:spPr>
        <p:txBody>
          <a:bodyPr wrap="none" rtlCol="0">
            <a:spAutoFit/>
          </a:bodyPr>
          <a:lstStyle/>
          <a:p>
            <a:r>
              <a:rPr lang="en-US" sz="2000" dirty="0"/>
              <a:t>…</a:t>
            </a:r>
            <a:endParaRPr lang="en-US" dirty="0"/>
          </a:p>
        </p:txBody>
      </p:sp>
      <p:pic>
        <p:nvPicPr>
          <p:cNvPr id="24" name="Picture 4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837493" flipH="1" flipV="1">
            <a:off x="6446773" y="4183662"/>
            <a:ext cx="976312" cy="622764"/>
          </a:xfrm>
          <a:prstGeom prst="rect">
            <a:avLst/>
          </a:prstGeom>
        </p:spPr>
      </p:pic>
      <p:pic>
        <p:nvPicPr>
          <p:cNvPr id="25"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482855" y="4515312"/>
            <a:ext cx="2295721" cy="1532101"/>
          </a:xfrm>
          <a:prstGeom prst="round2DiagRect">
            <a:avLst>
              <a:gd name="adj1" fmla="val 17408"/>
              <a:gd name="adj2" fmla="val 0"/>
            </a:avLst>
          </a:prstGeom>
          <a:ln w="76200" cap="sq">
            <a:solidFill>
              <a:schemeClr val="bg1"/>
            </a:solidFill>
            <a:miter lim="800000"/>
          </a:ln>
          <a:effectLst/>
        </p:spPr>
      </p:pic>
      <p:sp>
        <p:nvSpPr>
          <p:cNvPr id="26" name="Rounded Rectangle 44"/>
          <p:cNvSpPr/>
          <p:nvPr/>
        </p:nvSpPr>
        <p:spPr bwMode="auto">
          <a:xfrm>
            <a:off x="3362468" y="5502063"/>
            <a:ext cx="772729" cy="388073"/>
          </a:xfrm>
          <a:prstGeom prst="roundRect">
            <a:avLst/>
          </a:prstGeom>
          <a:solidFill>
            <a:srgbClr val="F7941D"/>
          </a:solidFill>
          <a:ln w="38100" cap="flat" cmpd="sng" algn="ctr">
            <a:solidFill>
              <a:schemeClr val="bg1"/>
            </a:solidFill>
            <a:prstDash val="solid"/>
            <a:round/>
            <a:headEnd type="none" w="sm" len="sm"/>
            <a:tailEnd type="none" w="sm" len="sm"/>
          </a:ln>
          <a:effectLst/>
        </p:spPr>
        <p:txBody>
          <a:bodyPr anchor="ctr"/>
          <a:lstStyle/>
          <a:p>
            <a:pPr algn="ctr" defTabSz="228600">
              <a:spcBef>
                <a:spcPct val="20000"/>
              </a:spcBef>
              <a:buClr>
                <a:srgbClr val="FF0000"/>
              </a:buClr>
            </a:pPr>
            <a:r>
              <a:rPr lang="en-US" sz="1600" b="1" dirty="0">
                <a:latin typeface="Arial" pitchFamily="34" charset="0"/>
              </a:rPr>
              <a:t>Jody</a:t>
            </a:r>
          </a:p>
        </p:txBody>
      </p:sp>
      <p:sp>
        <p:nvSpPr>
          <p:cNvPr id="27" name="Rounded Rectangle 45"/>
          <p:cNvSpPr/>
          <p:nvPr/>
        </p:nvSpPr>
        <p:spPr bwMode="auto">
          <a:xfrm>
            <a:off x="566200" y="2346154"/>
            <a:ext cx="2647170" cy="1272548"/>
          </a:xfrm>
          <a:prstGeom prst="roundRect">
            <a:avLst>
              <a:gd name="adj" fmla="val 19328"/>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8" name="Oval 46"/>
          <p:cNvSpPr/>
          <p:nvPr/>
        </p:nvSpPr>
        <p:spPr bwMode="auto">
          <a:xfrm>
            <a:off x="2613433" y="3475576"/>
            <a:ext cx="345052" cy="345052"/>
          </a:xfrm>
          <a:prstGeom prst="ellipse">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buFont typeface="Arial" pitchFamily="34" charset="0"/>
              <a:buNone/>
            </a:pPr>
            <a:endParaRPr lang="en-US">
              <a:latin typeface="Arial" pitchFamily="34" charset="0"/>
            </a:endParaRPr>
          </a:p>
        </p:txBody>
      </p:sp>
      <p:sp>
        <p:nvSpPr>
          <p:cNvPr id="29" name="Oval 47"/>
          <p:cNvSpPr/>
          <p:nvPr/>
        </p:nvSpPr>
        <p:spPr bwMode="auto">
          <a:xfrm>
            <a:off x="2703696" y="3906505"/>
            <a:ext cx="254789" cy="254789"/>
          </a:xfrm>
          <a:prstGeom prst="ellipse">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buFont typeface="Arial" pitchFamily="34" charset="0"/>
              <a:buNone/>
            </a:pPr>
            <a:endParaRPr lang="en-US">
              <a:latin typeface="Arial" pitchFamily="34" charset="0"/>
            </a:endParaRPr>
          </a:p>
        </p:txBody>
      </p:sp>
      <p:sp>
        <p:nvSpPr>
          <p:cNvPr id="30" name="Oval 48"/>
          <p:cNvSpPr/>
          <p:nvPr/>
        </p:nvSpPr>
        <p:spPr bwMode="auto">
          <a:xfrm>
            <a:off x="2683078" y="4259219"/>
            <a:ext cx="205762" cy="205762"/>
          </a:xfrm>
          <a:prstGeom prst="ellipse">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buFont typeface="Arial" pitchFamily="34" charset="0"/>
              <a:buNone/>
            </a:pPr>
            <a:endParaRPr lang="en-US">
              <a:latin typeface="Arial" pitchFamily="34" charset="0"/>
            </a:endParaRPr>
          </a:p>
        </p:txBody>
      </p:sp>
      <p:sp>
        <p:nvSpPr>
          <p:cNvPr id="31" name="Oval 49"/>
          <p:cNvSpPr/>
          <p:nvPr/>
        </p:nvSpPr>
        <p:spPr bwMode="auto">
          <a:xfrm>
            <a:off x="2549741" y="4548330"/>
            <a:ext cx="153955" cy="153955"/>
          </a:xfrm>
          <a:prstGeom prst="ellipse">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buFont typeface="Arial" pitchFamily="34" charset="0"/>
              <a:buNone/>
            </a:pPr>
            <a:endParaRPr lang="en-US">
              <a:latin typeface="Arial" pitchFamily="34" charset="0"/>
            </a:endParaRPr>
          </a:p>
        </p:txBody>
      </p:sp>
      <p:sp>
        <p:nvSpPr>
          <p:cNvPr id="32" name="TextBox 50"/>
          <p:cNvSpPr txBox="1"/>
          <p:nvPr/>
        </p:nvSpPr>
        <p:spPr>
          <a:xfrm>
            <a:off x="532054" y="2403995"/>
            <a:ext cx="2743200" cy="1169551"/>
          </a:xfrm>
          <a:prstGeom prst="rect">
            <a:avLst/>
          </a:prstGeom>
          <a:noFill/>
        </p:spPr>
        <p:txBody>
          <a:bodyPr wrap="square" rtlCol="0">
            <a:spAutoFit/>
          </a:bodyPr>
          <a:lstStyle/>
          <a:p>
            <a:pPr algn="ctr" defTabSz="228600">
              <a:spcBef>
                <a:spcPct val="20000"/>
              </a:spcBef>
              <a:buClr>
                <a:srgbClr val="FF0000"/>
              </a:buClr>
            </a:pPr>
            <a:r>
              <a:rPr lang="en-US" sz="1400" dirty="0">
                <a:latin typeface="Arial" pitchFamily="34" charset="0"/>
              </a:rPr>
              <a:t>I want the information of all employees and their jobs. But they are stored in different tables. How to I combine them into a single report?</a:t>
            </a:r>
          </a:p>
        </p:txBody>
      </p:sp>
      <p:pic>
        <p:nvPicPr>
          <p:cNvPr id="33" name="Picture 5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6470581" flipH="1">
            <a:off x="3546669" y="3947837"/>
            <a:ext cx="976312" cy="622764"/>
          </a:xfrm>
          <a:prstGeom prst="rect">
            <a:avLst/>
          </a:prstGeom>
        </p:spPr>
      </p:pic>
      <p:sp>
        <p:nvSpPr>
          <p:cNvPr id="34" name="TextBox 52"/>
          <p:cNvSpPr txBox="1"/>
          <p:nvPr/>
        </p:nvSpPr>
        <p:spPr>
          <a:xfrm>
            <a:off x="4931940" y="4262593"/>
            <a:ext cx="1828800" cy="523220"/>
          </a:xfrm>
          <a:prstGeom prst="rect">
            <a:avLst/>
          </a:prstGeom>
          <a:noFill/>
        </p:spPr>
        <p:txBody>
          <a:bodyPr wrap="square" rtlCol="0">
            <a:spAutoFit/>
          </a:bodyPr>
          <a:lstStyle/>
          <a:p>
            <a:r>
              <a:rPr lang="en-US" sz="1400" dirty="0">
                <a:latin typeface="+mn-lt"/>
              </a:rPr>
              <a:t>Combines columns from both the tables</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225</a:t>
            </a:fld>
            <a:endParaRPr lang="es-VE" dirty="0"/>
          </a:p>
        </p:txBody>
      </p:sp>
    </p:spTree>
    <p:extLst>
      <p:ext uri="{BB962C8B-B14F-4D97-AF65-F5344CB8AC3E}">
        <p14:creationId xmlns:p14="http://schemas.microsoft.com/office/powerpoint/2010/main" val="19036744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Obtaining Data from Multiple Tables</a:t>
            </a:r>
            <a:endParaRPr lang="es-VE" sz="4800" dirty="0"/>
          </a:p>
        </p:txBody>
      </p:sp>
      <p:sp>
        <p:nvSpPr>
          <p:cNvPr id="15" name="Rectangle 6"/>
          <p:cNvSpPr>
            <a:spLocks noChangeArrowheads="1"/>
          </p:cNvSpPr>
          <p:nvPr/>
        </p:nvSpPr>
        <p:spPr bwMode="auto">
          <a:xfrm>
            <a:off x="2286000" y="1206473"/>
            <a:ext cx="1641475"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a:t>
            </a:r>
            <a:r>
              <a:rPr lang="en-US" altLang="en-US" sz="2000" dirty="0"/>
              <a:t> </a:t>
            </a:r>
          </a:p>
        </p:txBody>
      </p:sp>
      <p:sp>
        <p:nvSpPr>
          <p:cNvPr id="16" name="Rectangle 7"/>
          <p:cNvSpPr>
            <a:spLocks noChangeArrowheads="1"/>
          </p:cNvSpPr>
          <p:nvPr/>
        </p:nvSpPr>
        <p:spPr bwMode="auto">
          <a:xfrm>
            <a:off x="6857999" y="1206473"/>
            <a:ext cx="850900" cy="400050"/>
          </a:xfrm>
          <a:prstGeom prst="rect">
            <a:avLst/>
          </a:prstGeom>
          <a:noFill/>
          <a:ln w="9525">
            <a:noFill/>
            <a:miter lim="800000"/>
            <a:headEnd/>
            <a:tailEnd/>
          </a:ln>
        </p:spPr>
        <p:txBody>
          <a:bodyPr lIns="92075" tIns="46038" rIns="92075" bIns="46038">
            <a:spAutoFit/>
          </a:bodyPr>
          <a:lstStyle/>
          <a:p>
            <a:r>
              <a:rPr lang="en-US" altLang="en-US" sz="2000" dirty="0">
                <a:latin typeface="Courier New" pitchFamily="49" charset="0"/>
              </a:rPr>
              <a:t>JOBS</a:t>
            </a:r>
          </a:p>
        </p:txBody>
      </p:sp>
      <p:sp>
        <p:nvSpPr>
          <p:cNvPr id="17" name="Text Box 17"/>
          <p:cNvSpPr txBox="1">
            <a:spLocks noChangeArrowheads="1"/>
          </p:cNvSpPr>
          <p:nvPr/>
        </p:nvSpPr>
        <p:spPr bwMode="auto">
          <a:xfrm>
            <a:off x="6577012" y="3535335"/>
            <a:ext cx="366713" cy="394980"/>
          </a:xfrm>
          <a:prstGeom prst="rect">
            <a:avLst/>
          </a:prstGeom>
          <a:noFill/>
          <a:ln w="25400">
            <a:noFill/>
            <a:miter lim="800000"/>
            <a:headEnd type="none" w="sm" len="sm"/>
            <a:tailEnd type="none" w="med" len="lg"/>
          </a:ln>
        </p:spPr>
        <p:txBody>
          <a:bodyPr wrap="square" lIns="12700" tIns="12700" rIns="12700" bIns="12700">
            <a:spAutoFit/>
          </a:bodyPr>
          <a:lstStyle/>
          <a:p>
            <a:pPr defTabSz="822325">
              <a:buClr>
                <a:srgbClr val="000000"/>
              </a:buClr>
            </a:pPr>
            <a:r>
              <a:rPr lang="en-US" altLang="en-US" sz="2400" dirty="0"/>
              <a:t>…</a:t>
            </a:r>
          </a:p>
        </p:txBody>
      </p:sp>
      <p:pic>
        <p:nvPicPr>
          <p:cNvPr id="18" name="Picture 19"/>
          <p:cNvPicPr>
            <a:picLocks noChangeAspect="1" noChangeArrowheads="1"/>
          </p:cNvPicPr>
          <p:nvPr/>
        </p:nvPicPr>
        <p:blipFill>
          <a:blip r:embed="rId3" cstate="print"/>
          <a:srcRect/>
          <a:stretch>
            <a:fillRect/>
          </a:stretch>
        </p:blipFill>
        <p:spPr bwMode="auto">
          <a:xfrm>
            <a:off x="6553199" y="1587474"/>
            <a:ext cx="3499047" cy="2116191"/>
          </a:xfrm>
          <a:prstGeom prst="rect">
            <a:avLst/>
          </a:prstGeom>
          <a:noFill/>
          <a:ln w="28575">
            <a:solidFill>
              <a:srgbClr val="F7941D"/>
            </a:solidFill>
            <a:miter lim="800000"/>
            <a:headEnd type="none" w="sm" len="sm"/>
            <a:tailEnd type="none" w="sm" len="sm"/>
          </a:ln>
        </p:spPr>
      </p:pic>
      <p:pic>
        <p:nvPicPr>
          <p:cNvPr id="19" name="Picture 21"/>
          <p:cNvPicPr>
            <a:picLocks noChangeAspect="1" noChangeArrowheads="1"/>
          </p:cNvPicPr>
          <p:nvPr/>
        </p:nvPicPr>
        <p:blipFill>
          <a:blip r:embed="rId4" cstate="print"/>
          <a:srcRect/>
          <a:stretch>
            <a:fillRect/>
          </a:stretch>
        </p:blipFill>
        <p:spPr bwMode="auto">
          <a:xfrm>
            <a:off x="4419600" y="4364540"/>
            <a:ext cx="3952874" cy="1503363"/>
          </a:xfrm>
          <a:prstGeom prst="rect">
            <a:avLst/>
          </a:prstGeom>
          <a:noFill/>
          <a:ln w="28575">
            <a:solidFill>
              <a:srgbClr val="F7941D"/>
            </a:solidFill>
            <a:miter lim="800000"/>
            <a:headEnd type="none" w="sm" len="sm"/>
            <a:tailEnd type="none" w="sm" len="sm"/>
          </a:ln>
        </p:spPr>
      </p:pic>
      <p:pic>
        <p:nvPicPr>
          <p:cNvPr id="8" name="Picture 2"/>
          <p:cNvPicPr>
            <a:picLocks noChangeAspect="1" noChangeArrowheads="1"/>
          </p:cNvPicPr>
          <p:nvPr/>
        </p:nvPicPr>
        <p:blipFill>
          <a:blip r:embed="rId5" cstate="print"/>
          <a:srcRect/>
          <a:stretch>
            <a:fillRect/>
          </a:stretch>
        </p:blipFill>
        <p:spPr bwMode="auto">
          <a:xfrm>
            <a:off x="2233612" y="1597264"/>
            <a:ext cx="3535201" cy="2166670"/>
          </a:xfrm>
          <a:prstGeom prst="rect">
            <a:avLst/>
          </a:prstGeom>
          <a:noFill/>
          <a:ln w="28575">
            <a:solidFill>
              <a:srgbClr val="F7941D"/>
            </a:solidFill>
            <a:miter lim="800000"/>
            <a:headEnd/>
            <a:tailEnd/>
          </a:ln>
        </p:spPr>
      </p:pic>
      <p:sp>
        <p:nvSpPr>
          <p:cNvPr id="9" name="Rectangle 12"/>
          <p:cNvSpPr/>
          <p:nvPr/>
        </p:nvSpPr>
        <p:spPr bwMode="auto">
          <a:xfrm>
            <a:off x="2444960" y="1580012"/>
            <a:ext cx="914400" cy="2176272"/>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sp>
        <p:nvSpPr>
          <p:cNvPr id="10" name="Rectangle 14"/>
          <p:cNvSpPr/>
          <p:nvPr/>
        </p:nvSpPr>
        <p:spPr bwMode="auto">
          <a:xfrm>
            <a:off x="4995498" y="1571386"/>
            <a:ext cx="777240" cy="2176272"/>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sp>
        <p:nvSpPr>
          <p:cNvPr id="11" name="Text Box 17"/>
          <p:cNvSpPr txBox="1">
            <a:spLocks noChangeArrowheads="1"/>
          </p:cNvSpPr>
          <p:nvPr/>
        </p:nvSpPr>
        <p:spPr bwMode="auto">
          <a:xfrm>
            <a:off x="2233613" y="3840134"/>
            <a:ext cx="366713" cy="394980"/>
          </a:xfrm>
          <a:prstGeom prst="rect">
            <a:avLst/>
          </a:prstGeom>
          <a:noFill/>
          <a:ln w="25400">
            <a:noFill/>
            <a:miter lim="800000"/>
            <a:headEnd type="none" w="sm" len="sm"/>
            <a:tailEnd type="none" w="med" len="lg"/>
          </a:ln>
        </p:spPr>
        <p:txBody>
          <a:bodyPr wrap="square" lIns="12700" tIns="12700" rIns="12700" bIns="12700">
            <a:spAutoFit/>
          </a:bodyPr>
          <a:lstStyle/>
          <a:p>
            <a:pPr defTabSz="822325">
              <a:buClr>
                <a:srgbClr val="000000"/>
              </a:buClr>
            </a:pPr>
            <a:r>
              <a:rPr lang="en-US" altLang="en-US" sz="2400" dirty="0"/>
              <a:t>…</a:t>
            </a:r>
          </a:p>
        </p:txBody>
      </p:sp>
      <p:sp>
        <p:nvSpPr>
          <p:cNvPr id="12" name="Text Box 17"/>
          <p:cNvSpPr txBox="1">
            <a:spLocks noChangeArrowheads="1"/>
          </p:cNvSpPr>
          <p:nvPr/>
        </p:nvSpPr>
        <p:spPr bwMode="auto">
          <a:xfrm>
            <a:off x="4443413" y="5897534"/>
            <a:ext cx="366713" cy="394980"/>
          </a:xfrm>
          <a:prstGeom prst="rect">
            <a:avLst/>
          </a:prstGeom>
          <a:noFill/>
          <a:ln w="25400">
            <a:noFill/>
            <a:miter lim="800000"/>
            <a:headEnd type="none" w="sm" len="sm"/>
            <a:tailEnd type="none" w="med" len="lg"/>
          </a:ln>
        </p:spPr>
        <p:txBody>
          <a:bodyPr wrap="square" lIns="12700" tIns="12700" rIns="12700" bIns="12700">
            <a:spAutoFit/>
          </a:bodyPr>
          <a:lstStyle/>
          <a:p>
            <a:pPr defTabSz="822325">
              <a:buClr>
                <a:srgbClr val="000000"/>
              </a:buClr>
            </a:pPr>
            <a:r>
              <a:rPr lang="en-US" altLang="en-US" sz="2400" dirty="0"/>
              <a:t>…</a:t>
            </a:r>
          </a:p>
        </p:txBody>
      </p:sp>
      <p:cxnSp>
        <p:nvCxnSpPr>
          <p:cNvPr id="13" name="Elbow Connector 2"/>
          <p:cNvCxnSpPr/>
          <p:nvPr/>
        </p:nvCxnSpPr>
        <p:spPr bwMode="auto">
          <a:xfrm rot="16200000" flipH="1">
            <a:off x="5423825" y="3904240"/>
            <a:ext cx="630409" cy="304365"/>
          </a:xfrm>
          <a:prstGeom prst="bentConnector3">
            <a:avLst/>
          </a:prstGeom>
          <a:noFill/>
          <a:ln w="28575" cap="flat" cmpd="sng" algn="ctr">
            <a:solidFill>
              <a:srgbClr val="F7941D"/>
            </a:solidFill>
            <a:prstDash val="solid"/>
            <a:round/>
            <a:headEnd type="none" w="sm" len="sm"/>
            <a:tailEnd type="triangle" w="lg" len="lg"/>
          </a:ln>
          <a:effectLst/>
        </p:spPr>
      </p:cxnSp>
      <p:cxnSp>
        <p:nvCxnSpPr>
          <p:cNvPr id="14" name="Elbow Connector 17"/>
          <p:cNvCxnSpPr/>
          <p:nvPr/>
        </p:nvCxnSpPr>
        <p:spPr bwMode="auto">
          <a:xfrm rot="5400000">
            <a:off x="6291878" y="3506555"/>
            <a:ext cx="676656" cy="1050750"/>
          </a:xfrm>
          <a:prstGeom prst="bentConnector3">
            <a:avLst>
              <a:gd name="adj1" fmla="val 53754"/>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226</a:t>
            </a:fld>
            <a:endParaRPr lang="es-VE" dirty="0"/>
          </a:p>
        </p:txBody>
      </p:sp>
    </p:spTree>
    <p:extLst>
      <p:ext uri="{BB962C8B-B14F-4D97-AF65-F5344CB8AC3E}">
        <p14:creationId xmlns:p14="http://schemas.microsoft.com/office/powerpoint/2010/main" val="8739526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Types of Joins</a:t>
            </a:r>
            <a:endParaRPr lang="es-VE" dirty="0"/>
          </a:p>
        </p:txBody>
      </p:sp>
      <p:sp>
        <p:nvSpPr>
          <p:cNvPr id="5" name="Marcador de contenido 4"/>
          <p:cNvSpPr>
            <a:spLocks noGrp="1"/>
          </p:cNvSpPr>
          <p:nvPr>
            <p:ph idx="1"/>
          </p:nvPr>
        </p:nvSpPr>
        <p:spPr/>
        <p:txBody>
          <a:bodyPr/>
          <a:lstStyle/>
          <a:p>
            <a:pPr indent="0">
              <a:buNone/>
            </a:pPr>
            <a:r>
              <a:rPr lang="en-US" altLang="en-US" dirty="0">
                <a:latin typeface="Arial" charset="0"/>
              </a:rPr>
              <a:t>Joins that are compliant with the SQL:1999 standard include the following:</a:t>
            </a:r>
          </a:p>
          <a:p>
            <a:pPr lvl="1"/>
            <a:r>
              <a:rPr lang="en-US" altLang="en-US" dirty="0"/>
              <a:t>Natural join with the </a:t>
            </a:r>
            <a:r>
              <a:rPr lang="en-US" altLang="en-US" dirty="0">
                <a:latin typeface="Courier New" pitchFamily="49" charset="0"/>
              </a:rPr>
              <a:t>NATURAL</a:t>
            </a:r>
            <a:r>
              <a:rPr lang="en-US" altLang="en-US" dirty="0"/>
              <a:t> </a:t>
            </a:r>
            <a:r>
              <a:rPr lang="en-US" altLang="en-US" dirty="0">
                <a:latin typeface="Courier New" pitchFamily="49" charset="0"/>
              </a:rPr>
              <a:t>JOIN</a:t>
            </a:r>
            <a:r>
              <a:rPr lang="en-US" altLang="en-US" dirty="0"/>
              <a:t> clause</a:t>
            </a:r>
          </a:p>
          <a:p>
            <a:pPr lvl="1"/>
            <a:r>
              <a:rPr lang="en-US" altLang="en-US" dirty="0"/>
              <a:t>Join with the </a:t>
            </a:r>
            <a:r>
              <a:rPr lang="en-US" altLang="en-US" dirty="0">
                <a:latin typeface="Courier New" pitchFamily="49" charset="0"/>
                <a:cs typeface="Courier New" pitchFamily="49" charset="0"/>
              </a:rPr>
              <a:t>USING</a:t>
            </a:r>
            <a:r>
              <a:rPr lang="en-US" altLang="en-US" dirty="0">
                <a:cs typeface="Arial" charset="0"/>
              </a:rPr>
              <a:t> </a:t>
            </a:r>
            <a:r>
              <a:rPr lang="en-US" altLang="en-US" dirty="0"/>
              <a:t>clause</a:t>
            </a:r>
          </a:p>
          <a:p>
            <a:pPr lvl="1"/>
            <a:r>
              <a:rPr lang="en-US" altLang="en-US" dirty="0"/>
              <a:t>Join with the </a:t>
            </a:r>
            <a:r>
              <a:rPr lang="en-US" altLang="en-US" dirty="0">
                <a:latin typeface="Courier New" pitchFamily="49" charset="0"/>
                <a:cs typeface="Courier New" pitchFamily="49" charset="0"/>
              </a:rPr>
              <a:t>ON</a:t>
            </a:r>
            <a:r>
              <a:rPr lang="en-US" altLang="en-US" dirty="0"/>
              <a:t> clause</a:t>
            </a:r>
          </a:p>
          <a:p>
            <a:pPr lvl="1"/>
            <a:r>
              <a:rPr lang="en-US" altLang="en-US" dirty="0">
                <a:latin typeface="Courier New" pitchFamily="49" charset="0"/>
              </a:rPr>
              <a:t>OUTER</a:t>
            </a:r>
            <a:r>
              <a:rPr lang="en-US" altLang="en-US" dirty="0"/>
              <a:t> joins:</a:t>
            </a:r>
          </a:p>
          <a:p>
            <a:pPr lvl="2"/>
            <a:r>
              <a:rPr lang="en-US" altLang="en-US" dirty="0">
                <a:latin typeface="Courier New" pitchFamily="49" charset="0"/>
              </a:rPr>
              <a:t>LEFT</a:t>
            </a:r>
            <a:r>
              <a:rPr lang="en-US" altLang="en-US" dirty="0"/>
              <a:t> </a:t>
            </a:r>
            <a:r>
              <a:rPr lang="en-US" altLang="en-US" dirty="0">
                <a:latin typeface="Courier New" pitchFamily="49" charset="0"/>
              </a:rPr>
              <a:t>OUTER</a:t>
            </a:r>
            <a:r>
              <a:rPr lang="en-US" altLang="en-US" dirty="0"/>
              <a:t> </a:t>
            </a:r>
            <a:r>
              <a:rPr lang="en-US" altLang="en-US" dirty="0">
                <a:latin typeface="Courier New" pitchFamily="49" charset="0"/>
              </a:rPr>
              <a:t>JOIN</a:t>
            </a:r>
          </a:p>
          <a:p>
            <a:pPr lvl="2"/>
            <a:r>
              <a:rPr lang="en-US" altLang="en-US" dirty="0">
                <a:latin typeface="Courier New" pitchFamily="49" charset="0"/>
              </a:rPr>
              <a:t>RIGHT</a:t>
            </a:r>
            <a:r>
              <a:rPr lang="en-US" altLang="en-US" dirty="0"/>
              <a:t> </a:t>
            </a:r>
            <a:r>
              <a:rPr lang="en-US" altLang="en-US" dirty="0">
                <a:latin typeface="Courier New" pitchFamily="49" charset="0"/>
              </a:rPr>
              <a:t>OUTER</a:t>
            </a:r>
            <a:r>
              <a:rPr lang="en-US" altLang="en-US" dirty="0"/>
              <a:t> </a:t>
            </a:r>
            <a:r>
              <a:rPr lang="en-US" altLang="en-US" dirty="0">
                <a:latin typeface="Courier New" pitchFamily="49" charset="0"/>
              </a:rPr>
              <a:t>JOIN</a:t>
            </a:r>
          </a:p>
          <a:p>
            <a:pPr lvl="2"/>
            <a:r>
              <a:rPr lang="en-US" altLang="en-US" dirty="0">
                <a:latin typeface="Courier New" pitchFamily="49" charset="0"/>
              </a:rPr>
              <a:t>FULL</a:t>
            </a:r>
            <a:r>
              <a:rPr lang="en-US" altLang="en-US" dirty="0"/>
              <a:t> </a:t>
            </a:r>
            <a:r>
              <a:rPr lang="en-US" altLang="en-US" dirty="0">
                <a:latin typeface="Courier New" pitchFamily="49" charset="0"/>
              </a:rPr>
              <a:t>OUTER</a:t>
            </a:r>
            <a:r>
              <a:rPr lang="en-US" altLang="en-US" dirty="0"/>
              <a:t> </a:t>
            </a:r>
            <a:r>
              <a:rPr lang="en-US" altLang="en-US" dirty="0">
                <a:latin typeface="Courier New" pitchFamily="49" charset="0"/>
              </a:rPr>
              <a:t>JOIN</a:t>
            </a:r>
          </a:p>
          <a:p>
            <a:pPr lvl="1"/>
            <a:r>
              <a:rPr lang="en-US" altLang="en-US" dirty="0"/>
              <a:t>Cross joins</a:t>
            </a:r>
          </a:p>
          <a:p>
            <a:endParaRPr lang="es-VE" dirty="0"/>
          </a:p>
        </p:txBody>
      </p:sp>
      <p:grpSp>
        <p:nvGrpSpPr>
          <p:cNvPr id="2" name="Grupo 1"/>
          <p:cNvGrpSpPr/>
          <p:nvPr/>
        </p:nvGrpSpPr>
        <p:grpSpPr>
          <a:xfrm>
            <a:off x="6890328" y="4193979"/>
            <a:ext cx="5301672" cy="1562100"/>
            <a:chOff x="6890328" y="4193979"/>
            <a:chExt cx="5301672" cy="1562100"/>
          </a:xfrm>
        </p:grpSpPr>
        <p:sp>
          <p:nvSpPr>
            <p:cNvPr id="6" name="Rectangle 2"/>
            <p:cNvSpPr/>
            <p:nvPr/>
          </p:nvSpPr>
          <p:spPr bwMode="auto">
            <a:xfrm>
              <a:off x="6890328" y="4193979"/>
              <a:ext cx="5301672" cy="1562100"/>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50000" t="50000" r="50000" b="50000"/>
              </a:path>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7" name="Oval 7"/>
            <p:cNvSpPr>
              <a:spLocks noChangeAspect="1"/>
            </p:cNvSpPr>
            <p:nvPr/>
          </p:nvSpPr>
          <p:spPr bwMode="auto">
            <a:xfrm>
              <a:off x="9863313" y="4193979"/>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63500" sx="102000" sy="102000" algn="ctr"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pic>
          <p:nvPicPr>
            <p:cNvPr id="8" name="Pictur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13706" y="4437094"/>
              <a:ext cx="1057275" cy="1075870"/>
            </a:xfrm>
            <a:prstGeom prst="rect">
              <a:avLst/>
            </a:prstGeom>
          </p:spPr>
        </p:pic>
        <p:sp>
          <p:nvSpPr>
            <p:cNvPr id="9" name="Oval 8"/>
            <p:cNvSpPr>
              <a:spLocks noChangeAspect="1"/>
            </p:cNvSpPr>
            <p:nvPr/>
          </p:nvSpPr>
          <p:spPr bwMode="auto">
            <a:xfrm>
              <a:off x="7694612" y="4193979"/>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63500" sx="102000" sy="102000" algn="ctr"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pic>
          <p:nvPicPr>
            <p:cNvPr id="10" name="Picture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50629" y="4437094"/>
              <a:ext cx="1057275" cy="1075870"/>
            </a:xfrm>
            <a:prstGeom prst="rect">
              <a:avLst/>
            </a:prstGeom>
          </p:spPr>
        </p:pic>
        <p:pic>
          <p:nvPicPr>
            <p:cNvPr id="11" name="Picture 3" descr="cnt205607.gif"/>
            <p:cNvPicPr>
              <a:picLocks noChangeAspect="1"/>
            </p:cNvPicPr>
            <p:nvPr/>
          </p:nvPicPr>
          <p:blipFill>
            <a:blip r:embed="rId5" cstate="print">
              <a:duotone>
                <a:prstClr val="black"/>
                <a:schemeClr val="tx2">
                  <a:tint val="45000"/>
                  <a:satMod val="400000"/>
                </a:schemeClr>
              </a:duotone>
            </a:blip>
            <a:stretch>
              <a:fillRect/>
            </a:stretch>
          </p:blipFill>
          <p:spPr>
            <a:xfrm>
              <a:off x="9357631" y="4740824"/>
              <a:ext cx="436714" cy="468411"/>
            </a:xfrm>
            <a:prstGeom prst="rect">
              <a:avLst/>
            </a:prstGeom>
          </p:spPr>
        </p:pic>
      </p:grpSp>
      <p:sp>
        <p:nvSpPr>
          <p:cNvPr id="3" name="Marcador de número de diapositiva 2"/>
          <p:cNvSpPr>
            <a:spLocks noGrp="1"/>
          </p:cNvSpPr>
          <p:nvPr>
            <p:ph type="sldNum" sz="quarter" idx="12"/>
          </p:nvPr>
        </p:nvSpPr>
        <p:spPr/>
        <p:txBody>
          <a:bodyPr/>
          <a:lstStyle/>
          <a:p>
            <a:fld id="{3F142242-9245-470F-9EB3-514B6C674675}" type="slidenum">
              <a:rPr lang="es-VE" smtClean="0"/>
              <a:pPr/>
              <a:t>227</a:t>
            </a:fld>
            <a:endParaRPr lang="es-VE" dirty="0"/>
          </a:p>
        </p:txBody>
      </p:sp>
    </p:spTree>
    <p:extLst>
      <p:ext uri="{BB962C8B-B14F-4D97-AF65-F5344CB8AC3E}">
        <p14:creationId xmlns:p14="http://schemas.microsoft.com/office/powerpoint/2010/main" val="1244549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Joining Tables Using SQL:1999 Syntax</a:t>
            </a:r>
            <a:endParaRPr lang="es-VE" sz="4800" dirty="0"/>
          </a:p>
        </p:txBody>
      </p:sp>
      <p:sp>
        <p:nvSpPr>
          <p:cNvPr id="5" name="Marcador de contenido 4"/>
          <p:cNvSpPr>
            <a:spLocks noGrp="1"/>
          </p:cNvSpPr>
          <p:nvPr>
            <p:ph idx="1"/>
          </p:nvPr>
        </p:nvSpPr>
        <p:spPr/>
        <p:txBody>
          <a:bodyPr/>
          <a:lstStyle/>
          <a:p>
            <a:pPr marL="0" indent="0">
              <a:buNone/>
            </a:pPr>
            <a:r>
              <a:rPr lang="en-US" altLang="en-US" dirty="0">
                <a:latin typeface="Arial" charset="0"/>
              </a:rPr>
              <a:t>Use a join to query data from more than one table:</a:t>
            </a:r>
          </a:p>
          <a:p>
            <a:pPr marL="0" indent="0">
              <a:buNone/>
            </a:pPr>
            <a:endParaRPr lang="es-VE" dirty="0"/>
          </a:p>
        </p:txBody>
      </p:sp>
      <p:sp>
        <p:nvSpPr>
          <p:cNvPr id="6" name="Content Placeholder 2"/>
          <p:cNvSpPr txBox="1">
            <a:spLocks/>
          </p:cNvSpPr>
          <p:nvPr/>
        </p:nvSpPr>
        <p:spPr bwMode="gray">
          <a:xfrm>
            <a:off x="2062162" y="2036326"/>
            <a:ext cx="8064500" cy="27853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a:t>
            </a:r>
            <a:r>
              <a:rPr lang="en-US" altLang="en-US" b="1" i="1" dirty="0">
                <a:solidFill>
                  <a:schemeClr val="tx1">
                    <a:lumMod val="75000"/>
                  </a:schemeClr>
                </a:solidFill>
                <a:latin typeface="Courier New" panose="02070309020205020404" pitchFamily="49" charset="0"/>
                <a:cs typeface="Arial" panose="020B0604020202020204" pitchFamily="34" charset="0"/>
              </a:rPr>
              <a:t>table1.column, table2.column</a:t>
            </a: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a:t>
            </a:r>
            <a:r>
              <a:rPr lang="en-US" altLang="en-US" b="1" i="1" dirty="0">
                <a:solidFill>
                  <a:schemeClr val="tx1">
                    <a:lumMod val="75000"/>
                  </a:schemeClr>
                </a:solidFill>
                <a:latin typeface="Courier New" panose="02070309020205020404" pitchFamily="49" charset="0"/>
                <a:cs typeface="Arial" panose="020B0604020202020204" pitchFamily="34" charset="0"/>
              </a:rPr>
              <a:t>table1</a:t>
            </a: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dirty="0">
                <a:solidFill>
                  <a:srgbClr val="FF0000"/>
                </a:solidFill>
                <a:latin typeface="Courier New" panose="02070309020205020404" pitchFamily="49" charset="0"/>
                <a:cs typeface="Arial" panose="020B0604020202020204" pitchFamily="34" charset="0"/>
              </a:rPr>
              <a:t>NATURAL JOIN </a:t>
            </a:r>
            <a:r>
              <a:rPr lang="en-US" altLang="en-US" b="1" i="1" dirty="0">
                <a:solidFill>
                  <a:schemeClr val="tx1">
                    <a:lumMod val="75000"/>
                  </a:schemeClr>
                </a:solidFill>
                <a:latin typeface="Courier New" panose="02070309020205020404" pitchFamily="49" charset="0"/>
                <a:cs typeface="Arial" panose="020B0604020202020204" pitchFamily="34" charset="0"/>
              </a:rPr>
              <a:t>table2</a:t>
            </a:r>
            <a:r>
              <a:rPr lang="en-US" altLang="en-US" b="1" dirty="0">
                <a:solidFill>
                  <a:schemeClr val="tx1">
                    <a:lumMod val="75000"/>
                  </a:schemeClr>
                </a:solidFill>
                <a:latin typeface="Courier New" panose="02070309020205020404" pitchFamily="49" charset="0"/>
                <a:cs typeface="Arial" panose="020B0604020202020204" pitchFamily="34" charset="0"/>
              </a:rPr>
              <a:t>]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[JOIN </a:t>
            </a:r>
            <a:r>
              <a:rPr lang="en-US" altLang="en-US" b="1" i="1" dirty="0">
                <a:solidFill>
                  <a:schemeClr val="tx1">
                    <a:lumMod val="75000"/>
                  </a:schemeClr>
                </a:solidFill>
                <a:latin typeface="Courier New" panose="02070309020205020404" pitchFamily="49" charset="0"/>
                <a:cs typeface="Arial" panose="020B0604020202020204" pitchFamily="34" charset="0"/>
              </a:rPr>
              <a:t>table2</a:t>
            </a:r>
            <a:r>
              <a:rPr lang="en-US" altLang="en-US" b="1" dirty="0">
                <a:solidFill>
                  <a:schemeClr val="tx1">
                    <a:lumMod val="75000"/>
                  </a:schemeClr>
                </a:solidFill>
                <a:latin typeface="Courier New" panose="02070309020205020404" pitchFamily="49" charset="0"/>
                <a:cs typeface="Arial" panose="020B0604020202020204" pitchFamily="34" charset="0"/>
              </a:rPr>
              <a:t> </a:t>
            </a:r>
            <a:r>
              <a:rPr lang="en-US" altLang="en-US" b="1" dirty="0">
                <a:solidFill>
                  <a:srgbClr val="FF0000"/>
                </a:solidFill>
                <a:latin typeface="Courier New" panose="02070309020205020404" pitchFamily="49" charset="0"/>
                <a:cs typeface="Arial" panose="020B0604020202020204" pitchFamily="34" charset="0"/>
              </a:rPr>
              <a:t>USING</a:t>
            </a:r>
            <a:r>
              <a:rPr lang="en-US" altLang="en-US" b="1" dirty="0">
                <a:solidFill>
                  <a:srgbClr val="000000"/>
                </a:solidFill>
                <a:latin typeface="Courier New" panose="02070309020205020404" pitchFamily="49" charset="0"/>
                <a:cs typeface="Arial" panose="020B0604020202020204" pitchFamily="34" charset="0"/>
              </a:rPr>
              <a:t> </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i="1" dirty="0">
                <a:solidFill>
                  <a:schemeClr val="tx1">
                    <a:lumMod val="75000"/>
                  </a:schemeClr>
                </a:solidFill>
                <a:latin typeface="Courier New" panose="02070309020205020404" pitchFamily="49" charset="0"/>
                <a:cs typeface="Arial" panose="020B0604020202020204" pitchFamily="34" charset="0"/>
              </a:rPr>
              <a:t>column_name</a:t>
            </a:r>
            <a:r>
              <a:rPr lang="en-US" altLang="en-US" b="1" dirty="0">
                <a:solidFill>
                  <a:schemeClr val="tx1">
                    <a:lumMod val="75000"/>
                  </a:schemeClr>
                </a:solidFill>
                <a:latin typeface="Courier New" panose="02070309020205020404" pitchFamily="49" charset="0"/>
                <a:cs typeface="Arial" panose="020B0604020202020204" pitchFamily="34" charset="0"/>
              </a:rPr>
              <a:t>)]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[JOIN </a:t>
            </a:r>
            <a:r>
              <a:rPr lang="en-US" altLang="en-US" b="1" i="1" dirty="0">
                <a:solidFill>
                  <a:schemeClr val="tx1">
                    <a:lumMod val="75000"/>
                  </a:schemeClr>
                </a:solidFill>
                <a:latin typeface="Courier New" panose="02070309020205020404" pitchFamily="49" charset="0"/>
                <a:cs typeface="Arial" panose="020B0604020202020204" pitchFamily="34" charset="0"/>
              </a:rPr>
              <a:t>table2</a:t>
            </a:r>
            <a:r>
              <a:rPr lang="en-US" altLang="en-US" b="1" dirty="0">
                <a:solidFill>
                  <a:srgbClr val="000000"/>
                </a:solidFill>
                <a:latin typeface="Courier New" panose="02070309020205020404" pitchFamily="49" charset="0"/>
                <a:cs typeface="Arial" panose="020B0604020202020204" pitchFamily="34" charset="0"/>
              </a:rPr>
              <a:t> </a:t>
            </a:r>
            <a:r>
              <a:rPr lang="en-US" altLang="en-US" b="1" dirty="0">
                <a:solidFill>
                  <a:srgbClr val="FF0000"/>
                </a:solidFill>
                <a:latin typeface="Courier New" panose="02070309020205020404" pitchFamily="49" charset="0"/>
                <a:cs typeface="Arial" panose="020B0604020202020204" pitchFamily="34" charset="0"/>
              </a:rPr>
              <a:t>ON</a:t>
            </a:r>
            <a:r>
              <a:rPr lang="en-US" altLang="en-US" b="1" dirty="0">
                <a:solidFill>
                  <a:srgbClr val="000000"/>
                </a:solidFill>
                <a:latin typeface="Courier New" panose="02070309020205020404" pitchFamily="49" charset="0"/>
                <a:cs typeface="Arial" panose="020B0604020202020204" pitchFamily="34" charset="0"/>
              </a:rPr>
              <a:t> </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i="1" dirty="0">
                <a:solidFill>
                  <a:schemeClr val="tx1">
                    <a:lumMod val="75000"/>
                  </a:schemeClr>
                </a:solidFill>
                <a:latin typeface="Courier New" panose="02070309020205020404" pitchFamily="49" charset="0"/>
                <a:cs typeface="Arial" panose="020B0604020202020204" pitchFamily="34" charset="0"/>
              </a:rPr>
              <a:t>table1.column_name</a:t>
            </a:r>
            <a:r>
              <a:rPr lang="en-US" altLang="en-US" b="1" dirty="0">
                <a:solidFill>
                  <a:schemeClr val="tx1">
                    <a:lumMod val="75000"/>
                  </a:schemeClr>
                </a:solidFill>
                <a:latin typeface="Courier New" panose="02070309020205020404" pitchFamily="49" charset="0"/>
                <a:cs typeface="Arial" panose="020B0604020202020204" pitchFamily="34" charset="0"/>
              </a:rPr>
              <a:t> = </a:t>
            </a:r>
            <a:r>
              <a:rPr lang="en-US" altLang="en-US" b="1" i="1" dirty="0">
                <a:solidFill>
                  <a:schemeClr val="tx1">
                    <a:lumMod val="75000"/>
                  </a:schemeClr>
                </a:solidFill>
                <a:latin typeface="Courier New" panose="02070309020205020404" pitchFamily="49" charset="0"/>
                <a:cs typeface="Arial" panose="020B0604020202020204" pitchFamily="34" charset="0"/>
              </a:rPr>
              <a:t>table2.column_name</a:t>
            </a:r>
            <a:r>
              <a:rPr lang="en-US" altLang="en-US" b="1" dirty="0">
                <a:solidFill>
                  <a:schemeClr val="tx1">
                    <a:lumMod val="75000"/>
                  </a:schemeClr>
                </a:solidFill>
                <a:latin typeface="Courier New" panose="02070309020205020404" pitchFamily="49" charset="0"/>
                <a:cs typeface="Arial" panose="020B0604020202020204" pitchFamily="34" charset="0"/>
              </a:rPr>
              <a:t>)]|</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dirty="0">
                <a:solidFill>
                  <a:srgbClr val="FF0000"/>
                </a:solidFill>
                <a:latin typeface="Courier New" panose="02070309020205020404" pitchFamily="49" charset="0"/>
                <a:cs typeface="Arial" panose="020B0604020202020204" pitchFamily="34" charset="0"/>
              </a:rPr>
              <a:t>LEFT</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dirty="0">
                <a:solidFill>
                  <a:srgbClr val="FF0000"/>
                </a:solidFill>
                <a:latin typeface="Courier New" panose="02070309020205020404" pitchFamily="49" charset="0"/>
                <a:cs typeface="Arial" panose="020B0604020202020204" pitchFamily="34" charset="0"/>
              </a:rPr>
              <a:t>RIGHT</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dirty="0">
                <a:solidFill>
                  <a:srgbClr val="FF0000"/>
                </a:solidFill>
                <a:latin typeface="Courier New" panose="02070309020205020404" pitchFamily="49" charset="0"/>
                <a:cs typeface="Arial" panose="020B0604020202020204" pitchFamily="34" charset="0"/>
              </a:rPr>
              <a:t>FULL OUTER JOIN </a:t>
            </a:r>
            <a:r>
              <a:rPr lang="en-US" altLang="en-US" b="1" i="1" dirty="0">
                <a:solidFill>
                  <a:schemeClr val="tx1">
                    <a:lumMod val="75000"/>
                  </a:schemeClr>
                </a:solidFill>
                <a:latin typeface="Courier New" panose="02070309020205020404" pitchFamily="49" charset="0"/>
                <a:cs typeface="Arial" panose="020B0604020202020204" pitchFamily="34" charset="0"/>
              </a:rPr>
              <a:t>table2</a:t>
            </a:r>
            <a:r>
              <a:rPr lang="en-US" altLang="en-US" b="1" dirty="0">
                <a:solidFill>
                  <a:schemeClr val="tx1">
                    <a:lumMod val="75000"/>
                  </a:schemeClr>
                </a:solidFill>
                <a:latin typeface="Courier New" panose="02070309020205020404" pitchFamily="49" charset="0"/>
                <a:cs typeface="Arial" panose="020B0604020202020204" pitchFamily="34" charset="0"/>
              </a:rPr>
              <a:t>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ON (</a:t>
            </a:r>
            <a:r>
              <a:rPr lang="en-US" altLang="en-US" b="1" i="1" dirty="0">
                <a:solidFill>
                  <a:schemeClr val="tx1">
                    <a:lumMod val="75000"/>
                  </a:schemeClr>
                </a:solidFill>
                <a:latin typeface="Courier New" panose="02070309020205020404" pitchFamily="49" charset="0"/>
                <a:cs typeface="Arial" panose="020B0604020202020204" pitchFamily="34" charset="0"/>
              </a:rPr>
              <a:t>table1.column_name</a:t>
            </a:r>
            <a:r>
              <a:rPr lang="en-US" altLang="en-US" b="1" dirty="0">
                <a:solidFill>
                  <a:schemeClr val="tx1">
                    <a:lumMod val="75000"/>
                  </a:schemeClr>
                </a:solidFill>
                <a:latin typeface="Courier New" panose="02070309020205020404" pitchFamily="49" charset="0"/>
                <a:cs typeface="Arial" panose="020B0604020202020204" pitchFamily="34" charset="0"/>
              </a:rPr>
              <a:t> = </a:t>
            </a:r>
            <a:r>
              <a:rPr lang="en-US" altLang="en-US" b="1" i="1" dirty="0">
                <a:solidFill>
                  <a:schemeClr val="tx1">
                    <a:lumMod val="75000"/>
                  </a:schemeClr>
                </a:solidFill>
                <a:latin typeface="Courier New" panose="02070309020205020404" pitchFamily="49" charset="0"/>
                <a:cs typeface="Arial" panose="020B0604020202020204" pitchFamily="34" charset="0"/>
              </a:rPr>
              <a:t>table2.column_name</a:t>
            </a:r>
            <a:r>
              <a:rPr lang="en-US" altLang="en-US" b="1" dirty="0">
                <a:solidFill>
                  <a:schemeClr val="tx1">
                    <a:lumMod val="75000"/>
                  </a:schemeClr>
                </a:solidFill>
                <a:latin typeface="Courier New" panose="02070309020205020404" pitchFamily="49" charset="0"/>
                <a:cs typeface="Arial" panose="020B0604020202020204" pitchFamily="34" charset="0"/>
              </a:rPr>
              <a:t>)]|</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dirty="0">
                <a:solidFill>
                  <a:srgbClr val="FF0000"/>
                </a:solidFill>
                <a:latin typeface="Courier New" panose="02070309020205020404" pitchFamily="49" charset="0"/>
                <a:cs typeface="Arial" panose="020B0604020202020204" pitchFamily="34" charset="0"/>
              </a:rPr>
              <a:t>CROSS JOIN </a:t>
            </a:r>
            <a:r>
              <a:rPr lang="en-US" altLang="en-US" b="1" i="1" dirty="0">
                <a:solidFill>
                  <a:schemeClr val="tx1">
                    <a:lumMod val="75000"/>
                  </a:schemeClr>
                </a:solidFill>
                <a:latin typeface="Courier New" panose="02070309020205020404" pitchFamily="49" charset="0"/>
                <a:cs typeface="Arial" panose="020B0604020202020204" pitchFamily="34" charset="0"/>
              </a:rPr>
              <a:t>table2</a:t>
            </a:r>
            <a:r>
              <a:rPr lang="en-US" altLang="en-US" b="1" dirty="0">
                <a:solidFill>
                  <a:schemeClr val="tx1">
                    <a:lumMod val="75000"/>
                  </a:schemeClr>
                </a:solidFill>
                <a:latin typeface="Courier New" panose="02070309020205020404" pitchFamily="49" charset="0"/>
                <a:cs typeface="Arial" panose="020B0604020202020204" pitchFamily="34" charset="0"/>
              </a:rPr>
              <a:t>];</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228</a:t>
            </a:fld>
            <a:endParaRPr lang="es-VE" dirty="0"/>
          </a:p>
        </p:txBody>
      </p:sp>
    </p:spTree>
    <p:extLst>
      <p:ext uri="{BB962C8B-B14F-4D97-AF65-F5344CB8AC3E}">
        <p14:creationId xmlns:p14="http://schemas.microsoft.com/office/powerpoint/2010/main" val="2306817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normAutofit lnSpcReduction="10000"/>
          </a:bodyPr>
          <a:lstStyle/>
          <a:p>
            <a:pPr lvl="1">
              <a:buClr>
                <a:srgbClr val="A6A6A6"/>
              </a:buClr>
            </a:pPr>
            <a:r>
              <a:rPr lang="en-US" altLang="en-US" dirty="0">
                <a:solidFill>
                  <a:schemeClr val="tx1"/>
                </a:solidFill>
              </a:rPr>
              <a:t>Types of </a:t>
            </a:r>
            <a:r>
              <a:rPr lang="en-US" altLang="en-US" dirty="0">
                <a:solidFill>
                  <a:schemeClr val="tx1"/>
                </a:solidFill>
                <a:latin typeface="Courier New" pitchFamily="49" charset="0"/>
              </a:rPr>
              <a:t>JOINS</a:t>
            </a:r>
            <a:r>
              <a:rPr lang="en-US" altLang="en-US" dirty="0">
                <a:solidFill>
                  <a:schemeClr val="tx1"/>
                </a:solidFill>
              </a:rPr>
              <a:t> and their syntax</a:t>
            </a:r>
          </a:p>
          <a:p>
            <a:pPr lvl="1">
              <a:buClr>
                <a:srgbClr val="F7941D"/>
              </a:buClr>
            </a:pPr>
            <a:r>
              <a:rPr lang="en-US" altLang="en-US" dirty="0">
                <a:solidFill>
                  <a:schemeClr val="tx1"/>
                </a:solidFill>
              </a:rPr>
              <a:t>Natural join</a:t>
            </a:r>
          </a:p>
          <a:p>
            <a:pPr lvl="1"/>
            <a:r>
              <a:rPr lang="en-US" altLang="en-US" dirty="0">
                <a:solidFill>
                  <a:schemeClr val="tx1"/>
                </a:solidFill>
                <a:cs typeface="Arial" charset="0"/>
              </a:rPr>
              <a:t>Join with the </a:t>
            </a:r>
            <a:r>
              <a:rPr lang="en-US" altLang="en-US" dirty="0">
                <a:solidFill>
                  <a:schemeClr val="tx1"/>
                </a:solidFill>
                <a:latin typeface="Courier New" pitchFamily="49" charset="0"/>
              </a:rPr>
              <a:t>USING</a:t>
            </a:r>
            <a:r>
              <a:rPr lang="en-US" altLang="en-US" dirty="0">
                <a:solidFill>
                  <a:schemeClr val="tx1"/>
                </a:solidFill>
                <a:cs typeface="Arial" charset="0"/>
              </a:rPr>
              <a:t> clause</a:t>
            </a:r>
          </a:p>
          <a:p>
            <a:pPr lvl="1"/>
            <a:r>
              <a:rPr lang="en-US" altLang="en-US" dirty="0">
                <a:solidFill>
                  <a:schemeClr val="tx1"/>
                </a:solidFill>
                <a:cs typeface="Arial" charset="0"/>
              </a:rPr>
              <a:t>Join with the </a:t>
            </a:r>
            <a:r>
              <a:rPr lang="en-US" altLang="en-US" dirty="0">
                <a:solidFill>
                  <a:schemeClr val="tx1"/>
                </a:solidFill>
                <a:latin typeface="Courier New" pitchFamily="49" charset="0"/>
                <a:cs typeface="Arial" charset="0"/>
              </a:rPr>
              <a:t>ON</a:t>
            </a:r>
            <a:r>
              <a:rPr lang="en-US" altLang="en-US" dirty="0">
                <a:solidFill>
                  <a:schemeClr val="tx1"/>
                </a:solidFill>
                <a:cs typeface="Arial" charset="0"/>
              </a:rPr>
              <a:t> clause</a:t>
            </a:r>
          </a:p>
          <a:p>
            <a:pPr lvl="1">
              <a:buClr>
                <a:srgbClr val="A6A6A6"/>
              </a:buClr>
            </a:pPr>
            <a:r>
              <a:rPr lang="en-US" altLang="en-US" dirty="0">
                <a:solidFill>
                  <a:schemeClr val="tx1"/>
                </a:solidFill>
              </a:rPr>
              <a:t>Self-join</a:t>
            </a:r>
          </a:p>
          <a:p>
            <a:pPr lvl="1">
              <a:buClr>
                <a:srgbClr val="A6A6A6"/>
              </a:buClr>
            </a:pPr>
            <a:r>
              <a:rPr lang="en-US" altLang="en-US" dirty="0" err="1">
                <a:solidFill>
                  <a:schemeClr val="tx1"/>
                </a:solidFill>
              </a:rPr>
              <a:t>Nonequijoins</a:t>
            </a:r>
            <a:endParaRPr lang="en-US" altLang="en-US" dirty="0">
              <a:solidFill>
                <a:schemeClr val="tx1"/>
              </a:solidFill>
            </a:endParaRPr>
          </a:p>
          <a:p>
            <a:pPr lvl="1">
              <a:buClr>
                <a:srgbClr val="A6A6A6"/>
              </a:buClr>
            </a:pPr>
            <a:r>
              <a:rPr lang="en-US" altLang="en-US" dirty="0">
                <a:solidFill>
                  <a:schemeClr val="tx1"/>
                </a:solidFill>
              </a:rPr>
              <a:t>OUTER join:</a:t>
            </a:r>
          </a:p>
          <a:p>
            <a:pPr lvl="2">
              <a:buClr>
                <a:srgbClr val="A6A6A6"/>
              </a:buClr>
            </a:pPr>
            <a:r>
              <a:rPr lang="en-US" altLang="en-US" dirty="0">
                <a:solidFill>
                  <a:schemeClr val="tx1"/>
                </a:solidFill>
                <a:latin typeface="Courier New" pitchFamily="49" charset="0"/>
              </a:rPr>
              <a:t>LEFT OUTER JOIN</a:t>
            </a:r>
          </a:p>
          <a:p>
            <a:pPr lvl="2">
              <a:buClr>
                <a:srgbClr val="A6A6A6"/>
              </a:buClr>
            </a:pPr>
            <a:r>
              <a:rPr lang="en-US" altLang="en-US" dirty="0">
                <a:solidFill>
                  <a:schemeClr val="tx1"/>
                </a:solidFill>
                <a:latin typeface="Courier New" pitchFamily="49" charset="0"/>
              </a:rPr>
              <a:t>RIGHT OUTER JOIN</a:t>
            </a:r>
          </a:p>
          <a:p>
            <a:pPr lvl="2">
              <a:buClr>
                <a:srgbClr val="A6A6A6"/>
              </a:buClr>
            </a:pPr>
            <a:r>
              <a:rPr lang="en-US" altLang="en-US" dirty="0">
                <a:solidFill>
                  <a:schemeClr val="tx1"/>
                </a:solidFill>
                <a:latin typeface="Courier New" pitchFamily="49" charset="0"/>
              </a:rPr>
              <a:t>FULL OUTER JOIN</a:t>
            </a:r>
            <a:endParaRPr lang="en-US" altLang="en-US" dirty="0">
              <a:solidFill>
                <a:schemeClr val="tx1"/>
              </a:solidFill>
            </a:endParaRPr>
          </a:p>
          <a:p>
            <a:pPr lvl="1">
              <a:buClr>
                <a:srgbClr val="A6A6A6"/>
              </a:buClr>
            </a:pPr>
            <a:r>
              <a:rPr lang="en-US" altLang="en-US" dirty="0">
                <a:solidFill>
                  <a:schemeClr val="tx1"/>
                </a:solidFill>
              </a:rPr>
              <a:t>Cartesian product</a:t>
            </a:r>
          </a:p>
          <a:p>
            <a:pPr lvl="2">
              <a:buClr>
                <a:srgbClr val="A6A6A6"/>
              </a:buClr>
            </a:pPr>
            <a:r>
              <a:rPr lang="en-US" altLang="en-US" sz="2100" dirty="0">
                <a:solidFill>
                  <a:schemeClr val="tx1"/>
                </a:solidFill>
              </a:rPr>
              <a:t>Cross join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229</a:t>
            </a:fld>
            <a:endParaRPr lang="es-VE" dirty="0"/>
          </a:p>
        </p:txBody>
      </p:sp>
    </p:spTree>
    <p:extLst>
      <p:ext uri="{BB962C8B-B14F-4D97-AF65-F5344CB8AC3E}">
        <p14:creationId xmlns:p14="http://schemas.microsoft.com/office/powerpoint/2010/main" val="812469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498" name="Google Shape;498;p3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Course objectives, agenda, and appendixes used in the course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Oracle Database </a:t>
            </a:r>
            <a:r>
              <a:rPr lang="en-US" dirty="0" smtClean="0">
                <a:solidFill>
                  <a:schemeClr val="tx1"/>
                </a:solidFill>
              </a:rPr>
              <a:t>19c </a:t>
            </a:r>
            <a:r>
              <a:rPr lang="en-US" dirty="0">
                <a:solidFill>
                  <a:schemeClr val="tx1"/>
                </a:solidFill>
              </a:rPr>
              <a:t>and related products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relational database management concepts and terminologies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Human Resource (HR) Schema and the tables used in this course</a:t>
            </a:r>
            <a:endParaRPr dirty="0">
              <a:solidFill>
                <a:schemeClr val="tx1"/>
              </a:solidFill>
            </a:endParaRPr>
          </a:p>
          <a:p>
            <a:pPr marL="457200" lvl="1" indent="-365760" algn="l" rtl="0">
              <a:lnSpc>
                <a:spcPct val="90000"/>
              </a:lnSpc>
              <a:spcBef>
                <a:spcPts val="900"/>
              </a:spcBef>
              <a:spcAft>
                <a:spcPts val="0"/>
              </a:spcAft>
              <a:buClr>
                <a:srgbClr val="9F9F9F"/>
              </a:buClr>
              <a:buSzPts val="2100"/>
              <a:buChar char="•"/>
            </a:pPr>
            <a:r>
              <a:rPr lang="en-US" dirty="0">
                <a:solidFill>
                  <a:schemeClr val="tx1"/>
                </a:solidFill>
              </a:rPr>
              <a:t>Introduction to SQL and its development environments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Oracle Database </a:t>
            </a:r>
            <a:r>
              <a:rPr lang="en-US" dirty="0" smtClean="0">
                <a:solidFill>
                  <a:schemeClr val="tx1"/>
                </a:solidFill>
              </a:rPr>
              <a:t>19c </a:t>
            </a:r>
            <a:r>
              <a:rPr lang="en-US" dirty="0">
                <a:solidFill>
                  <a:schemeClr val="tx1"/>
                </a:solidFill>
              </a:rPr>
              <a:t>SQL Documentation and Additional Resources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Creating Natural Joins</a:t>
            </a:r>
            <a:endParaRPr lang="es-VE" dirty="0"/>
          </a:p>
        </p:txBody>
      </p:sp>
      <p:sp>
        <p:nvSpPr>
          <p:cNvPr id="5" name="Marcador de contenido 4"/>
          <p:cNvSpPr>
            <a:spLocks noGrp="1"/>
          </p:cNvSpPr>
          <p:nvPr>
            <p:ph idx="1"/>
          </p:nvPr>
        </p:nvSpPr>
        <p:spPr/>
        <p:txBody>
          <a:bodyPr/>
          <a:lstStyle/>
          <a:p>
            <a:pPr lvl="1"/>
            <a:r>
              <a:rPr lang="en-US" altLang="en-US" dirty="0"/>
              <a:t>The </a:t>
            </a:r>
            <a:r>
              <a:rPr lang="en-US" altLang="en-US" dirty="0">
                <a:latin typeface="Courier New" pitchFamily="49" charset="0"/>
              </a:rPr>
              <a:t>NATURAL</a:t>
            </a:r>
            <a:r>
              <a:rPr lang="en-US" altLang="en-US" dirty="0"/>
              <a:t> </a:t>
            </a:r>
            <a:r>
              <a:rPr lang="en-US" altLang="en-US" dirty="0">
                <a:latin typeface="Courier New" pitchFamily="49" charset="0"/>
              </a:rPr>
              <a:t>JOIN</a:t>
            </a:r>
            <a:r>
              <a:rPr lang="en-US" altLang="en-US" dirty="0"/>
              <a:t> clause is based on all the columns that have the same name in two tables.</a:t>
            </a:r>
          </a:p>
          <a:p>
            <a:pPr lvl="1"/>
            <a:r>
              <a:rPr lang="en-US" altLang="en-US" dirty="0"/>
              <a:t>It selects rows from the two tables that have equal values in all matched columns.</a:t>
            </a:r>
          </a:p>
          <a:p>
            <a:pPr lvl="1"/>
            <a:r>
              <a:rPr lang="en-US" altLang="en-US" dirty="0"/>
              <a:t>If the columns having the same names have different data types, an error is returned.</a:t>
            </a:r>
          </a:p>
          <a:p>
            <a:endParaRPr lang="es-VE" dirty="0"/>
          </a:p>
        </p:txBody>
      </p:sp>
      <p:sp>
        <p:nvSpPr>
          <p:cNvPr id="6" name="Content Placeholder 2"/>
          <p:cNvSpPr txBox="1">
            <a:spLocks/>
          </p:cNvSpPr>
          <p:nvPr/>
        </p:nvSpPr>
        <p:spPr bwMode="gray">
          <a:xfrm>
            <a:off x="2318834" y="3967981"/>
            <a:ext cx="8064500" cy="39790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Courier New" panose="02070309020205020404" pitchFamily="49" charset="0"/>
              </a:rPr>
              <a:t>SELECT * FROM table1 </a:t>
            </a:r>
            <a:r>
              <a:rPr lang="en-US" altLang="en-US" b="1" dirty="0">
                <a:solidFill>
                  <a:srgbClr val="FF0000"/>
                </a:solidFill>
                <a:latin typeface="Courier New" panose="02070309020205020404" pitchFamily="49" charset="0"/>
                <a:cs typeface="Courier New" panose="02070309020205020404" pitchFamily="49" charset="0"/>
              </a:rPr>
              <a:t>NATURAL JOIN </a:t>
            </a:r>
            <a:r>
              <a:rPr lang="en-US" altLang="en-US" b="1" dirty="0">
                <a:solidFill>
                  <a:schemeClr val="tx1">
                    <a:lumMod val="75000"/>
                  </a:schemeClr>
                </a:solidFill>
                <a:latin typeface="Courier New" panose="02070309020205020404" pitchFamily="49" charset="0"/>
                <a:cs typeface="Courier New" panose="02070309020205020404" pitchFamily="49" charset="0"/>
              </a:rPr>
              <a:t>table2;</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230</a:t>
            </a:fld>
            <a:endParaRPr lang="es-VE" dirty="0"/>
          </a:p>
        </p:txBody>
      </p:sp>
    </p:spTree>
    <p:extLst>
      <p:ext uri="{BB962C8B-B14F-4D97-AF65-F5344CB8AC3E}">
        <p14:creationId xmlns:p14="http://schemas.microsoft.com/office/powerpoint/2010/main" val="39272923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Retrieving Records with Natural Joins</a:t>
            </a:r>
            <a:endParaRPr lang="es-VE" sz="4800" dirty="0"/>
          </a:p>
        </p:txBody>
      </p:sp>
      <p:grpSp>
        <p:nvGrpSpPr>
          <p:cNvPr id="6" name="Group 1"/>
          <p:cNvGrpSpPr>
            <a:grpSpLocks/>
          </p:cNvGrpSpPr>
          <p:nvPr/>
        </p:nvGrpSpPr>
        <p:grpSpPr bwMode="auto">
          <a:xfrm>
            <a:off x="2062162" y="1414463"/>
            <a:ext cx="8064500" cy="696611"/>
            <a:chOff x="539750" y="1981200"/>
            <a:chExt cx="8064500" cy="696337"/>
          </a:xfrm>
          <a:solidFill>
            <a:srgbClr val="F7941D"/>
          </a:solidFill>
        </p:grpSpPr>
        <p:sp>
          <p:nvSpPr>
            <p:cNvPr id="7" name="Content Placeholder 2"/>
            <p:cNvSpPr txBox="1">
              <a:spLocks/>
            </p:cNvSpPr>
            <p:nvPr/>
          </p:nvSpPr>
          <p:spPr bwMode="gray">
            <a:xfrm>
              <a:off x="539750" y="1981200"/>
              <a:ext cx="8064500" cy="696337"/>
            </a:xfrm>
            <a:prstGeom prst="round2DiagRect">
              <a:avLst>
                <a:gd name="adj1" fmla="val 13028"/>
                <a:gd name="adj2" fmla="val 0"/>
              </a:avLst>
            </a:prstGeom>
            <a:grp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Courier New" panose="02070309020205020404" pitchFamily="49" charset="0"/>
                </a:rPr>
                <a:t>SELECT employee_id, first_name, job_id, job_title</a:t>
              </a:r>
            </a:p>
            <a:p>
              <a:pPr eaLnBrk="1" hangingPunct="1">
                <a:defRPr/>
              </a:pPr>
              <a:r>
                <a:rPr lang="en-US" altLang="en-US" b="1" dirty="0">
                  <a:solidFill>
                    <a:schemeClr val="tx1">
                      <a:lumMod val="75000"/>
                    </a:schemeClr>
                  </a:solidFill>
                  <a:latin typeface="Courier New" panose="02070309020205020404" pitchFamily="49" charset="0"/>
                  <a:cs typeface="Courier New" panose="02070309020205020404" pitchFamily="49" charset="0"/>
                </a:rPr>
                <a:t>from employees NATURAL JOIN jobs;</a:t>
              </a:r>
            </a:p>
          </p:txBody>
        </p:sp>
        <p:sp>
          <p:nvSpPr>
            <p:cNvPr id="8" name="Rectangle 7"/>
            <p:cNvSpPr>
              <a:spLocks noChangeArrowheads="1"/>
            </p:cNvSpPr>
            <p:nvPr/>
          </p:nvSpPr>
          <p:spPr bwMode="gray">
            <a:xfrm>
              <a:off x="2644419" y="2395373"/>
              <a:ext cx="1752600" cy="27162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pic>
        <p:nvPicPr>
          <p:cNvPr id="9" name="Picture 2"/>
          <p:cNvPicPr>
            <a:picLocks noChangeAspect="1" noChangeArrowheads="1"/>
          </p:cNvPicPr>
          <p:nvPr/>
        </p:nvPicPr>
        <p:blipFill>
          <a:blip r:embed="rId3" cstate="print"/>
          <a:srcRect/>
          <a:stretch>
            <a:fillRect/>
          </a:stretch>
        </p:blipFill>
        <p:spPr bwMode="auto">
          <a:xfrm>
            <a:off x="2055812" y="2286000"/>
            <a:ext cx="4419600" cy="3871359"/>
          </a:xfrm>
          <a:prstGeom prst="rect">
            <a:avLst/>
          </a:prstGeom>
          <a:noFill/>
          <a:ln w="28575">
            <a:solidFill>
              <a:srgbClr val="F7941D"/>
            </a:solidFill>
            <a:miter lim="800000"/>
            <a:headEnd/>
            <a:tailEnd/>
          </a:ln>
        </p:spPr>
      </p:pic>
      <p:sp>
        <p:nvSpPr>
          <p:cNvPr id="10" name="Rectangle 8"/>
          <p:cNvSpPr/>
          <p:nvPr/>
        </p:nvSpPr>
        <p:spPr bwMode="auto">
          <a:xfrm>
            <a:off x="3884612" y="2286000"/>
            <a:ext cx="685800" cy="3810000"/>
          </a:xfrm>
          <a:prstGeom prst="rect">
            <a:avLst/>
          </a:prstGeom>
          <a:noFill/>
          <a:ln w="28575" cap="flat" cmpd="sng" algn="ctr">
            <a:solidFill>
              <a:srgbClr val="F7941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231</a:t>
            </a:fld>
            <a:endParaRPr lang="es-VE" dirty="0"/>
          </a:p>
        </p:txBody>
      </p:sp>
    </p:spTree>
    <p:extLst>
      <p:ext uri="{BB962C8B-B14F-4D97-AF65-F5344CB8AC3E}">
        <p14:creationId xmlns:p14="http://schemas.microsoft.com/office/powerpoint/2010/main" val="26786266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Creating Joins with the </a:t>
            </a:r>
            <a:r>
              <a:rPr lang="en-US" altLang="en-US" sz="4800" dirty="0">
                <a:latin typeface="Courier New" pitchFamily="49" charset="0"/>
              </a:rPr>
              <a:t>USING</a:t>
            </a:r>
            <a:r>
              <a:rPr lang="en-US" altLang="en-US" sz="4800" dirty="0"/>
              <a:t> Clause</a:t>
            </a:r>
            <a:endParaRPr lang="es-VE" sz="4800" dirty="0"/>
          </a:p>
        </p:txBody>
      </p:sp>
      <p:sp>
        <p:nvSpPr>
          <p:cNvPr id="5" name="Marcador de contenido 4"/>
          <p:cNvSpPr>
            <a:spLocks noGrp="1"/>
          </p:cNvSpPr>
          <p:nvPr>
            <p:ph idx="1"/>
          </p:nvPr>
        </p:nvSpPr>
        <p:spPr/>
        <p:txBody>
          <a:bodyPr/>
          <a:lstStyle/>
          <a:p>
            <a:pPr marL="0" indent="0">
              <a:buNone/>
            </a:pPr>
            <a:r>
              <a:rPr lang="en-US" altLang="en-US" dirty="0"/>
              <a:t>When should you use the </a:t>
            </a:r>
            <a:r>
              <a:rPr lang="en-US" altLang="en-US" dirty="0">
                <a:latin typeface="Courier New" pitchFamily="49" charset="0"/>
                <a:cs typeface="Courier New" pitchFamily="49" charset="0"/>
              </a:rPr>
              <a:t>USING</a:t>
            </a:r>
            <a:r>
              <a:rPr lang="en-US" altLang="en-US" dirty="0"/>
              <a:t> clause?</a:t>
            </a:r>
          </a:p>
          <a:p>
            <a:pPr lvl="1"/>
            <a:r>
              <a:rPr lang="en-US" altLang="en-US" dirty="0"/>
              <a:t>If several columns have the same names but the data types do not match, use the </a:t>
            </a:r>
            <a:r>
              <a:rPr lang="en-US" altLang="en-US" dirty="0">
                <a:latin typeface="Courier New" pitchFamily="49" charset="0"/>
              </a:rPr>
              <a:t>USING</a:t>
            </a:r>
            <a:r>
              <a:rPr lang="en-US" altLang="en-US" dirty="0"/>
              <a:t> clause to specify the columns for the equijoin.</a:t>
            </a:r>
          </a:p>
          <a:p>
            <a:pPr lvl="1"/>
            <a:r>
              <a:rPr lang="en-US" altLang="en-US" dirty="0"/>
              <a:t>Use the </a:t>
            </a:r>
            <a:r>
              <a:rPr lang="en-US" altLang="en-US" dirty="0">
                <a:latin typeface="Courier New" pitchFamily="49" charset="0"/>
              </a:rPr>
              <a:t>USING</a:t>
            </a:r>
            <a:r>
              <a:rPr lang="en-US" altLang="en-US" dirty="0"/>
              <a:t> clause to match only one column when more than one column matches</a:t>
            </a:r>
            <a:endParaRPr lang="es-VE" dirty="0"/>
          </a:p>
        </p:txBody>
      </p:sp>
      <p:sp>
        <p:nvSpPr>
          <p:cNvPr id="8" name="Round Diagonal Corner Rectangle 4"/>
          <p:cNvSpPr/>
          <p:nvPr/>
        </p:nvSpPr>
        <p:spPr bwMode="auto">
          <a:xfrm>
            <a:off x="9776074" y="4251405"/>
            <a:ext cx="1528156" cy="1746861"/>
          </a:xfrm>
          <a:prstGeom prst="round2DiagRect">
            <a:avLst/>
          </a:prstGeom>
          <a:solidFill>
            <a:schemeClr val="bg1"/>
          </a:solidFill>
          <a:ln w="5715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232</a:t>
            </a:fld>
            <a:endParaRPr lang="es-VE" dirty="0"/>
          </a:p>
        </p:txBody>
      </p:sp>
    </p:spTree>
    <p:extLst>
      <p:ext uri="{BB962C8B-B14F-4D97-AF65-F5344CB8AC3E}">
        <p14:creationId xmlns:p14="http://schemas.microsoft.com/office/powerpoint/2010/main" val="36741041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Joining Column Names</a:t>
            </a:r>
            <a:endParaRPr lang="es-VE" dirty="0"/>
          </a:p>
        </p:txBody>
      </p:sp>
      <p:sp>
        <p:nvSpPr>
          <p:cNvPr id="6" name="Rounded Rectangle 30"/>
          <p:cNvSpPr/>
          <p:nvPr/>
        </p:nvSpPr>
        <p:spPr bwMode="auto">
          <a:xfrm>
            <a:off x="7223183" y="5068050"/>
            <a:ext cx="1602514" cy="349337"/>
          </a:xfrm>
          <a:prstGeom prst="roundRect">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7" name="Picture 36" descr="C:\salome_official\projects\11gR2\screenshots\les6_12s_a.gif"/>
          <p:cNvPicPr>
            <a:picLocks noChangeAspect="1" noChangeArrowheads="1"/>
          </p:cNvPicPr>
          <p:nvPr/>
        </p:nvPicPr>
        <p:blipFill>
          <a:blip r:embed="rId3" cstate="print"/>
          <a:srcRect/>
          <a:stretch>
            <a:fillRect/>
          </a:stretch>
        </p:blipFill>
        <p:spPr bwMode="auto">
          <a:xfrm>
            <a:off x="2733733" y="1844017"/>
            <a:ext cx="2972450" cy="2514600"/>
          </a:xfrm>
          <a:prstGeom prst="rect">
            <a:avLst/>
          </a:prstGeom>
          <a:noFill/>
          <a:ln w="28575">
            <a:solidFill>
              <a:srgbClr val="F7941D"/>
            </a:solidFill>
            <a:miter lim="800000"/>
            <a:headEnd/>
            <a:tailEnd/>
          </a:ln>
        </p:spPr>
      </p:pic>
      <p:pic>
        <p:nvPicPr>
          <p:cNvPr id="8" name="Picture 37" descr="C:\salome_official\projects\11gR2\screenshots\les6_12s_b.gif"/>
          <p:cNvPicPr>
            <a:picLocks noChangeAspect="1" noChangeArrowheads="1"/>
          </p:cNvPicPr>
          <p:nvPr/>
        </p:nvPicPr>
        <p:blipFill>
          <a:blip r:embed="rId4" cstate="print"/>
          <a:srcRect/>
          <a:stretch>
            <a:fillRect/>
          </a:stretch>
        </p:blipFill>
        <p:spPr bwMode="auto">
          <a:xfrm>
            <a:off x="6327032" y="1834492"/>
            <a:ext cx="3394818" cy="2057400"/>
          </a:xfrm>
          <a:prstGeom prst="rect">
            <a:avLst/>
          </a:prstGeom>
          <a:noFill/>
          <a:ln w="28575">
            <a:solidFill>
              <a:srgbClr val="F7941D"/>
            </a:solidFill>
            <a:miter lim="800000"/>
            <a:headEnd/>
            <a:tailEnd/>
          </a:ln>
        </p:spPr>
      </p:pic>
      <p:sp>
        <p:nvSpPr>
          <p:cNvPr id="9" name="Rectangle 3"/>
          <p:cNvSpPr>
            <a:spLocks noChangeArrowheads="1"/>
          </p:cNvSpPr>
          <p:nvPr/>
        </p:nvSpPr>
        <p:spPr bwMode="auto">
          <a:xfrm>
            <a:off x="2466975" y="1359829"/>
            <a:ext cx="1641475"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a:t>
            </a:r>
            <a:r>
              <a:rPr lang="en-US" altLang="en-US" sz="2000" dirty="0"/>
              <a:t> </a:t>
            </a:r>
          </a:p>
        </p:txBody>
      </p:sp>
      <p:sp>
        <p:nvSpPr>
          <p:cNvPr id="10" name="Rectangle 4"/>
          <p:cNvSpPr>
            <a:spLocks noChangeArrowheads="1"/>
          </p:cNvSpPr>
          <p:nvPr/>
        </p:nvSpPr>
        <p:spPr bwMode="auto">
          <a:xfrm>
            <a:off x="6049159" y="1359829"/>
            <a:ext cx="2032608"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DEPARTMENTS </a:t>
            </a:r>
          </a:p>
        </p:txBody>
      </p:sp>
      <p:sp>
        <p:nvSpPr>
          <p:cNvPr id="11" name="Rounded Rectangle 29"/>
          <p:cNvSpPr/>
          <p:nvPr/>
        </p:nvSpPr>
        <p:spPr bwMode="auto">
          <a:xfrm>
            <a:off x="4242001" y="5102845"/>
            <a:ext cx="1602514" cy="349337"/>
          </a:xfrm>
          <a:prstGeom prst="roundRect">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2" name="Rectangle 5"/>
          <p:cNvSpPr>
            <a:spLocks noChangeArrowheads="1"/>
          </p:cNvSpPr>
          <p:nvPr/>
        </p:nvSpPr>
        <p:spPr bwMode="auto">
          <a:xfrm>
            <a:off x="4280229" y="5061749"/>
            <a:ext cx="1526059" cy="431529"/>
          </a:xfrm>
          <a:prstGeom prst="rect">
            <a:avLst/>
          </a:prstGeom>
          <a:noFill/>
          <a:ln w="9525">
            <a:noFill/>
            <a:miter lim="800000"/>
            <a:headEnd/>
            <a:tailEnd/>
          </a:ln>
        </p:spPr>
        <p:txBody>
          <a:bodyPr wrap="none" lIns="92075" tIns="46038" rIns="92075" bIns="46038">
            <a:spAutoFit/>
          </a:bodyPr>
          <a:lstStyle/>
          <a:p>
            <a:pPr>
              <a:lnSpc>
                <a:spcPct val="110000"/>
              </a:lnSpc>
            </a:pPr>
            <a:r>
              <a:rPr lang="en-US" altLang="en-US" sz="2000" dirty="0">
                <a:latin typeface="+mn-lt"/>
              </a:rPr>
              <a:t>Foreign key</a:t>
            </a:r>
          </a:p>
        </p:txBody>
      </p:sp>
      <p:sp>
        <p:nvSpPr>
          <p:cNvPr id="13" name="Rectangle 6"/>
          <p:cNvSpPr>
            <a:spLocks noChangeArrowheads="1"/>
          </p:cNvSpPr>
          <p:nvPr/>
        </p:nvSpPr>
        <p:spPr bwMode="auto">
          <a:xfrm>
            <a:off x="7254999" y="5026954"/>
            <a:ext cx="1538883" cy="431529"/>
          </a:xfrm>
          <a:prstGeom prst="rect">
            <a:avLst/>
          </a:prstGeom>
          <a:noFill/>
          <a:ln w="9525">
            <a:noFill/>
            <a:miter lim="800000"/>
            <a:headEnd/>
            <a:tailEnd/>
          </a:ln>
        </p:spPr>
        <p:txBody>
          <a:bodyPr wrap="none" lIns="92075" tIns="46038" rIns="92075" bIns="46038">
            <a:spAutoFit/>
          </a:bodyPr>
          <a:lstStyle/>
          <a:p>
            <a:pPr>
              <a:lnSpc>
                <a:spcPct val="110000"/>
              </a:lnSpc>
            </a:pPr>
            <a:r>
              <a:rPr lang="en-US" altLang="en-US" sz="2000" dirty="0">
                <a:latin typeface="+mn-lt"/>
              </a:rPr>
              <a:t>Primary key</a:t>
            </a:r>
          </a:p>
        </p:txBody>
      </p:sp>
      <p:sp>
        <p:nvSpPr>
          <p:cNvPr id="14" name="Rectangle 9"/>
          <p:cNvSpPr>
            <a:spLocks noChangeArrowheads="1"/>
          </p:cNvSpPr>
          <p:nvPr/>
        </p:nvSpPr>
        <p:spPr bwMode="gray">
          <a:xfrm>
            <a:off x="4375568" y="1828142"/>
            <a:ext cx="1335380" cy="251777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5" name="Text Box 11"/>
          <p:cNvSpPr txBox="1">
            <a:spLocks noChangeArrowheads="1"/>
          </p:cNvSpPr>
          <p:nvPr/>
        </p:nvSpPr>
        <p:spPr bwMode="auto">
          <a:xfrm>
            <a:off x="2674984" y="4234792"/>
            <a:ext cx="366792"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6" name="Line 18"/>
          <p:cNvSpPr>
            <a:spLocks noChangeShapeType="1"/>
          </p:cNvSpPr>
          <p:nvPr/>
        </p:nvSpPr>
        <p:spPr bwMode="gray">
          <a:xfrm>
            <a:off x="5691893" y="2405992"/>
            <a:ext cx="805038" cy="0"/>
          </a:xfrm>
          <a:prstGeom prst="line">
            <a:avLst/>
          </a:prstGeom>
          <a:noFill/>
          <a:ln w="28575">
            <a:solidFill>
              <a:schemeClr val="tx1"/>
            </a:solidFill>
            <a:round/>
            <a:headEnd type="none" w="sm" len="sm"/>
            <a:tailEnd type="none" w="sm" len="sm"/>
          </a:ln>
        </p:spPr>
        <p:txBody>
          <a:bodyPr/>
          <a:lstStyle/>
          <a:p>
            <a:endParaRPr lang="en-US" dirty="0"/>
          </a:p>
        </p:txBody>
      </p:sp>
      <p:sp>
        <p:nvSpPr>
          <p:cNvPr id="17" name="Freeform 21"/>
          <p:cNvSpPr>
            <a:spLocks/>
          </p:cNvSpPr>
          <p:nvPr/>
        </p:nvSpPr>
        <p:spPr bwMode="gray">
          <a:xfrm>
            <a:off x="5706184" y="2591906"/>
            <a:ext cx="260407" cy="1587"/>
          </a:xfrm>
          <a:custGeom>
            <a:avLst/>
            <a:gdLst>
              <a:gd name="T0" fmla="*/ 0 w 164"/>
              <a:gd name="T1" fmla="*/ 2147483646 h 1"/>
              <a:gd name="T2" fmla="*/ 2147483646 w 164"/>
              <a:gd name="T3" fmla="*/ 0 h 1"/>
              <a:gd name="T4" fmla="*/ 0 60000 65536"/>
              <a:gd name="T5" fmla="*/ 0 60000 65536"/>
              <a:gd name="T6" fmla="*/ 0 w 164"/>
              <a:gd name="T7" fmla="*/ 0 h 1"/>
              <a:gd name="T8" fmla="*/ 164 w 164"/>
              <a:gd name="T9" fmla="*/ 1 h 1"/>
            </a:gdLst>
            <a:ahLst/>
            <a:cxnLst>
              <a:cxn ang="T4">
                <a:pos x="T0" y="T1"/>
              </a:cxn>
              <a:cxn ang="T5">
                <a:pos x="T2" y="T3"/>
              </a:cxn>
            </a:cxnLst>
            <a:rect l="T6" t="T7" r="T8" b="T9"/>
            <a:pathLst>
              <a:path w="164" h="1">
                <a:moveTo>
                  <a:pt x="0" y="1"/>
                </a:moveTo>
                <a:lnTo>
                  <a:pt x="164" y="0"/>
                </a:lnTo>
              </a:path>
            </a:pathLst>
          </a:custGeom>
          <a:noFill/>
          <a:ln w="28575">
            <a:solidFill>
              <a:schemeClr val="tx1"/>
            </a:solidFill>
            <a:round/>
            <a:headEnd type="none" w="sm" len="sm"/>
            <a:tailEnd type="none" w="sm" len="sm"/>
          </a:ln>
        </p:spPr>
        <p:txBody>
          <a:bodyPr/>
          <a:lstStyle/>
          <a:p>
            <a:endParaRPr lang="en-US" dirty="0"/>
          </a:p>
        </p:txBody>
      </p:sp>
      <p:sp>
        <p:nvSpPr>
          <p:cNvPr id="18" name="Freeform 25"/>
          <p:cNvSpPr>
            <a:spLocks/>
          </p:cNvSpPr>
          <p:nvPr/>
        </p:nvSpPr>
        <p:spPr bwMode="gray">
          <a:xfrm>
            <a:off x="5963415" y="2405992"/>
            <a:ext cx="1588" cy="198437"/>
          </a:xfrm>
          <a:custGeom>
            <a:avLst/>
            <a:gdLst>
              <a:gd name="T0" fmla="*/ 0 w 1"/>
              <a:gd name="T1" fmla="*/ 0 h 125"/>
              <a:gd name="T2" fmla="*/ 2147483646 w 1"/>
              <a:gd name="T3" fmla="*/ 2147483646 h 125"/>
              <a:gd name="T4" fmla="*/ 0 60000 65536"/>
              <a:gd name="T5" fmla="*/ 0 60000 65536"/>
              <a:gd name="T6" fmla="*/ 0 w 1"/>
              <a:gd name="T7" fmla="*/ 0 h 125"/>
              <a:gd name="T8" fmla="*/ 1 w 1"/>
              <a:gd name="T9" fmla="*/ 125 h 125"/>
            </a:gdLst>
            <a:ahLst/>
            <a:cxnLst>
              <a:cxn ang="T4">
                <a:pos x="T0" y="T1"/>
              </a:cxn>
              <a:cxn ang="T5">
                <a:pos x="T2" y="T3"/>
              </a:cxn>
            </a:cxnLst>
            <a:rect l="T6" t="T7" r="T8" b="T9"/>
            <a:pathLst>
              <a:path w="1" h="125">
                <a:moveTo>
                  <a:pt x="0" y="0"/>
                </a:moveTo>
                <a:lnTo>
                  <a:pt x="1" y="125"/>
                </a:lnTo>
              </a:path>
            </a:pathLst>
          </a:custGeom>
          <a:noFill/>
          <a:ln w="28575">
            <a:solidFill>
              <a:schemeClr val="tx1"/>
            </a:solidFill>
            <a:round/>
            <a:headEnd type="none" w="sm" len="sm"/>
            <a:tailEnd type="none" w="sm" len="sm"/>
          </a:ln>
        </p:spPr>
        <p:txBody>
          <a:bodyPr/>
          <a:lstStyle/>
          <a:p>
            <a:endParaRPr lang="en-US" dirty="0"/>
          </a:p>
        </p:txBody>
      </p:sp>
      <p:sp>
        <p:nvSpPr>
          <p:cNvPr id="19" name="Line 26"/>
          <p:cNvSpPr>
            <a:spLocks noChangeShapeType="1"/>
          </p:cNvSpPr>
          <p:nvPr/>
        </p:nvSpPr>
        <p:spPr bwMode="gray">
          <a:xfrm>
            <a:off x="6041220" y="2405992"/>
            <a:ext cx="1878423" cy="0"/>
          </a:xfrm>
          <a:prstGeom prst="line">
            <a:avLst/>
          </a:prstGeom>
          <a:noFill/>
          <a:ln w="28575">
            <a:solidFill>
              <a:schemeClr val="tx1"/>
            </a:solidFill>
            <a:round/>
            <a:headEnd type="none" w="sm" len="sm"/>
            <a:tailEnd type="triangle" w="lg" len="lg"/>
          </a:ln>
        </p:spPr>
        <p:txBody>
          <a:bodyPr/>
          <a:lstStyle/>
          <a:p>
            <a:endParaRPr lang="en-US" dirty="0"/>
          </a:p>
        </p:txBody>
      </p:sp>
      <p:sp>
        <p:nvSpPr>
          <p:cNvPr id="20" name="Line 29"/>
          <p:cNvSpPr>
            <a:spLocks noChangeShapeType="1"/>
          </p:cNvSpPr>
          <p:nvPr/>
        </p:nvSpPr>
        <p:spPr bwMode="gray">
          <a:xfrm>
            <a:off x="5725238" y="4001429"/>
            <a:ext cx="416016" cy="0"/>
          </a:xfrm>
          <a:prstGeom prst="line">
            <a:avLst/>
          </a:prstGeom>
          <a:noFill/>
          <a:ln w="28575">
            <a:solidFill>
              <a:schemeClr val="tx1"/>
            </a:solidFill>
            <a:round/>
            <a:headEnd type="none" w="sm" len="sm"/>
            <a:tailEnd type="none" w="sm" len="sm"/>
          </a:ln>
        </p:spPr>
        <p:txBody>
          <a:bodyPr/>
          <a:lstStyle/>
          <a:p>
            <a:endParaRPr lang="en-US" dirty="0"/>
          </a:p>
        </p:txBody>
      </p:sp>
      <p:sp>
        <p:nvSpPr>
          <p:cNvPr id="21" name="Line 30"/>
          <p:cNvSpPr>
            <a:spLocks noChangeShapeType="1"/>
          </p:cNvSpPr>
          <p:nvPr/>
        </p:nvSpPr>
        <p:spPr bwMode="gray">
          <a:xfrm>
            <a:off x="5726826" y="4174467"/>
            <a:ext cx="414428" cy="0"/>
          </a:xfrm>
          <a:prstGeom prst="line">
            <a:avLst/>
          </a:prstGeom>
          <a:noFill/>
          <a:ln w="28575">
            <a:solidFill>
              <a:schemeClr val="tx1"/>
            </a:solidFill>
            <a:round/>
            <a:headEnd type="none" w="sm" len="sm"/>
            <a:tailEnd type="none" w="sm" len="sm"/>
          </a:ln>
        </p:spPr>
        <p:txBody>
          <a:bodyPr/>
          <a:lstStyle/>
          <a:p>
            <a:endParaRPr lang="en-US" dirty="0"/>
          </a:p>
        </p:txBody>
      </p:sp>
      <p:sp>
        <p:nvSpPr>
          <p:cNvPr id="22" name="Freeform 32"/>
          <p:cNvSpPr>
            <a:spLocks/>
          </p:cNvSpPr>
          <p:nvPr/>
        </p:nvSpPr>
        <p:spPr bwMode="gray">
          <a:xfrm>
            <a:off x="6141254" y="4017304"/>
            <a:ext cx="1588" cy="166688"/>
          </a:xfrm>
          <a:custGeom>
            <a:avLst/>
            <a:gdLst>
              <a:gd name="T0" fmla="*/ 0 w 1"/>
              <a:gd name="T1" fmla="*/ 0 h 105"/>
              <a:gd name="T2" fmla="*/ 0 w 1"/>
              <a:gd name="T3" fmla="*/ 2147483646 h 105"/>
              <a:gd name="T4" fmla="*/ 0 60000 65536"/>
              <a:gd name="T5" fmla="*/ 0 60000 65536"/>
              <a:gd name="T6" fmla="*/ 0 w 1"/>
              <a:gd name="T7" fmla="*/ 0 h 105"/>
              <a:gd name="T8" fmla="*/ 1 w 1"/>
              <a:gd name="T9" fmla="*/ 105 h 105"/>
            </a:gdLst>
            <a:ahLst/>
            <a:cxnLst>
              <a:cxn ang="T4">
                <a:pos x="T0" y="T1"/>
              </a:cxn>
              <a:cxn ang="T5">
                <a:pos x="T2" y="T3"/>
              </a:cxn>
            </a:cxnLst>
            <a:rect l="T6" t="T7" r="T8" b="T9"/>
            <a:pathLst>
              <a:path w="1" h="105">
                <a:moveTo>
                  <a:pt x="0" y="0"/>
                </a:moveTo>
                <a:lnTo>
                  <a:pt x="0" y="105"/>
                </a:lnTo>
              </a:path>
            </a:pathLst>
          </a:custGeom>
          <a:noFill/>
          <a:ln w="28575">
            <a:solidFill>
              <a:schemeClr val="tx1"/>
            </a:solidFill>
            <a:round/>
            <a:headEnd type="none" w="sm" len="sm"/>
            <a:tailEnd type="none" w="sm" len="sm"/>
          </a:ln>
        </p:spPr>
        <p:txBody>
          <a:bodyPr/>
          <a:lstStyle/>
          <a:p>
            <a:endParaRPr lang="en-US" dirty="0"/>
          </a:p>
        </p:txBody>
      </p:sp>
      <p:sp>
        <p:nvSpPr>
          <p:cNvPr id="23" name="Freeform 34"/>
          <p:cNvSpPr>
            <a:spLocks/>
          </p:cNvSpPr>
          <p:nvPr/>
        </p:nvSpPr>
        <p:spPr bwMode="gray">
          <a:xfrm>
            <a:off x="6142842" y="2810804"/>
            <a:ext cx="1587" cy="1230313"/>
          </a:xfrm>
          <a:custGeom>
            <a:avLst/>
            <a:gdLst>
              <a:gd name="T0" fmla="*/ 0 w 1"/>
              <a:gd name="T1" fmla="*/ 2147483646 h 775"/>
              <a:gd name="T2" fmla="*/ 0 w 1"/>
              <a:gd name="T3" fmla="*/ 0 h 775"/>
              <a:gd name="T4" fmla="*/ 0 60000 65536"/>
              <a:gd name="T5" fmla="*/ 0 60000 65536"/>
              <a:gd name="T6" fmla="*/ 0 w 1"/>
              <a:gd name="T7" fmla="*/ 0 h 775"/>
              <a:gd name="T8" fmla="*/ 1 w 1"/>
              <a:gd name="T9" fmla="*/ 775 h 775"/>
            </a:gdLst>
            <a:ahLst/>
            <a:cxnLst>
              <a:cxn ang="T4">
                <a:pos x="T0" y="T1"/>
              </a:cxn>
              <a:cxn ang="T5">
                <a:pos x="T2" y="T3"/>
              </a:cxn>
            </a:cxnLst>
            <a:rect l="T6" t="T7" r="T8" b="T9"/>
            <a:pathLst>
              <a:path w="1" h="775">
                <a:moveTo>
                  <a:pt x="0" y="775"/>
                </a:moveTo>
                <a:lnTo>
                  <a:pt x="0" y="0"/>
                </a:lnTo>
              </a:path>
            </a:pathLst>
          </a:custGeom>
          <a:noFill/>
          <a:ln w="28575">
            <a:solidFill>
              <a:schemeClr val="tx1"/>
            </a:solidFill>
            <a:round/>
            <a:headEnd type="none" w="sm" len="sm"/>
            <a:tailEnd type="none" w="sm" len="sm"/>
          </a:ln>
        </p:spPr>
        <p:txBody>
          <a:bodyPr/>
          <a:lstStyle/>
          <a:p>
            <a:endParaRPr lang="en-US" dirty="0"/>
          </a:p>
        </p:txBody>
      </p:sp>
      <p:sp>
        <p:nvSpPr>
          <p:cNvPr id="24" name="Freeform 35"/>
          <p:cNvSpPr>
            <a:spLocks/>
          </p:cNvSpPr>
          <p:nvPr/>
        </p:nvSpPr>
        <p:spPr bwMode="gray">
          <a:xfrm>
            <a:off x="6142842" y="2810804"/>
            <a:ext cx="1745044" cy="1588"/>
          </a:xfrm>
          <a:custGeom>
            <a:avLst/>
            <a:gdLst>
              <a:gd name="T0" fmla="*/ 0 w 1099"/>
              <a:gd name="T1" fmla="*/ 2147483646 h 1"/>
              <a:gd name="T2" fmla="*/ 2147483646 w 1099"/>
              <a:gd name="T3" fmla="*/ 0 h 1"/>
              <a:gd name="T4" fmla="*/ 0 60000 65536"/>
              <a:gd name="T5" fmla="*/ 0 60000 65536"/>
              <a:gd name="T6" fmla="*/ 0 w 1099"/>
              <a:gd name="T7" fmla="*/ 0 h 1"/>
              <a:gd name="T8" fmla="*/ 1099 w 1099"/>
              <a:gd name="T9" fmla="*/ 1 h 1"/>
            </a:gdLst>
            <a:ahLst/>
            <a:cxnLst>
              <a:cxn ang="T4">
                <a:pos x="T0" y="T1"/>
              </a:cxn>
              <a:cxn ang="T5">
                <a:pos x="T2" y="T3"/>
              </a:cxn>
            </a:cxnLst>
            <a:rect l="T6" t="T7" r="T8" b="T9"/>
            <a:pathLst>
              <a:path w="1099" h="1">
                <a:moveTo>
                  <a:pt x="0" y="1"/>
                </a:moveTo>
                <a:lnTo>
                  <a:pt x="1099" y="0"/>
                </a:lnTo>
              </a:path>
            </a:pathLst>
          </a:custGeom>
          <a:noFill/>
          <a:ln w="28575">
            <a:solidFill>
              <a:schemeClr val="tx1"/>
            </a:solidFill>
            <a:round/>
            <a:headEnd type="none" w="sm" len="sm"/>
            <a:tailEnd type="triangle" w="lg" len="lg"/>
          </a:ln>
        </p:spPr>
        <p:txBody>
          <a:bodyPr/>
          <a:lstStyle/>
          <a:p>
            <a:endParaRPr lang="en-US" dirty="0"/>
          </a:p>
        </p:txBody>
      </p:sp>
      <p:cxnSp>
        <p:nvCxnSpPr>
          <p:cNvPr id="25" name="Straight Arrow Connector 3"/>
          <p:cNvCxnSpPr>
            <a:stCxn id="14" idx="2"/>
          </p:cNvCxnSpPr>
          <p:nvPr/>
        </p:nvCxnSpPr>
        <p:spPr bwMode="auto">
          <a:xfrm>
            <a:off x="5043258" y="4345917"/>
            <a:ext cx="0" cy="681037"/>
          </a:xfrm>
          <a:prstGeom prst="straightConnector1">
            <a:avLst/>
          </a:prstGeom>
          <a:noFill/>
          <a:ln w="28575" cap="flat" cmpd="sng" algn="ctr">
            <a:solidFill>
              <a:srgbClr val="F7941D"/>
            </a:solidFill>
            <a:prstDash val="solid"/>
            <a:round/>
            <a:headEnd type="none" w="sm" len="sm"/>
            <a:tailEnd type="triangle" w="lg" len="lg"/>
          </a:ln>
          <a:effectLst/>
        </p:spPr>
      </p:cxnSp>
      <p:cxnSp>
        <p:nvCxnSpPr>
          <p:cNvPr id="26" name="Straight Arrow Connector 5"/>
          <p:cNvCxnSpPr>
            <a:stCxn id="8" idx="2"/>
          </p:cNvCxnSpPr>
          <p:nvPr/>
        </p:nvCxnSpPr>
        <p:spPr bwMode="auto">
          <a:xfrm>
            <a:off x="8024441" y="3891892"/>
            <a:ext cx="0" cy="1135062"/>
          </a:xfrm>
          <a:prstGeom prst="straightConnector1">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233</a:t>
            </a:fld>
            <a:endParaRPr lang="es-VE" dirty="0"/>
          </a:p>
        </p:txBody>
      </p:sp>
    </p:spTree>
    <p:extLst>
      <p:ext uri="{BB962C8B-B14F-4D97-AF65-F5344CB8AC3E}">
        <p14:creationId xmlns:p14="http://schemas.microsoft.com/office/powerpoint/2010/main" val="12860730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Retrieving Records with the </a:t>
            </a:r>
            <a:r>
              <a:rPr lang="en-US" altLang="en-US" sz="4400" dirty="0">
                <a:latin typeface="Courier New" pitchFamily="49" charset="0"/>
              </a:rPr>
              <a:t>USING</a:t>
            </a:r>
            <a:r>
              <a:rPr lang="en-US" altLang="en-US" sz="4400" dirty="0"/>
              <a:t> Clause</a:t>
            </a:r>
            <a:endParaRPr lang="es-VE" sz="4400" dirty="0"/>
          </a:p>
        </p:txBody>
      </p:sp>
      <p:grpSp>
        <p:nvGrpSpPr>
          <p:cNvPr id="7" name="Group 1"/>
          <p:cNvGrpSpPr/>
          <p:nvPr/>
        </p:nvGrpSpPr>
        <p:grpSpPr>
          <a:xfrm>
            <a:off x="2219407" y="1455640"/>
            <a:ext cx="8070850" cy="4203392"/>
            <a:chOff x="2055812" y="1249671"/>
            <a:chExt cx="8070850" cy="4203392"/>
          </a:xfrm>
        </p:grpSpPr>
        <p:sp>
          <p:nvSpPr>
            <p:cNvPr id="8" name="Text Box 8"/>
            <p:cNvSpPr txBox="1">
              <a:spLocks noChangeArrowheads="1"/>
            </p:cNvSpPr>
            <p:nvPr/>
          </p:nvSpPr>
          <p:spPr bwMode="auto">
            <a:xfrm>
              <a:off x="2055812" y="4492625"/>
              <a:ext cx="366712"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9" name="Picture 16" descr="C:\salome_official\projects\11gR2\screenshots\les6_13s_a.gif"/>
            <p:cNvPicPr>
              <a:picLocks noChangeAspect="1" noChangeArrowheads="1"/>
            </p:cNvPicPr>
            <p:nvPr/>
          </p:nvPicPr>
          <p:blipFill>
            <a:blip r:embed="rId3" cstate="print"/>
            <a:srcRect/>
            <a:stretch>
              <a:fillRect/>
            </a:stretch>
          </p:blipFill>
          <p:spPr bwMode="auto">
            <a:xfrm>
              <a:off x="2055812" y="2743200"/>
              <a:ext cx="4314825" cy="1714500"/>
            </a:xfrm>
            <a:prstGeom prst="rect">
              <a:avLst/>
            </a:prstGeom>
            <a:noFill/>
            <a:ln w="28575">
              <a:solidFill>
                <a:srgbClr val="F7941D"/>
              </a:solidFill>
              <a:miter lim="800000"/>
              <a:headEnd/>
              <a:tailEnd/>
            </a:ln>
          </p:spPr>
        </p:pic>
        <p:pic>
          <p:nvPicPr>
            <p:cNvPr id="10" name="Picture 17" descr="C:\salome_official\projects\11gR2\screenshots\les6_13s_b.gif"/>
            <p:cNvPicPr>
              <a:picLocks noChangeAspect="1" noChangeArrowheads="1"/>
            </p:cNvPicPr>
            <p:nvPr/>
          </p:nvPicPr>
          <p:blipFill>
            <a:blip r:embed="rId4" cstate="print"/>
            <a:srcRect/>
            <a:stretch>
              <a:fillRect/>
            </a:stretch>
          </p:blipFill>
          <p:spPr bwMode="auto">
            <a:xfrm>
              <a:off x="2055812" y="5072063"/>
              <a:ext cx="4314825" cy="381000"/>
            </a:xfrm>
            <a:prstGeom prst="rect">
              <a:avLst/>
            </a:prstGeom>
            <a:noFill/>
            <a:ln w="28575">
              <a:solidFill>
                <a:srgbClr val="F7941D"/>
              </a:solidFill>
              <a:miter lim="800000"/>
              <a:headEnd/>
              <a:tailEnd/>
            </a:ln>
          </p:spPr>
        </p:pic>
        <p:sp>
          <p:nvSpPr>
            <p:cNvPr id="11" name="Content Placeholder 2"/>
            <p:cNvSpPr txBox="1">
              <a:spLocks/>
            </p:cNvSpPr>
            <p:nvPr/>
          </p:nvSpPr>
          <p:spPr bwMode="gray">
            <a:xfrm>
              <a:off x="2062162" y="1249671"/>
              <a:ext cx="8064500" cy="129319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employee_id, last_name,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location_id,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JOIN departments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USING (department_id) ;</a:t>
              </a:r>
            </a:p>
          </p:txBody>
        </p:sp>
        <p:sp>
          <p:nvSpPr>
            <p:cNvPr id="12" name="Rectangle 7"/>
            <p:cNvSpPr>
              <a:spLocks noChangeArrowheads="1"/>
            </p:cNvSpPr>
            <p:nvPr/>
          </p:nvSpPr>
          <p:spPr bwMode="gray">
            <a:xfrm>
              <a:off x="2073276" y="2225675"/>
              <a:ext cx="3038475" cy="29845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grpSp>
        <p:nvGrpSpPr>
          <p:cNvPr id="2" name="Grupo 1"/>
          <p:cNvGrpSpPr/>
          <p:nvPr/>
        </p:nvGrpSpPr>
        <p:grpSpPr>
          <a:xfrm>
            <a:off x="7187704" y="4190241"/>
            <a:ext cx="4999182" cy="1729295"/>
            <a:chOff x="7187704" y="4190241"/>
            <a:chExt cx="4999182" cy="1729295"/>
          </a:xfrm>
        </p:grpSpPr>
        <p:sp>
          <p:nvSpPr>
            <p:cNvPr id="6" name="Rectangle 10"/>
            <p:cNvSpPr/>
            <p:nvPr/>
          </p:nvSpPr>
          <p:spPr bwMode="auto">
            <a:xfrm rot="10800000" flipV="1">
              <a:off x="7187704" y="4334514"/>
              <a:ext cx="4999182" cy="1440747"/>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pic>
          <p:nvPicPr>
            <p:cNvPr id="13"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4658" y="4190241"/>
              <a:ext cx="2591198" cy="1729295"/>
            </a:xfrm>
            <a:prstGeom prst="ellipse">
              <a:avLst/>
            </a:prstGeom>
            <a:solidFill>
              <a:srgbClr val="F7941D"/>
            </a:solidFill>
            <a:ln w="63500" cap="rnd">
              <a:solidFill>
                <a:srgbClr val="818286"/>
              </a:solidFill>
            </a:ln>
            <a:effectLst/>
            <a:scene3d>
              <a:camera prst="orthographicFront"/>
              <a:lightRig rig="contrasting" dir="t">
                <a:rot lat="0" lon="0" rev="3000000"/>
              </a:lightRig>
            </a:scene3d>
            <a:sp3d contourW="7620">
              <a:bevelT w="95250" h="31750"/>
              <a:contourClr>
                <a:srgbClr val="333333"/>
              </a:contourClr>
            </a:sp3d>
          </p:spPr>
        </p:pic>
      </p:grpSp>
      <p:sp>
        <p:nvSpPr>
          <p:cNvPr id="3" name="Marcador de número de diapositiva 2"/>
          <p:cNvSpPr>
            <a:spLocks noGrp="1"/>
          </p:cNvSpPr>
          <p:nvPr>
            <p:ph type="sldNum" sz="quarter" idx="12"/>
          </p:nvPr>
        </p:nvSpPr>
        <p:spPr/>
        <p:txBody>
          <a:bodyPr/>
          <a:lstStyle/>
          <a:p>
            <a:fld id="{3F142242-9245-470F-9EB3-514B6C674675}" type="slidenum">
              <a:rPr lang="es-VE" smtClean="0"/>
              <a:pPr/>
              <a:t>234</a:t>
            </a:fld>
            <a:endParaRPr lang="es-VE" dirty="0"/>
          </a:p>
        </p:txBody>
      </p:sp>
    </p:spTree>
    <p:extLst>
      <p:ext uri="{BB962C8B-B14F-4D97-AF65-F5344CB8AC3E}">
        <p14:creationId xmlns:p14="http://schemas.microsoft.com/office/powerpoint/2010/main" val="19438603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Qualifying Ambiguous Column Names</a:t>
            </a:r>
            <a:endParaRPr lang="es-VE" sz="4800" dirty="0"/>
          </a:p>
        </p:txBody>
      </p:sp>
      <p:sp>
        <p:nvSpPr>
          <p:cNvPr id="5" name="Marcador de contenido 4"/>
          <p:cNvSpPr>
            <a:spLocks noGrp="1"/>
          </p:cNvSpPr>
          <p:nvPr>
            <p:ph idx="1"/>
          </p:nvPr>
        </p:nvSpPr>
        <p:spPr/>
        <p:txBody>
          <a:bodyPr/>
          <a:lstStyle/>
          <a:p>
            <a:pPr lvl="1"/>
            <a:r>
              <a:rPr lang="en-US" altLang="en-US" dirty="0"/>
              <a:t>Use table prefixes to: </a:t>
            </a:r>
          </a:p>
          <a:p>
            <a:pPr lvl="2"/>
            <a:r>
              <a:rPr lang="en-US" altLang="en-US" dirty="0"/>
              <a:t>Qualify column names that are in multiple tables</a:t>
            </a:r>
          </a:p>
          <a:p>
            <a:pPr lvl="2"/>
            <a:r>
              <a:rPr lang="en-US" altLang="en-US" dirty="0"/>
              <a:t>Increase the speed of parsing of a statement</a:t>
            </a:r>
          </a:p>
          <a:p>
            <a:pPr lvl="1"/>
            <a:r>
              <a:rPr lang="en-US" altLang="en-US" dirty="0"/>
              <a:t>Instead of full table name prefixes, use table aliases.</a:t>
            </a:r>
          </a:p>
          <a:p>
            <a:pPr lvl="1"/>
            <a:r>
              <a:rPr lang="en-US" altLang="en-US" dirty="0"/>
              <a:t>Table alias gives a table a shorter name:</a:t>
            </a:r>
          </a:p>
          <a:p>
            <a:pPr lvl="2"/>
            <a:r>
              <a:rPr lang="en-US" altLang="en-US" dirty="0"/>
              <a:t>Keeps SQL code smaller, uses less memory</a:t>
            </a:r>
          </a:p>
          <a:p>
            <a:pPr lvl="1"/>
            <a:r>
              <a:rPr lang="en-US" altLang="en-US" dirty="0"/>
              <a:t>Use column aliases to distinguish columns that have identical names, but reside in different tables.</a:t>
            </a:r>
          </a:p>
          <a:p>
            <a:endParaRPr lang="es-VE" dirty="0"/>
          </a:p>
        </p:txBody>
      </p:sp>
      <p:sp>
        <p:nvSpPr>
          <p:cNvPr id="6" name="Rectangle 6"/>
          <p:cNvSpPr/>
          <p:nvPr/>
        </p:nvSpPr>
        <p:spPr bwMode="auto">
          <a:xfrm rot="10800000" flipV="1">
            <a:off x="7194511" y="4991474"/>
            <a:ext cx="4999182" cy="1442848"/>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7" name="Group 1"/>
          <p:cNvGrpSpPr/>
          <p:nvPr/>
        </p:nvGrpSpPr>
        <p:grpSpPr>
          <a:xfrm>
            <a:off x="9132152" y="4696324"/>
            <a:ext cx="2401314" cy="2033148"/>
            <a:chOff x="8913812" y="3924299"/>
            <a:chExt cx="2594956" cy="2197101"/>
          </a:xfrm>
        </p:grpSpPr>
        <p:sp>
          <p:nvSpPr>
            <p:cNvPr id="8" name="Round Diagonal Corner Rectangle 7"/>
            <p:cNvSpPr/>
            <p:nvPr/>
          </p:nvSpPr>
          <p:spPr bwMode="auto">
            <a:xfrm>
              <a:off x="8913812" y="3924299"/>
              <a:ext cx="2594956" cy="2154945"/>
            </a:xfrm>
            <a:prstGeom prst="round2DiagRect">
              <a:avLst/>
            </a:prstGeom>
            <a:solidFill>
              <a:schemeClr val="bg1"/>
            </a:solidFill>
            <a:ln w="57150"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nvGrpSpPr>
            <p:cNvPr id="9" name="Group 13"/>
            <p:cNvGrpSpPr/>
            <p:nvPr/>
          </p:nvGrpSpPr>
          <p:grpSpPr>
            <a:xfrm>
              <a:off x="9188566" y="3975100"/>
              <a:ext cx="2239846" cy="2146300"/>
              <a:chOff x="9363353" y="4011651"/>
              <a:chExt cx="2239846" cy="2146300"/>
            </a:xfrm>
          </p:grpSpPr>
          <p:pic>
            <p:nvPicPr>
              <p:cNvPr id="10" name="Picture 1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886058" y="4011651"/>
                <a:ext cx="1717141" cy="1778834"/>
              </a:xfrm>
              <a:prstGeom prst="rect">
                <a:avLst/>
              </a:prstGeom>
            </p:spPr>
          </p:pic>
          <p:pic>
            <p:nvPicPr>
              <p:cNvPr id="11" name="Picture 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63353" y="4434921"/>
                <a:ext cx="1651521" cy="1723030"/>
              </a:xfrm>
              <a:prstGeom prst="rect">
                <a:avLst/>
              </a:prstGeom>
            </p:spPr>
          </p:pic>
          <p:pic>
            <p:nvPicPr>
              <p:cNvPr id="12" name="Picture 3"/>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569352" y="5289909"/>
                <a:ext cx="633413" cy="685801"/>
              </a:xfrm>
              <a:prstGeom prst="rect">
                <a:avLst/>
              </a:prstGeom>
            </p:spPr>
          </p:pic>
        </p:gr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235</a:t>
            </a:fld>
            <a:endParaRPr lang="es-VE" dirty="0"/>
          </a:p>
        </p:txBody>
      </p:sp>
    </p:spTree>
    <p:extLst>
      <p:ext uri="{BB962C8B-B14F-4D97-AF65-F5344CB8AC3E}">
        <p14:creationId xmlns:p14="http://schemas.microsoft.com/office/powerpoint/2010/main" val="29625583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Using Table Aliases with the </a:t>
            </a:r>
            <a:r>
              <a:rPr lang="en-US" altLang="en-US" sz="4400" dirty="0">
                <a:latin typeface="Courier New" pitchFamily="49" charset="0"/>
              </a:rPr>
              <a:t>USING</a:t>
            </a:r>
            <a:r>
              <a:rPr lang="en-US" altLang="en-US" sz="4400" dirty="0"/>
              <a:t> Clause</a:t>
            </a:r>
            <a:endParaRPr lang="es-VE" sz="4400" dirty="0"/>
          </a:p>
        </p:txBody>
      </p:sp>
      <p:sp>
        <p:nvSpPr>
          <p:cNvPr id="5" name="Marcador de contenido 4"/>
          <p:cNvSpPr>
            <a:spLocks noGrp="1"/>
          </p:cNvSpPr>
          <p:nvPr>
            <p:ph idx="1"/>
          </p:nvPr>
        </p:nvSpPr>
        <p:spPr/>
        <p:txBody>
          <a:bodyPr/>
          <a:lstStyle/>
          <a:p>
            <a:pPr lvl="1"/>
            <a:r>
              <a:rPr lang="en-US" altLang="en-US" dirty="0"/>
              <a:t>Do not qualify a column that is used in the </a:t>
            </a:r>
            <a:r>
              <a:rPr lang="en-US" altLang="en-US" dirty="0">
                <a:latin typeface="Courier New" pitchFamily="49" charset="0"/>
                <a:cs typeface="Courier New" pitchFamily="49" charset="0"/>
              </a:rPr>
              <a:t>NATURAL</a:t>
            </a:r>
            <a:r>
              <a:rPr lang="en-US" altLang="en-US" dirty="0"/>
              <a:t> join or a join with a </a:t>
            </a:r>
            <a:r>
              <a:rPr lang="en-US" altLang="en-US" dirty="0">
                <a:latin typeface="Courier New" pitchFamily="49" charset="0"/>
              </a:rPr>
              <a:t>USING</a:t>
            </a:r>
            <a:r>
              <a:rPr lang="en-US" altLang="en-US" dirty="0"/>
              <a:t> clause.</a:t>
            </a:r>
          </a:p>
          <a:p>
            <a:pPr lvl="1"/>
            <a:r>
              <a:rPr lang="en-US" altLang="en-US" dirty="0"/>
              <a:t>If the same column is used elsewhere in the SQL statement, do not alias it.</a:t>
            </a:r>
          </a:p>
          <a:p>
            <a:endParaRPr lang="es-VE" dirty="0"/>
          </a:p>
        </p:txBody>
      </p:sp>
      <p:grpSp>
        <p:nvGrpSpPr>
          <p:cNvPr id="6" name="Group 1"/>
          <p:cNvGrpSpPr/>
          <p:nvPr/>
        </p:nvGrpSpPr>
        <p:grpSpPr>
          <a:xfrm>
            <a:off x="2428730" y="3188366"/>
            <a:ext cx="7331364" cy="2693254"/>
            <a:chOff x="2428730" y="2974004"/>
            <a:chExt cx="7331364" cy="2693254"/>
          </a:xfrm>
        </p:grpSpPr>
        <p:pic>
          <p:nvPicPr>
            <p:cNvPr id="7" name="Picture 6"/>
            <p:cNvPicPr>
              <a:picLocks noChangeAspect="1" noChangeArrowheads="1"/>
            </p:cNvPicPr>
            <p:nvPr/>
          </p:nvPicPr>
          <p:blipFill>
            <a:blip r:embed="rId3" cstate="print"/>
            <a:srcRect/>
            <a:stretch>
              <a:fillRect/>
            </a:stretch>
          </p:blipFill>
          <p:spPr bwMode="auto">
            <a:xfrm>
              <a:off x="4151555" y="4724401"/>
              <a:ext cx="3885714" cy="942857"/>
            </a:xfrm>
            <a:prstGeom prst="rect">
              <a:avLst/>
            </a:prstGeom>
            <a:noFill/>
            <a:ln w="28575">
              <a:solidFill>
                <a:srgbClr val="F7941D"/>
              </a:solidFill>
              <a:miter lim="800000"/>
              <a:headEnd type="none" w="sm" len="sm"/>
              <a:tailEnd type="none" w="sm" len="sm"/>
            </a:ln>
          </p:spPr>
        </p:pic>
        <p:sp>
          <p:nvSpPr>
            <p:cNvPr id="8" name="Content Placeholder 2"/>
            <p:cNvSpPr txBox="1">
              <a:spLocks/>
            </p:cNvSpPr>
            <p:nvPr/>
          </p:nvSpPr>
          <p:spPr bwMode="gray">
            <a:xfrm>
              <a:off x="2428730" y="2974004"/>
              <a:ext cx="7331364" cy="129319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l.city, d.department_name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locations l JOIN departments 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USING (location_id)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d.location_id = 1400;</a:t>
              </a:r>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236</a:t>
            </a:fld>
            <a:endParaRPr lang="es-VE" dirty="0"/>
          </a:p>
        </p:txBody>
      </p:sp>
    </p:spTree>
    <p:extLst>
      <p:ext uri="{BB962C8B-B14F-4D97-AF65-F5344CB8AC3E}">
        <p14:creationId xmlns:p14="http://schemas.microsoft.com/office/powerpoint/2010/main" val="11787071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Creating Joins with the </a:t>
            </a:r>
            <a:r>
              <a:rPr lang="en-US" altLang="en-US" dirty="0">
                <a:latin typeface="Courier New" pitchFamily="49" charset="0"/>
              </a:rPr>
              <a:t>ON</a:t>
            </a:r>
            <a:r>
              <a:rPr lang="en-US" altLang="en-US" dirty="0"/>
              <a:t> Clause</a:t>
            </a:r>
            <a:endParaRPr lang="es-VE" dirty="0"/>
          </a:p>
        </p:txBody>
      </p:sp>
      <p:sp>
        <p:nvSpPr>
          <p:cNvPr id="5" name="Marcador de contenido 4"/>
          <p:cNvSpPr>
            <a:spLocks noGrp="1"/>
          </p:cNvSpPr>
          <p:nvPr>
            <p:ph idx="1"/>
          </p:nvPr>
        </p:nvSpPr>
        <p:spPr/>
        <p:txBody>
          <a:bodyPr/>
          <a:lstStyle/>
          <a:p>
            <a:pPr lvl="1"/>
            <a:r>
              <a:rPr lang="en-US" altLang="en-US" dirty="0"/>
              <a:t>The join condition for the natural join is basically an equijoin of all columns with the same name.</a:t>
            </a:r>
          </a:p>
          <a:p>
            <a:pPr lvl="1"/>
            <a:r>
              <a:rPr lang="en-US" altLang="en-US" dirty="0"/>
              <a:t>Use the </a:t>
            </a:r>
            <a:r>
              <a:rPr lang="en-US" altLang="en-US" dirty="0">
                <a:latin typeface="Courier New" pitchFamily="49" charset="0"/>
              </a:rPr>
              <a:t>ON</a:t>
            </a:r>
            <a:r>
              <a:rPr lang="en-US" altLang="en-US" dirty="0"/>
              <a:t> clause to specify arbitrary conditions or specify the columns to join.</a:t>
            </a:r>
          </a:p>
          <a:p>
            <a:pPr lvl="1"/>
            <a:r>
              <a:rPr lang="en-US" altLang="en-US" dirty="0"/>
              <a:t>Use the </a:t>
            </a:r>
            <a:r>
              <a:rPr lang="en-US" altLang="en-US" dirty="0">
                <a:latin typeface="Courier New" pitchFamily="49" charset="0"/>
              </a:rPr>
              <a:t>ON</a:t>
            </a:r>
            <a:r>
              <a:rPr lang="en-US" altLang="en-US" dirty="0"/>
              <a:t> clause to separate the join condition from other search conditions.</a:t>
            </a:r>
          </a:p>
          <a:p>
            <a:pPr lvl="1"/>
            <a:r>
              <a:rPr lang="en-US" altLang="en-US" dirty="0"/>
              <a:t>The </a:t>
            </a:r>
            <a:r>
              <a:rPr lang="en-US" altLang="en-US" dirty="0">
                <a:latin typeface="Courier New" pitchFamily="49" charset="0"/>
              </a:rPr>
              <a:t>ON</a:t>
            </a:r>
            <a:r>
              <a:rPr lang="en-US" altLang="en-US" dirty="0"/>
              <a:t> clause makes code easy to understand.</a:t>
            </a:r>
          </a:p>
          <a:p>
            <a:endParaRPr lang="es-VE" dirty="0"/>
          </a:p>
        </p:txBody>
      </p:sp>
      <p:sp>
        <p:nvSpPr>
          <p:cNvPr id="6" name="Rectangle 4"/>
          <p:cNvSpPr/>
          <p:nvPr/>
        </p:nvSpPr>
        <p:spPr bwMode="auto">
          <a:xfrm rot="10800000" flipV="1">
            <a:off x="7201316" y="4418361"/>
            <a:ext cx="4999182" cy="2247132"/>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7" name="Group 8"/>
          <p:cNvGrpSpPr/>
          <p:nvPr/>
        </p:nvGrpSpPr>
        <p:grpSpPr>
          <a:xfrm>
            <a:off x="9411116" y="4561016"/>
            <a:ext cx="2630256" cy="1961823"/>
            <a:chOff x="9218612" y="4233134"/>
            <a:chExt cx="2630256" cy="1961823"/>
          </a:xfrm>
        </p:grpSpPr>
        <p:sp>
          <p:nvSpPr>
            <p:cNvPr id="8" name="Round Diagonal Corner Rectangle 5"/>
            <p:cNvSpPr/>
            <p:nvPr/>
          </p:nvSpPr>
          <p:spPr bwMode="auto">
            <a:xfrm>
              <a:off x="9218612" y="4233134"/>
              <a:ext cx="2290156" cy="1746861"/>
            </a:xfrm>
            <a:prstGeom prst="round2DiagRect">
              <a:avLst/>
            </a:prstGeom>
            <a:solidFill>
              <a:schemeClr val="bg1"/>
            </a:solidFill>
            <a:ln w="5715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9" name="Pictur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56528" y="4572000"/>
              <a:ext cx="1614325" cy="1064767"/>
            </a:xfrm>
            <a:prstGeom prst="rect">
              <a:avLst/>
            </a:prstGeom>
          </p:spPr>
        </p:pic>
        <p:sp>
          <p:nvSpPr>
            <p:cNvPr id="10" name="Oval 7"/>
            <p:cNvSpPr/>
            <p:nvPr/>
          </p:nvSpPr>
          <p:spPr bwMode="auto">
            <a:xfrm>
              <a:off x="11010668" y="5356757"/>
              <a:ext cx="838200" cy="838200"/>
            </a:xfrm>
            <a:prstGeom prst="ellipse">
              <a:avLst/>
            </a:prstGeom>
            <a:solidFill>
              <a:srgbClr val="818286"/>
            </a:solidFill>
            <a:ln w="5715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11" name="Picture 2"/>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241683" y="5477587"/>
              <a:ext cx="476520" cy="621548"/>
            </a:xfrm>
            <a:prstGeom prst="rect">
              <a:avLst/>
            </a:prstGeom>
            <a:ln>
              <a:noFill/>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237</a:t>
            </a:fld>
            <a:endParaRPr lang="es-VE" dirty="0"/>
          </a:p>
        </p:txBody>
      </p:sp>
    </p:spTree>
    <p:extLst>
      <p:ext uri="{BB962C8B-B14F-4D97-AF65-F5344CB8AC3E}">
        <p14:creationId xmlns:p14="http://schemas.microsoft.com/office/powerpoint/2010/main" val="12604609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Retrieving Records with the </a:t>
            </a:r>
            <a:r>
              <a:rPr lang="en-US" altLang="en-US" sz="4800" dirty="0">
                <a:latin typeface="Courier New" pitchFamily="49" charset="0"/>
              </a:rPr>
              <a:t>ON</a:t>
            </a:r>
            <a:r>
              <a:rPr lang="en-US" altLang="en-US" sz="4800" dirty="0"/>
              <a:t> Clause</a:t>
            </a:r>
            <a:endParaRPr lang="es-VE" sz="4800" dirty="0"/>
          </a:p>
        </p:txBody>
      </p:sp>
      <p:grpSp>
        <p:nvGrpSpPr>
          <p:cNvPr id="8" name="Group 1"/>
          <p:cNvGrpSpPr/>
          <p:nvPr/>
        </p:nvGrpSpPr>
        <p:grpSpPr>
          <a:xfrm>
            <a:off x="1301832" y="1714555"/>
            <a:ext cx="7331364" cy="4433579"/>
            <a:chOff x="2428730" y="1214439"/>
            <a:chExt cx="7331364" cy="4433579"/>
          </a:xfrm>
        </p:grpSpPr>
        <p:sp>
          <p:nvSpPr>
            <p:cNvPr id="9" name="Content Placeholder 2"/>
            <p:cNvSpPr txBox="1">
              <a:spLocks/>
            </p:cNvSpPr>
            <p:nvPr/>
          </p:nvSpPr>
          <p:spPr bwMode="gray">
            <a:xfrm>
              <a:off x="2428730" y="1214439"/>
              <a:ext cx="7331364" cy="129319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e.employee_id, e.last_name, e.department_id,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d.department_id, d.location_id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e JOIN departments 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ON     (e.department_id = d.department_id);</a:t>
              </a:r>
            </a:p>
          </p:txBody>
        </p:sp>
        <p:sp>
          <p:nvSpPr>
            <p:cNvPr id="10" name="Rectangle 7"/>
            <p:cNvSpPr>
              <a:spLocks noChangeArrowheads="1"/>
            </p:cNvSpPr>
            <p:nvPr/>
          </p:nvSpPr>
          <p:spPr bwMode="gray">
            <a:xfrm>
              <a:off x="2493962" y="2176464"/>
              <a:ext cx="5786438" cy="26987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1" name="Text Box 8"/>
            <p:cNvSpPr txBox="1">
              <a:spLocks noChangeArrowheads="1"/>
            </p:cNvSpPr>
            <p:nvPr/>
          </p:nvSpPr>
          <p:spPr bwMode="auto">
            <a:xfrm>
              <a:off x="2446338" y="5253038"/>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12" name="Picture 9"/>
            <p:cNvPicPr>
              <a:picLocks noChangeAspect="1" noChangeArrowheads="1"/>
            </p:cNvPicPr>
            <p:nvPr/>
          </p:nvPicPr>
          <p:blipFill>
            <a:blip r:embed="rId3" cstate="print"/>
            <a:srcRect/>
            <a:stretch>
              <a:fillRect/>
            </a:stretch>
          </p:blipFill>
          <p:spPr bwMode="auto">
            <a:xfrm>
              <a:off x="2501900" y="2771776"/>
              <a:ext cx="6284912" cy="2593975"/>
            </a:xfrm>
            <a:prstGeom prst="rect">
              <a:avLst/>
            </a:prstGeom>
            <a:noFill/>
            <a:ln w="28575">
              <a:solidFill>
                <a:srgbClr val="F7941D"/>
              </a:solidFill>
              <a:miter lim="800000"/>
              <a:headEnd type="none" w="sm" len="sm"/>
              <a:tailEnd type="none" w="sm" len="sm"/>
            </a:ln>
          </p:spPr>
        </p:pic>
        <p:sp>
          <p:nvSpPr>
            <p:cNvPr id="13" name="Rectangle 9"/>
            <p:cNvSpPr>
              <a:spLocks noChangeArrowheads="1"/>
            </p:cNvSpPr>
            <p:nvPr/>
          </p:nvSpPr>
          <p:spPr bwMode="auto">
            <a:xfrm>
              <a:off x="5016500" y="2771775"/>
              <a:ext cx="1295400" cy="2590800"/>
            </a:xfrm>
            <a:prstGeom prst="rect">
              <a:avLst/>
            </a:prstGeom>
            <a:noFill/>
            <a:ln w="38100" algn="ctr">
              <a:solidFill>
                <a:schemeClr val="tx1"/>
              </a:solidFill>
              <a:round/>
              <a:headEnd type="none" w="sm" len="sm"/>
              <a:tailEnd type="none" w="sm" len="sm"/>
            </a:ln>
          </p:spPr>
          <p:txBody>
            <a:bodyPr/>
            <a:lstStyle/>
            <a:p>
              <a:pPr defTabSz="228600"/>
              <a:endParaRPr lang="en-US" altLang="en-US" dirty="0"/>
            </a:p>
          </p:txBody>
        </p:sp>
        <p:sp>
          <p:nvSpPr>
            <p:cNvPr id="14" name="Rectangle 10"/>
            <p:cNvSpPr>
              <a:spLocks noChangeArrowheads="1"/>
            </p:cNvSpPr>
            <p:nvPr/>
          </p:nvSpPr>
          <p:spPr bwMode="auto">
            <a:xfrm>
              <a:off x="6311900" y="2771775"/>
              <a:ext cx="1371600" cy="2590800"/>
            </a:xfrm>
            <a:prstGeom prst="rect">
              <a:avLst/>
            </a:prstGeom>
            <a:noFill/>
            <a:ln w="38100" algn="ctr">
              <a:solidFill>
                <a:schemeClr val="tx1"/>
              </a:solidFill>
              <a:round/>
              <a:headEnd type="none" w="sm" len="sm"/>
              <a:tailEnd type="none" w="sm" len="sm"/>
            </a:ln>
          </p:spPr>
          <p:txBody>
            <a:bodyPr/>
            <a:lstStyle/>
            <a:p>
              <a:pPr defTabSz="228600"/>
              <a:endParaRPr lang="en-US" altLang="en-US" dirty="0"/>
            </a:p>
          </p:txBody>
        </p:sp>
      </p:grpSp>
      <p:sp>
        <p:nvSpPr>
          <p:cNvPr id="17" name="Rectangle 10"/>
          <p:cNvSpPr/>
          <p:nvPr/>
        </p:nvSpPr>
        <p:spPr bwMode="auto">
          <a:xfrm rot="10800000" flipV="1">
            <a:off x="7852002" y="4334514"/>
            <a:ext cx="4334884" cy="1440747"/>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pic>
        <p:nvPicPr>
          <p:cNvPr id="18"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4658" y="4190241"/>
            <a:ext cx="2591198" cy="1729295"/>
          </a:xfrm>
          <a:prstGeom prst="ellipse">
            <a:avLst/>
          </a:prstGeom>
          <a:solidFill>
            <a:srgbClr val="F7941D"/>
          </a:solidFill>
          <a:ln w="63500" cap="rnd">
            <a:solidFill>
              <a:srgbClr val="818286"/>
            </a:solidFill>
          </a:ln>
          <a:effectLst/>
          <a:scene3d>
            <a:camera prst="orthographicFront"/>
            <a:lightRig rig="contrasting" dir="t">
              <a:rot lat="0" lon="0" rev="3000000"/>
            </a:lightRig>
          </a:scene3d>
          <a:sp3d contourW="7620">
            <a:bevelT w="95250" h="31750"/>
            <a:contourClr>
              <a:srgbClr val="333333"/>
            </a:contourClr>
          </a:sp3d>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238</a:t>
            </a:fld>
            <a:endParaRPr lang="es-VE" dirty="0"/>
          </a:p>
        </p:txBody>
      </p:sp>
    </p:spTree>
    <p:extLst>
      <p:ext uri="{BB962C8B-B14F-4D97-AF65-F5344CB8AC3E}">
        <p14:creationId xmlns:p14="http://schemas.microsoft.com/office/powerpoint/2010/main" val="26844640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Creating Three-Way Joins</a:t>
            </a:r>
            <a:endParaRPr lang="es-VE" dirty="0"/>
          </a:p>
        </p:txBody>
      </p:sp>
      <p:sp>
        <p:nvSpPr>
          <p:cNvPr id="5" name="Marcador de contenido 4"/>
          <p:cNvSpPr>
            <a:spLocks noGrp="1"/>
          </p:cNvSpPr>
          <p:nvPr>
            <p:ph idx="1"/>
          </p:nvPr>
        </p:nvSpPr>
        <p:spPr/>
        <p:txBody>
          <a:bodyPr/>
          <a:lstStyle/>
          <a:p>
            <a:endParaRPr lang="es-VE" dirty="0"/>
          </a:p>
        </p:txBody>
      </p:sp>
      <p:sp>
        <p:nvSpPr>
          <p:cNvPr id="6" name="Rectangle 17"/>
          <p:cNvSpPr/>
          <p:nvPr/>
        </p:nvSpPr>
        <p:spPr bwMode="auto">
          <a:xfrm rot="10800000" flipV="1">
            <a:off x="7626432" y="4120572"/>
            <a:ext cx="4541982" cy="2247132"/>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8" name="Content Placeholder 2"/>
          <p:cNvSpPr txBox="1">
            <a:spLocks/>
          </p:cNvSpPr>
          <p:nvPr/>
        </p:nvSpPr>
        <p:spPr bwMode="gray">
          <a:xfrm>
            <a:off x="2589295" y="1445237"/>
            <a:ext cx="7331075" cy="189005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employee_id, city, department_name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e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JOIN   departments 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ON     d.department_id = e.department_id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JOIN   locations l</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ON     d.location_id = l.location_id;</a:t>
            </a:r>
          </a:p>
        </p:txBody>
      </p:sp>
      <p:pic>
        <p:nvPicPr>
          <p:cNvPr id="9" name="Picture 10" descr="C:\salome_official\projects\11gR2\screenshots\les6_17s_a.gif"/>
          <p:cNvPicPr>
            <a:picLocks noChangeAspect="1" noChangeArrowheads="1"/>
          </p:cNvPicPr>
          <p:nvPr/>
        </p:nvPicPr>
        <p:blipFill>
          <a:blip r:embed="rId3" cstate="print"/>
          <a:srcRect/>
          <a:stretch>
            <a:fillRect/>
          </a:stretch>
        </p:blipFill>
        <p:spPr bwMode="auto">
          <a:xfrm>
            <a:off x="2741834" y="3443900"/>
            <a:ext cx="4492448" cy="2286000"/>
          </a:xfrm>
          <a:prstGeom prst="rect">
            <a:avLst/>
          </a:prstGeom>
          <a:noFill/>
          <a:ln w="28575">
            <a:solidFill>
              <a:srgbClr val="F7941D"/>
            </a:solidFill>
            <a:miter lim="800000"/>
            <a:headEnd/>
            <a:tailEnd/>
          </a:ln>
        </p:spPr>
      </p:pic>
      <p:sp>
        <p:nvSpPr>
          <p:cNvPr id="10" name="Text Box 6"/>
          <p:cNvSpPr txBox="1">
            <a:spLocks noChangeArrowheads="1"/>
          </p:cNvSpPr>
          <p:nvPr/>
        </p:nvSpPr>
        <p:spPr bwMode="auto">
          <a:xfrm>
            <a:off x="2687861" y="5563212"/>
            <a:ext cx="366698"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1" name="Rectangle 7"/>
          <p:cNvSpPr>
            <a:spLocks noChangeArrowheads="1"/>
          </p:cNvSpPr>
          <p:nvPr/>
        </p:nvSpPr>
        <p:spPr bwMode="gray">
          <a:xfrm>
            <a:off x="2659287" y="2137387"/>
            <a:ext cx="5583017" cy="1125538"/>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2" name="Picture 3"/>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940863" y="4082714"/>
            <a:ext cx="2408382" cy="2408382"/>
          </a:xfrm>
          <a:prstGeom prst="rect">
            <a:avLst/>
          </a:prstGeom>
        </p:spPr>
      </p:pic>
      <p:grpSp>
        <p:nvGrpSpPr>
          <p:cNvPr id="13" name="Group 19"/>
          <p:cNvGrpSpPr/>
          <p:nvPr/>
        </p:nvGrpSpPr>
        <p:grpSpPr>
          <a:xfrm>
            <a:off x="8797863" y="4805866"/>
            <a:ext cx="1233975" cy="962077"/>
            <a:chOff x="5178208" y="3946079"/>
            <a:chExt cx="641935" cy="500489"/>
          </a:xfrm>
          <a:noFill/>
          <a:effectLst/>
        </p:grpSpPr>
        <p:sp>
          <p:nvSpPr>
            <p:cNvPr id="14" name="Rounded Rectangle 20"/>
            <p:cNvSpPr/>
            <p:nvPr/>
          </p:nvSpPr>
          <p:spPr bwMode="auto">
            <a:xfrm>
              <a:off x="5178208" y="3946079"/>
              <a:ext cx="641935" cy="500489"/>
            </a:xfrm>
            <a:prstGeom prst="roundRect">
              <a:avLst>
                <a:gd name="adj" fmla="val 11032"/>
              </a:avLst>
            </a:prstGeom>
            <a:grpFill/>
            <a:ln w="57150"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5" name="Group 21"/>
            <p:cNvGrpSpPr/>
            <p:nvPr/>
          </p:nvGrpSpPr>
          <p:grpSpPr>
            <a:xfrm>
              <a:off x="5257800" y="4114800"/>
              <a:ext cx="457200" cy="323088"/>
              <a:chOff x="5257800" y="3962400"/>
              <a:chExt cx="457200" cy="475488"/>
            </a:xfrm>
            <a:grpFill/>
          </p:grpSpPr>
          <p:cxnSp>
            <p:nvCxnSpPr>
              <p:cNvPr id="19" name="Straight Connector 25"/>
              <p:cNvCxnSpPr/>
              <p:nvPr/>
            </p:nvCxnSpPr>
            <p:spPr bwMode="auto">
              <a:xfrm>
                <a:off x="5257800" y="3962400"/>
                <a:ext cx="0" cy="475488"/>
              </a:xfrm>
              <a:prstGeom prst="line">
                <a:avLst/>
              </a:prstGeom>
              <a:grpFill/>
              <a:ln w="57150" cap="flat" cmpd="sng" algn="ctr">
                <a:solidFill>
                  <a:srgbClr val="818286"/>
                </a:solidFill>
                <a:prstDash val="solid"/>
                <a:round/>
                <a:headEnd type="none" w="sm" len="sm"/>
                <a:tailEnd type="none" w="sm" len="sm"/>
              </a:ln>
              <a:effectLst/>
            </p:spPr>
          </p:cxnSp>
          <p:cxnSp>
            <p:nvCxnSpPr>
              <p:cNvPr id="20" name="Straight Connector 26"/>
              <p:cNvCxnSpPr/>
              <p:nvPr/>
            </p:nvCxnSpPr>
            <p:spPr bwMode="auto">
              <a:xfrm>
                <a:off x="5410200" y="3962400"/>
                <a:ext cx="0" cy="475488"/>
              </a:xfrm>
              <a:prstGeom prst="line">
                <a:avLst/>
              </a:prstGeom>
              <a:grpFill/>
              <a:ln w="57150" cap="flat" cmpd="sng" algn="ctr">
                <a:solidFill>
                  <a:srgbClr val="818286"/>
                </a:solidFill>
                <a:prstDash val="solid"/>
                <a:round/>
                <a:headEnd type="none" w="sm" len="sm"/>
                <a:tailEnd type="none" w="sm" len="sm"/>
              </a:ln>
              <a:effectLst/>
            </p:spPr>
          </p:cxnSp>
          <p:cxnSp>
            <p:nvCxnSpPr>
              <p:cNvPr id="21" name="Straight Connector 27"/>
              <p:cNvCxnSpPr/>
              <p:nvPr/>
            </p:nvCxnSpPr>
            <p:spPr bwMode="auto">
              <a:xfrm>
                <a:off x="5562600" y="3962400"/>
                <a:ext cx="0" cy="475488"/>
              </a:xfrm>
              <a:prstGeom prst="line">
                <a:avLst/>
              </a:prstGeom>
              <a:grpFill/>
              <a:ln w="57150" cap="flat" cmpd="sng" algn="ctr">
                <a:solidFill>
                  <a:srgbClr val="818286"/>
                </a:solidFill>
                <a:prstDash val="solid"/>
                <a:round/>
                <a:headEnd type="none" w="sm" len="sm"/>
                <a:tailEnd type="none" w="sm" len="sm"/>
              </a:ln>
              <a:effectLst/>
            </p:spPr>
          </p:cxnSp>
          <p:cxnSp>
            <p:nvCxnSpPr>
              <p:cNvPr id="22" name="Straight Connector 28"/>
              <p:cNvCxnSpPr/>
              <p:nvPr/>
            </p:nvCxnSpPr>
            <p:spPr bwMode="auto">
              <a:xfrm>
                <a:off x="5715000" y="3962400"/>
                <a:ext cx="0" cy="475488"/>
              </a:xfrm>
              <a:prstGeom prst="line">
                <a:avLst/>
              </a:prstGeom>
              <a:grpFill/>
              <a:ln w="57150" cap="flat" cmpd="sng" algn="ctr">
                <a:solidFill>
                  <a:srgbClr val="818286"/>
                </a:solidFill>
                <a:prstDash val="solid"/>
                <a:round/>
                <a:headEnd type="none" w="sm" len="sm"/>
                <a:tailEnd type="none" w="sm" len="sm"/>
              </a:ln>
              <a:effectLst/>
            </p:spPr>
          </p:cxnSp>
        </p:grpSp>
        <p:cxnSp>
          <p:nvCxnSpPr>
            <p:cNvPr id="16" name="Straight Connector 22"/>
            <p:cNvCxnSpPr/>
            <p:nvPr/>
          </p:nvCxnSpPr>
          <p:spPr bwMode="auto">
            <a:xfrm rot="5400000">
              <a:off x="5500103" y="3912235"/>
              <a:ext cx="0" cy="640080"/>
            </a:xfrm>
            <a:prstGeom prst="line">
              <a:avLst/>
            </a:prstGeom>
            <a:grpFill/>
            <a:ln w="57150" cap="flat" cmpd="sng" algn="ctr">
              <a:solidFill>
                <a:srgbClr val="818286"/>
              </a:solidFill>
              <a:prstDash val="solid"/>
              <a:round/>
              <a:headEnd type="none" w="sm" len="sm"/>
              <a:tailEnd type="none" w="sm" len="sm"/>
            </a:ln>
            <a:effectLst/>
          </p:spPr>
        </p:cxnSp>
        <p:cxnSp>
          <p:nvCxnSpPr>
            <p:cNvPr id="17" name="Straight Connector 23"/>
            <p:cNvCxnSpPr/>
            <p:nvPr/>
          </p:nvCxnSpPr>
          <p:spPr bwMode="auto">
            <a:xfrm rot="5400000">
              <a:off x="5500103" y="4023360"/>
              <a:ext cx="0" cy="640080"/>
            </a:xfrm>
            <a:prstGeom prst="line">
              <a:avLst/>
            </a:prstGeom>
            <a:grpFill/>
            <a:ln w="57150" cap="flat" cmpd="sng" algn="ctr">
              <a:solidFill>
                <a:srgbClr val="818286"/>
              </a:solidFill>
              <a:prstDash val="solid"/>
              <a:round/>
              <a:headEnd type="none" w="sm" len="sm"/>
              <a:tailEnd type="none" w="sm" len="sm"/>
            </a:ln>
            <a:effectLst/>
          </p:spPr>
        </p:cxnSp>
        <p:cxnSp>
          <p:nvCxnSpPr>
            <p:cNvPr id="18" name="Straight Connector 24"/>
            <p:cNvCxnSpPr/>
            <p:nvPr/>
          </p:nvCxnSpPr>
          <p:spPr bwMode="auto">
            <a:xfrm rot="5400000">
              <a:off x="5500103" y="3794760"/>
              <a:ext cx="0" cy="640080"/>
            </a:xfrm>
            <a:prstGeom prst="line">
              <a:avLst/>
            </a:prstGeom>
            <a:grpFill/>
            <a:ln w="57150" cap="flat" cmpd="sng" algn="ctr">
              <a:solidFill>
                <a:srgbClr val="818286"/>
              </a:solidFill>
              <a:prstDash val="solid"/>
              <a:round/>
              <a:headEnd type="none" w="sm" len="sm"/>
              <a:tailEnd type="none" w="sm" len="sm"/>
            </a:ln>
            <a:effectLst/>
          </p:spPr>
        </p:cxnSp>
      </p:grpSp>
      <p:sp>
        <p:nvSpPr>
          <p:cNvPr id="2" name="Marcador de número de diapositiva 1"/>
          <p:cNvSpPr>
            <a:spLocks noGrp="1"/>
          </p:cNvSpPr>
          <p:nvPr>
            <p:ph type="sldNum" sz="quarter" idx="12"/>
          </p:nvPr>
        </p:nvSpPr>
        <p:spPr/>
        <p:txBody>
          <a:bodyPr/>
          <a:lstStyle/>
          <a:p>
            <a:fld id="{3F142242-9245-470F-9EB3-514B6C674675}" type="slidenum">
              <a:rPr lang="es-VE" smtClean="0"/>
              <a:pPr/>
              <a:t>239</a:t>
            </a:fld>
            <a:endParaRPr lang="es-VE" dirty="0"/>
          </a:p>
        </p:txBody>
      </p:sp>
    </p:spTree>
    <p:extLst>
      <p:ext uri="{BB962C8B-B14F-4D97-AF65-F5344CB8AC3E}">
        <p14:creationId xmlns:p14="http://schemas.microsoft.com/office/powerpoint/2010/main" val="3753089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39"/>
          <p:cNvGrpSpPr/>
          <p:nvPr/>
        </p:nvGrpSpPr>
        <p:grpSpPr>
          <a:xfrm>
            <a:off x="1008527" y="1002696"/>
            <a:ext cx="6578333" cy="5498366"/>
            <a:chOff x="2870808" y="826234"/>
            <a:chExt cx="6578333" cy="5498366"/>
          </a:xfrm>
        </p:grpSpPr>
        <p:cxnSp>
          <p:nvCxnSpPr>
            <p:cNvPr id="558" name="Google Shape;558;p39"/>
            <p:cNvCxnSpPr/>
            <p:nvPr/>
          </p:nvCxnSpPr>
          <p:spPr>
            <a:xfrm>
              <a:off x="3743638" y="1418502"/>
              <a:ext cx="1622970" cy="0"/>
            </a:xfrm>
            <a:prstGeom prst="straightConnector1">
              <a:avLst/>
            </a:prstGeom>
            <a:noFill/>
            <a:ln w="28575" cap="flat" cmpd="sng">
              <a:solidFill>
                <a:srgbClr val="7F7F7F"/>
              </a:solidFill>
              <a:prstDash val="dash"/>
              <a:round/>
              <a:headEnd type="none" w="sm" len="sm"/>
              <a:tailEnd type="none" w="sm" len="sm"/>
            </a:ln>
          </p:spPr>
        </p:cxnSp>
        <p:grpSp>
          <p:nvGrpSpPr>
            <p:cNvPr id="559" name="Google Shape;559;p39"/>
            <p:cNvGrpSpPr/>
            <p:nvPr/>
          </p:nvGrpSpPr>
          <p:grpSpPr>
            <a:xfrm>
              <a:off x="6932612" y="1593051"/>
              <a:ext cx="914564" cy="328621"/>
              <a:chOff x="3039118" y="2717772"/>
              <a:chExt cx="914564" cy="328621"/>
            </a:xfrm>
          </p:grpSpPr>
          <p:cxnSp>
            <p:nvCxnSpPr>
              <p:cNvPr id="560" name="Google Shape;560;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561" name="Google Shape;561;p39"/>
              <p:cNvGrpSpPr/>
              <p:nvPr/>
            </p:nvGrpSpPr>
            <p:grpSpPr>
              <a:xfrm>
                <a:off x="3052491" y="2717772"/>
                <a:ext cx="150923" cy="328621"/>
                <a:chOff x="1303" y="1497"/>
                <a:chExt cx="87" cy="174"/>
              </a:xfrm>
            </p:grpSpPr>
            <p:cxnSp>
              <p:nvCxnSpPr>
                <p:cNvPr id="562" name="Google Shape;562;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563" name="Google Shape;563;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564" name="Google Shape;564;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grpSp>
          <p:nvGrpSpPr>
            <p:cNvPr id="565" name="Google Shape;565;p39"/>
            <p:cNvGrpSpPr/>
            <p:nvPr/>
          </p:nvGrpSpPr>
          <p:grpSpPr>
            <a:xfrm>
              <a:off x="4615404" y="2795579"/>
              <a:ext cx="914564" cy="328621"/>
              <a:chOff x="3039118" y="2717772"/>
              <a:chExt cx="914564" cy="328621"/>
            </a:xfrm>
          </p:grpSpPr>
          <p:cxnSp>
            <p:nvCxnSpPr>
              <p:cNvPr id="566" name="Google Shape;566;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567" name="Google Shape;567;p39"/>
              <p:cNvGrpSpPr/>
              <p:nvPr/>
            </p:nvGrpSpPr>
            <p:grpSpPr>
              <a:xfrm>
                <a:off x="3052491" y="2717772"/>
                <a:ext cx="150923" cy="328621"/>
                <a:chOff x="1303" y="1497"/>
                <a:chExt cx="87" cy="174"/>
              </a:xfrm>
            </p:grpSpPr>
            <p:cxnSp>
              <p:nvCxnSpPr>
                <p:cNvPr id="568" name="Google Shape;568;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569" name="Google Shape;569;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570" name="Google Shape;570;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grpSp>
          <p:nvGrpSpPr>
            <p:cNvPr id="571" name="Google Shape;571;p39"/>
            <p:cNvGrpSpPr/>
            <p:nvPr/>
          </p:nvGrpSpPr>
          <p:grpSpPr>
            <a:xfrm>
              <a:off x="3583719" y="1413426"/>
              <a:ext cx="328527" cy="706939"/>
              <a:chOff x="788" y="1001"/>
              <a:chExt cx="175" cy="374"/>
            </a:xfrm>
          </p:grpSpPr>
          <p:sp>
            <p:nvSpPr>
              <p:cNvPr id="572" name="Google Shape;572;p39"/>
              <p:cNvSpPr/>
              <p:nvPr/>
            </p:nvSpPr>
            <p:spPr>
              <a:xfrm>
                <a:off x="875" y="1001"/>
                <a:ext cx="1" cy="374"/>
              </a:xfrm>
              <a:custGeom>
                <a:avLst/>
                <a:gdLst/>
                <a:ahLst/>
                <a:cxnLst/>
                <a:rect l="l" t="t" r="r" b="b"/>
                <a:pathLst>
                  <a:path w="1" h="417" extrusionOk="0">
                    <a:moveTo>
                      <a:pt x="0" y="417"/>
                    </a:moveTo>
                    <a:lnTo>
                      <a:pt x="1" y="0"/>
                    </a:lnTo>
                  </a:path>
                </a:pathLst>
              </a:custGeom>
              <a:noFill/>
              <a:ln w="2857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573" name="Google Shape;573;p39"/>
              <p:cNvGrpSpPr/>
              <p:nvPr/>
            </p:nvGrpSpPr>
            <p:grpSpPr>
              <a:xfrm>
                <a:off x="788" y="1175"/>
                <a:ext cx="175" cy="87"/>
                <a:chOff x="788" y="1223"/>
                <a:chExt cx="175" cy="87"/>
              </a:xfrm>
            </p:grpSpPr>
            <p:cxnSp>
              <p:nvCxnSpPr>
                <p:cNvPr id="574" name="Google Shape;574;p39"/>
                <p:cNvCxnSpPr/>
                <p:nvPr/>
              </p:nvCxnSpPr>
              <p:spPr>
                <a:xfrm flipH="1">
                  <a:off x="788" y="1223"/>
                  <a:ext cx="87" cy="87"/>
                </a:xfrm>
                <a:prstGeom prst="straightConnector1">
                  <a:avLst/>
                </a:prstGeom>
                <a:noFill/>
                <a:ln w="28575" cap="flat" cmpd="sng">
                  <a:solidFill>
                    <a:srgbClr val="7F7F7F"/>
                  </a:solidFill>
                  <a:prstDash val="solid"/>
                  <a:round/>
                  <a:headEnd type="none" w="sm" len="sm"/>
                  <a:tailEnd type="none" w="sm" len="sm"/>
                </a:ln>
              </p:spPr>
            </p:cxnSp>
            <p:cxnSp>
              <p:nvCxnSpPr>
                <p:cNvPr id="575" name="Google Shape;575;p39"/>
                <p:cNvCxnSpPr/>
                <p:nvPr/>
              </p:nvCxnSpPr>
              <p:spPr>
                <a:xfrm>
                  <a:off x="876" y="1223"/>
                  <a:ext cx="87" cy="87"/>
                </a:xfrm>
                <a:prstGeom prst="straightConnector1">
                  <a:avLst/>
                </a:prstGeom>
                <a:noFill/>
                <a:ln w="28575" cap="flat" cmpd="sng">
                  <a:solidFill>
                    <a:srgbClr val="7F7F7F"/>
                  </a:solidFill>
                  <a:prstDash val="solid"/>
                  <a:round/>
                  <a:headEnd type="none" w="sm" len="sm"/>
                  <a:tailEnd type="none" w="sm" len="sm"/>
                </a:ln>
              </p:spPr>
            </p:cxnSp>
          </p:grpSp>
        </p:grpSp>
        <p:cxnSp>
          <p:nvCxnSpPr>
            <p:cNvPr id="576" name="Google Shape;576;p39"/>
            <p:cNvCxnSpPr/>
            <p:nvPr/>
          </p:nvCxnSpPr>
          <p:spPr>
            <a:xfrm>
              <a:off x="7148727" y="4023839"/>
              <a:ext cx="0" cy="486721"/>
            </a:xfrm>
            <a:prstGeom prst="straightConnector1">
              <a:avLst/>
            </a:prstGeom>
            <a:noFill/>
            <a:ln w="28575" cap="flat" cmpd="sng">
              <a:solidFill>
                <a:srgbClr val="7F7F7F"/>
              </a:solidFill>
              <a:prstDash val="dash"/>
              <a:round/>
              <a:headEnd type="none" w="sm" len="sm"/>
              <a:tailEnd type="none" w="sm" len="sm"/>
            </a:ln>
          </p:spPr>
        </p:cxnSp>
        <p:sp>
          <p:nvSpPr>
            <p:cNvPr id="577" name="Google Shape;577;p39"/>
            <p:cNvSpPr/>
            <p:nvPr/>
          </p:nvSpPr>
          <p:spPr>
            <a:xfrm>
              <a:off x="7774546" y="3642887"/>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78" name="Google Shape;578;p39"/>
            <p:cNvGrpSpPr/>
            <p:nvPr/>
          </p:nvGrpSpPr>
          <p:grpSpPr>
            <a:xfrm rot="-5400000" flipH="1">
              <a:off x="7983974" y="4072455"/>
              <a:ext cx="914564" cy="328621"/>
              <a:chOff x="3039118" y="2717772"/>
              <a:chExt cx="914564" cy="328621"/>
            </a:xfrm>
          </p:grpSpPr>
          <p:cxnSp>
            <p:nvCxnSpPr>
              <p:cNvPr id="579" name="Google Shape;579;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580" name="Google Shape;580;p39"/>
              <p:cNvGrpSpPr/>
              <p:nvPr/>
            </p:nvGrpSpPr>
            <p:grpSpPr>
              <a:xfrm>
                <a:off x="3052491" y="2717772"/>
                <a:ext cx="150923" cy="328621"/>
                <a:chOff x="1303" y="1497"/>
                <a:chExt cx="87" cy="174"/>
              </a:xfrm>
            </p:grpSpPr>
            <p:cxnSp>
              <p:nvCxnSpPr>
                <p:cNvPr id="581" name="Google Shape;581;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582" name="Google Shape;582;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583" name="Google Shape;583;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sp>
          <p:nvSpPr>
            <p:cNvPr id="584" name="Google Shape;584;p39"/>
            <p:cNvSpPr/>
            <p:nvPr/>
          </p:nvSpPr>
          <p:spPr>
            <a:xfrm>
              <a:off x="7764732" y="2151487"/>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85" name="Google Shape;585;p39"/>
            <p:cNvGrpSpPr/>
            <p:nvPr/>
          </p:nvGrpSpPr>
          <p:grpSpPr>
            <a:xfrm rot="-5400000" flipH="1">
              <a:off x="7983974" y="2568912"/>
              <a:ext cx="914564" cy="328621"/>
              <a:chOff x="3039118" y="2717772"/>
              <a:chExt cx="914564" cy="328621"/>
            </a:xfrm>
          </p:grpSpPr>
          <p:cxnSp>
            <p:nvCxnSpPr>
              <p:cNvPr id="586" name="Google Shape;586;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587" name="Google Shape;587;p39"/>
              <p:cNvGrpSpPr/>
              <p:nvPr/>
            </p:nvGrpSpPr>
            <p:grpSpPr>
              <a:xfrm>
                <a:off x="3052491" y="2717772"/>
                <a:ext cx="150923" cy="328621"/>
                <a:chOff x="1303" y="1497"/>
                <a:chExt cx="87" cy="174"/>
              </a:xfrm>
            </p:grpSpPr>
            <p:cxnSp>
              <p:nvCxnSpPr>
                <p:cNvPr id="588" name="Google Shape;588;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589" name="Google Shape;589;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590" name="Google Shape;590;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sp>
          <p:nvSpPr>
            <p:cNvPr id="591" name="Google Shape;591;p39"/>
            <p:cNvSpPr/>
            <p:nvPr/>
          </p:nvSpPr>
          <p:spPr>
            <a:xfrm>
              <a:off x="5426604" y="1903152"/>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92" name="Google Shape;592;p39"/>
            <p:cNvGrpSpPr/>
            <p:nvPr/>
          </p:nvGrpSpPr>
          <p:grpSpPr>
            <a:xfrm rot="-5400000" flipH="1">
              <a:off x="5877641" y="2333192"/>
              <a:ext cx="914564" cy="328621"/>
              <a:chOff x="3039118" y="2717772"/>
              <a:chExt cx="914564" cy="328621"/>
            </a:xfrm>
          </p:grpSpPr>
          <p:cxnSp>
            <p:nvCxnSpPr>
              <p:cNvPr id="593" name="Google Shape;593;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594" name="Google Shape;594;p39"/>
              <p:cNvGrpSpPr/>
              <p:nvPr/>
            </p:nvGrpSpPr>
            <p:grpSpPr>
              <a:xfrm>
                <a:off x="3052491" y="2717772"/>
                <a:ext cx="150923" cy="328621"/>
                <a:chOff x="1303" y="1497"/>
                <a:chExt cx="87" cy="174"/>
              </a:xfrm>
            </p:grpSpPr>
            <p:cxnSp>
              <p:nvCxnSpPr>
                <p:cNvPr id="595" name="Google Shape;595;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596" name="Google Shape;596;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597" name="Google Shape;597;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grpSp>
          <p:nvGrpSpPr>
            <p:cNvPr id="598" name="Google Shape;598;p39"/>
            <p:cNvGrpSpPr/>
            <p:nvPr/>
          </p:nvGrpSpPr>
          <p:grpSpPr>
            <a:xfrm rot="-5400000">
              <a:off x="5396619" y="1854985"/>
              <a:ext cx="914564" cy="328621"/>
              <a:chOff x="3039118" y="2717772"/>
              <a:chExt cx="914564" cy="328621"/>
            </a:xfrm>
          </p:grpSpPr>
          <p:cxnSp>
            <p:nvCxnSpPr>
              <p:cNvPr id="599" name="Google Shape;599;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600" name="Google Shape;600;p39"/>
              <p:cNvGrpSpPr/>
              <p:nvPr/>
            </p:nvGrpSpPr>
            <p:grpSpPr>
              <a:xfrm>
                <a:off x="3052491" y="2717772"/>
                <a:ext cx="150923" cy="328621"/>
                <a:chOff x="1303" y="1497"/>
                <a:chExt cx="87" cy="174"/>
              </a:xfrm>
            </p:grpSpPr>
            <p:cxnSp>
              <p:nvCxnSpPr>
                <p:cNvPr id="601" name="Google Shape;601;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602" name="Google Shape;602;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603" name="Google Shape;603;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grpSp>
          <p:nvGrpSpPr>
            <p:cNvPr id="604" name="Google Shape;604;p39"/>
            <p:cNvGrpSpPr/>
            <p:nvPr/>
          </p:nvGrpSpPr>
          <p:grpSpPr>
            <a:xfrm rot="10800000">
              <a:off x="4299479" y="4471979"/>
              <a:ext cx="914564" cy="328621"/>
              <a:chOff x="3039118" y="2717772"/>
              <a:chExt cx="914564" cy="328621"/>
            </a:xfrm>
          </p:grpSpPr>
          <p:cxnSp>
            <p:nvCxnSpPr>
              <p:cNvPr id="605" name="Google Shape;605;p39"/>
              <p:cNvCxnSpPr/>
              <p:nvPr/>
            </p:nvCxnSpPr>
            <p:spPr>
              <a:xfrm>
                <a:off x="3210606" y="2880171"/>
                <a:ext cx="743076" cy="0"/>
              </a:xfrm>
              <a:prstGeom prst="straightConnector1">
                <a:avLst/>
              </a:prstGeom>
              <a:noFill/>
              <a:ln w="28575" cap="flat" cmpd="sng">
                <a:solidFill>
                  <a:srgbClr val="7F7F7F"/>
                </a:solidFill>
                <a:prstDash val="dash"/>
                <a:round/>
                <a:headEnd type="none" w="sm" len="sm"/>
                <a:tailEnd type="none" w="sm" len="sm"/>
              </a:ln>
            </p:spPr>
          </p:cxnSp>
          <p:grpSp>
            <p:nvGrpSpPr>
              <p:cNvPr id="606" name="Google Shape;606;p39"/>
              <p:cNvGrpSpPr/>
              <p:nvPr/>
            </p:nvGrpSpPr>
            <p:grpSpPr>
              <a:xfrm>
                <a:off x="3052491" y="2717772"/>
                <a:ext cx="150923" cy="328621"/>
                <a:chOff x="1303" y="1497"/>
                <a:chExt cx="87" cy="174"/>
              </a:xfrm>
            </p:grpSpPr>
            <p:cxnSp>
              <p:nvCxnSpPr>
                <p:cNvPr id="607" name="Google Shape;607;p39"/>
                <p:cNvCxnSpPr/>
                <p:nvPr/>
              </p:nvCxnSpPr>
              <p:spPr>
                <a:xfrm rot="-5400000">
                  <a:off x="1303" y="1584"/>
                  <a:ext cx="87" cy="87"/>
                </a:xfrm>
                <a:prstGeom prst="straightConnector1">
                  <a:avLst/>
                </a:prstGeom>
                <a:noFill/>
                <a:ln w="28575" cap="flat" cmpd="sng">
                  <a:solidFill>
                    <a:srgbClr val="7F7F7F"/>
                  </a:solidFill>
                  <a:prstDash val="solid"/>
                  <a:round/>
                  <a:headEnd type="none" w="sm" len="sm"/>
                  <a:tailEnd type="none" w="sm" len="sm"/>
                </a:ln>
              </p:spPr>
            </p:cxnSp>
            <p:cxnSp>
              <p:nvCxnSpPr>
                <p:cNvPr id="608" name="Google Shape;608;p39"/>
                <p:cNvCxnSpPr/>
                <p:nvPr/>
              </p:nvCxnSpPr>
              <p:spPr>
                <a:xfrm rot="-5400000" flipH="1">
                  <a:off x="1303" y="1497"/>
                  <a:ext cx="87" cy="87"/>
                </a:xfrm>
                <a:prstGeom prst="straightConnector1">
                  <a:avLst/>
                </a:prstGeom>
                <a:noFill/>
                <a:ln w="28575" cap="flat" cmpd="sng">
                  <a:solidFill>
                    <a:srgbClr val="7F7F7F"/>
                  </a:solidFill>
                  <a:prstDash val="solid"/>
                  <a:round/>
                  <a:headEnd type="none" w="sm" len="sm"/>
                  <a:tailEnd type="none" w="sm" len="sm"/>
                </a:ln>
              </p:spPr>
            </p:cxnSp>
          </p:grpSp>
          <p:cxnSp>
            <p:nvCxnSpPr>
              <p:cNvPr id="609" name="Google Shape;609;p39"/>
              <p:cNvCxnSpPr/>
              <p:nvPr/>
            </p:nvCxnSpPr>
            <p:spPr>
              <a:xfrm>
                <a:off x="3039118" y="2880171"/>
                <a:ext cx="183401" cy="0"/>
              </a:xfrm>
              <a:prstGeom prst="straightConnector1">
                <a:avLst/>
              </a:prstGeom>
              <a:noFill/>
              <a:ln w="28575" cap="flat" cmpd="sng">
                <a:solidFill>
                  <a:srgbClr val="7F7F7F"/>
                </a:solidFill>
                <a:prstDash val="solid"/>
                <a:round/>
                <a:headEnd type="none" w="sm" len="sm"/>
                <a:tailEnd type="none" w="sm" len="sm"/>
              </a:ln>
            </p:spPr>
          </p:cxnSp>
        </p:grpSp>
        <p:sp>
          <p:nvSpPr>
            <p:cNvPr id="610" name="Google Shape;610;p39"/>
            <p:cNvSpPr/>
            <p:nvPr/>
          </p:nvSpPr>
          <p:spPr>
            <a:xfrm>
              <a:off x="3088636" y="3223844"/>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1" name="Google Shape;611;p39"/>
            <p:cNvSpPr/>
            <p:nvPr/>
          </p:nvSpPr>
          <p:spPr>
            <a:xfrm>
              <a:off x="2870808" y="1915875"/>
              <a:ext cx="1751838" cy="1447800"/>
            </a:xfrm>
            <a:prstGeom prst="roundRect">
              <a:avLst>
                <a:gd name="adj" fmla="val 16667"/>
              </a:avLst>
            </a:prstGeom>
            <a:solidFill>
              <a:srgbClr val="F7941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2" name="Google Shape;612;p39"/>
            <p:cNvSpPr/>
            <p:nvPr/>
          </p:nvSpPr>
          <p:spPr>
            <a:xfrm>
              <a:off x="3046406" y="2050363"/>
              <a:ext cx="1446300" cy="1178700"/>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JOB_HISTORY</a:t>
              </a:r>
              <a:endParaRPr sz="1200" b="1">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rgbClr val="0000FF"/>
                  </a:solidFill>
                  <a:latin typeface="Arial"/>
                  <a:ea typeface="Arial"/>
                  <a:cs typeface="Arial"/>
                  <a:sym typeface="Arial"/>
                </a:rPr>
                <a:t>employee_id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rgbClr val="0000FF"/>
                </a:buClr>
                <a:buSzPts val="1200"/>
                <a:buFont typeface="Arial"/>
                <a:buNone/>
              </a:pPr>
              <a:r>
                <a:rPr lang="en-US" sz="1200">
                  <a:solidFill>
                    <a:srgbClr val="0000FF"/>
                  </a:solidFill>
                  <a:latin typeface="Arial"/>
                  <a:ea typeface="Arial"/>
                  <a:cs typeface="Arial"/>
                  <a:sym typeface="Arial"/>
                </a:rPr>
                <a:t>start_date</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end_date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job_id</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department_id</a:t>
              </a:r>
              <a:endParaRPr sz="1200">
                <a:solidFill>
                  <a:schemeClr val="dk1"/>
                </a:solidFill>
                <a:latin typeface="Arial"/>
                <a:ea typeface="Arial"/>
                <a:cs typeface="Arial"/>
                <a:sym typeface="Arial"/>
              </a:endParaRPr>
            </a:p>
          </p:txBody>
        </p:sp>
        <p:grpSp>
          <p:nvGrpSpPr>
            <p:cNvPr id="613" name="Google Shape;613;p39"/>
            <p:cNvGrpSpPr/>
            <p:nvPr/>
          </p:nvGrpSpPr>
          <p:grpSpPr>
            <a:xfrm>
              <a:off x="3583719" y="3389648"/>
              <a:ext cx="315448" cy="171888"/>
              <a:chOff x="2153" y="1152"/>
              <a:chExt cx="168" cy="91"/>
            </a:xfrm>
          </p:grpSpPr>
          <p:cxnSp>
            <p:nvCxnSpPr>
              <p:cNvPr id="614" name="Google Shape;614;p39"/>
              <p:cNvCxnSpPr/>
              <p:nvPr/>
            </p:nvCxnSpPr>
            <p:spPr>
              <a:xfrm rot="10800000" flipH="1">
                <a:off x="2233" y="1152"/>
                <a:ext cx="88" cy="88"/>
              </a:xfrm>
              <a:prstGeom prst="straightConnector1">
                <a:avLst/>
              </a:prstGeom>
              <a:noFill/>
              <a:ln w="28575" cap="flat" cmpd="sng">
                <a:solidFill>
                  <a:srgbClr val="7F7F7F"/>
                </a:solidFill>
                <a:prstDash val="solid"/>
                <a:round/>
                <a:headEnd type="none" w="sm" len="sm"/>
                <a:tailEnd type="none" w="sm" len="sm"/>
              </a:ln>
            </p:spPr>
          </p:cxnSp>
          <p:cxnSp>
            <p:nvCxnSpPr>
              <p:cNvPr id="615" name="Google Shape;615;p39"/>
              <p:cNvCxnSpPr/>
              <p:nvPr/>
            </p:nvCxnSpPr>
            <p:spPr>
              <a:xfrm rot="10800000">
                <a:off x="2153" y="1155"/>
                <a:ext cx="88" cy="88"/>
              </a:xfrm>
              <a:prstGeom prst="straightConnector1">
                <a:avLst/>
              </a:prstGeom>
              <a:noFill/>
              <a:ln w="28575" cap="flat" cmpd="sng">
                <a:solidFill>
                  <a:srgbClr val="7F7F7F"/>
                </a:solidFill>
                <a:prstDash val="solid"/>
                <a:round/>
                <a:headEnd type="none" w="sm" len="sm"/>
                <a:tailEnd type="none" w="sm" len="sm"/>
              </a:ln>
            </p:spPr>
          </p:cxnSp>
        </p:grpSp>
        <p:cxnSp>
          <p:nvCxnSpPr>
            <p:cNvPr id="616" name="Google Shape;616;p39"/>
            <p:cNvCxnSpPr/>
            <p:nvPr/>
          </p:nvCxnSpPr>
          <p:spPr>
            <a:xfrm>
              <a:off x="3732349" y="3553262"/>
              <a:ext cx="0" cy="550249"/>
            </a:xfrm>
            <a:prstGeom prst="straightConnector1">
              <a:avLst/>
            </a:prstGeom>
            <a:noFill/>
            <a:ln w="28575" cap="flat" cmpd="sng">
              <a:solidFill>
                <a:srgbClr val="7F7F7F"/>
              </a:solidFill>
              <a:prstDash val="dash"/>
              <a:round/>
              <a:headEnd type="none" w="sm" len="sm"/>
              <a:tailEnd type="none" w="sm" len="sm"/>
            </a:ln>
          </p:spPr>
        </p:cxnSp>
        <p:sp>
          <p:nvSpPr>
            <p:cNvPr id="617" name="Google Shape;617;p39"/>
            <p:cNvSpPr/>
            <p:nvPr/>
          </p:nvSpPr>
          <p:spPr>
            <a:xfrm>
              <a:off x="3088636" y="4859870"/>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8" name="Google Shape;618;p39"/>
            <p:cNvSpPr/>
            <p:nvPr/>
          </p:nvSpPr>
          <p:spPr>
            <a:xfrm>
              <a:off x="2870808" y="3795494"/>
              <a:ext cx="1751838" cy="1196529"/>
            </a:xfrm>
            <a:prstGeom prst="roundRect">
              <a:avLst>
                <a:gd name="adj" fmla="val 16667"/>
              </a:avLst>
            </a:prstGeom>
            <a:solidFill>
              <a:srgbClr val="818286"/>
            </a:solidFill>
            <a:ln w="28575" cap="flat" cmpd="sng">
              <a:solidFill>
                <a:srgbClr val="AFBCC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9" name="Google Shape;619;p39"/>
            <p:cNvSpPr/>
            <p:nvPr/>
          </p:nvSpPr>
          <p:spPr>
            <a:xfrm>
              <a:off x="3046412" y="3936319"/>
              <a:ext cx="995333" cy="907529"/>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JOBS</a:t>
              </a:r>
              <a:endParaRPr sz="1200">
                <a:solidFill>
                  <a:schemeClr val="dk1"/>
                </a:solidFill>
              </a:endParaRPr>
            </a:p>
            <a:p>
              <a:pPr marL="123825" marR="0" lvl="0" indent="-123825" algn="l" rtl="0">
                <a:spcBef>
                  <a:spcPts val="0"/>
                </a:spcBef>
                <a:spcAft>
                  <a:spcPts val="0"/>
                </a:spcAft>
                <a:buClr>
                  <a:schemeClr val="dk1"/>
                </a:buClr>
                <a:buSzPts val="1200"/>
                <a:buFont typeface="Arial"/>
                <a:buNone/>
              </a:pPr>
              <a:r>
                <a:rPr lang="en-US" sz="1200">
                  <a:solidFill>
                    <a:srgbClr val="0000FF"/>
                  </a:solidFill>
                  <a:latin typeface="Arial"/>
                  <a:ea typeface="Arial"/>
                  <a:cs typeface="Arial"/>
                  <a:sym typeface="Arial"/>
                </a:rPr>
                <a:t>job_id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job_title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min_salary</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max_salary</a:t>
              </a:r>
              <a:endParaRPr sz="1200">
                <a:solidFill>
                  <a:schemeClr val="dk1"/>
                </a:solidFill>
                <a:latin typeface="Arial"/>
                <a:ea typeface="Arial"/>
                <a:cs typeface="Arial"/>
                <a:sym typeface="Arial"/>
              </a:endParaRPr>
            </a:p>
          </p:txBody>
        </p:sp>
        <p:sp>
          <p:nvSpPr>
            <p:cNvPr id="620" name="Google Shape;620;p39"/>
            <p:cNvSpPr/>
            <p:nvPr/>
          </p:nvSpPr>
          <p:spPr>
            <a:xfrm>
              <a:off x="5426604" y="4915267"/>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1" name="Google Shape;621;p39"/>
            <p:cNvSpPr/>
            <p:nvPr/>
          </p:nvSpPr>
          <p:spPr>
            <a:xfrm>
              <a:off x="5208776" y="2480190"/>
              <a:ext cx="1751838" cy="2553235"/>
            </a:xfrm>
            <a:prstGeom prst="roundRect">
              <a:avLst>
                <a:gd name="adj" fmla="val 16667"/>
              </a:avLst>
            </a:prstGeom>
            <a:gradFill>
              <a:gsLst>
                <a:gs pos="0">
                  <a:srgbClr val="B7B7BA"/>
                </a:gs>
                <a:gs pos="50000">
                  <a:srgbClr val="D1D3D4"/>
                </a:gs>
                <a:gs pos="100000">
                  <a:srgbClr val="E9E9E9"/>
                </a:gs>
              </a:gsLst>
              <a:lin ang="5400000" scaled="0"/>
            </a:gradFill>
            <a:ln w="2857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2" name="Google Shape;622;p39"/>
            <p:cNvSpPr/>
            <p:nvPr/>
          </p:nvSpPr>
          <p:spPr>
            <a:xfrm>
              <a:off x="5357530" y="2683970"/>
              <a:ext cx="1317630" cy="2147501"/>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EMPLOYEES</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rgbClr val="0000FF"/>
                </a:buClr>
                <a:buSzPts val="1200"/>
                <a:buFont typeface="Arial"/>
                <a:buNone/>
              </a:pPr>
              <a:r>
                <a:rPr lang="en-US" sz="1200">
                  <a:solidFill>
                    <a:srgbClr val="0000FF"/>
                  </a:solidFill>
                  <a:latin typeface="Arial"/>
                  <a:ea typeface="Arial"/>
                  <a:cs typeface="Arial"/>
                  <a:sym typeface="Arial"/>
                </a:rPr>
                <a:t>employee_id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first_name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last_name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email</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phone_number</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hire_date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job_id</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salary</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commission_pct</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manager_id</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department_id</a:t>
              </a:r>
              <a:endParaRPr sz="1200">
                <a:solidFill>
                  <a:schemeClr val="dk1"/>
                </a:solidFill>
                <a:latin typeface="Arial"/>
                <a:ea typeface="Arial"/>
                <a:cs typeface="Arial"/>
                <a:sym typeface="Arial"/>
              </a:endParaRPr>
            </a:p>
          </p:txBody>
        </p:sp>
        <p:sp>
          <p:nvSpPr>
            <p:cNvPr id="623" name="Google Shape;623;p39"/>
            <p:cNvSpPr/>
            <p:nvPr/>
          </p:nvSpPr>
          <p:spPr>
            <a:xfrm>
              <a:off x="5208776" y="831527"/>
              <a:ext cx="1751838" cy="1196529"/>
            </a:xfrm>
            <a:prstGeom prst="roundRect">
              <a:avLst>
                <a:gd name="adj" fmla="val 16667"/>
              </a:avLst>
            </a:prstGeom>
            <a:gradFill>
              <a:gsLst>
                <a:gs pos="0">
                  <a:srgbClr val="FFBA81"/>
                </a:gs>
                <a:gs pos="50000">
                  <a:srgbClr val="FFD1B3"/>
                </a:gs>
                <a:gs pos="100000">
                  <a:srgbClr val="FFE8D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4" name="Google Shape;624;p39"/>
            <p:cNvSpPr/>
            <p:nvPr/>
          </p:nvSpPr>
          <p:spPr>
            <a:xfrm>
              <a:off x="5357530" y="976752"/>
              <a:ext cx="1446193" cy="907530"/>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DEPARTMENTS</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rgbClr val="0000FF"/>
                </a:buClr>
                <a:buSzPts val="1200"/>
                <a:buFont typeface="Arial"/>
                <a:buNone/>
              </a:pPr>
              <a:r>
                <a:rPr lang="en-US" sz="1200">
                  <a:solidFill>
                    <a:srgbClr val="0000FF"/>
                  </a:solidFill>
                  <a:latin typeface="Arial"/>
                  <a:ea typeface="Arial"/>
                  <a:cs typeface="Arial"/>
                  <a:sym typeface="Arial"/>
                </a:rPr>
                <a:t>department_id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department_name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manager_id</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location_id</a:t>
              </a:r>
              <a:endParaRPr sz="1200">
                <a:solidFill>
                  <a:schemeClr val="dk1"/>
                </a:solidFill>
                <a:latin typeface="Arial"/>
                <a:ea typeface="Arial"/>
                <a:cs typeface="Arial"/>
                <a:sym typeface="Arial"/>
              </a:endParaRPr>
            </a:p>
          </p:txBody>
        </p:sp>
        <p:sp>
          <p:nvSpPr>
            <p:cNvPr id="625" name="Google Shape;625;p39"/>
            <p:cNvSpPr/>
            <p:nvPr/>
          </p:nvSpPr>
          <p:spPr>
            <a:xfrm>
              <a:off x="7636347" y="826234"/>
              <a:ext cx="1592580" cy="1447800"/>
            </a:xfrm>
            <a:prstGeom prst="roundRect">
              <a:avLst>
                <a:gd name="adj" fmla="val 16667"/>
              </a:avLst>
            </a:prstGeom>
            <a:gradFill>
              <a:gsLst>
                <a:gs pos="0">
                  <a:srgbClr val="975506"/>
                </a:gs>
                <a:gs pos="50000">
                  <a:srgbClr val="DB7C0A"/>
                </a:gs>
                <a:gs pos="100000">
                  <a:srgbClr val="FF950C"/>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39"/>
            <p:cNvSpPr/>
            <p:nvPr/>
          </p:nvSpPr>
          <p:spPr>
            <a:xfrm>
              <a:off x="7770805" y="973288"/>
              <a:ext cx="1446300" cy="1178700"/>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LOCATIONS</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rgbClr val="0000FF"/>
                </a:buClr>
                <a:buSzPts val="1200"/>
                <a:buFont typeface="Arial"/>
                <a:buNone/>
              </a:pPr>
              <a:r>
                <a:rPr lang="en-US" sz="1200">
                  <a:solidFill>
                    <a:srgbClr val="0000FF"/>
                  </a:solidFill>
                  <a:latin typeface="Arial"/>
                  <a:ea typeface="Arial"/>
                  <a:cs typeface="Arial"/>
                  <a:sym typeface="Arial"/>
                </a:rPr>
                <a:t>location_id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street_address</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postal_code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city</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state_province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country_id</a:t>
              </a:r>
              <a:endParaRPr sz="1200">
                <a:solidFill>
                  <a:schemeClr val="dk1"/>
                </a:solidFill>
                <a:latin typeface="Arial"/>
                <a:ea typeface="Arial"/>
                <a:cs typeface="Arial"/>
                <a:sym typeface="Arial"/>
              </a:endParaRPr>
            </a:p>
          </p:txBody>
        </p:sp>
        <p:sp>
          <p:nvSpPr>
            <p:cNvPr id="627" name="Google Shape;627;p39"/>
            <p:cNvSpPr/>
            <p:nvPr/>
          </p:nvSpPr>
          <p:spPr>
            <a:xfrm>
              <a:off x="7636347" y="2578511"/>
              <a:ext cx="1592580" cy="1196529"/>
            </a:xfrm>
            <a:prstGeom prst="roundRect">
              <a:avLst>
                <a:gd name="adj" fmla="val 16667"/>
              </a:avLst>
            </a:prstGeom>
            <a:gradFill>
              <a:gsLst>
                <a:gs pos="0">
                  <a:srgbClr val="975506"/>
                </a:gs>
                <a:gs pos="50000">
                  <a:srgbClr val="DB7C0A"/>
                </a:gs>
                <a:gs pos="100000">
                  <a:srgbClr val="FF950C"/>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39"/>
            <p:cNvSpPr/>
            <p:nvPr/>
          </p:nvSpPr>
          <p:spPr>
            <a:xfrm>
              <a:off x="7784007" y="4904575"/>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39"/>
            <p:cNvSpPr/>
            <p:nvPr/>
          </p:nvSpPr>
          <p:spPr>
            <a:xfrm>
              <a:off x="7645808" y="4218135"/>
              <a:ext cx="1592580" cy="817245"/>
            </a:xfrm>
            <a:prstGeom prst="roundRect">
              <a:avLst>
                <a:gd name="adj" fmla="val 16667"/>
              </a:avLst>
            </a:prstGeom>
            <a:gradFill>
              <a:gsLst>
                <a:gs pos="0">
                  <a:srgbClr val="975506"/>
                </a:gs>
                <a:gs pos="50000">
                  <a:srgbClr val="DB7C0A"/>
                </a:gs>
                <a:gs pos="100000">
                  <a:srgbClr val="FF950C"/>
                </a:gs>
              </a:gsLst>
              <a:lin ang="16200000" scaled="0"/>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39"/>
            <p:cNvSpPr/>
            <p:nvPr/>
          </p:nvSpPr>
          <p:spPr>
            <a:xfrm>
              <a:off x="7770805" y="2797188"/>
              <a:ext cx="1316100" cy="749100"/>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COUNTRIES</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rgbClr val="0000FF"/>
                </a:buClr>
                <a:buSzPts val="1200"/>
                <a:buFont typeface="Arial"/>
                <a:buNone/>
              </a:pPr>
              <a:r>
                <a:rPr lang="en-US" sz="1200">
                  <a:solidFill>
                    <a:srgbClr val="0000FF"/>
                  </a:solidFill>
                  <a:latin typeface="Arial"/>
                  <a:ea typeface="Arial"/>
                  <a:cs typeface="Arial"/>
                  <a:sym typeface="Arial"/>
                </a:rPr>
                <a:t>country_id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country_name</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region_id</a:t>
              </a:r>
              <a:endParaRPr sz="1200">
                <a:solidFill>
                  <a:schemeClr val="dk1"/>
                </a:solidFill>
                <a:latin typeface="Arial"/>
                <a:ea typeface="Arial"/>
                <a:cs typeface="Arial"/>
                <a:sym typeface="Arial"/>
              </a:endParaRPr>
            </a:p>
          </p:txBody>
        </p:sp>
        <p:sp>
          <p:nvSpPr>
            <p:cNvPr id="631" name="Google Shape;631;p39"/>
            <p:cNvSpPr/>
            <p:nvPr/>
          </p:nvSpPr>
          <p:spPr>
            <a:xfrm>
              <a:off x="7770805" y="4361888"/>
              <a:ext cx="1316100" cy="531000"/>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REGIONS</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rgbClr val="0000FF"/>
                </a:buClr>
                <a:buSzPts val="1200"/>
                <a:buFont typeface="Arial"/>
                <a:buNone/>
              </a:pPr>
              <a:r>
                <a:rPr lang="en-US" sz="1200">
                  <a:solidFill>
                    <a:srgbClr val="0000FF"/>
                  </a:solidFill>
                  <a:latin typeface="Arial"/>
                  <a:ea typeface="Arial"/>
                  <a:cs typeface="Arial"/>
                  <a:sym typeface="Arial"/>
                </a:rPr>
                <a:t>region_id</a:t>
              </a:r>
              <a:endParaRPr sz="1200">
                <a:solidFill>
                  <a:srgbClr val="0000FF"/>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region_name</a:t>
              </a:r>
              <a:endParaRPr sz="1200">
                <a:solidFill>
                  <a:schemeClr val="dk1"/>
                </a:solidFill>
                <a:latin typeface="Arial"/>
                <a:ea typeface="Arial"/>
                <a:cs typeface="Arial"/>
                <a:sym typeface="Arial"/>
              </a:endParaRPr>
            </a:p>
          </p:txBody>
        </p:sp>
        <p:sp>
          <p:nvSpPr>
            <p:cNvPr id="632" name="Google Shape;632;p39"/>
            <p:cNvSpPr/>
            <p:nvPr/>
          </p:nvSpPr>
          <p:spPr>
            <a:xfrm>
              <a:off x="5403417" y="6088285"/>
              <a:ext cx="1316182" cy="236315"/>
            </a:xfrm>
            <a:custGeom>
              <a:avLst/>
              <a:gdLst/>
              <a:ahLst/>
              <a:cxnLst/>
              <a:rect l="l" t="t" r="r" b="b"/>
              <a:pathLst>
                <a:path w="1447800" h="285941" extrusionOk="0">
                  <a:moveTo>
                    <a:pt x="0" y="0"/>
                  </a:moveTo>
                  <a:lnTo>
                    <a:pt x="1447800" y="0"/>
                  </a:lnTo>
                  <a:lnTo>
                    <a:pt x="1447800" y="285941"/>
                  </a:lnTo>
                  <a:lnTo>
                    <a:pt x="1299056" y="267876"/>
                  </a:lnTo>
                  <a:cubicBezTo>
                    <a:pt x="1134874" y="251550"/>
                    <a:pt x="936951" y="242016"/>
                    <a:pt x="723900" y="242016"/>
                  </a:cubicBezTo>
                  <a:cubicBezTo>
                    <a:pt x="510850" y="242016"/>
                    <a:pt x="312926" y="251550"/>
                    <a:pt x="148744" y="267876"/>
                  </a:cubicBezTo>
                  <a:lnTo>
                    <a:pt x="0" y="285941"/>
                  </a:lnTo>
                  <a:lnTo>
                    <a:pt x="0" y="0"/>
                  </a:lnTo>
                  <a:close/>
                </a:path>
              </a:pathLst>
            </a:custGeom>
            <a:gradFill>
              <a:gsLst>
                <a:gs pos="0">
                  <a:srgbClr val="A5A5A5"/>
                </a:gs>
                <a:gs pos="16000">
                  <a:srgbClr val="A5A5A5"/>
                </a:gs>
                <a:gs pos="100000">
                  <a:schemeClr val="lt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39"/>
            <p:cNvSpPr/>
            <p:nvPr/>
          </p:nvSpPr>
          <p:spPr>
            <a:xfrm>
              <a:off x="5185589" y="5220340"/>
              <a:ext cx="1751838" cy="988867"/>
            </a:xfrm>
            <a:prstGeom prst="roundRect">
              <a:avLst>
                <a:gd name="adj" fmla="val 16667"/>
              </a:avLst>
            </a:prstGeom>
            <a:gradFill>
              <a:gsLst>
                <a:gs pos="0">
                  <a:srgbClr val="FFBA81"/>
                </a:gs>
                <a:gs pos="50000">
                  <a:srgbClr val="FFD1B3"/>
                </a:gs>
                <a:gs pos="100000">
                  <a:srgbClr val="FFE8D9"/>
                </a:gs>
              </a:gsLst>
              <a:path path="circle">
                <a:fillToRect l="50000" t="50000" r="50000" b="50000"/>
              </a:path>
              <a:tileRect/>
            </a:gra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39"/>
            <p:cNvSpPr/>
            <p:nvPr/>
          </p:nvSpPr>
          <p:spPr>
            <a:xfrm>
              <a:off x="5357531" y="5301838"/>
              <a:ext cx="1316100" cy="870900"/>
            </a:xfrm>
            <a:prstGeom prst="rect">
              <a:avLst/>
            </a:prstGeom>
            <a:noFill/>
            <a:ln>
              <a:noFill/>
            </a:ln>
          </p:spPr>
          <p:txBody>
            <a:bodyPr spcFirstLastPara="1" wrap="square" lIns="90950" tIns="45475" rIns="90950" bIns="45475" anchor="ctr" anchorCtr="0">
              <a:noAutofit/>
            </a:bodyPr>
            <a:lstStyle/>
            <a:p>
              <a:pPr marL="123825" marR="0" lvl="0" indent="-123825" algn="l" rtl="0">
                <a:spcBef>
                  <a:spcPts val="0"/>
                </a:spcBef>
                <a:spcAft>
                  <a:spcPts val="0"/>
                </a:spcAft>
                <a:buClr>
                  <a:schemeClr val="dk1"/>
                </a:buClr>
                <a:buSzPts val="1200"/>
                <a:buFont typeface="Arial"/>
                <a:buNone/>
              </a:pPr>
              <a:r>
                <a:rPr lang="en-US" sz="1200" b="1">
                  <a:solidFill>
                    <a:schemeClr val="dk1"/>
                  </a:solidFill>
                  <a:latin typeface="Arial"/>
                  <a:ea typeface="Arial"/>
                  <a:cs typeface="Arial"/>
                  <a:sym typeface="Arial"/>
                </a:rPr>
                <a:t>JOB_GRADES</a:t>
              </a:r>
              <a:endParaRPr sz="1800">
                <a:solidFill>
                  <a:schemeClr val="dk1"/>
                </a:solidFill>
                <a:latin typeface="Calibri"/>
                <a:ea typeface="Calibri"/>
                <a:cs typeface="Calibri"/>
                <a:sym typeface="Calibri"/>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grade_level</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lowest_sal</a:t>
              </a:r>
              <a:endParaRPr sz="1200">
                <a:solidFill>
                  <a:schemeClr val="dk1"/>
                </a:solidFill>
                <a:latin typeface="Arial"/>
                <a:ea typeface="Arial"/>
                <a:cs typeface="Arial"/>
                <a:sym typeface="Arial"/>
              </a:endParaRPr>
            </a:p>
            <a:p>
              <a:pPr marL="123825" marR="0" lvl="0" indent="-123825" algn="l" rtl="0">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highest_sal</a:t>
              </a:r>
              <a:endParaRPr sz="1200">
                <a:solidFill>
                  <a:schemeClr val="dk1"/>
                </a:solidFill>
                <a:latin typeface="Arial"/>
                <a:ea typeface="Arial"/>
                <a:cs typeface="Arial"/>
                <a:sym typeface="Arial"/>
              </a:endParaRPr>
            </a:p>
          </p:txBody>
        </p:sp>
        <p:grpSp>
          <p:nvGrpSpPr>
            <p:cNvPr id="635" name="Google Shape;635;p39"/>
            <p:cNvGrpSpPr/>
            <p:nvPr/>
          </p:nvGrpSpPr>
          <p:grpSpPr>
            <a:xfrm rot="-5400000">
              <a:off x="6886135" y="3723216"/>
              <a:ext cx="340835" cy="165876"/>
              <a:chOff x="4968" y="1240"/>
              <a:chExt cx="136" cy="66"/>
            </a:xfrm>
          </p:grpSpPr>
          <p:cxnSp>
            <p:nvCxnSpPr>
              <p:cNvPr id="636" name="Google Shape;636;p39"/>
              <p:cNvCxnSpPr/>
              <p:nvPr/>
            </p:nvCxnSpPr>
            <p:spPr>
              <a:xfrm rot="10800000" flipH="1">
                <a:off x="5038" y="1240"/>
                <a:ext cx="66" cy="66"/>
              </a:xfrm>
              <a:prstGeom prst="straightConnector1">
                <a:avLst/>
              </a:prstGeom>
              <a:noFill/>
              <a:ln w="28575" cap="flat" cmpd="sng">
                <a:solidFill>
                  <a:srgbClr val="7F7F7F"/>
                </a:solidFill>
                <a:prstDash val="solid"/>
                <a:round/>
                <a:headEnd type="none" w="sm" len="sm"/>
                <a:tailEnd type="none" w="sm" len="sm"/>
              </a:ln>
            </p:spPr>
          </p:cxnSp>
          <p:cxnSp>
            <p:nvCxnSpPr>
              <p:cNvPr id="637" name="Google Shape;637;p39"/>
              <p:cNvCxnSpPr/>
              <p:nvPr/>
            </p:nvCxnSpPr>
            <p:spPr>
              <a:xfrm rot="10800000">
                <a:off x="4968" y="1240"/>
                <a:ext cx="66" cy="66"/>
              </a:xfrm>
              <a:prstGeom prst="straightConnector1">
                <a:avLst/>
              </a:prstGeom>
              <a:noFill/>
              <a:ln w="28575" cap="flat" cmpd="sng">
                <a:solidFill>
                  <a:srgbClr val="7F7F7F"/>
                </a:solidFill>
                <a:prstDash val="solid"/>
                <a:round/>
                <a:headEnd type="none" w="sm" len="sm"/>
                <a:tailEnd type="none" w="sm" len="sm"/>
              </a:ln>
            </p:spPr>
          </p:cxnSp>
        </p:grpSp>
        <p:sp>
          <p:nvSpPr>
            <p:cNvPr id="638" name="Google Shape;638;p39"/>
            <p:cNvSpPr/>
            <p:nvPr/>
          </p:nvSpPr>
          <p:spPr>
            <a:xfrm>
              <a:off x="6983536" y="3807073"/>
              <a:ext cx="405265" cy="460127"/>
            </a:xfrm>
            <a:custGeom>
              <a:avLst/>
              <a:gdLst/>
              <a:ahLst/>
              <a:cxnLst/>
              <a:rect l="l" t="t" r="r" b="b"/>
              <a:pathLst>
                <a:path w="192" h="336" extrusionOk="0">
                  <a:moveTo>
                    <a:pt x="0" y="0"/>
                  </a:moveTo>
                  <a:lnTo>
                    <a:pt x="192" y="0"/>
                  </a:lnTo>
                  <a:lnTo>
                    <a:pt x="192" y="336"/>
                  </a:lnTo>
                </a:path>
              </a:pathLst>
            </a:custGeom>
            <a:noFill/>
            <a:ln w="2857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639" name="Google Shape;639;p39"/>
            <p:cNvGrpSpPr/>
            <p:nvPr/>
          </p:nvGrpSpPr>
          <p:grpSpPr>
            <a:xfrm>
              <a:off x="4397924" y="2165704"/>
              <a:ext cx="440429" cy="615792"/>
              <a:chOff x="9003846" y="2820305"/>
              <a:chExt cx="440429" cy="615792"/>
            </a:xfrm>
          </p:grpSpPr>
          <p:sp>
            <p:nvSpPr>
              <p:cNvPr id="640" name="Google Shape;640;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41" name="Google Shape;641;p39"/>
              <p:cNvSpPr/>
              <p:nvPr/>
            </p:nvSpPr>
            <p:spPr>
              <a:xfrm>
                <a:off x="9007476" y="2909814"/>
                <a:ext cx="436799" cy="436799"/>
              </a:xfrm>
              <a:prstGeom prst="roundRect">
                <a:avLst>
                  <a:gd name="adj" fmla="val 16667"/>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pic>
          <p:nvPicPr>
            <p:cNvPr id="642" name="Google Shape;642;p39"/>
            <p:cNvPicPr preferRelativeResize="0"/>
            <p:nvPr/>
          </p:nvPicPr>
          <p:blipFill rotWithShape="1">
            <a:blip r:embed="rId3">
              <a:alphaModFix/>
            </a:blip>
            <a:srcRect/>
            <a:stretch/>
          </p:blipFill>
          <p:spPr>
            <a:xfrm>
              <a:off x="4427349" y="2287789"/>
              <a:ext cx="371341" cy="371341"/>
            </a:xfrm>
            <a:prstGeom prst="rect">
              <a:avLst/>
            </a:prstGeom>
            <a:noFill/>
            <a:ln>
              <a:noFill/>
            </a:ln>
          </p:spPr>
        </p:pic>
        <p:grpSp>
          <p:nvGrpSpPr>
            <p:cNvPr id="643" name="Google Shape;643;p39"/>
            <p:cNvGrpSpPr/>
            <p:nvPr/>
          </p:nvGrpSpPr>
          <p:grpSpPr>
            <a:xfrm>
              <a:off x="4397924" y="3951256"/>
              <a:ext cx="440429" cy="615792"/>
              <a:chOff x="9003846" y="2820305"/>
              <a:chExt cx="440429" cy="615792"/>
            </a:xfrm>
          </p:grpSpPr>
          <p:sp>
            <p:nvSpPr>
              <p:cNvPr id="644" name="Google Shape;644;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45" name="Google Shape;645;p39"/>
              <p:cNvSpPr/>
              <p:nvPr/>
            </p:nvSpPr>
            <p:spPr>
              <a:xfrm>
                <a:off x="9007476" y="2909814"/>
                <a:ext cx="436799" cy="436799"/>
              </a:xfrm>
              <a:prstGeom prst="roundRect">
                <a:avLst>
                  <a:gd name="adj" fmla="val 16667"/>
                </a:avLst>
              </a:prstGeom>
              <a:solidFill>
                <a:srgbClr val="F7941D"/>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pic>
          <p:nvPicPr>
            <p:cNvPr id="646" name="Google Shape;646;p39"/>
            <p:cNvPicPr preferRelativeResize="0"/>
            <p:nvPr/>
          </p:nvPicPr>
          <p:blipFill rotWithShape="1">
            <a:blip r:embed="rId4">
              <a:alphaModFix/>
            </a:blip>
            <a:srcRect/>
            <a:stretch/>
          </p:blipFill>
          <p:spPr>
            <a:xfrm>
              <a:off x="4429314" y="4062170"/>
              <a:ext cx="371341" cy="371341"/>
            </a:xfrm>
            <a:prstGeom prst="rect">
              <a:avLst/>
            </a:prstGeom>
            <a:solidFill>
              <a:srgbClr val="F7941D"/>
            </a:solidFill>
            <a:ln>
              <a:noFill/>
            </a:ln>
          </p:spPr>
        </p:pic>
        <p:grpSp>
          <p:nvGrpSpPr>
            <p:cNvPr id="647" name="Google Shape;647;p39"/>
            <p:cNvGrpSpPr/>
            <p:nvPr/>
          </p:nvGrpSpPr>
          <p:grpSpPr>
            <a:xfrm>
              <a:off x="9008712" y="2872877"/>
              <a:ext cx="440429" cy="615792"/>
              <a:chOff x="9003846" y="2820305"/>
              <a:chExt cx="440429" cy="615792"/>
            </a:xfrm>
          </p:grpSpPr>
          <p:sp>
            <p:nvSpPr>
              <p:cNvPr id="648" name="Google Shape;648;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gradFill>
                <a:gsLst>
                  <a:gs pos="0">
                    <a:srgbClr val="FFE5CD"/>
                  </a:gs>
                  <a:gs pos="92000">
                    <a:srgbClr val="FF8F33"/>
                  </a:gs>
                  <a:gs pos="100000">
                    <a:srgbClr val="FF8F33"/>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49" name="Google Shape;649;p39"/>
              <p:cNvSpPr/>
              <p:nvPr/>
            </p:nvSpPr>
            <p:spPr>
              <a:xfrm>
                <a:off x="9007476" y="2909814"/>
                <a:ext cx="436799" cy="436799"/>
              </a:xfrm>
              <a:prstGeom prst="roundRect">
                <a:avLst>
                  <a:gd name="adj" fmla="val 16667"/>
                </a:avLst>
              </a:prstGeom>
              <a:gradFill>
                <a:gsLst>
                  <a:gs pos="0">
                    <a:srgbClr val="FFE8D4"/>
                  </a:gs>
                  <a:gs pos="1000">
                    <a:srgbClr val="FFE8D4"/>
                  </a:gs>
                  <a:gs pos="25000">
                    <a:srgbClr val="FEC899"/>
                  </a:gs>
                  <a:gs pos="98230">
                    <a:srgbClr val="FF9640"/>
                  </a:gs>
                  <a:gs pos="100000">
                    <a:srgbClr val="FF9640"/>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grpSp>
          <p:nvGrpSpPr>
            <p:cNvPr id="650" name="Google Shape;650;p39"/>
            <p:cNvGrpSpPr/>
            <p:nvPr/>
          </p:nvGrpSpPr>
          <p:grpSpPr>
            <a:xfrm>
              <a:off x="9008712" y="4331903"/>
              <a:ext cx="440429" cy="615792"/>
              <a:chOff x="9003846" y="2820305"/>
              <a:chExt cx="440429" cy="615792"/>
            </a:xfrm>
          </p:grpSpPr>
          <p:sp>
            <p:nvSpPr>
              <p:cNvPr id="651" name="Google Shape;651;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52" name="Google Shape;652;p39"/>
              <p:cNvSpPr/>
              <p:nvPr/>
            </p:nvSpPr>
            <p:spPr>
              <a:xfrm>
                <a:off x="9007476" y="2909814"/>
                <a:ext cx="436799" cy="436799"/>
              </a:xfrm>
              <a:prstGeom prst="roundRect">
                <a:avLst>
                  <a:gd name="adj" fmla="val 16667"/>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grpSp>
          <p:nvGrpSpPr>
            <p:cNvPr id="653" name="Google Shape;653;p39"/>
            <p:cNvGrpSpPr/>
            <p:nvPr/>
          </p:nvGrpSpPr>
          <p:grpSpPr>
            <a:xfrm>
              <a:off x="6735288" y="2746071"/>
              <a:ext cx="436799" cy="615792"/>
              <a:chOff x="9007476" y="2820305"/>
              <a:chExt cx="436799" cy="615792"/>
            </a:xfrm>
          </p:grpSpPr>
          <p:sp>
            <p:nvSpPr>
              <p:cNvPr id="654" name="Google Shape;654;p39"/>
              <p:cNvSpPr/>
              <p:nvPr/>
            </p:nvSpPr>
            <p:spPr>
              <a:xfrm>
                <a:off x="9031554"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55" name="Google Shape;655;p39"/>
              <p:cNvSpPr/>
              <p:nvPr/>
            </p:nvSpPr>
            <p:spPr>
              <a:xfrm>
                <a:off x="9007476" y="2909814"/>
                <a:ext cx="436799" cy="436799"/>
              </a:xfrm>
              <a:prstGeom prst="roundRect">
                <a:avLst>
                  <a:gd name="adj" fmla="val 16667"/>
                </a:avLst>
              </a:prstGeom>
              <a:gradFill>
                <a:gsLst>
                  <a:gs pos="0">
                    <a:srgbClr val="F2F2F2"/>
                  </a:gs>
                  <a:gs pos="1000">
                    <a:srgbClr val="F2F2F2"/>
                  </a:gs>
                  <a:gs pos="25000">
                    <a:srgbClr val="F2F2F2"/>
                  </a:gs>
                  <a:gs pos="98230">
                    <a:srgbClr val="BFBFBF"/>
                  </a:gs>
                  <a:gs pos="100000">
                    <a:srgbClr val="BFBFBF"/>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grpSp>
          <p:nvGrpSpPr>
            <p:cNvPr id="656" name="Google Shape;656;p39"/>
            <p:cNvGrpSpPr/>
            <p:nvPr/>
          </p:nvGrpSpPr>
          <p:grpSpPr>
            <a:xfrm>
              <a:off x="6706436" y="5412453"/>
              <a:ext cx="440429" cy="615792"/>
              <a:chOff x="9003846" y="2820305"/>
              <a:chExt cx="440429" cy="615792"/>
            </a:xfrm>
          </p:grpSpPr>
          <p:sp>
            <p:nvSpPr>
              <p:cNvPr id="657" name="Google Shape;657;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gradFill>
                <a:gsLst>
                  <a:gs pos="0">
                    <a:srgbClr val="B7B7BA"/>
                  </a:gs>
                  <a:gs pos="50000">
                    <a:srgbClr val="D1D3D4"/>
                  </a:gs>
                  <a:gs pos="100000">
                    <a:srgbClr val="E9E9E9"/>
                  </a:gs>
                </a:gsLst>
                <a:lin ang="189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58" name="Google Shape;658;p39"/>
              <p:cNvSpPr/>
              <p:nvPr/>
            </p:nvSpPr>
            <p:spPr>
              <a:xfrm>
                <a:off x="9007476" y="2909814"/>
                <a:ext cx="436799" cy="436799"/>
              </a:xfrm>
              <a:prstGeom prst="roundRect">
                <a:avLst>
                  <a:gd name="adj" fmla="val 16667"/>
                </a:avLst>
              </a:prstGeom>
              <a:gradFill>
                <a:gsLst>
                  <a:gs pos="0">
                    <a:srgbClr val="B7B7BA"/>
                  </a:gs>
                  <a:gs pos="50000">
                    <a:srgbClr val="D1D3D4"/>
                  </a:gs>
                  <a:gs pos="100000">
                    <a:srgbClr val="E9E9E9"/>
                  </a:gs>
                </a:gsLst>
                <a:lin ang="189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grpSp>
          <p:nvGrpSpPr>
            <p:cNvPr id="659" name="Google Shape;659;p39"/>
            <p:cNvGrpSpPr/>
            <p:nvPr/>
          </p:nvGrpSpPr>
          <p:grpSpPr>
            <a:xfrm>
              <a:off x="6732603" y="973119"/>
              <a:ext cx="440429" cy="615792"/>
              <a:chOff x="9003846" y="2820305"/>
              <a:chExt cx="440429" cy="615792"/>
            </a:xfrm>
          </p:grpSpPr>
          <p:sp>
            <p:nvSpPr>
              <p:cNvPr id="660" name="Google Shape;660;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gradFill>
                <a:gsLst>
                  <a:gs pos="0">
                    <a:srgbClr val="B7B7BA"/>
                  </a:gs>
                  <a:gs pos="50000">
                    <a:srgbClr val="D1D3D4"/>
                  </a:gs>
                  <a:gs pos="100000">
                    <a:srgbClr val="E9E9E9"/>
                  </a:gs>
                </a:gsLst>
                <a:lin ang="189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61" name="Google Shape;661;p39"/>
              <p:cNvSpPr/>
              <p:nvPr/>
            </p:nvSpPr>
            <p:spPr>
              <a:xfrm>
                <a:off x="9007476" y="2909814"/>
                <a:ext cx="436799" cy="436799"/>
              </a:xfrm>
              <a:prstGeom prst="roundRect">
                <a:avLst>
                  <a:gd name="adj" fmla="val 16667"/>
                </a:avLst>
              </a:prstGeom>
              <a:gradFill>
                <a:gsLst>
                  <a:gs pos="0">
                    <a:srgbClr val="E1FFCD"/>
                  </a:gs>
                  <a:gs pos="1000">
                    <a:srgbClr val="E1FFCD"/>
                  </a:gs>
                  <a:gs pos="36000">
                    <a:srgbClr val="C2E79D"/>
                  </a:gs>
                  <a:gs pos="98230">
                    <a:srgbClr val="AEDF7D"/>
                  </a:gs>
                  <a:gs pos="100000">
                    <a:srgbClr val="AEDF7D"/>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grpSp>
          <p:nvGrpSpPr>
            <p:cNvPr id="662" name="Google Shape;662;p39"/>
            <p:cNvGrpSpPr/>
            <p:nvPr/>
          </p:nvGrpSpPr>
          <p:grpSpPr>
            <a:xfrm>
              <a:off x="9008712" y="1213526"/>
              <a:ext cx="440429" cy="615792"/>
              <a:chOff x="9003846" y="2820305"/>
              <a:chExt cx="440429" cy="615792"/>
            </a:xfrm>
          </p:grpSpPr>
          <p:sp>
            <p:nvSpPr>
              <p:cNvPr id="663" name="Google Shape;663;p39"/>
              <p:cNvSpPr/>
              <p:nvPr/>
            </p:nvSpPr>
            <p:spPr>
              <a:xfrm>
                <a:off x="9003846" y="2820305"/>
                <a:ext cx="211221" cy="615792"/>
              </a:xfrm>
              <a:custGeom>
                <a:avLst/>
                <a:gdLst/>
                <a:ahLst/>
                <a:cxnLst/>
                <a:rect l="l" t="t" r="r" b="b"/>
                <a:pathLst>
                  <a:path w="189037" h="508919" extrusionOk="0">
                    <a:moveTo>
                      <a:pt x="0" y="69156"/>
                    </a:moveTo>
                    <a:lnTo>
                      <a:pt x="187383" y="0"/>
                    </a:lnTo>
                    <a:cubicBezTo>
                      <a:pt x="189347" y="169640"/>
                      <a:pt x="187073" y="339279"/>
                      <a:pt x="189037" y="508919"/>
                    </a:cubicBezTo>
                    <a:lnTo>
                      <a:pt x="0" y="427341"/>
                    </a:lnTo>
                    <a:lnTo>
                      <a:pt x="0" y="69156"/>
                    </a:lnTo>
                    <a:close/>
                  </a:path>
                </a:pathLst>
              </a:cu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664" name="Google Shape;664;p39"/>
              <p:cNvSpPr/>
              <p:nvPr/>
            </p:nvSpPr>
            <p:spPr>
              <a:xfrm>
                <a:off x="9007476" y="2909814"/>
                <a:ext cx="436799" cy="436799"/>
              </a:xfrm>
              <a:prstGeom prst="roundRect">
                <a:avLst>
                  <a:gd name="adj" fmla="val 16667"/>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grpSp>
        <p:pic>
          <p:nvPicPr>
            <p:cNvPr id="665" name="Google Shape;665;p39"/>
            <p:cNvPicPr preferRelativeResize="0"/>
            <p:nvPr/>
          </p:nvPicPr>
          <p:blipFill rotWithShape="1">
            <a:blip r:embed="rId5">
              <a:alphaModFix/>
            </a:blip>
            <a:srcRect/>
            <a:stretch/>
          </p:blipFill>
          <p:spPr>
            <a:xfrm>
              <a:off x="9035883" y="4454324"/>
              <a:ext cx="371341" cy="371341"/>
            </a:xfrm>
            <a:prstGeom prst="rect">
              <a:avLst/>
            </a:prstGeom>
            <a:noFill/>
            <a:ln>
              <a:noFill/>
            </a:ln>
          </p:spPr>
        </p:pic>
        <p:pic>
          <p:nvPicPr>
            <p:cNvPr id="666" name="Google Shape;666;p39"/>
            <p:cNvPicPr preferRelativeResize="0"/>
            <p:nvPr/>
          </p:nvPicPr>
          <p:blipFill rotWithShape="1">
            <a:blip r:embed="rId6">
              <a:alphaModFix/>
            </a:blip>
            <a:srcRect/>
            <a:stretch/>
          </p:blipFill>
          <p:spPr>
            <a:xfrm>
              <a:off x="9042390" y="2992061"/>
              <a:ext cx="371341" cy="371341"/>
            </a:xfrm>
            <a:prstGeom prst="rect">
              <a:avLst/>
            </a:prstGeom>
            <a:noFill/>
            <a:ln>
              <a:noFill/>
            </a:ln>
          </p:spPr>
        </p:pic>
        <p:pic>
          <p:nvPicPr>
            <p:cNvPr id="667" name="Google Shape;667;p39"/>
            <p:cNvPicPr preferRelativeResize="0"/>
            <p:nvPr/>
          </p:nvPicPr>
          <p:blipFill rotWithShape="1">
            <a:blip r:embed="rId7">
              <a:alphaModFix/>
            </a:blip>
            <a:srcRect/>
            <a:stretch/>
          </p:blipFill>
          <p:spPr>
            <a:xfrm>
              <a:off x="6734756" y="5531031"/>
              <a:ext cx="371341" cy="371341"/>
            </a:xfrm>
            <a:prstGeom prst="rect">
              <a:avLst/>
            </a:prstGeom>
            <a:gradFill>
              <a:gsLst>
                <a:gs pos="0">
                  <a:srgbClr val="B7B7BA"/>
                </a:gs>
                <a:gs pos="50000">
                  <a:srgbClr val="D1D3D4"/>
                </a:gs>
                <a:gs pos="100000">
                  <a:srgbClr val="E9E9E9"/>
                </a:gs>
              </a:gsLst>
              <a:lin ang="18900000" scaled="0"/>
            </a:gradFill>
            <a:ln>
              <a:noFill/>
            </a:ln>
          </p:spPr>
        </p:pic>
        <p:sp>
          <p:nvSpPr>
            <p:cNvPr id="668" name="Google Shape;668;p39"/>
            <p:cNvSpPr/>
            <p:nvPr/>
          </p:nvSpPr>
          <p:spPr>
            <a:xfrm rot="7906165">
              <a:off x="9092416" y="1376784"/>
              <a:ext cx="251901" cy="251901"/>
            </a:xfrm>
            <a:custGeom>
              <a:avLst/>
              <a:gdLst/>
              <a:ahLst/>
              <a:cxnLst/>
              <a:rect l="l" t="t" r="r" b="b"/>
              <a:pathLst>
                <a:path w="304800" h="304800" extrusionOk="0">
                  <a:moveTo>
                    <a:pt x="152400" y="0"/>
                  </a:moveTo>
                  <a:lnTo>
                    <a:pt x="304800" y="0"/>
                  </a:lnTo>
                  <a:lnTo>
                    <a:pt x="304800" y="152400"/>
                  </a:lnTo>
                  <a:cubicBezTo>
                    <a:pt x="304800" y="236568"/>
                    <a:pt x="236568" y="304800"/>
                    <a:pt x="152400" y="304800"/>
                  </a:cubicBezTo>
                  <a:cubicBezTo>
                    <a:pt x="68232" y="304800"/>
                    <a:pt x="0" y="236568"/>
                    <a:pt x="0" y="152400"/>
                  </a:cubicBezTo>
                  <a:cubicBezTo>
                    <a:pt x="0" y="68232"/>
                    <a:pt x="68232" y="0"/>
                    <a:pt x="152400" y="0"/>
                  </a:cubicBezTo>
                  <a:close/>
                  <a:moveTo>
                    <a:pt x="136674" y="82335"/>
                  </a:moveTo>
                  <a:cubicBezTo>
                    <a:pt x="94590" y="82335"/>
                    <a:pt x="60474" y="116451"/>
                    <a:pt x="60474" y="158535"/>
                  </a:cubicBezTo>
                  <a:cubicBezTo>
                    <a:pt x="60474" y="200619"/>
                    <a:pt x="94590" y="234735"/>
                    <a:pt x="136674" y="234735"/>
                  </a:cubicBezTo>
                  <a:cubicBezTo>
                    <a:pt x="178758" y="234735"/>
                    <a:pt x="212874" y="200619"/>
                    <a:pt x="212874" y="158535"/>
                  </a:cubicBezTo>
                  <a:cubicBezTo>
                    <a:pt x="212874" y="116451"/>
                    <a:pt x="178758" y="82335"/>
                    <a:pt x="136674" y="82335"/>
                  </a:cubicBezTo>
                  <a:close/>
                </a:path>
              </a:pathLst>
            </a:cu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669" name="Google Shape;669;p39"/>
            <p:cNvPicPr preferRelativeResize="0"/>
            <p:nvPr/>
          </p:nvPicPr>
          <p:blipFill rotWithShape="1">
            <a:blip r:embed="rId8">
              <a:alphaModFix/>
            </a:blip>
            <a:srcRect/>
            <a:stretch/>
          </p:blipFill>
          <p:spPr>
            <a:xfrm>
              <a:off x="6700824" y="1040653"/>
              <a:ext cx="494255" cy="494255"/>
            </a:xfrm>
            <a:prstGeom prst="rect">
              <a:avLst/>
            </a:prstGeom>
            <a:gradFill>
              <a:gsLst>
                <a:gs pos="0">
                  <a:srgbClr val="B7B7BA"/>
                </a:gs>
                <a:gs pos="50000">
                  <a:srgbClr val="D1D3D4"/>
                </a:gs>
                <a:gs pos="100000">
                  <a:srgbClr val="E9E9E9"/>
                </a:gs>
              </a:gsLst>
              <a:lin ang="18900000" scaled="0"/>
            </a:gradFill>
            <a:ln>
              <a:noFill/>
            </a:ln>
          </p:spPr>
        </p:pic>
        <p:pic>
          <p:nvPicPr>
            <p:cNvPr id="670" name="Google Shape;670;p39"/>
            <p:cNvPicPr preferRelativeResize="0"/>
            <p:nvPr/>
          </p:nvPicPr>
          <p:blipFill rotWithShape="1">
            <a:blip r:embed="rId9">
              <a:alphaModFix/>
            </a:blip>
            <a:srcRect/>
            <a:stretch/>
          </p:blipFill>
          <p:spPr>
            <a:xfrm>
              <a:off x="6747350" y="2826170"/>
              <a:ext cx="449323" cy="449323"/>
            </a:xfrm>
            <a:prstGeom prst="rect">
              <a:avLst/>
            </a:prstGeom>
            <a:gradFill>
              <a:gsLst>
                <a:gs pos="0">
                  <a:srgbClr val="FFBA81"/>
                </a:gs>
                <a:gs pos="50000">
                  <a:srgbClr val="FFD1B3"/>
                </a:gs>
                <a:gs pos="100000">
                  <a:srgbClr val="FFE8D9"/>
                </a:gs>
              </a:gsLst>
              <a:path path="circle">
                <a:fillToRect l="50000" t="50000" r="50000" b="50000"/>
              </a:path>
              <a:tileRect/>
            </a:gradFill>
            <a:ln>
              <a:noFill/>
            </a:ln>
          </p:spPr>
        </p:pic>
      </p:grpSp>
      <p:sp>
        <p:nvSpPr>
          <p:cNvPr id="671" name="Google Shape;671;p3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Tables Used in This Course</a:t>
            </a:r>
            <a:endParaRPr/>
          </a:p>
        </p:txBody>
      </p:sp>
      <p:grpSp>
        <p:nvGrpSpPr>
          <p:cNvPr id="672" name="Google Shape;672;p39"/>
          <p:cNvGrpSpPr/>
          <p:nvPr/>
        </p:nvGrpSpPr>
        <p:grpSpPr>
          <a:xfrm>
            <a:off x="9081512" y="1436399"/>
            <a:ext cx="2444187" cy="4773562"/>
            <a:chOff x="9909301" y="1737184"/>
            <a:chExt cx="1471213" cy="2698430"/>
          </a:xfrm>
        </p:grpSpPr>
        <p:pic>
          <p:nvPicPr>
            <p:cNvPr id="673" name="Google Shape;673;p39"/>
            <p:cNvPicPr preferRelativeResize="0"/>
            <p:nvPr/>
          </p:nvPicPr>
          <p:blipFill rotWithShape="1">
            <a:blip r:embed="rId10">
              <a:alphaModFix/>
            </a:blip>
            <a:srcRect l="51427"/>
            <a:stretch/>
          </p:blipFill>
          <p:spPr>
            <a:xfrm>
              <a:off x="9909301" y="2921139"/>
              <a:ext cx="1471213" cy="1514475"/>
            </a:xfrm>
            <a:prstGeom prst="rect">
              <a:avLst/>
            </a:prstGeom>
            <a:noFill/>
            <a:ln>
              <a:noFill/>
            </a:ln>
          </p:spPr>
        </p:pic>
        <p:pic>
          <p:nvPicPr>
            <p:cNvPr id="674" name="Google Shape;674;p39"/>
            <p:cNvPicPr preferRelativeResize="0"/>
            <p:nvPr/>
          </p:nvPicPr>
          <p:blipFill rotWithShape="1">
            <a:blip r:embed="rId11">
              <a:alphaModFix/>
            </a:blip>
            <a:srcRect l="6297" t="9692" r="54975" b="10414"/>
            <a:stretch/>
          </p:blipFill>
          <p:spPr>
            <a:xfrm>
              <a:off x="10021455" y="1737184"/>
              <a:ext cx="1173019" cy="1209963"/>
            </a:xfrm>
            <a:prstGeom prst="rect">
              <a:avLst/>
            </a:prstGeom>
            <a:noFill/>
            <a:ln>
              <a:noFill/>
            </a:ln>
          </p:spPr>
        </p:pic>
      </p:grpSp>
      <p:sp>
        <p:nvSpPr>
          <p:cNvPr id="12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Applying Additional Conditions to a Join</a:t>
            </a:r>
            <a:endParaRPr lang="es-VE" sz="4400" dirty="0"/>
          </a:p>
        </p:txBody>
      </p:sp>
      <p:sp>
        <p:nvSpPr>
          <p:cNvPr id="5" name="Marcador de contenido 4"/>
          <p:cNvSpPr>
            <a:spLocks noGrp="1"/>
          </p:cNvSpPr>
          <p:nvPr>
            <p:ph idx="1"/>
          </p:nvPr>
        </p:nvSpPr>
        <p:spPr/>
        <p:txBody>
          <a:bodyPr/>
          <a:lstStyle/>
          <a:p>
            <a:pPr marL="0" indent="0">
              <a:buNone/>
            </a:pPr>
            <a:r>
              <a:rPr lang="en-US" altLang="en-US" dirty="0">
                <a:latin typeface="Arial" charset="0"/>
              </a:rPr>
              <a:t>Use the </a:t>
            </a:r>
            <a:r>
              <a:rPr lang="en-US" altLang="en-US" dirty="0">
                <a:latin typeface="Courier New" pitchFamily="49" charset="0"/>
                <a:cs typeface="Courier New" pitchFamily="49" charset="0"/>
              </a:rPr>
              <a:t>AND</a:t>
            </a:r>
            <a:r>
              <a:rPr lang="en-US" altLang="en-US" dirty="0">
                <a:latin typeface="Arial" charset="0"/>
              </a:rPr>
              <a:t> clause or the </a:t>
            </a:r>
            <a:r>
              <a:rPr lang="en-US" altLang="en-US" dirty="0">
                <a:latin typeface="Courier New" pitchFamily="49" charset="0"/>
                <a:cs typeface="Courier New" pitchFamily="49" charset="0"/>
              </a:rPr>
              <a:t>WHERE</a:t>
            </a:r>
            <a:r>
              <a:rPr lang="en-US" altLang="en-US" dirty="0">
                <a:latin typeface="Arial" charset="0"/>
              </a:rPr>
              <a:t> clause to apply additional conditions:</a:t>
            </a:r>
          </a:p>
          <a:p>
            <a:pPr marL="0" indent="0">
              <a:buNone/>
            </a:pPr>
            <a:endParaRPr lang="es-VE" dirty="0"/>
          </a:p>
        </p:txBody>
      </p:sp>
      <p:sp>
        <p:nvSpPr>
          <p:cNvPr id="6" name="Content Placeholder 2"/>
          <p:cNvSpPr txBox="1">
            <a:spLocks/>
          </p:cNvSpPr>
          <p:nvPr/>
        </p:nvSpPr>
        <p:spPr bwMode="gray">
          <a:xfrm>
            <a:off x="2406152" y="4004839"/>
            <a:ext cx="7331364" cy="159162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e.employee_id, e.last_name, e.department_id,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d.department_id, d.location_id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e JOIN departments 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ON     (e.department_id = d.department_id)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e.manager_id = 149 ;</a:t>
            </a:r>
          </a:p>
        </p:txBody>
      </p:sp>
      <p:sp>
        <p:nvSpPr>
          <p:cNvPr id="7" name="Content Placeholder 2"/>
          <p:cNvSpPr txBox="1">
            <a:spLocks/>
          </p:cNvSpPr>
          <p:nvPr/>
        </p:nvSpPr>
        <p:spPr bwMode="gray">
          <a:xfrm>
            <a:off x="2428730" y="1989772"/>
            <a:ext cx="7331364" cy="159162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e.employee_id, e.last_name, e.department_id,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d.department_id, d.location_id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e JOIN departments 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ON     (e.department_id = d.department_id)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AND    e.manager_id = 149 ;</a:t>
            </a:r>
          </a:p>
        </p:txBody>
      </p:sp>
      <p:sp>
        <p:nvSpPr>
          <p:cNvPr id="8" name="Rectangle 5"/>
          <p:cNvSpPr>
            <a:spLocks noChangeArrowheads="1"/>
          </p:cNvSpPr>
          <p:nvPr/>
        </p:nvSpPr>
        <p:spPr bwMode="gray">
          <a:xfrm>
            <a:off x="2428346" y="3265989"/>
            <a:ext cx="3632200" cy="31773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10"/>
          <p:cNvSpPr>
            <a:spLocks noChangeArrowheads="1"/>
          </p:cNvSpPr>
          <p:nvPr/>
        </p:nvSpPr>
        <p:spPr bwMode="auto">
          <a:xfrm>
            <a:off x="5430838" y="3548064"/>
            <a:ext cx="647613" cy="462307"/>
          </a:xfrm>
          <a:prstGeom prst="rect">
            <a:avLst/>
          </a:prstGeom>
          <a:noFill/>
          <a:ln w="9525">
            <a:noFill/>
            <a:miter lim="800000"/>
            <a:headEnd/>
            <a:tailEnd/>
          </a:ln>
        </p:spPr>
        <p:txBody>
          <a:bodyPr wrap="none" lIns="92075" tIns="46038" rIns="92075" bIns="46038">
            <a:spAutoFit/>
          </a:bodyPr>
          <a:lstStyle/>
          <a:p>
            <a:r>
              <a:rPr lang="en-US" altLang="en-US" sz="2400" b="1" dirty="0"/>
              <a:t>OR</a:t>
            </a:r>
          </a:p>
        </p:txBody>
      </p:sp>
      <p:sp>
        <p:nvSpPr>
          <p:cNvPr id="10" name="Rectangle 11"/>
          <p:cNvSpPr>
            <a:spLocks noChangeArrowheads="1"/>
          </p:cNvSpPr>
          <p:nvPr/>
        </p:nvSpPr>
        <p:spPr bwMode="gray">
          <a:xfrm>
            <a:off x="2398935" y="5277177"/>
            <a:ext cx="3808849" cy="32355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240</a:t>
            </a:fld>
            <a:endParaRPr lang="es-VE" dirty="0"/>
          </a:p>
        </p:txBody>
      </p:sp>
    </p:spTree>
    <p:extLst>
      <p:ext uri="{BB962C8B-B14F-4D97-AF65-F5344CB8AC3E}">
        <p14:creationId xmlns:p14="http://schemas.microsoft.com/office/powerpoint/2010/main" val="18088040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lstStyle/>
          <a:p>
            <a:pPr lvl="1">
              <a:buClr>
                <a:srgbClr val="A6A6A6"/>
              </a:buClr>
            </a:pPr>
            <a:r>
              <a:rPr lang="en-US" altLang="en-US" dirty="0">
                <a:solidFill>
                  <a:schemeClr val="tx1"/>
                </a:solidFill>
              </a:rPr>
              <a:t>Types of </a:t>
            </a:r>
            <a:r>
              <a:rPr lang="en-US" altLang="en-US" dirty="0">
                <a:solidFill>
                  <a:schemeClr val="tx1"/>
                </a:solidFill>
                <a:latin typeface="Courier New" pitchFamily="49" charset="0"/>
              </a:rPr>
              <a:t>JOINS</a:t>
            </a:r>
            <a:r>
              <a:rPr lang="en-US" altLang="en-US" dirty="0">
                <a:solidFill>
                  <a:schemeClr val="tx1"/>
                </a:solidFill>
              </a:rPr>
              <a:t> and their syntax</a:t>
            </a:r>
          </a:p>
          <a:p>
            <a:pPr lvl="1">
              <a:buClr>
                <a:srgbClr val="A6A6A6"/>
              </a:buClr>
            </a:pPr>
            <a:r>
              <a:rPr lang="en-US" altLang="en-US" dirty="0">
                <a:solidFill>
                  <a:schemeClr val="tx1"/>
                </a:solidFill>
              </a:rPr>
              <a:t>Natural join</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rPr>
              <a:t>USING</a:t>
            </a:r>
            <a:r>
              <a:rPr lang="en-US" altLang="en-US" dirty="0">
                <a:solidFill>
                  <a:schemeClr val="tx1"/>
                </a:solidFill>
              </a:rPr>
              <a:t> </a:t>
            </a:r>
            <a:r>
              <a:rPr lang="en-US" altLang="en-US" dirty="0">
                <a:solidFill>
                  <a:schemeClr val="tx1"/>
                </a:solidFill>
                <a:cs typeface="Arial" charset="0"/>
              </a:rPr>
              <a:t>clause</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cs typeface="Arial" charset="0"/>
              </a:rPr>
              <a:t>ON</a:t>
            </a:r>
            <a:r>
              <a:rPr lang="en-US" altLang="en-US" dirty="0">
                <a:solidFill>
                  <a:schemeClr val="tx1"/>
                </a:solidFill>
              </a:rPr>
              <a:t> </a:t>
            </a:r>
            <a:r>
              <a:rPr lang="en-US" altLang="en-US" dirty="0">
                <a:solidFill>
                  <a:schemeClr val="tx1"/>
                </a:solidFill>
                <a:cs typeface="Arial" charset="0"/>
              </a:rPr>
              <a:t>clause</a:t>
            </a:r>
            <a:endParaRPr lang="en-US" altLang="en-US" dirty="0">
              <a:solidFill>
                <a:schemeClr val="tx1"/>
              </a:solidFill>
            </a:endParaRPr>
          </a:p>
          <a:p>
            <a:pPr lvl="1">
              <a:buClr>
                <a:srgbClr val="F7941D"/>
              </a:buClr>
            </a:pPr>
            <a:r>
              <a:rPr lang="en-US" altLang="en-US" dirty="0">
                <a:solidFill>
                  <a:schemeClr val="tx1"/>
                </a:solidFill>
              </a:rPr>
              <a:t>Self-join</a:t>
            </a:r>
          </a:p>
          <a:p>
            <a:pPr lvl="1">
              <a:buClr>
                <a:srgbClr val="A6A6A6"/>
              </a:buClr>
            </a:pPr>
            <a:r>
              <a:rPr lang="en-US" altLang="en-US" dirty="0" err="1">
                <a:solidFill>
                  <a:schemeClr val="tx1"/>
                </a:solidFill>
              </a:rPr>
              <a:t>Nonequijoins</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OUTER</a:t>
            </a:r>
            <a:r>
              <a:rPr lang="en-US" altLang="en-US" dirty="0">
                <a:solidFill>
                  <a:schemeClr val="tx1"/>
                </a:solidFill>
              </a:rPr>
              <a:t> join:</a:t>
            </a:r>
          </a:p>
          <a:p>
            <a:pPr lvl="2">
              <a:buClr>
                <a:srgbClr val="A6A6A6"/>
              </a:buClr>
            </a:pPr>
            <a:r>
              <a:rPr lang="en-US" altLang="en-US" sz="2100" dirty="0">
                <a:solidFill>
                  <a:schemeClr val="tx1"/>
                </a:solidFill>
                <a:latin typeface="Courier New" pitchFamily="49" charset="0"/>
              </a:rPr>
              <a:t>LEFT OUTER JOIN</a:t>
            </a:r>
          </a:p>
          <a:p>
            <a:pPr lvl="2">
              <a:buClr>
                <a:srgbClr val="A6A6A6"/>
              </a:buClr>
            </a:pPr>
            <a:r>
              <a:rPr lang="en-US" altLang="en-US" sz="2100" dirty="0">
                <a:solidFill>
                  <a:schemeClr val="tx1"/>
                </a:solidFill>
                <a:latin typeface="Courier New" pitchFamily="49" charset="0"/>
              </a:rPr>
              <a:t>RIGHT OUTER JOIN</a:t>
            </a:r>
          </a:p>
          <a:p>
            <a:pPr lvl="2">
              <a:buClr>
                <a:srgbClr val="A6A6A6"/>
              </a:buClr>
            </a:pPr>
            <a:r>
              <a:rPr lang="en-US" altLang="en-US" sz="2100" dirty="0">
                <a:solidFill>
                  <a:schemeClr val="tx1"/>
                </a:solidFill>
                <a:latin typeface="Courier New" pitchFamily="49" charset="0"/>
              </a:rPr>
              <a:t>FULL OUTER JOIN</a:t>
            </a:r>
          </a:p>
          <a:p>
            <a:pPr lvl="1">
              <a:buClr>
                <a:srgbClr val="A6A6A6"/>
              </a:buClr>
            </a:pPr>
            <a:r>
              <a:rPr lang="en-US" altLang="en-US" dirty="0">
                <a:solidFill>
                  <a:schemeClr val="tx1"/>
                </a:solidFill>
              </a:rPr>
              <a:t>Cartesian product</a:t>
            </a:r>
          </a:p>
          <a:p>
            <a:pPr lvl="2">
              <a:buClr>
                <a:srgbClr val="A6A6A6"/>
              </a:buClr>
            </a:pPr>
            <a:r>
              <a:rPr lang="en-US" altLang="en-US" dirty="0">
                <a:solidFill>
                  <a:schemeClr val="tx1"/>
                </a:solidFill>
              </a:rPr>
              <a:t>Cross join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241</a:t>
            </a:fld>
            <a:endParaRPr lang="es-VE" dirty="0"/>
          </a:p>
        </p:txBody>
      </p:sp>
    </p:spTree>
    <p:extLst>
      <p:ext uri="{BB962C8B-B14F-4D97-AF65-F5344CB8AC3E}">
        <p14:creationId xmlns:p14="http://schemas.microsoft.com/office/powerpoint/2010/main" val="29359783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Joining a Table to Itself</a:t>
            </a:r>
            <a:endParaRPr lang="es-VE" dirty="0"/>
          </a:p>
        </p:txBody>
      </p:sp>
      <p:sp>
        <p:nvSpPr>
          <p:cNvPr id="6" name="Rectangle 3"/>
          <p:cNvSpPr>
            <a:spLocks noChangeArrowheads="1"/>
          </p:cNvSpPr>
          <p:nvPr/>
        </p:nvSpPr>
        <p:spPr bwMode="auto">
          <a:xfrm>
            <a:off x="3331374" y="5076907"/>
            <a:ext cx="5526075" cy="708025"/>
          </a:xfrm>
          <a:prstGeom prst="rect">
            <a:avLst/>
          </a:prstGeom>
          <a:noFill/>
          <a:ln w="9525">
            <a:noFill/>
            <a:miter lim="800000"/>
            <a:headEnd/>
            <a:tailEnd/>
          </a:ln>
        </p:spPr>
        <p:txBody>
          <a:bodyPr lIns="92075" tIns="46038" rIns="92075" bIns="46038">
            <a:spAutoFit/>
          </a:bodyPr>
          <a:lstStyle/>
          <a:p>
            <a:pPr algn="ctr" defTabSz="822325">
              <a:spcBef>
                <a:spcPct val="50000"/>
              </a:spcBef>
            </a:pPr>
            <a:r>
              <a:rPr lang="en-US" altLang="en-US" sz="2000" dirty="0">
                <a:latin typeface="Courier New" pitchFamily="49" charset="0"/>
              </a:rPr>
              <a:t>MANAGER_ID</a:t>
            </a:r>
            <a:r>
              <a:rPr lang="en-US" altLang="en-US" sz="2000" dirty="0"/>
              <a:t> in the </a:t>
            </a:r>
            <a:r>
              <a:rPr lang="en-US" altLang="en-US" sz="2000" dirty="0">
                <a:latin typeface="Courier New" pitchFamily="49" charset="0"/>
              </a:rPr>
              <a:t>WORKER</a:t>
            </a:r>
            <a:r>
              <a:rPr lang="en-US" altLang="en-US" sz="2000" dirty="0"/>
              <a:t> table is equal to </a:t>
            </a:r>
            <a:r>
              <a:rPr lang="en-US" altLang="en-US" sz="2000" dirty="0">
                <a:latin typeface="Courier New" pitchFamily="49" charset="0"/>
              </a:rPr>
              <a:t>EMPLOYEE_ID</a:t>
            </a:r>
            <a:r>
              <a:rPr lang="en-US" altLang="en-US" sz="2000" dirty="0"/>
              <a:t> in the </a:t>
            </a:r>
            <a:r>
              <a:rPr lang="en-US" altLang="en-US" sz="2000" dirty="0">
                <a:latin typeface="Courier New" pitchFamily="49" charset="0"/>
              </a:rPr>
              <a:t>MANAGER</a:t>
            </a:r>
            <a:r>
              <a:rPr lang="en-US" altLang="en-US" sz="2000" dirty="0"/>
              <a:t> table.</a:t>
            </a:r>
          </a:p>
        </p:txBody>
      </p:sp>
      <p:grpSp>
        <p:nvGrpSpPr>
          <p:cNvPr id="7" name="Group 1"/>
          <p:cNvGrpSpPr/>
          <p:nvPr/>
        </p:nvGrpSpPr>
        <p:grpSpPr>
          <a:xfrm>
            <a:off x="2694561" y="1358983"/>
            <a:ext cx="6799703" cy="3702050"/>
            <a:chOff x="2717801" y="1198563"/>
            <a:chExt cx="6799703" cy="3702050"/>
          </a:xfrm>
        </p:grpSpPr>
        <p:sp>
          <p:nvSpPr>
            <p:cNvPr id="8" name="Freeform 4"/>
            <p:cNvSpPr>
              <a:spLocks/>
            </p:cNvSpPr>
            <p:nvPr/>
          </p:nvSpPr>
          <p:spPr bwMode="auto">
            <a:xfrm>
              <a:off x="5682192" y="4130676"/>
              <a:ext cx="1558925" cy="377825"/>
            </a:xfrm>
            <a:custGeom>
              <a:avLst/>
              <a:gdLst>
                <a:gd name="T0" fmla="*/ 0 w 946"/>
                <a:gd name="T1" fmla="*/ 2147483646 h 378"/>
                <a:gd name="T2" fmla="*/ 0 w 946"/>
                <a:gd name="T3" fmla="*/ 2147483646 h 378"/>
                <a:gd name="T4" fmla="*/ 2147483646 w 946"/>
                <a:gd name="T5" fmla="*/ 2147483646 h 378"/>
                <a:gd name="T6" fmla="*/ 2147483646 w 946"/>
                <a:gd name="T7" fmla="*/ 0 h 378"/>
                <a:gd name="T8" fmla="*/ 0 60000 65536"/>
                <a:gd name="T9" fmla="*/ 0 60000 65536"/>
                <a:gd name="T10" fmla="*/ 0 60000 65536"/>
                <a:gd name="T11" fmla="*/ 0 60000 65536"/>
                <a:gd name="T12" fmla="*/ 0 w 946"/>
                <a:gd name="T13" fmla="*/ 0 h 378"/>
                <a:gd name="T14" fmla="*/ 946 w 946"/>
                <a:gd name="T15" fmla="*/ 378 h 378"/>
              </a:gdLst>
              <a:ahLst/>
              <a:cxnLst>
                <a:cxn ang="T8">
                  <a:pos x="T0" y="T1"/>
                </a:cxn>
                <a:cxn ang="T9">
                  <a:pos x="T2" y="T3"/>
                </a:cxn>
                <a:cxn ang="T10">
                  <a:pos x="T4" y="T5"/>
                </a:cxn>
                <a:cxn ang="T11">
                  <a:pos x="T6" y="T7"/>
                </a:cxn>
              </a:cxnLst>
              <a:rect l="T12" t="T13" r="T14" b="T15"/>
              <a:pathLst>
                <a:path w="946" h="378">
                  <a:moveTo>
                    <a:pt x="0" y="9"/>
                  </a:moveTo>
                  <a:lnTo>
                    <a:pt x="0" y="377"/>
                  </a:lnTo>
                  <a:lnTo>
                    <a:pt x="945" y="377"/>
                  </a:lnTo>
                  <a:lnTo>
                    <a:pt x="945" y="0"/>
                  </a:lnTo>
                </a:path>
              </a:pathLst>
            </a:custGeom>
            <a:noFill/>
            <a:ln w="28575" cap="rnd" cmpd="sng">
              <a:solidFill>
                <a:srgbClr val="F7941D"/>
              </a:solidFill>
              <a:prstDash val="solid"/>
              <a:round/>
              <a:headEnd type="triangle" w="lg" len="lg"/>
              <a:tailEnd type="triangle" w="lg" len="lg"/>
            </a:ln>
          </p:spPr>
          <p:txBody>
            <a:bodyPr/>
            <a:lstStyle/>
            <a:p>
              <a:endParaRPr lang="en-US" dirty="0"/>
            </a:p>
          </p:txBody>
        </p:sp>
        <p:sp>
          <p:nvSpPr>
            <p:cNvPr id="9" name="Line 5"/>
            <p:cNvSpPr>
              <a:spLocks noChangeShapeType="1"/>
            </p:cNvSpPr>
            <p:nvPr/>
          </p:nvSpPr>
          <p:spPr bwMode="auto">
            <a:xfrm>
              <a:off x="6444191" y="4500563"/>
              <a:ext cx="0" cy="400050"/>
            </a:xfrm>
            <a:prstGeom prst="line">
              <a:avLst/>
            </a:prstGeom>
            <a:noFill/>
            <a:ln w="28575">
              <a:solidFill>
                <a:srgbClr val="F7941D"/>
              </a:solidFill>
              <a:round/>
              <a:headEnd type="none" w="sm" len="sm"/>
              <a:tailEnd type="none" w="sm" len="sm"/>
            </a:ln>
          </p:spPr>
          <p:txBody>
            <a:bodyPr/>
            <a:lstStyle/>
            <a:p>
              <a:endParaRPr lang="en-US" dirty="0"/>
            </a:p>
          </p:txBody>
        </p:sp>
        <p:sp>
          <p:nvSpPr>
            <p:cNvPr id="10" name="Rectangle 6"/>
            <p:cNvSpPr>
              <a:spLocks noChangeArrowheads="1"/>
            </p:cNvSpPr>
            <p:nvPr/>
          </p:nvSpPr>
          <p:spPr bwMode="auto">
            <a:xfrm>
              <a:off x="2894006" y="1198563"/>
              <a:ext cx="2955937"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 (WORKER)</a:t>
              </a:r>
            </a:p>
          </p:txBody>
        </p:sp>
        <p:sp>
          <p:nvSpPr>
            <p:cNvPr id="11" name="Rectangle 7"/>
            <p:cNvSpPr>
              <a:spLocks noChangeArrowheads="1"/>
            </p:cNvSpPr>
            <p:nvPr/>
          </p:nvSpPr>
          <p:spPr bwMode="auto">
            <a:xfrm>
              <a:off x="6407678" y="1198563"/>
              <a:ext cx="3109826"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 (MANAGER)</a:t>
              </a:r>
            </a:p>
          </p:txBody>
        </p:sp>
        <p:sp>
          <p:nvSpPr>
            <p:cNvPr id="12" name="Text Box 10"/>
            <p:cNvSpPr txBox="1">
              <a:spLocks noChangeArrowheads="1"/>
            </p:cNvSpPr>
            <p:nvPr/>
          </p:nvSpPr>
          <p:spPr bwMode="auto">
            <a:xfrm>
              <a:off x="2717801" y="4022725"/>
              <a:ext cx="365125"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3" name="Text Box 11"/>
            <p:cNvSpPr txBox="1">
              <a:spLocks noChangeArrowheads="1"/>
            </p:cNvSpPr>
            <p:nvPr/>
          </p:nvSpPr>
          <p:spPr bwMode="auto">
            <a:xfrm>
              <a:off x="6845301" y="4000500"/>
              <a:ext cx="365125"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14" name="Picture 15" descr="C:\salome_official\projects\11gR2\screenshots\les6_20s_a.gif"/>
            <p:cNvPicPr>
              <a:picLocks noChangeAspect="1" noChangeArrowheads="1"/>
            </p:cNvPicPr>
            <p:nvPr/>
          </p:nvPicPr>
          <p:blipFill>
            <a:blip r:embed="rId3" cstate="print"/>
            <a:srcRect/>
            <a:stretch>
              <a:fillRect/>
            </a:stretch>
          </p:blipFill>
          <p:spPr bwMode="auto">
            <a:xfrm>
              <a:off x="2725737" y="1630363"/>
              <a:ext cx="3292475" cy="2514600"/>
            </a:xfrm>
            <a:prstGeom prst="rect">
              <a:avLst/>
            </a:prstGeom>
            <a:noFill/>
            <a:ln w="28575">
              <a:solidFill>
                <a:srgbClr val="F7941D"/>
              </a:solidFill>
              <a:miter lim="800000"/>
              <a:headEnd/>
              <a:tailEnd/>
            </a:ln>
          </p:spPr>
        </p:pic>
        <p:pic>
          <p:nvPicPr>
            <p:cNvPr id="15" name="Picture 16" descr="C:\salome_official\projects\11gR2\screenshots\les6_20s_b.gif"/>
            <p:cNvPicPr>
              <a:picLocks noChangeAspect="1" noChangeArrowheads="1"/>
            </p:cNvPicPr>
            <p:nvPr/>
          </p:nvPicPr>
          <p:blipFill>
            <a:blip r:embed="rId4" cstate="print"/>
            <a:srcRect/>
            <a:stretch>
              <a:fillRect/>
            </a:stretch>
          </p:blipFill>
          <p:spPr bwMode="auto">
            <a:xfrm>
              <a:off x="6871979" y="1619250"/>
              <a:ext cx="2181225" cy="25146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242</a:t>
            </a:fld>
            <a:endParaRPr lang="es-VE" dirty="0"/>
          </a:p>
        </p:txBody>
      </p:sp>
    </p:spTree>
    <p:extLst>
      <p:ext uri="{BB962C8B-B14F-4D97-AF65-F5344CB8AC3E}">
        <p14:creationId xmlns:p14="http://schemas.microsoft.com/office/powerpoint/2010/main" val="1422330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Self-Joins Using the </a:t>
            </a:r>
            <a:r>
              <a:rPr lang="en-US" altLang="en-US" dirty="0">
                <a:latin typeface="Courier New" pitchFamily="49" charset="0"/>
              </a:rPr>
              <a:t>ON</a:t>
            </a:r>
            <a:r>
              <a:rPr lang="en-US" altLang="en-US" dirty="0"/>
              <a:t> Clause</a:t>
            </a:r>
            <a:endParaRPr lang="es-VE" dirty="0"/>
          </a:p>
        </p:txBody>
      </p:sp>
      <p:grpSp>
        <p:nvGrpSpPr>
          <p:cNvPr id="6" name="Group 1"/>
          <p:cNvGrpSpPr/>
          <p:nvPr/>
        </p:nvGrpSpPr>
        <p:grpSpPr>
          <a:xfrm>
            <a:off x="2557066" y="1753631"/>
            <a:ext cx="7331364" cy="3671579"/>
            <a:chOff x="2428730" y="1595439"/>
            <a:chExt cx="7331364" cy="3671579"/>
          </a:xfrm>
        </p:grpSpPr>
        <p:sp>
          <p:nvSpPr>
            <p:cNvPr id="7" name="Text Box 5"/>
            <p:cNvSpPr txBox="1">
              <a:spLocks noChangeArrowheads="1"/>
            </p:cNvSpPr>
            <p:nvPr/>
          </p:nvSpPr>
          <p:spPr bwMode="auto">
            <a:xfrm>
              <a:off x="2428730" y="4872038"/>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8" name="Picture 6"/>
            <p:cNvPicPr>
              <a:picLocks noChangeAspect="1" noChangeArrowheads="1"/>
            </p:cNvPicPr>
            <p:nvPr/>
          </p:nvPicPr>
          <p:blipFill>
            <a:blip r:embed="rId3" cstate="print"/>
            <a:srcRect/>
            <a:stretch>
              <a:fillRect/>
            </a:stretch>
          </p:blipFill>
          <p:spPr bwMode="auto">
            <a:xfrm>
              <a:off x="2428730" y="2890839"/>
              <a:ext cx="2044700" cy="2079625"/>
            </a:xfrm>
            <a:prstGeom prst="rect">
              <a:avLst/>
            </a:prstGeom>
            <a:noFill/>
            <a:ln w="28575">
              <a:solidFill>
                <a:srgbClr val="F7941D"/>
              </a:solidFill>
              <a:miter lim="800000"/>
              <a:headEnd type="none" w="sm" len="sm"/>
              <a:tailEnd type="none" w="sm" len="sm"/>
            </a:ln>
          </p:spPr>
        </p:pic>
        <p:sp>
          <p:nvSpPr>
            <p:cNvPr id="9" name="Content Placeholder 2"/>
            <p:cNvSpPr txBox="1">
              <a:spLocks/>
            </p:cNvSpPr>
            <p:nvPr/>
          </p:nvSpPr>
          <p:spPr bwMode="gray">
            <a:xfrm>
              <a:off x="2428730" y="1595439"/>
              <a:ext cx="7331364" cy="99476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buSzPct val="100000"/>
                <a:buFont typeface="Times New Roman" panose="02020603050405020304" pitchFamily="18" charset="0"/>
                <a:buNone/>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worker.last_name emp, manager.last_name mgr</a:t>
              </a:r>
            </a:p>
            <a:p>
              <a:pPr eaLnBrk="1" hangingPunct="1">
                <a:buSzPct val="100000"/>
                <a:buFont typeface="Times New Roman" panose="02020603050405020304" pitchFamily="18" charset="0"/>
                <a:buNone/>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worker JOIN employees manager</a:t>
              </a:r>
            </a:p>
            <a:p>
              <a:pPr eaLnBrk="1" hangingPunct="1">
                <a:buSzPct val="100000"/>
                <a:buFont typeface="Times New Roman" panose="02020603050405020304" pitchFamily="18" charset="0"/>
                <a:buNone/>
                <a:defRPr/>
              </a:pPr>
              <a:r>
                <a:rPr lang="en-US" altLang="en-US" b="1" dirty="0">
                  <a:solidFill>
                    <a:schemeClr val="tx1">
                      <a:lumMod val="75000"/>
                    </a:schemeClr>
                  </a:solidFill>
                  <a:latin typeface="Courier New" panose="02070309020205020404" pitchFamily="49" charset="0"/>
                  <a:cs typeface="Arial" panose="020B0604020202020204" pitchFamily="34" charset="0"/>
                </a:rPr>
                <a:t>ON    (worker.manager_id = manager.employee_id);</a:t>
              </a:r>
            </a:p>
          </p:txBody>
        </p:sp>
      </p:grpSp>
      <p:sp>
        <p:nvSpPr>
          <p:cNvPr id="10" name="Rectangle 6"/>
          <p:cNvSpPr/>
          <p:nvPr/>
        </p:nvSpPr>
        <p:spPr bwMode="auto">
          <a:xfrm flipH="1">
            <a:off x="7060948" y="3853121"/>
            <a:ext cx="5109737" cy="2233498"/>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1" name="Group 8"/>
          <p:cNvGrpSpPr/>
          <p:nvPr/>
        </p:nvGrpSpPr>
        <p:grpSpPr>
          <a:xfrm>
            <a:off x="8867281" y="4218489"/>
            <a:ext cx="1927466" cy="1502762"/>
            <a:chOff x="5178208" y="3946079"/>
            <a:chExt cx="641935" cy="500489"/>
          </a:xfrm>
          <a:noFill/>
          <a:effectLst/>
        </p:grpSpPr>
        <p:sp>
          <p:nvSpPr>
            <p:cNvPr id="12" name="Rounded Rectangle 9"/>
            <p:cNvSpPr/>
            <p:nvPr/>
          </p:nvSpPr>
          <p:spPr bwMode="auto">
            <a:xfrm>
              <a:off x="5178208" y="3946079"/>
              <a:ext cx="641935" cy="500489"/>
            </a:xfrm>
            <a:prstGeom prst="roundRect">
              <a:avLst>
                <a:gd name="adj" fmla="val 11032"/>
              </a:avLst>
            </a:prstGeom>
            <a:grpFill/>
            <a:ln w="76200"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3" name="Group 10"/>
            <p:cNvGrpSpPr/>
            <p:nvPr/>
          </p:nvGrpSpPr>
          <p:grpSpPr>
            <a:xfrm>
              <a:off x="5257800" y="4114800"/>
              <a:ext cx="457200" cy="323088"/>
              <a:chOff x="5257800" y="3962400"/>
              <a:chExt cx="457200" cy="475488"/>
            </a:xfrm>
            <a:grpFill/>
          </p:grpSpPr>
          <p:cxnSp>
            <p:nvCxnSpPr>
              <p:cNvPr id="17" name="Straight Connector 14"/>
              <p:cNvCxnSpPr/>
              <p:nvPr/>
            </p:nvCxnSpPr>
            <p:spPr bwMode="auto">
              <a:xfrm>
                <a:off x="5257800" y="3962400"/>
                <a:ext cx="0" cy="475488"/>
              </a:xfrm>
              <a:prstGeom prst="line">
                <a:avLst/>
              </a:prstGeom>
              <a:grpFill/>
              <a:ln w="76200" cap="flat" cmpd="sng" algn="ctr">
                <a:solidFill>
                  <a:srgbClr val="818286"/>
                </a:solidFill>
                <a:prstDash val="solid"/>
                <a:round/>
                <a:headEnd type="none" w="sm" len="sm"/>
                <a:tailEnd type="none" w="sm" len="sm"/>
              </a:ln>
              <a:effectLst/>
            </p:spPr>
          </p:cxnSp>
          <p:cxnSp>
            <p:nvCxnSpPr>
              <p:cNvPr id="18" name="Straight Connector 15"/>
              <p:cNvCxnSpPr/>
              <p:nvPr/>
            </p:nvCxnSpPr>
            <p:spPr bwMode="auto">
              <a:xfrm>
                <a:off x="5410200" y="3962400"/>
                <a:ext cx="0" cy="475488"/>
              </a:xfrm>
              <a:prstGeom prst="line">
                <a:avLst/>
              </a:prstGeom>
              <a:grpFill/>
              <a:ln w="76200" cap="flat" cmpd="sng" algn="ctr">
                <a:solidFill>
                  <a:srgbClr val="818286"/>
                </a:solidFill>
                <a:prstDash val="solid"/>
                <a:round/>
                <a:headEnd type="none" w="sm" len="sm"/>
                <a:tailEnd type="none" w="sm" len="sm"/>
              </a:ln>
              <a:effectLst/>
            </p:spPr>
          </p:cxnSp>
          <p:cxnSp>
            <p:nvCxnSpPr>
              <p:cNvPr id="19" name="Straight Connector 16"/>
              <p:cNvCxnSpPr/>
              <p:nvPr/>
            </p:nvCxnSpPr>
            <p:spPr bwMode="auto">
              <a:xfrm>
                <a:off x="5562600" y="3962400"/>
                <a:ext cx="0" cy="475488"/>
              </a:xfrm>
              <a:prstGeom prst="line">
                <a:avLst/>
              </a:prstGeom>
              <a:grpFill/>
              <a:ln w="76200" cap="flat" cmpd="sng" algn="ctr">
                <a:solidFill>
                  <a:srgbClr val="818286"/>
                </a:solidFill>
                <a:prstDash val="solid"/>
                <a:round/>
                <a:headEnd type="none" w="sm" len="sm"/>
                <a:tailEnd type="none" w="sm" len="sm"/>
              </a:ln>
              <a:effectLst/>
            </p:spPr>
          </p:cxnSp>
          <p:cxnSp>
            <p:nvCxnSpPr>
              <p:cNvPr id="20" name="Straight Connector 17"/>
              <p:cNvCxnSpPr/>
              <p:nvPr/>
            </p:nvCxnSpPr>
            <p:spPr bwMode="auto">
              <a:xfrm>
                <a:off x="5715000" y="3962400"/>
                <a:ext cx="0" cy="475488"/>
              </a:xfrm>
              <a:prstGeom prst="line">
                <a:avLst/>
              </a:prstGeom>
              <a:grpFill/>
              <a:ln w="76200" cap="flat" cmpd="sng" algn="ctr">
                <a:solidFill>
                  <a:srgbClr val="818286"/>
                </a:solidFill>
                <a:prstDash val="solid"/>
                <a:round/>
                <a:headEnd type="none" w="sm" len="sm"/>
                <a:tailEnd type="none" w="sm" len="sm"/>
              </a:ln>
              <a:effectLst/>
            </p:spPr>
          </p:cxnSp>
        </p:grpSp>
        <p:cxnSp>
          <p:nvCxnSpPr>
            <p:cNvPr id="14" name="Straight Connector 11"/>
            <p:cNvCxnSpPr/>
            <p:nvPr/>
          </p:nvCxnSpPr>
          <p:spPr bwMode="auto">
            <a:xfrm rot="5400000">
              <a:off x="5500103" y="3912235"/>
              <a:ext cx="0" cy="640080"/>
            </a:xfrm>
            <a:prstGeom prst="line">
              <a:avLst/>
            </a:prstGeom>
            <a:grpFill/>
            <a:ln w="76200" cap="flat" cmpd="sng" algn="ctr">
              <a:solidFill>
                <a:srgbClr val="818286"/>
              </a:solidFill>
              <a:prstDash val="solid"/>
              <a:round/>
              <a:headEnd type="none" w="sm" len="sm"/>
              <a:tailEnd type="none" w="sm" len="sm"/>
            </a:ln>
            <a:effectLst/>
          </p:spPr>
        </p:cxnSp>
        <p:cxnSp>
          <p:nvCxnSpPr>
            <p:cNvPr id="15" name="Straight Connector 12"/>
            <p:cNvCxnSpPr/>
            <p:nvPr/>
          </p:nvCxnSpPr>
          <p:spPr bwMode="auto">
            <a:xfrm rot="5400000">
              <a:off x="5500103" y="4023360"/>
              <a:ext cx="0" cy="640080"/>
            </a:xfrm>
            <a:prstGeom prst="line">
              <a:avLst/>
            </a:prstGeom>
            <a:grpFill/>
            <a:ln w="76200" cap="flat" cmpd="sng" algn="ctr">
              <a:solidFill>
                <a:srgbClr val="818286"/>
              </a:solidFill>
              <a:prstDash val="solid"/>
              <a:round/>
              <a:headEnd type="none" w="sm" len="sm"/>
              <a:tailEnd type="none" w="sm" len="sm"/>
            </a:ln>
            <a:effectLst/>
          </p:spPr>
        </p:cxnSp>
        <p:cxnSp>
          <p:nvCxnSpPr>
            <p:cNvPr id="16" name="Straight Connector 13"/>
            <p:cNvCxnSpPr/>
            <p:nvPr/>
          </p:nvCxnSpPr>
          <p:spPr bwMode="auto">
            <a:xfrm rot="5400000">
              <a:off x="5500103" y="3794760"/>
              <a:ext cx="0" cy="640080"/>
            </a:xfrm>
            <a:prstGeom prst="line">
              <a:avLst/>
            </a:prstGeom>
            <a:grpFill/>
            <a:ln w="76200" cap="flat" cmpd="sng" algn="ctr">
              <a:solidFill>
                <a:srgbClr val="818286"/>
              </a:solidFill>
              <a:prstDash val="solid"/>
              <a:round/>
              <a:headEnd type="none" w="sm" len="sm"/>
              <a:tailEnd type="none" w="sm" len="sm"/>
            </a:ln>
            <a:effectLst/>
          </p:spPr>
        </p:cxnSp>
      </p:grpSp>
      <p:sp>
        <p:nvSpPr>
          <p:cNvPr id="21" name="Curved Left Arrow 2"/>
          <p:cNvSpPr/>
          <p:nvPr/>
        </p:nvSpPr>
        <p:spPr bwMode="auto">
          <a:xfrm>
            <a:off x="11028159" y="4526080"/>
            <a:ext cx="606496" cy="1008300"/>
          </a:xfrm>
          <a:prstGeom prst="curvedLeftArrow">
            <a:avLst>
              <a:gd name="adj1" fmla="val 37767"/>
              <a:gd name="adj2" fmla="val 65884"/>
              <a:gd name="adj3" fmla="val 29711"/>
            </a:avLst>
          </a:prstGeom>
          <a:solidFill>
            <a:srgbClr val="F7941D"/>
          </a:solidFill>
          <a:ln w="28575"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243</a:t>
            </a:fld>
            <a:endParaRPr lang="es-VE" dirty="0"/>
          </a:p>
        </p:txBody>
      </p:sp>
    </p:spTree>
    <p:extLst>
      <p:ext uri="{BB962C8B-B14F-4D97-AF65-F5344CB8AC3E}">
        <p14:creationId xmlns:p14="http://schemas.microsoft.com/office/powerpoint/2010/main" val="4484440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normAutofit lnSpcReduction="10000"/>
          </a:bodyPr>
          <a:lstStyle/>
          <a:p>
            <a:pPr lvl="1">
              <a:buClr>
                <a:srgbClr val="A6A6A6"/>
              </a:buClr>
            </a:pPr>
            <a:r>
              <a:rPr lang="en-US" altLang="en-US" dirty="0">
                <a:solidFill>
                  <a:schemeClr val="tx1"/>
                </a:solidFill>
              </a:rPr>
              <a:t>Types of </a:t>
            </a:r>
            <a:r>
              <a:rPr lang="en-US" altLang="en-US" dirty="0">
                <a:solidFill>
                  <a:schemeClr val="tx1"/>
                </a:solidFill>
                <a:latin typeface="Courier New" pitchFamily="49" charset="0"/>
              </a:rPr>
              <a:t>JOINS</a:t>
            </a:r>
            <a:r>
              <a:rPr lang="en-US" altLang="en-US" dirty="0">
                <a:solidFill>
                  <a:schemeClr val="tx1"/>
                </a:solidFill>
              </a:rPr>
              <a:t> and their syntax</a:t>
            </a:r>
          </a:p>
          <a:p>
            <a:pPr lvl="1">
              <a:buClr>
                <a:srgbClr val="A6A6A6"/>
              </a:buClr>
            </a:pPr>
            <a:r>
              <a:rPr lang="en-US" altLang="en-US" dirty="0">
                <a:solidFill>
                  <a:schemeClr val="tx1"/>
                </a:solidFill>
              </a:rPr>
              <a:t>Natural join</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rPr>
              <a:t>USING</a:t>
            </a:r>
            <a:r>
              <a:rPr lang="en-US" altLang="en-US" dirty="0">
                <a:solidFill>
                  <a:schemeClr val="tx1"/>
                </a:solidFill>
              </a:rPr>
              <a:t> </a:t>
            </a:r>
            <a:r>
              <a:rPr lang="en-US" altLang="en-US" dirty="0">
                <a:solidFill>
                  <a:schemeClr val="tx1"/>
                </a:solidFill>
                <a:cs typeface="Arial" charset="0"/>
              </a:rPr>
              <a:t>clause</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cs typeface="Arial" charset="0"/>
              </a:rPr>
              <a:t>ON</a:t>
            </a:r>
            <a:r>
              <a:rPr lang="en-US" altLang="en-US" dirty="0">
                <a:solidFill>
                  <a:schemeClr val="tx1"/>
                </a:solidFill>
              </a:rPr>
              <a:t> </a:t>
            </a:r>
            <a:r>
              <a:rPr lang="en-US" altLang="en-US" dirty="0">
                <a:solidFill>
                  <a:schemeClr val="tx1"/>
                </a:solidFill>
                <a:cs typeface="Arial" charset="0"/>
              </a:rPr>
              <a:t>clause</a:t>
            </a:r>
            <a:endParaRPr lang="en-US" altLang="en-US" dirty="0">
              <a:solidFill>
                <a:schemeClr val="tx1"/>
              </a:solidFill>
            </a:endParaRPr>
          </a:p>
          <a:p>
            <a:pPr lvl="1">
              <a:buClr>
                <a:srgbClr val="A6A6A6"/>
              </a:buClr>
            </a:pPr>
            <a:r>
              <a:rPr lang="en-US" altLang="en-US" dirty="0">
                <a:solidFill>
                  <a:schemeClr val="tx1"/>
                </a:solidFill>
              </a:rPr>
              <a:t>Self-join</a:t>
            </a:r>
          </a:p>
          <a:p>
            <a:pPr lvl="1">
              <a:buClr>
                <a:srgbClr val="F7941D"/>
              </a:buClr>
            </a:pPr>
            <a:r>
              <a:rPr lang="en-US" altLang="en-US" dirty="0" err="1">
                <a:solidFill>
                  <a:schemeClr val="tx1"/>
                </a:solidFill>
              </a:rPr>
              <a:t>Nonequijoins</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OUTER</a:t>
            </a:r>
            <a:r>
              <a:rPr lang="en-US" altLang="en-US" dirty="0">
                <a:solidFill>
                  <a:schemeClr val="tx1"/>
                </a:solidFill>
              </a:rPr>
              <a:t> join:</a:t>
            </a:r>
          </a:p>
          <a:p>
            <a:pPr lvl="2">
              <a:buClr>
                <a:srgbClr val="A6A6A6"/>
              </a:buClr>
            </a:pPr>
            <a:r>
              <a:rPr lang="en-US" altLang="en-US" dirty="0">
                <a:solidFill>
                  <a:schemeClr val="tx1"/>
                </a:solidFill>
                <a:latin typeface="Courier New" pitchFamily="49" charset="0"/>
              </a:rPr>
              <a:t>LEFT OUTER JOIN</a:t>
            </a:r>
          </a:p>
          <a:p>
            <a:pPr lvl="2">
              <a:buClr>
                <a:srgbClr val="A6A6A6"/>
              </a:buClr>
            </a:pPr>
            <a:r>
              <a:rPr lang="en-US" altLang="en-US" dirty="0">
                <a:solidFill>
                  <a:schemeClr val="tx1"/>
                </a:solidFill>
                <a:latin typeface="Courier New" pitchFamily="49" charset="0"/>
              </a:rPr>
              <a:t>RIGHT OUTER JOIN</a:t>
            </a:r>
          </a:p>
          <a:p>
            <a:pPr lvl="2">
              <a:buClr>
                <a:srgbClr val="A6A6A6"/>
              </a:buClr>
            </a:pPr>
            <a:r>
              <a:rPr lang="en-US" altLang="en-US" dirty="0">
                <a:solidFill>
                  <a:schemeClr val="tx1"/>
                </a:solidFill>
                <a:latin typeface="Courier New" pitchFamily="49" charset="0"/>
              </a:rPr>
              <a:t>FULL OUTER JOIN</a:t>
            </a:r>
          </a:p>
          <a:p>
            <a:pPr lvl="1">
              <a:buClr>
                <a:srgbClr val="A6A6A6"/>
              </a:buClr>
            </a:pPr>
            <a:r>
              <a:rPr lang="en-US" altLang="en-US" dirty="0">
                <a:solidFill>
                  <a:schemeClr val="tx1"/>
                </a:solidFill>
              </a:rPr>
              <a:t>Cartesian product</a:t>
            </a:r>
          </a:p>
          <a:p>
            <a:pPr lvl="2">
              <a:buClr>
                <a:srgbClr val="A6A6A6"/>
              </a:buClr>
            </a:pPr>
            <a:r>
              <a:rPr lang="en-US" altLang="en-US" dirty="0">
                <a:solidFill>
                  <a:schemeClr val="tx1"/>
                </a:solidFill>
              </a:rPr>
              <a:t>Cross join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244</a:t>
            </a:fld>
            <a:endParaRPr lang="es-VE" dirty="0"/>
          </a:p>
        </p:txBody>
      </p:sp>
    </p:spTree>
    <p:extLst>
      <p:ext uri="{BB962C8B-B14F-4D97-AF65-F5344CB8AC3E}">
        <p14:creationId xmlns:p14="http://schemas.microsoft.com/office/powerpoint/2010/main" val="25515824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err="1"/>
              <a:t>Nonequijoins</a:t>
            </a:r>
            <a:endParaRPr lang="es-VE" dirty="0"/>
          </a:p>
        </p:txBody>
      </p:sp>
      <p:grpSp>
        <p:nvGrpSpPr>
          <p:cNvPr id="6" name="Group 1"/>
          <p:cNvGrpSpPr/>
          <p:nvPr/>
        </p:nvGrpSpPr>
        <p:grpSpPr>
          <a:xfrm>
            <a:off x="2229644" y="1365752"/>
            <a:ext cx="7729536" cy="4736092"/>
            <a:chOff x="2555876" y="1258884"/>
            <a:chExt cx="7729536" cy="4736092"/>
          </a:xfrm>
        </p:grpSpPr>
        <p:pic>
          <p:nvPicPr>
            <p:cNvPr id="7" name="Picture 20" descr="C:\salome_official\projects\11gR2\screenshots\les6_23s_b.gif"/>
            <p:cNvPicPr>
              <a:picLocks noChangeAspect="1" noChangeArrowheads="1"/>
            </p:cNvPicPr>
            <p:nvPr/>
          </p:nvPicPr>
          <p:blipFill>
            <a:blip r:embed="rId3" cstate="print"/>
            <a:srcRect/>
            <a:stretch>
              <a:fillRect/>
            </a:stretch>
          </p:blipFill>
          <p:spPr bwMode="auto">
            <a:xfrm>
              <a:off x="2619375" y="1998663"/>
              <a:ext cx="2343150" cy="2514600"/>
            </a:xfrm>
            <a:prstGeom prst="rect">
              <a:avLst/>
            </a:prstGeom>
            <a:noFill/>
            <a:ln w="28575">
              <a:solidFill>
                <a:srgbClr val="F7941D"/>
              </a:solidFill>
              <a:miter lim="800000"/>
              <a:headEnd/>
              <a:tailEnd/>
            </a:ln>
          </p:spPr>
        </p:pic>
        <p:pic>
          <p:nvPicPr>
            <p:cNvPr id="8" name="Picture 19" descr="C:\salome_official\projects\11gR2\screenshots\les6_23s_a.gif"/>
            <p:cNvPicPr>
              <a:picLocks noChangeAspect="1" noChangeArrowheads="1"/>
            </p:cNvPicPr>
            <p:nvPr/>
          </p:nvPicPr>
          <p:blipFill>
            <a:blip r:embed="rId4" cstate="print"/>
            <a:srcRect/>
            <a:stretch>
              <a:fillRect/>
            </a:stretch>
          </p:blipFill>
          <p:spPr bwMode="auto">
            <a:xfrm>
              <a:off x="6181726" y="2006600"/>
              <a:ext cx="3578225" cy="1589088"/>
            </a:xfrm>
            <a:prstGeom prst="rect">
              <a:avLst/>
            </a:prstGeom>
            <a:noFill/>
            <a:ln w="28575">
              <a:solidFill>
                <a:srgbClr val="F7941D"/>
              </a:solidFill>
              <a:miter lim="800000"/>
              <a:headEnd/>
              <a:tailEnd/>
            </a:ln>
          </p:spPr>
        </p:pic>
        <p:sp>
          <p:nvSpPr>
            <p:cNvPr id="9" name="Rectangle 4"/>
            <p:cNvSpPr>
              <a:spLocks noChangeArrowheads="1"/>
            </p:cNvSpPr>
            <p:nvPr/>
          </p:nvSpPr>
          <p:spPr bwMode="auto">
            <a:xfrm>
              <a:off x="2619375" y="1258884"/>
              <a:ext cx="1570943"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a:t>
              </a:r>
            </a:p>
          </p:txBody>
        </p:sp>
        <p:sp>
          <p:nvSpPr>
            <p:cNvPr id="10" name="Rectangle 5"/>
            <p:cNvSpPr>
              <a:spLocks noChangeArrowheads="1"/>
            </p:cNvSpPr>
            <p:nvPr/>
          </p:nvSpPr>
          <p:spPr bwMode="auto">
            <a:xfrm>
              <a:off x="6181726" y="1264444"/>
              <a:ext cx="1724831"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JOB_GRADES</a:t>
              </a:r>
            </a:p>
          </p:txBody>
        </p:sp>
        <p:sp>
          <p:nvSpPr>
            <p:cNvPr id="11" name="Rectangle 6"/>
            <p:cNvSpPr>
              <a:spLocks noChangeArrowheads="1"/>
            </p:cNvSpPr>
            <p:nvPr/>
          </p:nvSpPr>
          <p:spPr bwMode="gray">
            <a:xfrm>
              <a:off x="7527925" y="2001839"/>
              <a:ext cx="2222500" cy="158273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2" name="Text Box 12"/>
            <p:cNvSpPr txBox="1">
              <a:spLocks noChangeArrowheads="1"/>
            </p:cNvSpPr>
            <p:nvPr/>
          </p:nvSpPr>
          <p:spPr bwMode="auto">
            <a:xfrm>
              <a:off x="2555876" y="4348163"/>
              <a:ext cx="365125"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3" name="Line 17"/>
            <p:cNvSpPr>
              <a:spLocks noChangeShapeType="1"/>
            </p:cNvSpPr>
            <p:nvPr/>
          </p:nvSpPr>
          <p:spPr bwMode="gray">
            <a:xfrm>
              <a:off x="4972050" y="2787650"/>
              <a:ext cx="1188720" cy="0"/>
            </a:xfrm>
            <a:prstGeom prst="line">
              <a:avLst/>
            </a:prstGeom>
            <a:noFill/>
            <a:ln w="28575">
              <a:solidFill>
                <a:srgbClr val="F7941D"/>
              </a:solidFill>
              <a:round/>
              <a:headEnd/>
              <a:tailEnd type="triangle" w="lg" len="lg"/>
            </a:ln>
          </p:spPr>
          <p:txBody>
            <a:bodyPr/>
            <a:lstStyle/>
            <a:p>
              <a:endParaRPr lang="en-US" dirty="0"/>
            </a:p>
          </p:txBody>
        </p:sp>
        <p:sp>
          <p:nvSpPr>
            <p:cNvPr id="14" name="Text Box 18"/>
            <p:cNvSpPr txBox="1">
              <a:spLocks noChangeArrowheads="1"/>
            </p:cNvSpPr>
            <p:nvPr/>
          </p:nvSpPr>
          <p:spPr bwMode="auto">
            <a:xfrm>
              <a:off x="5789612" y="3810001"/>
              <a:ext cx="4419600" cy="830997"/>
            </a:xfrm>
            <a:prstGeom prst="rect">
              <a:avLst/>
            </a:prstGeom>
            <a:noFill/>
            <a:ln w="28575">
              <a:noFill/>
              <a:miter lim="800000"/>
              <a:headEnd type="none" w="sm" len="sm"/>
              <a:tailEnd type="none" w="sm" len="sm"/>
            </a:ln>
          </p:spPr>
          <p:txBody>
            <a:bodyPr>
              <a:spAutoFit/>
            </a:bodyPr>
            <a:lstStyle/>
            <a:p>
              <a:pPr defTabSz="228600"/>
              <a:r>
                <a:rPr lang="en-US" altLang="en-US" sz="1600" dirty="0">
                  <a:latin typeface="+mn-lt"/>
                </a:rPr>
                <a:t>The </a:t>
              </a:r>
              <a:r>
                <a:rPr lang="en-US" altLang="en-US" sz="1600" dirty="0">
                  <a:latin typeface="Courier New" panose="02070309020205020404" pitchFamily="49" charset="0"/>
                  <a:cs typeface="Courier New" panose="02070309020205020404" pitchFamily="49" charset="0"/>
                </a:rPr>
                <a:t>JOB_GRADES</a:t>
              </a:r>
              <a:r>
                <a:rPr lang="en-US" altLang="en-US" sz="1600" dirty="0">
                  <a:latin typeface="+mn-lt"/>
                </a:rPr>
                <a:t> table defines the </a:t>
              </a:r>
              <a:r>
                <a:rPr lang="en-US" altLang="en-US" sz="1600" dirty="0">
                  <a:latin typeface="Courier New" panose="02070309020205020404" pitchFamily="49" charset="0"/>
                  <a:cs typeface="Courier New" panose="02070309020205020404" pitchFamily="49" charset="0"/>
                </a:rPr>
                <a:t>LOWEST_SAL</a:t>
              </a:r>
              <a:r>
                <a:rPr lang="en-US" altLang="en-US" sz="1600" dirty="0">
                  <a:latin typeface="+mn-lt"/>
                </a:rPr>
                <a:t> and </a:t>
              </a:r>
              <a:r>
                <a:rPr lang="en-US" altLang="en-US" sz="1600" dirty="0">
                  <a:latin typeface="Courier New" panose="02070309020205020404" pitchFamily="49" charset="0"/>
                  <a:cs typeface="Courier New" panose="02070309020205020404" pitchFamily="49" charset="0"/>
                </a:rPr>
                <a:t>HIGHEST_SAL</a:t>
              </a:r>
              <a:r>
                <a:rPr lang="en-US" altLang="en-US" sz="1600" dirty="0">
                  <a:latin typeface="+mn-lt"/>
                </a:rPr>
                <a:t> range of values for each </a:t>
              </a:r>
              <a:r>
                <a:rPr lang="en-US" altLang="en-US" sz="1600" dirty="0">
                  <a:latin typeface="Courier New" panose="02070309020205020404" pitchFamily="49" charset="0"/>
                  <a:cs typeface="Courier New" panose="02070309020205020404" pitchFamily="49" charset="0"/>
                </a:rPr>
                <a:t>GRADE_LEVEL</a:t>
              </a:r>
              <a:r>
                <a:rPr lang="en-US" altLang="en-US" sz="1600" dirty="0">
                  <a:latin typeface="+mn-lt"/>
                </a:rPr>
                <a:t>. </a:t>
              </a:r>
            </a:p>
          </p:txBody>
        </p:sp>
        <p:pic>
          <p:nvPicPr>
            <p:cNvPr id="15" name="Picture 21" descr="C:\salome_official\projects\11gR2\screenshots\les6_23s_c.gif"/>
            <p:cNvPicPr>
              <a:picLocks noChangeAspect="1" noChangeArrowheads="1"/>
            </p:cNvPicPr>
            <p:nvPr/>
          </p:nvPicPr>
          <p:blipFill>
            <a:blip r:embed="rId5" cstate="print"/>
            <a:srcRect/>
            <a:stretch>
              <a:fillRect/>
            </a:stretch>
          </p:blipFill>
          <p:spPr bwMode="auto">
            <a:xfrm>
              <a:off x="2619375" y="4757738"/>
              <a:ext cx="2343150" cy="457200"/>
            </a:xfrm>
            <a:prstGeom prst="rect">
              <a:avLst/>
            </a:prstGeom>
            <a:noFill/>
            <a:ln w="28575">
              <a:solidFill>
                <a:srgbClr val="F7941D"/>
              </a:solidFill>
              <a:miter lim="800000"/>
              <a:headEnd/>
              <a:tailEnd/>
            </a:ln>
          </p:spPr>
        </p:pic>
        <p:sp>
          <p:nvSpPr>
            <p:cNvPr id="16" name="Rectangle 11"/>
            <p:cNvSpPr>
              <a:spLocks noChangeArrowheads="1"/>
            </p:cNvSpPr>
            <p:nvPr/>
          </p:nvSpPr>
          <p:spPr bwMode="gray">
            <a:xfrm>
              <a:off x="4149725" y="1990725"/>
              <a:ext cx="812800" cy="3227388"/>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7" name="TextBox 12"/>
            <p:cNvSpPr txBox="1"/>
            <p:nvPr/>
          </p:nvSpPr>
          <p:spPr>
            <a:xfrm>
              <a:off x="2665412" y="5410201"/>
              <a:ext cx="7620000" cy="584775"/>
            </a:xfrm>
            <a:prstGeom prst="rect">
              <a:avLst/>
            </a:prstGeom>
            <a:noFill/>
          </p:spPr>
          <p:txBody>
            <a:bodyPr wrap="square" rtlCol="0">
              <a:spAutoFit/>
            </a:bodyPr>
            <a:lstStyle/>
            <a:p>
              <a:r>
                <a:rPr lang="en-US" altLang="en-US" sz="1600" dirty="0">
                  <a:latin typeface="+mn-lt"/>
                </a:rPr>
                <a:t>Therefore, the </a:t>
              </a:r>
              <a:r>
                <a:rPr lang="en-US" altLang="en-US" sz="1600" dirty="0">
                  <a:latin typeface="Courier New" panose="02070309020205020404" pitchFamily="49" charset="0"/>
                  <a:cs typeface="Courier New" panose="02070309020205020404" pitchFamily="49" charset="0"/>
                </a:rPr>
                <a:t>GRADE_LEVEL</a:t>
              </a:r>
              <a:r>
                <a:rPr lang="en-US" altLang="en-US" sz="1600" dirty="0">
                  <a:latin typeface="+mn-lt"/>
                </a:rPr>
                <a:t> column can be used to assign grades to each employee based on his salary.</a:t>
              </a:r>
              <a:endParaRPr lang="en-US" sz="1600" dirty="0">
                <a:latin typeface="+mn-lt"/>
              </a:endParaRPr>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245</a:t>
            </a:fld>
            <a:endParaRPr lang="es-VE" dirty="0"/>
          </a:p>
        </p:txBody>
      </p:sp>
    </p:spTree>
    <p:extLst>
      <p:ext uri="{BB962C8B-B14F-4D97-AF65-F5344CB8AC3E}">
        <p14:creationId xmlns:p14="http://schemas.microsoft.com/office/powerpoint/2010/main" val="32617931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Retrieving Records with </a:t>
            </a:r>
            <a:r>
              <a:rPr lang="en-US" altLang="en-US" sz="4800" dirty="0" err="1"/>
              <a:t>Nonequijoins</a:t>
            </a:r>
            <a:endParaRPr lang="es-VE" sz="4800" dirty="0"/>
          </a:p>
        </p:txBody>
      </p:sp>
      <p:grpSp>
        <p:nvGrpSpPr>
          <p:cNvPr id="6" name="Group 1"/>
          <p:cNvGrpSpPr>
            <a:grpSpLocks/>
          </p:cNvGrpSpPr>
          <p:nvPr/>
        </p:nvGrpSpPr>
        <p:grpSpPr bwMode="auto">
          <a:xfrm>
            <a:off x="2589295" y="1596004"/>
            <a:ext cx="7331074" cy="4211420"/>
            <a:chOff x="838200" y="1907203"/>
            <a:chExt cx="7331364" cy="4212393"/>
          </a:xfrm>
        </p:grpSpPr>
        <p:sp>
          <p:nvSpPr>
            <p:cNvPr id="7" name="Content Placeholder 2"/>
            <p:cNvSpPr txBox="1">
              <a:spLocks/>
            </p:cNvSpPr>
            <p:nvPr/>
          </p:nvSpPr>
          <p:spPr bwMode="gray">
            <a:xfrm>
              <a:off x="838200" y="1907203"/>
              <a:ext cx="7331364" cy="129319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e.last_name, e.salary, j.grade_level</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e JOIN job_grades j</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ON     e.salary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BETWEEN j.lowest_sal AND j.highest_sal;</a:t>
              </a:r>
            </a:p>
          </p:txBody>
        </p:sp>
        <p:sp>
          <p:nvSpPr>
            <p:cNvPr id="8" name="Text Box 7"/>
            <p:cNvSpPr txBox="1">
              <a:spLocks noChangeArrowheads="1"/>
            </p:cNvSpPr>
            <p:nvPr/>
          </p:nvSpPr>
          <p:spPr bwMode="auto">
            <a:xfrm>
              <a:off x="936625" y="5724525"/>
              <a:ext cx="366713" cy="395071"/>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9" name="Rectangle 8"/>
            <p:cNvSpPr>
              <a:spLocks noChangeArrowheads="1"/>
            </p:cNvSpPr>
            <p:nvPr/>
          </p:nvSpPr>
          <p:spPr bwMode="gray">
            <a:xfrm>
              <a:off x="1253770" y="2498482"/>
              <a:ext cx="5257800" cy="593263"/>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0" name="Picture 8"/>
            <p:cNvPicPr>
              <a:picLocks noChangeAspect="1" noChangeArrowheads="1"/>
            </p:cNvPicPr>
            <p:nvPr/>
          </p:nvPicPr>
          <p:blipFill>
            <a:blip r:embed="rId3" cstate="print"/>
            <a:srcRect/>
            <a:stretch>
              <a:fillRect/>
            </a:stretch>
          </p:blipFill>
          <p:spPr bwMode="auto">
            <a:xfrm>
              <a:off x="838200" y="3429000"/>
              <a:ext cx="3365500" cy="2409825"/>
            </a:xfrm>
            <a:prstGeom prst="rect">
              <a:avLst/>
            </a:prstGeom>
            <a:noFill/>
            <a:ln w="28575">
              <a:solidFill>
                <a:srgbClr val="F7941D"/>
              </a:solidFill>
              <a:miter lim="800000"/>
              <a:headEnd type="none" w="sm" len="sm"/>
              <a:tailEnd type="none" w="sm" len="sm"/>
            </a:ln>
          </p:spPr>
        </p:pic>
        <p:sp>
          <p:nvSpPr>
            <p:cNvPr id="11" name="Rectangle 8"/>
            <p:cNvSpPr>
              <a:spLocks noChangeArrowheads="1"/>
            </p:cNvSpPr>
            <p:nvPr/>
          </p:nvSpPr>
          <p:spPr bwMode="auto">
            <a:xfrm>
              <a:off x="2286000" y="3429000"/>
              <a:ext cx="1905000" cy="24384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grpSp>
      <p:sp>
        <p:nvSpPr>
          <p:cNvPr id="14" name="Rectangle 10"/>
          <p:cNvSpPr/>
          <p:nvPr/>
        </p:nvSpPr>
        <p:spPr bwMode="auto">
          <a:xfrm rot="10800000" flipV="1">
            <a:off x="7852002" y="4334514"/>
            <a:ext cx="4334884" cy="1440747"/>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pic>
        <p:nvPicPr>
          <p:cNvPr id="15"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4658" y="4190241"/>
            <a:ext cx="2591198" cy="1729295"/>
          </a:xfrm>
          <a:prstGeom prst="ellipse">
            <a:avLst/>
          </a:prstGeom>
          <a:solidFill>
            <a:srgbClr val="F7941D"/>
          </a:solidFill>
          <a:ln w="63500" cap="rnd">
            <a:solidFill>
              <a:srgbClr val="818286"/>
            </a:solidFill>
          </a:ln>
          <a:effectLst/>
          <a:scene3d>
            <a:camera prst="orthographicFront"/>
            <a:lightRig rig="contrasting" dir="t">
              <a:rot lat="0" lon="0" rev="3000000"/>
            </a:lightRig>
          </a:scene3d>
          <a:sp3d contourW="7620">
            <a:bevelT w="95250" h="31750"/>
            <a:contourClr>
              <a:srgbClr val="333333"/>
            </a:contourClr>
          </a:sp3d>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246</a:t>
            </a:fld>
            <a:endParaRPr lang="es-VE" dirty="0"/>
          </a:p>
        </p:txBody>
      </p:sp>
    </p:spTree>
    <p:extLst>
      <p:ext uri="{BB962C8B-B14F-4D97-AF65-F5344CB8AC3E}">
        <p14:creationId xmlns:p14="http://schemas.microsoft.com/office/powerpoint/2010/main" val="300768668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normAutofit lnSpcReduction="10000"/>
          </a:bodyPr>
          <a:lstStyle/>
          <a:p>
            <a:pPr lvl="1">
              <a:buClr>
                <a:schemeClr val="bg1">
                  <a:lumMod val="75000"/>
                </a:schemeClr>
              </a:buClr>
            </a:pPr>
            <a:r>
              <a:rPr lang="en-US" altLang="en-US" dirty="0">
                <a:solidFill>
                  <a:schemeClr val="tx1"/>
                </a:solidFill>
              </a:rPr>
              <a:t>Types of </a:t>
            </a:r>
            <a:r>
              <a:rPr lang="en-US" altLang="en-US" dirty="0">
                <a:solidFill>
                  <a:schemeClr val="tx1"/>
                </a:solidFill>
                <a:latin typeface="Courier New" pitchFamily="49" charset="0"/>
              </a:rPr>
              <a:t>JOINS</a:t>
            </a:r>
            <a:r>
              <a:rPr lang="en-US" altLang="en-US" dirty="0">
                <a:solidFill>
                  <a:schemeClr val="tx1"/>
                </a:solidFill>
              </a:rPr>
              <a:t> and their syntax</a:t>
            </a:r>
          </a:p>
          <a:p>
            <a:pPr lvl="1">
              <a:buClr>
                <a:schemeClr val="bg1">
                  <a:lumMod val="75000"/>
                </a:schemeClr>
              </a:buClr>
            </a:pPr>
            <a:r>
              <a:rPr lang="en-US" altLang="en-US" dirty="0">
                <a:solidFill>
                  <a:schemeClr val="tx1"/>
                </a:solidFill>
              </a:rPr>
              <a:t>Natural join</a:t>
            </a:r>
          </a:p>
          <a:p>
            <a:pPr lvl="1">
              <a:buClr>
                <a:schemeClr val="bg1">
                  <a:lumMod val="75000"/>
                </a:schemeClr>
              </a:buClr>
            </a:pPr>
            <a:r>
              <a:rPr lang="en-US" altLang="en-US" dirty="0">
                <a:solidFill>
                  <a:schemeClr val="tx1"/>
                </a:solidFill>
                <a:cs typeface="Arial" charset="0"/>
              </a:rPr>
              <a:t>Join with the </a:t>
            </a:r>
            <a:r>
              <a:rPr lang="en-US" altLang="en-US" dirty="0">
                <a:solidFill>
                  <a:schemeClr val="tx1"/>
                </a:solidFill>
                <a:latin typeface="Courier New" pitchFamily="49" charset="0"/>
              </a:rPr>
              <a:t>USING</a:t>
            </a:r>
            <a:r>
              <a:rPr lang="en-US" altLang="en-US" dirty="0">
                <a:solidFill>
                  <a:schemeClr val="tx1"/>
                </a:solidFill>
              </a:rPr>
              <a:t> </a:t>
            </a:r>
            <a:r>
              <a:rPr lang="en-US" altLang="en-US" dirty="0">
                <a:solidFill>
                  <a:schemeClr val="tx1"/>
                </a:solidFill>
                <a:cs typeface="Arial" charset="0"/>
              </a:rPr>
              <a:t>clause</a:t>
            </a:r>
          </a:p>
          <a:p>
            <a:pPr lvl="1">
              <a:buClr>
                <a:schemeClr val="bg1">
                  <a:lumMod val="75000"/>
                </a:schemeClr>
              </a:buClr>
            </a:pPr>
            <a:r>
              <a:rPr lang="en-US" altLang="en-US" dirty="0">
                <a:solidFill>
                  <a:schemeClr val="tx1"/>
                </a:solidFill>
                <a:cs typeface="Arial" charset="0"/>
              </a:rPr>
              <a:t>Join with the </a:t>
            </a:r>
            <a:r>
              <a:rPr lang="en-US" altLang="en-US" dirty="0">
                <a:solidFill>
                  <a:schemeClr val="tx1"/>
                </a:solidFill>
                <a:latin typeface="Courier New" pitchFamily="49" charset="0"/>
                <a:cs typeface="Arial" charset="0"/>
              </a:rPr>
              <a:t>ON</a:t>
            </a:r>
            <a:r>
              <a:rPr lang="en-US" altLang="en-US" dirty="0">
                <a:solidFill>
                  <a:schemeClr val="tx1"/>
                </a:solidFill>
              </a:rPr>
              <a:t> </a:t>
            </a:r>
            <a:r>
              <a:rPr lang="en-US" altLang="en-US" dirty="0">
                <a:solidFill>
                  <a:schemeClr val="tx1"/>
                </a:solidFill>
                <a:cs typeface="Arial" charset="0"/>
              </a:rPr>
              <a:t>clause</a:t>
            </a:r>
            <a:endParaRPr lang="en-US" altLang="en-US" dirty="0">
              <a:solidFill>
                <a:schemeClr val="tx1"/>
              </a:solidFill>
            </a:endParaRPr>
          </a:p>
          <a:p>
            <a:pPr lvl="1">
              <a:buClr>
                <a:schemeClr val="bg1">
                  <a:lumMod val="75000"/>
                </a:schemeClr>
              </a:buClr>
            </a:pPr>
            <a:r>
              <a:rPr lang="en-US" altLang="en-US" dirty="0">
                <a:solidFill>
                  <a:schemeClr val="tx1"/>
                </a:solidFill>
              </a:rPr>
              <a:t>Self-join</a:t>
            </a:r>
          </a:p>
          <a:p>
            <a:pPr lvl="1">
              <a:buClr>
                <a:schemeClr val="bg1">
                  <a:lumMod val="75000"/>
                </a:schemeClr>
              </a:buClr>
            </a:pPr>
            <a:r>
              <a:rPr lang="en-US" altLang="en-US" dirty="0" err="1">
                <a:solidFill>
                  <a:schemeClr val="tx1"/>
                </a:solidFill>
              </a:rPr>
              <a:t>Nonequijoins</a:t>
            </a:r>
            <a:endParaRPr lang="en-US" altLang="en-US" dirty="0">
              <a:solidFill>
                <a:schemeClr val="tx1"/>
              </a:solidFill>
            </a:endParaRPr>
          </a:p>
          <a:p>
            <a:pPr lvl="1">
              <a:buClr>
                <a:srgbClr val="F7941D"/>
              </a:buClr>
            </a:pPr>
            <a:r>
              <a:rPr lang="en-US" altLang="en-US" dirty="0">
                <a:solidFill>
                  <a:schemeClr val="tx1"/>
                </a:solidFill>
                <a:latin typeface="Courier New" pitchFamily="49" charset="0"/>
              </a:rPr>
              <a:t>OUTER</a:t>
            </a:r>
            <a:r>
              <a:rPr lang="en-US" altLang="en-US" dirty="0">
                <a:solidFill>
                  <a:schemeClr val="tx1"/>
                </a:solidFill>
              </a:rPr>
              <a:t> join:</a:t>
            </a:r>
          </a:p>
          <a:p>
            <a:pPr lvl="2">
              <a:buClr>
                <a:srgbClr val="F7941D"/>
              </a:buClr>
            </a:pPr>
            <a:r>
              <a:rPr lang="en-US" altLang="en-US" dirty="0">
                <a:solidFill>
                  <a:schemeClr val="tx1"/>
                </a:solidFill>
                <a:latin typeface="Courier New" pitchFamily="49" charset="0"/>
              </a:rPr>
              <a:t>LEFT OUTER JOIN</a:t>
            </a:r>
          </a:p>
          <a:p>
            <a:pPr lvl="2">
              <a:buClr>
                <a:srgbClr val="F7941D"/>
              </a:buClr>
            </a:pPr>
            <a:r>
              <a:rPr lang="en-US" altLang="en-US" dirty="0">
                <a:solidFill>
                  <a:schemeClr val="tx1"/>
                </a:solidFill>
                <a:latin typeface="Courier New" pitchFamily="49" charset="0"/>
              </a:rPr>
              <a:t>RIGHT OUTER JOIN</a:t>
            </a:r>
          </a:p>
          <a:p>
            <a:pPr lvl="2">
              <a:buClr>
                <a:srgbClr val="F7941D"/>
              </a:buClr>
            </a:pPr>
            <a:r>
              <a:rPr lang="en-US" altLang="en-US" dirty="0">
                <a:solidFill>
                  <a:schemeClr val="tx1"/>
                </a:solidFill>
                <a:latin typeface="Courier New" pitchFamily="49" charset="0"/>
              </a:rPr>
              <a:t>FULL OUTER JOIN</a:t>
            </a:r>
          </a:p>
          <a:p>
            <a:pPr lvl="1">
              <a:buClr>
                <a:srgbClr val="A6A6A6"/>
              </a:buClr>
            </a:pPr>
            <a:r>
              <a:rPr lang="en-US" altLang="en-US" dirty="0">
                <a:solidFill>
                  <a:schemeClr val="tx1"/>
                </a:solidFill>
              </a:rPr>
              <a:t>Cartesian product</a:t>
            </a:r>
          </a:p>
          <a:p>
            <a:pPr lvl="2">
              <a:buClr>
                <a:srgbClr val="A6A6A6"/>
              </a:buClr>
            </a:pPr>
            <a:r>
              <a:rPr lang="en-US" altLang="en-US" dirty="0">
                <a:solidFill>
                  <a:schemeClr val="tx1"/>
                </a:solidFill>
              </a:rPr>
              <a:t>Cross join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247</a:t>
            </a:fld>
            <a:endParaRPr lang="es-VE" dirty="0"/>
          </a:p>
        </p:txBody>
      </p:sp>
    </p:spTree>
    <p:extLst>
      <p:ext uri="{BB962C8B-B14F-4D97-AF65-F5344CB8AC3E}">
        <p14:creationId xmlns:p14="http://schemas.microsoft.com/office/powerpoint/2010/main" val="27197912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2800" dirty="0"/>
              <a:t>Returning Records with No Direct Match Using </a:t>
            </a:r>
            <a:r>
              <a:rPr lang="en-US" altLang="en-US" sz="2800" dirty="0">
                <a:latin typeface="Courier New" pitchFamily="49" charset="0"/>
              </a:rPr>
              <a:t>OUTER</a:t>
            </a:r>
            <a:r>
              <a:rPr lang="en-US" altLang="en-US" sz="2800" dirty="0"/>
              <a:t> Joins</a:t>
            </a:r>
            <a:endParaRPr lang="es-VE" sz="2800" dirty="0"/>
          </a:p>
        </p:txBody>
      </p:sp>
      <p:grpSp>
        <p:nvGrpSpPr>
          <p:cNvPr id="6" name="Group 1"/>
          <p:cNvGrpSpPr/>
          <p:nvPr/>
        </p:nvGrpSpPr>
        <p:grpSpPr>
          <a:xfrm>
            <a:off x="2746892" y="1063210"/>
            <a:ext cx="6695041" cy="5279011"/>
            <a:chOff x="2654300" y="1173164"/>
            <a:chExt cx="6695041" cy="5279011"/>
          </a:xfrm>
        </p:grpSpPr>
        <p:pic>
          <p:nvPicPr>
            <p:cNvPr id="7" name="Picture 26" descr="C:\salome_official\projects\11gR2\screenshots\les6_26s_a.gif"/>
            <p:cNvPicPr>
              <a:picLocks noChangeAspect="1" noChangeArrowheads="1"/>
            </p:cNvPicPr>
            <p:nvPr/>
          </p:nvPicPr>
          <p:blipFill>
            <a:blip r:embed="rId3" cstate="print"/>
            <a:srcRect/>
            <a:stretch>
              <a:fillRect/>
            </a:stretch>
          </p:blipFill>
          <p:spPr bwMode="auto">
            <a:xfrm>
              <a:off x="2654300" y="1731964"/>
              <a:ext cx="3086100" cy="2046287"/>
            </a:xfrm>
            <a:prstGeom prst="rect">
              <a:avLst/>
            </a:prstGeom>
            <a:noFill/>
            <a:ln w="28575">
              <a:solidFill>
                <a:srgbClr val="F7941D"/>
              </a:solidFill>
              <a:miter lim="800000"/>
              <a:headEnd/>
              <a:tailEnd/>
            </a:ln>
          </p:spPr>
        </p:pic>
        <p:sp>
          <p:nvSpPr>
            <p:cNvPr id="8" name="Rectangle 3"/>
            <p:cNvSpPr>
              <a:spLocks noChangeArrowheads="1"/>
            </p:cNvSpPr>
            <p:nvPr/>
          </p:nvSpPr>
          <p:spPr bwMode="auto">
            <a:xfrm>
              <a:off x="6116084" y="1173164"/>
              <a:ext cx="3233257" cy="431529"/>
            </a:xfrm>
            <a:prstGeom prst="rect">
              <a:avLst/>
            </a:prstGeom>
            <a:noFill/>
            <a:ln w="9525">
              <a:noFill/>
              <a:miter lim="800000"/>
              <a:headEnd/>
              <a:tailEnd/>
            </a:ln>
          </p:spPr>
          <p:txBody>
            <a:bodyPr wrap="none" lIns="92075" tIns="46038" rIns="92075" bIns="46038">
              <a:spAutoFit/>
            </a:bodyPr>
            <a:lstStyle/>
            <a:p>
              <a:r>
                <a:rPr lang="en-US" altLang="en-US" sz="2200" dirty="0"/>
                <a:t>Equijoin with </a:t>
              </a:r>
              <a:r>
                <a:rPr lang="en-US" altLang="en-US" sz="2000" dirty="0">
                  <a:latin typeface="Courier New" pitchFamily="49" charset="0"/>
                </a:rPr>
                <a:t>EMPLOYEES</a:t>
              </a:r>
            </a:p>
          </p:txBody>
        </p:sp>
        <p:sp>
          <p:nvSpPr>
            <p:cNvPr id="9" name="Rectangle 4"/>
            <p:cNvSpPr>
              <a:spLocks noChangeArrowheads="1"/>
            </p:cNvSpPr>
            <p:nvPr/>
          </p:nvSpPr>
          <p:spPr bwMode="auto">
            <a:xfrm>
              <a:off x="2654300" y="1274763"/>
              <a:ext cx="1870075" cy="400752"/>
            </a:xfrm>
            <a:prstGeom prst="rect">
              <a:avLst/>
            </a:prstGeom>
            <a:noFill/>
            <a:ln w="9525">
              <a:noFill/>
              <a:miter lim="800000"/>
              <a:headEnd/>
              <a:tailEnd/>
            </a:ln>
          </p:spPr>
          <p:txBody>
            <a:bodyPr lIns="92075" tIns="46038" rIns="92075" bIns="46038">
              <a:spAutoFit/>
            </a:bodyPr>
            <a:lstStyle/>
            <a:p>
              <a:r>
                <a:rPr lang="en-US" altLang="en-US" sz="2000" dirty="0">
                  <a:latin typeface="Courier New" pitchFamily="49" charset="0"/>
                </a:rPr>
                <a:t>DEPARTMENTS</a:t>
              </a:r>
            </a:p>
          </p:txBody>
        </p:sp>
        <p:sp>
          <p:nvSpPr>
            <p:cNvPr id="10" name="Rectangle 5"/>
            <p:cNvSpPr>
              <a:spLocks noChangeArrowheads="1"/>
            </p:cNvSpPr>
            <p:nvPr/>
          </p:nvSpPr>
          <p:spPr bwMode="auto">
            <a:xfrm>
              <a:off x="2692400" y="4203701"/>
              <a:ext cx="2800350" cy="1570303"/>
            </a:xfrm>
            <a:prstGeom prst="rect">
              <a:avLst/>
            </a:prstGeom>
            <a:noFill/>
            <a:ln w="9525">
              <a:noFill/>
              <a:miter lim="800000"/>
              <a:headEnd/>
              <a:tailEnd/>
            </a:ln>
          </p:spPr>
          <p:txBody>
            <a:bodyPr lIns="92075" tIns="46038" rIns="92075" bIns="46038">
              <a:spAutoFit/>
            </a:bodyPr>
            <a:lstStyle/>
            <a:p>
              <a:r>
                <a:rPr lang="en-US" altLang="en-US" sz="1600" dirty="0">
                  <a:latin typeface="+mn-lt"/>
                </a:rPr>
                <a:t>There are no employees in department </a:t>
              </a:r>
              <a:r>
                <a:rPr lang="en-US" altLang="en-US" sz="1600" b="1" dirty="0">
                  <a:latin typeface="Courier New" panose="02070309020205020404" pitchFamily="49" charset="0"/>
                  <a:cs typeface="Courier New" panose="02070309020205020404" pitchFamily="49" charset="0"/>
                </a:rPr>
                <a:t>190</a:t>
              </a:r>
              <a:r>
                <a:rPr lang="en-US" altLang="en-US" sz="1600" dirty="0">
                  <a:latin typeface="+mn-lt"/>
                </a:rPr>
                <a:t>.</a:t>
              </a:r>
            </a:p>
            <a:p>
              <a:endParaRPr lang="en-US" altLang="en-US" sz="1600" dirty="0">
                <a:latin typeface="+mn-lt"/>
              </a:endParaRPr>
            </a:p>
            <a:p>
              <a:r>
                <a:rPr lang="en-US" altLang="en-US" sz="1600" dirty="0">
                  <a:latin typeface="+mn-lt"/>
                </a:rPr>
                <a:t>Employee </a:t>
              </a:r>
              <a:r>
                <a:rPr lang="en-US" altLang="en-US" sz="1600" b="1" dirty="0">
                  <a:latin typeface="Courier New" panose="02070309020205020404" pitchFamily="49" charset="0"/>
                  <a:cs typeface="Courier New" panose="02070309020205020404" pitchFamily="49" charset="0"/>
                </a:rPr>
                <a:t>“Grant” </a:t>
              </a:r>
              <a:r>
                <a:rPr lang="en-US" altLang="en-US" sz="1600" dirty="0">
                  <a:latin typeface="+mn-lt"/>
                </a:rPr>
                <a:t>has     not been assigned a department ID.</a:t>
              </a:r>
            </a:p>
          </p:txBody>
        </p:sp>
        <p:sp>
          <p:nvSpPr>
            <p:cNvPr id="11" name="Rectangle 8"/>
            <p:cNvSpPr>
              <a:spLocks noChangeArrowheads="1"/>
            </p:cNvSpPr>
            <p:nvPr/>
          </p:nvSpPr>
          <p:spPr bwMode="gray">
            <a:xfrm>
              <a:off x="4406901" y="3536950"/>
              <a:ext cx="1336675"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2" name="Text Box 11"/>
            <p:cNvSpPr txBox="1">
              <a:spLocks noChangeArrowheads="1"/>
            </p:cNvSpPr>
            <p:nvPr/>
          </p:nvSpPr>
          <p:spPr bwMode="auto">
            <a:xfrm>
              <a:off x="6235700" y="4092575"/>
              <a:ext cx="368300"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13" name="Picture 27" descr="C:\salome_official\projects\11gR2\screenshots\les6_26s_b.gif"/>
            <p:cNvPicPr>
              <a:picLocks noChangeAspect="1" noChangeArrowheads="1"/>
            </p:cNvPicPr>
            <p:nvPr/>
          </p:nvPicPr>
          <p:blipFill>
            <a:blip r:embed="rId4" cstate="print"/>
            <a:srcRect/>
            <a:stretch>
              <a:fillRect/>
            </a:stretch>
          </p:blipFill>
          <p:spPr bwMode="auto">
            <a:xfrm>
              <a:off x="6292851" y="1731963"/>
              <a:ext cx="2879725" cy="2525712"/>
            </a:xfrm>
            <a:prstGeom prst="rect">
              <a:avLst/>
            </a:prstGeom>
            <a:noFill/>
            <a:ln w="28575">
              <a:solidFill>
                <a:srgbClr val="F7941D"/>
              </a:solidFill>
              <a:miter lim="800000"/>
              <a:headEnd/>
              <a:tailEnd/>
            </a:ln>
          </p:spPr>
        </p:pic>
        <p:pic>
          <p:nvPicPr>
            <p:cNvPr id="14" name="Picture 29" descr="C:\salome_official\projects\11gR2\screenshots\les6_26s_c.gif"/>
            <p:cNvPicPr>
              <a:picLocks noChangeAspect="1" noChangeArrowheads="1"/>
            </p:cNvPicPr>
            <p:nvPr/>
          </p:nvPicPr>
          <p:blipFill>
            <a:blip r:embed="rId5" cstate="print"/>
            <a:srcRect/>
            <a:stretch>
              <a:fillRect/>
            </a:stretch>
          </p:blipFill>
          <p:spPr bwMode="auto">
            <a:xfrm>
              <a:off x="6299201" y="4505326"/>
              <a:ext cx="2879725" cy="468313"/>
            </a:xfrm>
            <a:prstGeom prst="rect">
              <a:avLst/>
            </a:prstGeom>
            <a:noFill/>
            <a:ln w="28575">
              <a:solidFill>
                <a:srgbClr val="F7941D"/>
              </a:solidFill>
              <a:miter lim="800000"/>
              <a:headEnd/>
              <a:tailEnd/>
            </a:ln>
          </p:spPr>
        </p:pic>
        <p:sp>
          <p:nvSpPr>
            <p:cNvPr id="15" name="TextBox 28"/>
            <p:cNvSpPr txBox="1"/>
            <p:nvPr/>
          </p:nvSpPr>
          <p:spPr>
            <a:xfrm>
              <a:off x="2665412" y="5867400"/>
              <a:ext cx="5791200" cy="584775"/>
            </a:xfrm>
            <a:prstGeom prst="rect">
              <a:avLst/>
            </a:prstGeom>
            <a:noFill/>
          </p:spPr>
          <p:txBody>
            <a:bodyPr wrap="square" rtlCol="0">
              <a:spAutoFit/>
            </a:bodyPr>
            <a:lstStyle/>
            <a:p>
              <a:r>
                <a:rPr lang="en-US" sz="1600" dirty="0">
                  <a:latin typeface="+mn-lt"/>
                </a:rPr>
                <a:t>Therefore, the above two records do not appear in the equijoin result.</a:t>
              </a:r>
            </a:p>
          </p:txBody>
        </p:sp>
      </p:grpSp>
      <p:cxnSp>
        <p:nvCxnSpPr>
          <p:cNvPr id="16" name="Straight Arrow Connector 5"/>
          <p:cNvCxnSpPr>
            <a:stCxn id="11" idx="2"/>
          </p:cNvCxnSpPr>
          <p:nvPr/>
        </p:nvCxnSpPr>
        <p:spPr bwMode="auto">
          <a:xfrm>
            <a:off x="5167831" y="3655596"/>
            <a:ext cx="0" cy="492125"/>
          </a:xfrm>
          <a:prstGeom prst="straightConnector1">
            <a:avLst/>
          </a:prstGeom>
          <a:noFill/>
          <a:ln w="28575" cap="flat" cmpd="sng" algn="ctr">
            <a:solidFill>
              <a:srgbClr val="F7941D"/>
            </a:solidFill>
            <a:prstDash val="solid"/>
            <a:round/>
            <a:headEnd type="none" w="sm" len="sm"/>
            <a:tailEnd type="triangle" w="lg" len="lg"/>
          </a:ln>
          <a:effectLst/>
        </p:spPr>
      </p:cxnSp>
      <p:cxnSp>
        <p:nvCxnSpPr>
          <p:cNvPr id="17" name="Elbow Connector 7"/>
          <p:cNvCxnSpPr>
            <a:endCxn id="14" idx="1"/>
          </p:cNvCxnSpPr>
          <p:nvPr/>
        </p:nvCxnSpPr>
        <p:spPr bwMode="auto">
          <a:xfrm flipV="1">
            <a:off x="4875212" y="4629529"/>
            <a:ext cx="1516581" cy="552071"/>
          </a:xfrm>
          <a:prstGeom prst="bentConnector3">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248</a:t>
            </a:fld>
            <a:endParaRPr lang="es-VE" dirty="0"/>
          </a:p>
        </p:txBody>
      </p:sp>
    </p:spTree>
    <p:extLst>
      <p:ext uri="{BB962C8B-B14F-4D97-AF65-F5344CB8AC3E}">
        <p14:creationId xmlns:p14="http://schemas.microsoft.com/office/powerpoint/2010/main" val="34626218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INNER</a:t>
            </a:r>
            <a:r>
              <a:rPr lang="en-US" altLang="en-US" dirty="0"/>
              <a:t> Versus </a:t>
            </a:r>
            <a:r>
              <a:rPr lang="en-US" altLang="en-US" dirty="0">
                <a:latin typeface="Courier New" pitchFamily="49" charset="0"/>
              </a:rPr>
              <a:t>OUTER</a:t>
            </a:r>
            <a:r>
              <a:rPr lang="en-US" altLang="en-US" dirty="0"/>
              <a:t> Joins</a:t>
            </a:r>
            <a:endParaRPr lang="es-VE" dirty="0"/>
          </a:p>
        </p:txBody>
      </p:sp>
      <p:sp>
        <p:nvSpPr>
          <p:cNvPr id="5" name="Marcador de contenido 4"/>
          <p:cNvSpPr>
            <a:spLocks noGrp="1"/>
          </p:cNvSpPr>
          <p:nvPr>
            <p:ph idx="1"/>
          </p:nvPr>
        </p:nvSpPr>
        <p:spPr/>
        <p:txBody>
          <a:bodyPr/>
          <a:lstStyle/>
          <a:p>
            <a:pPr lvl="1"/>
            <a:r>
              <a:rPr lang="en-US" altLang="en-US" dirty="0"/>
              <a:t>In SQL:1999, the join of two tables returning only matched rows is called an </a:t>
            </a:r>
            <a:r>
              <a:rPr lang="en-US" altLang="en-US" dirty="0">
                <a:latin typeface="Courier New" pitchFamily="49" charset="0"/>
              </a:rPr>
              <a:t>INNER</a:t>
            </a:r>
            <a:r>
              <a:rPr lang="en-US" altLang="en-US" dirty="0"/>
              <a:t> join.</a:t>
            </a:r>
          </a:p>
          <a:p>
            <a:pPr lvl="1"/>
            <a:r>
              <a:rPr lang="en-US" altLang="en-US" dirty="0"/>
              <a:t>A join between two tables that returns the results of the </a:t>
            </a:r>
            <a:r>
              <a:rPr lang="en-US" altLang="en-US" dirty="0">
                <a:latin typeface="Courier New" pitchFamily="49" charset="0"/>
              </a:rPr>
              <a:t>INNER</a:t>
            </a:r>
            <a:r>
              <a:rPr lang="en-US" altLang="en-US" dirty="0"/>
              <a:t> join as well as the unmatched rows from the left (or right) table is called a </a:t>
            </a:r>
            <a:r>
              <a:rPr lang="en-US" altLang="en-US" dirty="0">
                <a:latin typeface="Courier New" pitchFamily="49" charset="0"/>
              </a:rPr>
              <a:t>LEFT</a:t>
            </a:r>
            <a:r>
              <a:rPr lang="en-US" altLang="en-US" dirty="0"/>
              <a:t> (or </a:t>
            </a:r>
            <a:r>
              <a:rPr lang="en-US" altLang="en-US" dirty="0">
                <a:latin typeface="Courier New" pitchFamily="49" charset="0"/>
              </a:rPr>
              <a:t>RIGHT</a:t>
            </a:r>
            <a:r>
              <a:rPr lang="en-US" altLang="en-US" dirty="0"/>
              <a:t>) </a:t>
            </a:r>
            <a:r>
              <a:rPr lang="en-US" altLang="en-US" dirty="0">
                <a:latin typeface="Courier New" pitchFamily="49" charset="0"/>
              </a:rPr>
              <a:t>OUTER</a:t>
            </a:r>
            <a:r>
              <a:rPr lang="en-US" altLang="en-US" dirty="0"/>
              <a:t> join.</a:t>
            </a:r>
          </a:p>
          <a:p>
            <a:pPr lvl="1"/>
            <a:r>
              <a:rPr lang="en-US" altLang="en-US" dirty="0"/>
              <a:t>A join between two tables that returns the results of an </a:t>
            </a:r>
            <a:r>
              <a:rPr lang="en-US" altLang="en-US" dirty="0">
                <a:latin typeface="Courier New" pitchFamily="49" charset="0"/>
              </a:rPr>
              <a:t>INNER</a:t>
            </a:r>
            <a:r>
              <a:rPr lang="en-US" altLang="en-US" dirty="0"/>
              <a:t> join as well as the results of a left and right join is a </a:t>
            </a:r>
            <a:r>
              <a:rPr lang="en-US" altLang="en-US" dirty="0">
                <a:latin typeface="Courier New"/>
              </a:rPr>
              <a:t>FULL</a:t>
            </a:r>
            <a:r>
              <a:rPr lang="en-US" altLang="en-US" dirty="0"/>
              <a:t> </a:t>
            </a:r>
            <a:r>
              <a:rPr lang="en-US" altLang="en-US" dirty="0">
                <a:latin typeface="Courier New"/>
              </a:rPr>
              <a:t>OUTER JOIN</a:t>
            </a:r>
            <a:r>
              <a:rPr lang="en-US" altLang="en-US" dirty="0"/>
              <a:t>.</a:t>
            </a:r>
          </a:p>
          <a:p>
            <a:endParaRPr lang="es-VE" dirty="0"/>
          </a:p>
        </p:txBody>
      </p:sp>
      <p:pic>
        <p:nvPicPr>
          <p:cNvPr id="6" name="Picture 4" descr="cnt205607.gif"/>
          <p:cNvPicPr>
            <a:picLocks noChangeAspect="1"/>
          </p:cNvPicPr>
          <p:nvPr/>
        </p:nvPicPr>
        <p:blipFill>
          <a:blip r:embed="rId3" cstate="print">
            <a:duotone>
              <a:prstClr val="black"/>
              <a:schemeClr val="tx2">
                <a:tint val="45000"/>
                <a:satMod val="400000"/>
              </a:schemeClr>
            </a:duotone>
          </a:blip>
          <a:stretch>
            <a:fillRect/>
          </a:stretch>
        </p:blipFill>
        <p:spPr>
          <a:xfrm>
            <a:off x="4485941" y="5266189"/>
            <a:ext cx="548640" cy="588461"/>
          </a:xfrm>
          <a:prstGeom prst="rect">
            <a:avLst/>
          </a:prstGeom>
        </p:spPr>
      </p:pic>
      <p:pic>
        <p:nvPicPr>
          <p:cNvPr id="7" name="Picture 7" descr="cnt205604.gif"/>
          <p:cNvPicPr>
            <a:picLocks noChangeAspect="1"/>
          </p:cNvPicPr>
          <p:nvPr/>
        </p:nvPicPr>
        <p:blipFill>
          <a:blip r:embed="rId4" cstate="print">
            <a:duotone>
              <a:prstClr val="black"/>
              <a:schemeClr val="tx2">
                <a:tint val="45000"/>
                <a:satMod val="400000"/>
              </a:schemeClr>
            </a:duotone>
          </a:blip>
          <a:stretch>
            <a:fillRect/>
          </a:stretch>
        </p:blipFill>
        <p:spPr>
          <a:xfrm>
            <a:off x="7130001" y="5338037"/>
            <a:ext cx="434340" cy="444764"/>
          </a:xfrm>
          <a:prstGeom prst="rect">
            <a:avLst/>
          </a:prstGeom>
        </p:spPr>
      </p:pic>
      <p:grpSp>
        <p:nvGrpSpPr>
          <p:cNvPr id="8" name="Group 25"/>
          <p:cNvGrpSpPr/>
          <p:nvPr/>
        </p:nvGrpSpPr>
        <p:grpSpPr>
          <a:xfrm>
            <a:off x="2491867" y="4664238"/>
            <a:ext cx="6889906" cy="2159134"/>
            <a:chOff x="2491867" y="3429000"/>
            <a:chExt cx="6889906" cy="2159134"/>
          </a:xfrm>
        </p:grpSpPr>
        <p:sp>
          <p:nvSpPr>
            <p:cNvPr id="9" name="Oval 18"/>
            <p:cNvSpPr>
              <a:spLocks noChangeAspect="1"/>
            </p:cNvSpPr>
            <p:nvPr/>
          </p:nvSpPr>
          <p:spPr bwMode="auto">
            <a:xfrm>
              <a:off x="5312569" y="3429000"/>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sp>
          <p:nvSpPr>
            <p:cNvPr id="10" name="TextBox 19"/>
            <p:cNvSpPr txBox="1"/>
            <p:nvPr/>
          </p:nvSpPr>
          <p:spPr>
            <a:xfrm>
              <a:off x="5160169" y="4752932"/>
              <a:ext cx="304800" cy="369332"/>
            </a:xfrm>
            <a:prstGeom prst="rect">
              <a:avLst/>
            </a:prstGeom>
            <a:noFill/>
          </p:spPr>
          <p:txBody>
            <a:bodyPr wrap="square" rtlCol="0">
              <a:spAutoFit/>
            </a:bodyPr>
            <a:lstStyle/>
            <a:p>
              <a:pPr algn="ctr"/>
              <a:r>
                <a:rPr lang="en-US" dirty="0"/>
                <a:t>B</a:t>
              </a:r>
            </a:p>
          </p:txBody>
        </p:sp>
        <p:pic>
          <p:nvPicPr>
            <p:cNvPr id="11" name="Picture 20"/>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18969" y="3726245"/>
              <a:ext cx="950886" cy="967610"/>
            </a:xfrm>
            <a:prstGeom prst="rect">
              <a:avLst/>
            </a:prstGeom>
          </p:spPr>
        </p:pic>
        <p:grpSp>
          <p:nvGrpSpPr>
            <p:cNvPr id="12" name="Group 8"/>
            <p:cNvGrpSpPr/>
            <p:nvPr/>
          </p:nvGrpSpPr>
          <p:grpSpPr>
            <a:xfrm>
              <a:off x="2491867" y="3429000"/>
              <a:ext cx="1716087" cy="1641830"/>
              <a:chOff x="2259141" y="3429000"/>
              <a:chExt cx="1716087" cy="1641830"/>
            </a:xfrm>
          </p:grpSpPr>
          <p:sp>
            <p:nvSpPr>
              <p:cNvPr id="18" name="Oval 16"/>
              <p:cNvSpPr>
                <a:spLocks noChangeAspect="1"/>
              </p:cNvSpPr>
              <p:nvPr/>
            </p:nvSpPr>
            <p:spPr bwMode="auto">
              <a:xfrm>
                <a:off x="2411541" y="3429000"/>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sp>
            <p:nvSpPr>
              <p:cNvPr id="19" name="TextBox 12"/>
              <p:cNvSpPr txBox="1"/>
              <p:nvPr/>
            </p:nvSpPr>
            <p:spPr>
              <a:xfrm>
                <a:off x="2259141" y="4701498"/>
                <a:ext cx="304800" cy="369332"/>
              </a:xfrm>
              <a:prstGeom prst="rect">
                <a:avLst/>
              </a:prstGeom>
              <a:noFill/>
            </p:spPr>
            <p:txBody>
              <a:bodyPr wrap="square" rtlCol="0">
                <a:spAutoFit/>
              </a:bodyPr>
              <a:lstStyle/>
              <a:p>
                <a:pPr algn="ctr"/>
                <a:r>
                  <a:rPr lang="en-US" dirty="0"/>
                  <a:t>A</a:t>
                </a:r>
              </a:p>
            </p:txBody>
          </p:sp>
          <p:pic>
            <p:nvPicPr>
              <p:cNvPr id="20" name="Picture 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7941" y="3726245"/>
                <a:ext cx="950886" cy="967610"/>
              </a:xfrm>
              <a:prstGeom prst="rect">
                <a:avLst/>
              </a:prstGeom>
            </p:spPr>
          </p:pic>
        </p:grpSp>
        <p:grpSp>
          <p:nvGrpSpPr>
            <p:cNvPr id="13" name="Group 9"/>
            <p:cNvGrpSpPr/>
            <p:nvPr/>
          </p:nvGrpSpPr>
          <p:grpSpPr>
            <a:xfrm>
              <a:off x="6873458" y="3429000"/>
              <a:ext cx="2508315" cy="2159134"/>
              <a:chOff x="6640732" y="3429000"/>
              <a:chExt cx="2508315" cy="2159134"/>
            </a:xfrm>
          </p:grpSpPr>
          <p:sp>
            <p:nvSpPr>
              <p:cNvPr id="14" name="TextBox 15"/>
              <p:cNvSpPr txBox="1"/>
              <p:nvPr/>
            </p:nvSpPr>
            <p:spPr>
              <a:xfrm>
                <a:off x="6640732" y="5064914"/>
                <a:ext cx="1889256" cy="523220"/>
              </a:xfrm>
              <a:prstGeom prst="rect">
                <a:avLst/>
              </a:prstGeom>
              <a:noFill/>
            </p:spPr>
            <p:txBody>
              <a:bodyPr wrap="square" rtlCol="0">
                <a:spAutoFit/>
              </a:bodyPr>
              <a:lstStyle/>
              <a:p>
                <a:pPr algn="ctr"/>
                <a:r>
                  <a:rPr lang="en-US" sz="1400" dirty="0">
                    <a:latin typeface="+mn-lt"/>
                  </a:rPr>
                  <a:t>(Matched &amp; Unmatched rows)</a:t>
                </a:r>
              </a:p>
            </p:txBody>
          </p:sp>
          <p:sp>
            <p:nvSpPr>
              <p:cNvPr id="15" name="Oval 21"/>
              <p:cNvSpPr>
                <a:spLocks noChangeAspect="1"/>
              </p:cNvSpPr>
              <p:nvPr/>
            </p:nvSpPr>
            <p:spPr bwMode="auto">
              <a:xfrm>
                <a:off x="7585360" y="3429000"/>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pic>
            <p:nvPicPr>
              <p:cNvPr id="16" name="Picture 2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91760" y="3726245"/>
                <a:ext cx="950886" cy="967610"/>
              </a:xfrm>
              <a:prstGeom prst="rect">
                <a:avLst/>
              </a:prstGeom>
            </p:spPr>
          </p:pic>
          <p:sp>
            <p:nvSpPr>
              <p:cNvPr id="17" name="TextBox 24"/>
              <p:cNvSpPr txBox="1"/>
              <p:nvPr/>
            </p:nvSpPr>
            <p:spPr>
              <a:xfrm>
                <a:off x="7306424" y="4760113"/>
                <a:ext cx="557872" cy="369332"/>
              </a:xfrm>
              <a:prstGeom prst="rect">
                <a:avLst/>
              </a:prstGeom>
              <a:noFill/>
            </p:spPr>
            <p:txBody>
              <a:bodyPr wrap="square" rtlCol="0">
                <a:spAutoFit/>
              </a:bodyPr>
              <a:lstStyle/>
              <a:p>
                <a:pPr algn="ctr"/>
                <a:r>
                  <a:rPr lang="en-US" dirty="0"/>
                  <a:t>AB</a:t>
                </a:r>
              </a:p>
            </p:txBody>
          </p:sp>
        </p:gr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249</a:t>
            </a:fld>
            <a:endParaRPr lang="es-VE" dirty="0"/>
          </a:p>
        </p:txBody>
      </p:sp>
    </p:spTree>
    <p:extLst>
      <p:ext uri="{BB962C8B-B14F-4D97-AF65-F5344CB8AC3E}">
        <p14:creationId xmlns:p14="http://schemas.microsoft.com/office/powerpoint/2010/main" val="76457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Tables Used in the Course</a:t>
            </a:r>
            <a:endParaRPr/>
          </a:p>
        </p:txBody>
      </p:sp>
      <p:grpSp>
        <p:nvGrpSpPr>
          <p:cNvPr id="681" name="Google Shape;681;p40"/>
          <p:cNvGrpSpPr/>
          <p:nvPr/>
        </p:nvGrpSpPr>
        <p:grpSpPr>
          <a:xfrm>
            <a:off x="3368242" y="956510"/>
            <a:ext cx="5452341" cy="3379185"/>
            <a:chOff x="2557029" y="907169"/>
            <a:chExt cx="5452341" cy="3379185"/>
          </a:xfrm>
        </p:grpSpPr>
        <p:sp>
          <p:nvSpPr>
            <p:cNvPr id="682" name="Google Shape;682;p40"/>
            <p:cNvSpPr/>
            <p:nvPr/>
          </p:nvSpPr>
          <p:spPr>
            <a:xfrm>
              <a:off x="4438649" y="907169"/>
              <a:ext cx="1689100" cy="357187"/>
            </a:xfrm>
            <a:prstGeom prst="rect">
              <a:avLst/>
            </a:prstGeom>
            <a:noFill/>
            <a:ln>
              <a:noFill/>
            </a:ln>
          </p:spPr>
          <p:txBody>
            <a:bodyPr spcFirstLastPara="1" wrap="square" lIns="82550" tIns="41275" rIns="82550" bIns="41275" anchor="t" anchorCtr="0">
              <a:noAutofit/>
            </a:bodyPr>
            <a:lstStyle/>
            <a:p>
              <a:pPr marL="0" marR="0" lvl="0" indent="0" algn="ctr"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EMPLOYEES</a:t>
              </a:r>
              <a:endParaRPr sz="1800">
                <a:solidFill>
                  <a:schemeClr val="dk1"/>
                </a:solidFill>
                <a:latin typeface="Calibri"/>
                <a:ea typeface="Calibri"/>
                <a:cs typeface="Calibri"/>
                <a:sym typeface="Calibri"/>
              </a:endParaRPr>
            </a:p>
          </p:txBody>
        </p:sp>
        <p:pic>
          <p:nvPicPr>
            <p:cNvPr id="683" name="Google Shape;683;p40"/>
            <p:cNvPicPr preferRelativeResize="0"/>
            <p:nvPr/>
          </p:nvPicPr>
          <p:blipFill rotWithShape="1">
            <a:blip r:embed="rId3">
              <a:alphaModFix/>
            </a:blip>
            <a:srcRect/>
            <a:stretch/>
          </p:blipFill>
          <p:spPr>
            <a:xfrm>
              <a:off x="2557029" y="1262356"/>
              <a:ext cx="5452341" cy="3023998"/>
            </a:xfrm>
            <a:prstGeom prst="rect">
              <a:avLst/>
            </a:prstGeom>
            <a:noFill/>
            <a:ln w="28575" cap="flat" cmpd="sng">
              <a:solidFill>
                <a:srgbClr val="F7941D"/>
              </a:solidFill>
              <a:prstDash val="solid"/>
              <a:miter lim="800000"/>
              <a:headEnd type="none" w="sm" len="sm"/>
              <a:tailEnd type="none" w="sm" len="sm"/>
            </a:ln>
          </p:spPr>
        </p:pic>
      </p:grpSp>
      <p:pic>
        <p:nvPicPr>
          <p:cNvPr id="684" name="Google Shape;684;p40"/>
          <p:cNvPicPr preferRelativeResize="0"/>
          <p:nvPr/>
        </p:nvPicPr>
        <p:blipFill rotWithShape="1">
          <a:blip r:embed="rId4">
            <a:alphaModFix/>
          </a:blip>
          <a:srcRect b="60795"/>
          <a:stretch/>
        </p:blipFill>
        <p:spPr>
          <a:xfrm>
            <a:off x="1917550" y="4735560"/>
            <a:ext cx="4323076" cy="1326350"/>
          </a:xfrm>
          <a:prstGeom prst="rect">
            <a:avLst/>
          </a:prstGeom>
          <a:noFill/>
          <a:ln w="28575" cap="flat" cmpd="sng">
            <a:solidFill>
              <a:srgbClr val="F7941D"/>
            </a:solidFill>
            <a:prstDash val="solid"/>
            <a:miter lim="800000"/>
            <a:headEnd type="none" w="sm" len="sm"/>
            <a:tailEnd type="none" w="sm" len="sm"/>
          </a:ln>
        </p:spPr>
      </p:pic>
      <p:pic>
        <p:nvPicPr>
          <p:cNvPr id="685" name="Google Shape;685;p40"/>
          <p:cNvPicPr preferRelativeResize="0"/>
          <p:nvPr/>
        </p:nvPicPr>
        <p:blipFill rotWithShape="1">
          <a:blip r:embed="rId5">
            <a:alphaModFix/>
          </a:blip>
          <a:srcRect l="20159" t="27421" r="49289" b="52889"/>
          <a:stretch/>
        </p:blipFill>
        <p:spPr>
          <a:xfrm>
            <a:off x="6617975" y="4711911"/>
            <a:ext cx="3723624" cy="1350000"/>
          </a:xfrm>
          <a:prstGeom prst="rect">
            <a:avLst/>
          </a:prstGeom>
          <a:noFill/>
          <a:ln w="28575" cap="flat" cmpd="sng">
            <a:solidFill>
              <a:srgbClr val="F7941D"/>
            </a:solidFill>
            <a:prstDash val="solid"/>
            <a:miter lim="800000"/>
            <a:headEnd type="none" w="sm" len="sm"/>
            <a:tailEnd type="none" w="sm" len="sm"/>
          </a:ln>
        </p:spPr>
      </p:pic>
      <p:grpSp>
        <p:nvGrpSpPr>
          <p:cNvPr id="686" name="Google Shape;686;p40"/>
          <p:cNvGrpSpPr/>
          <p:nvPr/>
        </p:nvGrpSpPr>
        <p:grpSpPr>
          <a:xfrm>
            <a:off x="3315855" y="4375951"/>
            <a:ext cx="5134768" cy="366336"/>
            <a:chOff x="2355056" y="4248374"/>
            <a:chExt cx="5134768" cy="366336"/>
          </a:xfrm>
        </p:grpSpPr>
        <p:sp>
          <p:nvSpPr>
            <p:cNvPr id="687" name="Google Shape;687;p40"/>
            <p:cNvSpPr/>
            <p:nvPr/>
          </p:nvSpPr>
          <p:spPr>
            <a:xfrm>
              <a:off x="5813424" y="4254410"/>
              <a:ext cx="1676400" cy="360300"/>
            </a:xfrm>
            <a:prstGeom prst="rect">
              <a:avLst/>
            </a:prstGeom>
            <a:noFill/>
            <a:ln>
              <a:noFill/>
            </a:ln>
          </p:spPr>
          <p:txBody>
            <a:bodyPr spcFirstLastPara="1" wrap="square" lIns="82550" tIns="41275" rIns="82550" bIns="41275" anchor="t" anchorCtr="0">
              <a:noAutofit/>
            </a:bodyPr>
            <a:lstStyle/>
            <a:p>
              <a:pPr marL="0" marR="0" lvl="0" indent="0" algn="ctr"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DEPARTMENTS</a:t>
              </a:r>
              <a:endParaRPr sz="1800">
                <a:solidFill>
                  <a:schemeClr val="dk1"/>
                </a:solidFill>
                <a:latin typeface="Calibri"/>
                <a:ea typeface="Calibri"/>
                <a:cs typeface="Calibri"/>
                <a:sym typeface="Calibri"/>
              </a:endParaRPr>
            </a:p>
          </p:txBody>
        </p:sp>
        <p:sp>
          <p:nvSpPr>
            <p:cNvPr id="688" name="Google Shape;688;p40"/>
            <p:cNvSpPr/>
            <p:nvPr/>
          </p:nvSpPr>
          <p:spPr>
            <a:xfrm>
              <a:off x="2355056" y="4248374"/>
              <a:ext cx="1870200" cy="357300"/>
            </a:xfrm>
            <a:prstGeom prst="rect">
              <a:avLst/>
            </a:prstGeom>
            <a:noFill/>
            <a:ln>
              <a:noFill/>
            </a:ln>
          </p:spPr>
          <p:txBody>
            <a:bodyPr spcFirstLastPara="1" wrap="square" lIns="82550" tIns="41275" rIns="82550" bIns="41275" anchor="t" anchorCtr="0">
              <a:noAutofit/>
            </a:bodyPr>
            <a:lstStyle/>
            <a:p>
              <a:pPr marL="0" marR="0" lvl="0" indent="0" algn="ctr" rtl="0">
                <a:spcBef>
                  <a:spcPts val="0"/>
                </a:spcBef>
                <a:spcAft>
                  <a:spcPts val="0"/>
                </a:spcAft>
                <a:buClr>
                  <a:srgbClr val="2F2F2F"/>
                </a:buClr>
                <a:buSzPts val="1800"/>
                <a:buFont typeface="Courier New"/>
                <a:buNone/>
              </a:pPr>
              <a:r>
                <a:rPr lang="en-US" sz="1800">
                  <a:solidFill>
                    <a:srgbClr val="2F2F2F"/>
                  </a:solidFill>
                  <a:latin typeface="Courier New"/>
                  <a:ea typeface="Courier New"/>
                  <a:cs typeface="Courier New"/>
                  <a:sym typeface="Courier New"/>
                </a:rPr>
                <a:t>JOBS</a:t>
              </a:r>
              <a:endParaRPr sz="1800">
                <a:solidFill>
                  <a:schemeClr val="dk1"/>
                </a:solidFill>
                <a:latin typeface="Calibri"/>
                <a:ea typeface="Calibri"/>
                <a:cs typeface="Calibri"/>
                <a:sym typeface="Calibri"/>
              </a:endParaRPr>
            </a:p>
          </p:txBody>
        </p:sp>
      </p:grp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LEFT</a:t>
            </a:r>
            <a:r>
              <a:rPr lang="en-US" altLang="en-US" dirty="0"/>
              <a:t> </a:t>
            </a:r>
            <a:r>
              <a:rPr lang="en-US" altLang="en-US" dirty="0">
                <a:latin typeface="Courier New" pitchFamily="49" charset="0"/>
              </a:rPr>
              <a:t>OUTER</a:t>
            </a:r>
            <a:r>
              <a:rPr lang="en-US" altLang="en-US" dirty="0"/>
              <a:t> </a:t>
            </a:r>
            <a:r>
              <a:rPr lang="en-US" altLang="en-US" dirty="0">
                <a:latin typeface="Courier New" pitchFamily="49" charset="0"/>
              </a:rPr>
              <a:t>JOIN</a:t>
            </a:r>
            <a:endParaRPr lang="es-VE" dirty="0"/>
          </a:p>
        </p:txBody>
      </p:sp>
      <p:grpSp>
        <p:nvGrpSpPr>
          <p:cNvPr id="6" name="Group 1"/>
          <p:cNvGrpSpPr/>
          <p:nvPr/>
        </p:nvGrpSpPr>
        <p:grpSpPr>
          <a:xfrm>
            <a:off x="2557066" y="1494029"/>
            <a:ext cx="7331364" cy="3869943"/>
            <a:chOff x="2428730" y="1494220"/>
            <a:chExt cx="7331364" cy="3869943"/>
          </a:xfrm>
        </p:grpSpPr>
        <p:sp>
          <p:nvSpPr>
            <p:cNvPr id="7" name="Content Placeholder 2"/>
            <p:cNvSpPr txBox="1">
              <a:spLocks/>
            </p:cNvSpPr>
            <p:nvPr/>
          </p:nvSpPr>
          <p:spPr bwMode="gray">
            <a:xfrm>
              <a:off x="2428730" y="1494220"/>
              <a:ext cx="7331364" cy="895290"/>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SELECT e.last_name, e.department_id, d.department_name</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FROM   employees e LEFT OUTER JOIN departments d</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ON   (e.department_id = d.department_id) ;</a:t>
              </a:r>
            </a:p>
          </p:txBody>
        </p:sp>
        <p:sp>
          <p:nvSpPr>
            <p:cNvPr id="8" name="Text Box 8"/>
            <p:cNvSpPr txBox="1">
              <a:spLocks noChangeArrowheads="1"/>
            </p:cNvSpPr>
            <p:nvPr/>
          </p:nvSpPr>
          <p:spPr bwMode="auto">
            <a:xfrm>
              <a:off x="2436812" y="3824288"/>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9" name="Rectangle 9"/>
            <p:cNvSpPr>
              <a:spLocks noChangeArrowheads="1"/>
            </p:cNvSpPr>
            <p:nvPr/>
          </p:nvSpPr>
          <p:spPr bwMode="gray">
            <a:xfrm>
              <a:off x="4787900" y="1858964"/>
              <a:ext cx="1987550" cy="24447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0" name="Picture 13" descr="C:\salome_official\projects\11gR2\screenshots\les6_28s_a.gif"/>
            <p:cNvPicPr>
              <a:picLocks noChangeAspect="1" noChangeArrowheads="1"/>
            </p:cNvPicPr>
            <p:nvPr/>
          </p:nvPicPr>
          <p:blipFill>
            <a:blip r:embed="rId3" cstate="print"/>
            <a:srcRect/>
            <a:stretch>
              <a:fillRect/>
            </a:stretch>
          </p:blipFill>
          <p:spPr bwMode="auto">
            <a:xfrm>
              <a:off x="2492375" y="2622550"/>
              <a:ext cx="4435475" cy="1371600"/>
            </a:xfrm>
            <a:prstGeom prst="rect">
              <a:avLst/>
            </a:prstGeom>
            <a:noFill/>
            <a:ln w="28575">
              <a:solidFill>
                <a:srgbClr val="F7941D"/>
              </a:solidFill>
              <a:miter lim="800000"/>
              <a:headEnd/>
              <a:tailEnd/>
            </a:ln>
          </p:spPr>
        </p:pic>
        <p:pic>
          <p:nvPicPr>
            <p:cNvPr id="11" name="Picture 14" descr="C:\salome_official\projects\11gR2\screenshots\les6_28s_b.gif"/>
            <p:cNvPicPr>
              <a:picLocks noChangeAspect="1" noChangeArrowheads="1"/>
            </p:cNvPicPr>
            <p:nvPr/>
          </p:nvPicPr>
          <p:blipFill>
            <a:blip r:embed="rId4" cstate="print"/>
            <a:srcRect/>
            <a:stretch>
              <a:fillRect/>
            </a:stretch>
          </p:blipFill>
          <p:spPr bwMode="auto">
            <a:xfrm>
              <a:off x="2493962" y="4221163"/>
              <a:ext cx="4435475" cy="1143000"/>
            </a:xfrm>
            <a:prstGeom prst="rect">
              <a:avLst/>
            </a:prstGeom>
            <a:noFill/>
            <a:ln w="28575">
              <a:solidFill>
                <a:srgbClr val="F7941D"/>
              </a:solidFill>
              <a:miter lim="800000"/>
              <a:headEnd/>
              <a:tailEnd/>
            </a:ln>
          </p:spPr>
        </p:pic>
        <p:sp>
          <p:nvSpPr>
            <p:cNvPr id="12" name="Rectangle 5"/>
            <p:cNvSpPr>
              <a:spLocks noChangeArrowheads="1"/>
            </p:cNvSpPr>
            <p:nvPr/>
          </p:nvSpPr>
          <p:spPr bwMode="gray">
            <a:xfrm>
              <a:off x="2484436" y="5135563"/>
              <a:ext cx="4433888"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250</a:t>
            </a:fld>
            <a:endParaRPr lang="es-VE" dirty="0"/>
          </a:p>
        </p:txBody>
      </p:sp>
    </p:spTree>
    <p:extLst>
      <p:ext uri="{BB962C8B-B14F-4D97-AF65-F5344CB8AC3E}">
        <p14:creationId xmlns:p14="http://schemas.microsoft.com/office/powerpoint/2010/main" val="19321158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RIGHT</a:t>
            </a:r>
            <a:r>
              <a:rPr lang="en-US" altLang="en-US" dirty="0"/>
              <a:t> </a:t>
            </a:r>
            <a:r>
              <a:rPr lang="en-US" altLang="en-US" dirty="0">
                <a:latin typeface="Courier New" pitchFamily="49" charset="0"/>
              </a:rPr>
              <a:t>OUTER</a:t>
            </a:r>
            <a:r>
              <a:rPr lang="en-US" altLang="en-US" dirty="0"/>
              <a:t> </a:t>
            </a:r>
            <a:r>
              <a:rPr lang="en-US" altLang="en-US" dirty="0">
                <a:latin typeface="Courier New" pitchFamily="49" charset="0"/>
              </a:rPr>
              <a:t>JOIN</a:t>
            </a:r>
            <a:endParaRPr lang="es-VE" dirty="0"/>
          </a:p>
        </p:txBody>
      </p:sp>
      <p:grpSp>
        <p:nvGrpSpPr>
          <p:cNvPr id="4" name="Group 1"/>
          <p:cNvGrpSpPr>
            <a:grpSpLocks/>
          </p:cNvGrpSpPr>
          <p:nvPr/>
        </p:nvGrpSpPr>
        <p:grpSpPr bwMode="auto">
          <a:xfrm>
            <a:off x="2541169" y="1487236"/>
            <a:ext cx="7331075" cy="4140200"/>
            <a:chOff x="838200" y="1794288"/>
            <a:chExt cx="7331364" cy="4141375"/>
          </a:xfrm>
        </p:grpSpPr>
        <p:sp>
          <p:nvSpPr>
            <p:cNvPr id="5" name="Content Placeholder 2"/>
            <p:cNvSpPr txBox="1">
              <a:spLocks/>
            </p:cNvSpPr>
            <p:nvPr/>
          </p:nvSpPr>
          <p:spPr bwMode="gray">
            <a:xfrm>
              <a:off x="838200" y="1794288"/>
              <a:ext cx="7331364" cy="895290"/>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SELECT e.last_name, d.department_id, d.department_name</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FROM   employees e RIGHT OUTER JOIN departments d</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ON    (e.department_id = d.department_id) ;</a:t>
              </a:r>
            </a:p>
          </p:txBody>
        </p:sp>
        <p:pic>
          <p:nvPicPr>
            <p:cNvPr id="6" name="Picture 17" descr="C:\salome_official\projects\11gR2\screenshots\les6_29s_a.gif"/>
            <p:cNvPicPr>
              <a:picLocks noChangeAspect="1" noChangeArrowheads="1"/>
            </p:cNvPicPr>
            <p:nvPr/>
          </p:nvPicPr>
          <p:blipFill>
            <a:blip r:embed="rId3" cstate="print"/>
            <a:srcRect/>
            <a:stretch>
              <a:fillRect/>
            </a:stretch>
          </p:blipFill>
          <p:spPr bwMode="auto">
            <a:xfrm>
              <a:off x="931863" y="2922588"/>
              <a:ext cx="4435475" cy="2057400"/>
            </a:xfrm>
            <a:prstGeom prst="rect">
              <a:avLst/>
            </a:prstGeom>
            <a:noFill/>
            <a:ln w="28575">
              <a:solidFill>
                <a:srgbClr val="F7941D"/>
              </a:solidFill>
              <a:miter lim="800000"/>
              <a:headEnd/>
              <a:tailEnd/>
            </a:ln>
          </p:spPr>
        </p:pic>
        <p:sp>
          <p:nvSpPr>
            <p:cNvPr id="7" name="Text Box 5"/>
            <p:cNvSpPr txBox="1">
              <a:spLocks noChangeArrowheads="1"/>
            </p:cNvSpPr>
            <p:nvPr/>
          </p:nvSpPr>
          <p:spPr bwMode="gray">
            <a:xfrm>
              <a:off x="871538" y="4830763"/>
              <a:ext cx="366712" cy="395092"/>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8" name="Rectangle 6"/>
            <p:cNvSpPr>
              <a:spLocks noChangeArrowheads="1"/>
            </p:cNvSpPr>
            <p:nvPr/>
          </p:nvSpPr>
          <p:spPr bwMode="gray">
            <a:xfrm>
              <a:off x="3225800" y="2149475"/>
              <a:ext cx="2082800" cy="26352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9" name="Picture 18" descr="C:\salome_official\projects\11gR2\screenshots\les6_29s_b.gif"/>
            <p:cNvPicPr>
              <a:picLocks noChangeAspect="1" noChangeArrowheads="1"/>
            </p:cNvPicPr>
            <p:nvPr/>
          </p:nvPicPr>
          <p:blipFill>
            <a:blip r:embed="rId4" cstate="print"/>
            <a:srcRect/>
            <a:stretch>
              <a:fillRect/>
            </a:stretch>
          </p:blipFill>
          <p:spPr bwMode="auto">
            <a:xfrm>
              <a:off x="930275" y="5248275"/>
              <a:ext cx="4435475" cy="685800"/>
            </a:xfrm>
            <a:prstGeom prst="rect">
              <a:avLst/>
            </a:prstGeom>
            <a:noFill/>
            <a:ln w="28575">
              <a:solidFill>
                <a:srgbClr val="F7941D"/>
              </a:solidFill>
              <a:miter lim="800000"/>
              <a:headEnd/>
              <a:tailEnd/>
            </a:ln>
          </p:spPr>
        </p:pic>
        <p:sp>
          <p:nvSpPr>
            <p:cNvPr id="10" name="Rectangle 12"/>
            <p:cNvSpPr>
              <a:spLocks noChangeArrowheads="1"/>
            </p:cNvSpPr>
            <p:nvPr/>
          </p:nvSpPr>
          <p:spPr bwMode="gray">
            <a:xfrm>
              <a:off x="928688" y="5708650"/>
              <a:ext cx="4435475" cy="227013"/>
            </a:xfrm>
            <a:prstGeom prst="rect">
              <a:avLst/>
            </a:prstGeom>
            <a:noFill/>
            <a:ln w="28575">
              <a:solidFill>
                <a:schemeClr val="tx1"/>
              </a:solidFill>
              <a:miter lim="800000"/>
              <a:headEnd type="none" w="sm" len="sm"/>
              <a:tailEnd type="none" w="sm" len="sm"/>
            </a:ln>
          </p:spPr>
          <p:txBody>
            <a:bodyPr wrap="none" anchor="ctr"/>
            <a:lstStyle/>
            <a:p>
              <a:pPr eaLnBrk="1" hangingPunct="1"/>
              <a:endParaRPr lang="en-IN" altLang="en-US" dirty="0"/>
            </a:p>
          </p:txBody>
        </p:sp>
      </p:grpSp>
      <p:sp>
        <p:nvSpPr>
          <p:cNvPr id="3" name="Marcador de número de diapositiva 2"/>
          <p:cNvSpPr>
            <a:spLocks noGrp="1"/>
          </p:cNvSpPr>
          <p:nvPr>
            <p:ph type="sldNum" sz="quarter" idx="12"/>
          </p:nvPr>
        </p:nvSpPr>
        <p:spPr/>
        <p:txBody>
          <a:bodyPr/>
          <a:lstStyle/>
          <a:p>
            <a:fld id="{3F142242-9245-470F-9EB3-514B6C674675}" type="slidenum">
              <a:rPr lang="es-VE" smtClean="0"/>
              <a:pPr/>
              <a:t>251</a:t>
            </a:fld>
            <a:endParaRPr lang="es-VE" dirty="0"/>
          </a:p>
        </p:txBody>
      </p:sp>
    </p:spTree>
    <p:extLst>
      <p:ext uri="{BB962C8B-B14F-4D97-AF65-F5344CB8AC3E}">
        <p14:creationId xmlns:p14="http://schemas.microsoft.com/office/powerpoint/2010/main" val="19992712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FULL</a:t>
            </a:r>
            <a:r>
              <a:rPr lang="en-US" altLang="en-US" dirty="0"/>
              <a:t> </a:t>
            </a:r>
            <a:r>
              <a:rPr lang="en-US" altLang="en-US" dirty="0">
                <a:latin typeface="Courier New" pitchFamily="49" charset="0"/>
              </a:rPr>
              <a:t>OUTER</a:t>
            </a:r>
            <a:r>
              <a:rPr lang="en-US" altLang="en-US" dirty="0"/>
              <a:t> </a:t>
            </a:r>
            <a:r>
              <a:rPr lang="en-US" altLang="en-US" dirty="0">
                <a:latin typeface="Courier New" pitchFamily="49" charset="0"/>
              </a:rPr>
              <a:t>JOIN</a:t>
            </a:r>
            <a:endParaRPr lang="es-VE" dirty="0"/>
          </a:p>
        </p:txBody>
      </p:sp>
      <p:sp>
        <p:nvSpPr>
          <p:cNvPr id="4" name="Content Placeholder 2"/>
          <p:cNvSpPr txBox="1">
            <a:spLocks/>
          </p:cNvSpPr>
          <p:nvPr/>
        </p:nvSpPr>
        <p:spPr bwMode="gray">
          <a:xfrm>
            <a:off x="2460814" y="1477036"/>
            <a:ext cx="7331364" cy="895290"/>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SELECT e.last_name, d.department_id, d.department_name</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FROM   employees e FULL OUTER JOIN departments d</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ON   (e.department_id = d.department_id) ;</a:t>
            </a:r>
          </a:p>
        </p:txBody>
      </p:sp>
      <p:sp>
        <p:nvSpPr>
          <p:cNvPr id="5" name="Text Box 7"/>
          <p:cNvSpPr txBox="1">
            <a:spLocks noChangeArrowheads="1"/>
          </p:cNvSpPr>
          <p:nvPr/>
        </p:nvSpPr>
        <p:spPr bwMode="gray">
          <a:xfrm>
            <a:off x="2522872" y="3589086"/>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6" name="Rectangle 8"/>
          <p:cNvSpPr>
            <a:spLocks noChangeArrowheads="1"/>
          </p:cNvSpPr>
          <p:nvPr/>
        </p:nvSpPr>
        <p:spPr bwMode="gray">
          <a:xfrm>
            <a:off x="4850147" y="1834900"/>
            <a:ext cx="1958975" cy="25082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7" name="Picture 9"/>
          <p:cNvPicPr>
            <a:picLocks noChangeAspect="1" noChangeArrowheads="1"/>
          </p:cNvPicPr>
          <p:nvPr/>
        </p:nvPicPr>
        <p:blipFill>
          <a:blip r:embed="rId3" cstate="print"/>
          <a:srcRect/>
          <a:stretch>
            <a:fillRect/>
          </a:stretch>
        </p:blipFill>
        <p:spPr bwMode="auto">
          <a:xfrm>
            <a:off x="2537159" y="2665162"/>
            <a:ext cx="3930650" cy="1020763"/>
          </a:xfrm>
          <a:prstGeom prst="rect">
            <a:avLst/>
          </a:prstGeom>
          <a:noFill/>
          <a:ln w="28575">
            <a:solidFill>
              <a:srgbClr val="F7941D"/>
            </a:solidFill>
            <a:miter lim="800000"/>
            <a:headEnd type="none" w="sm" len="sm"/>
            <a:tailEnd type="none" w="sm" len="sm"/>
          </a:ln>
        </p:spPr>
      </p:pic>
      <p:pic>
        <p:nvPicPr>
          <p:cNvPr id="8" name="Picture 11"/>
          <p:cNvPicPr>
            <a:picLocks noChangeAspect="1" noChangeArrowheads="1"/>
          </p:cNvPicPr>
          <p:nvPr/>
        </p:nvPicPr>
        <p:blipFill>
          <a:blip r:embed="rId4" cstate="print"/>
          <a:srcRect/>
          <a:stretch>
            <a:fillRect/>
          </a:stretch>
        </p:blipFill>
        <p:spPr bwMode="auto">
          <a:xfrm>
            <a:off x="2613360" y="4265361"/>
            <a:ext cx="3724275" cy="1371600"/>
          </a:xfrm>
          <a:prstGeom prst="rect">
            <a:avLst/>
          </a:prstGeom>
          <a:noFill/>
          <a:ln w="28575">
            <a:solidFill>
              <a:srgbClr val="F7941D"/>
            </a:solidFill>
            <a:miter lim="800000"/>
            <a:headEnd type="none" w="sm" len="sm"/>
            <a:tailEnd type="none" w="sm" len="sm"/>
          </a:ln>
        </p:spPr>
      </p:pic>
      <p:sp>
        <p:nvSpPr>
          <p:cNvPr id="9" name="Rectangle 11"/>
          <p:cNvSpPr>
            <a:spLocks noChangeArrowheads="1"/>
          </p:cNvSpPr>
          <p:nvPr/>
        </p:nvSpPr>
        <p:spPr bwMode="auto">
          <a:xfrm>
            <a:off x="2613359" y="5408361"/>
            <a:ext cx="3733800" cy="2286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10" name="Rectangle 9"/>
          <p:cNvSpPr>
            <a:spLocks noChangeArrowheads="1"/>
          </p:cNvSpPr>
          <p:nvPr/>
        </p:nvSpPr>
        <p:spPr bwMode="auto">
          <a:xfrm>
            <a:off x="2613359" y="4265361"/>
            <a:ext cx="3733800" cy="2286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3" name="Marcador de número de diapositiva 2"/>
          <p:cNvSpPr>
            <a:spLocks noGrp="1"/>
          </p:cNvSpPr>
          <p:nvPr>
            <p:ph type="sldNum" sz="quarter" idx="12"/>
          </p:nvPr>
        </p:nvSpPr>
        <p:spPr/>
        <p:txBody>
          <a:bodyPr/>
          <a:lstStyle/>
          <a:p>
            <a:fld id="{3F142242-9245-470F-9EB3-514B6C674675}" type="slidenum">
              <a:rPr lang="es-VE" smtClean="0"/>
              <a:pPr/>
              <a:t>252</a:t>
            </a:fld>
            <a:endParaRPr lang="es-VE" dirty="0"/>
          </a:p>
        </p:txBody>
      </p:sp>
    </p:spTree>
    <p:extLst>
      <p:ext uri="{BB962C8B-B14F-4D97-AF65-F5344CB8AC3E}">
        <p14:creationId xmlns:p14="http://schemas.microsoft.com/office/powerpoint/2010/main" val="183207899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normAutofit lnSpcReduction="10000"/>
          </a:bodyPr>
          <a:lstStyle/>
          <a:p>
            <a:pPr lvl="1">
              <a:buClr>
                <a:srgbClr val="A6A6A6"/>
              </a:buClr>
            </a:pPr>
            <a:r>
              <a:rPr lang="en-US" altLang="en-US" dirty="0">
                <a:solidFill>
                  <a:schemeClr val="tx1"/>
                </a:solidFill>
              </a:rPr>
              <a:t>Types of </a:t>
            </a:r>
            <a:r>
              <a:rPr lang="en-US" altLang="en-US" dirty="0">
                <a:solidFill>
                  <a:schemeClr val="tx1"/>
                </a:solidFill>
                <a:latin typeface="Courier New" pitchFamily="49" charset="0"/>
              </a:rPr>
              <a:t>JOINS</a:t>
            </a:r>
            <a:r>
              <a:rPr lang="en-US" altLang="en-US" dirty="0">
                <a:solidFill>
                  <a:schemeClr val="tx1"/>
                </a:solidFill>
              </a:rPr>
              <a:t> and their syntax</a:t>
            </a:r>
          </a:p>
          <a:p>
            <a:pPr lvl="1">
              <a:buClr>
                <a:srgbClr val="A6A6A6"/>
              </a:buClr>
            </a:pPr>
            <a:r>
              <a:rPr lang="en-US" altLang="en-US" dirty="0">
                <a:solidFill>
                  <a:schemeClr val="tx1"/>
                </a:solidFill>
              </a:rPr>
              <a:t>Natural join</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rPr>
              <a:t>USING</a:t>
            </a:r>
            <a:r>
              <a:rPr lang="en-US" altLang="en-US" dirty="0">
                <a:solidFill>
                  <a:schemeClr val="tx1"/>
                </a:solidFill>
                <a:cs typeface="Arial" charset="0"/>
              </a:rPr>
              <a:t> clause</a:t>
            </a:r>
          </a:p>
          <a:p>
            <a:pPr lvl="1">
              <a:buClr>
                <a:srgbClr val="A6A6A6"/>
              </a:buClr>
            </a:pPr>
            <a:r>
              <a:rPr lang="en-US" altLang="en-US" dirty="0">
                <a:solidFill>
                  <a:schemeClr val="tx1"/>
                </a:solidFill>
                <a:cs typeface="Arial" charset="0"/>
              </a:rPr>
              <a:t>Join with the </a:t>
            </a:r>
            <a:r>
              <a:rPr lang="en-US" altLang="en-US" dirty="0">
                <a:solidFill>
                  <a:schemeClr val="tx1"/>
                </a:solidFill>
                <a:latin typeface="Courier New" pitchFamily="49" charset="0"/>
                <a:cs typeface="Arial" charset="0"/>
              </a:rPr>
              <a:t>ON</a:t>
            </a:r>
            <a:r>
              <a:rPr lang="en-US" altLang="en-US" dirty="0">
                <a:solidFill>
                  <a:schemeClr val="tx1"/>
                </a:solidFill>
                <a:cs typeface="Arial" charset="0"/>
              </a:rPr>
              <a:t> clause</a:t>
            </a:r>
            <a:endParaRPr lang="en-US" altLang="en-US" dirty="0">
              <a:solidFill>
                <a:schemeClr val="tx1"/>
              </a:solidFill>
            </a:endParaRPr>
          </a:p>
          <a:p>
            <a:pPr lvl="1">
              <a:buClr>
                <a:srgbClr val="A6A6A6"/>
              </a:buClr>
            </a:pPr>
            <a:r>
              <a:rPr lang="en-US" altLang="en-US" dirty="0">
                <a:solidFill>
                  <a:schemeClr val="tx1"/>
                </a:solidFill>
              </a:rPr>
              <a:t>Self-join</a:t>
            </a:r>
          </a:p>
          <a:p>
            <a:pPr lvl="1">
              <a:buClr>
                <a:srgbClr val="A6A6A6"/>
              </a:buClr>
            </a:pPr>
            <a:r>
              <a:rPr lang="en-US" altLang="en-US" dirty="0" err="1">
                <a:solidFill>
                  <a:schemeClr val="tx1"/>
                </a:solidFill>
              </a:rPr>
              <a:t>Nonequijoins</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OUTER</a:t>
            </a:r>
            <a:r>
              <a:rPr lang="en-US" altLang="en-US" dirty="0">
                <a:solidFill>
                  <a:schemeClr val="tx1"/>
                </a:solidFill>
              </a:rPr>
              <a:t> join:</a:t>
            </a:r>
          </a:p>
          <a:p>
            <a:pPr lvl="2">
              <a:buClr>
                <a:srgbClr val="A6A6A6"/>
              </a:buClr>
            </a:pPr>
            <a:r>
              <a:rPr lang="en-US" altLang="en-US" dirty="0">
                <a:solidFill>
                  <a:schemeClr val="tx1"/>
                </a:solidFill>
                <a:latin typeface="Courier New" pitchFamily="49" charset="0"/>
              </a:rPr>
              <a:t>LEFT OUTER JOIN</a:t>
            </a:r>
          </a:p>
          <a:p>
            <a:pPr lvl="2">
              <a:buClr>
                <a:srgbClr val="A6A6A6"/>
              </a:buClr>
            </a:pPr>
            <a:r>
              <a:rPr lang="en-US" altLang="en-US" dirty="0">
                <a:solidFill>
                  <a:schemeClr val="tx1"/>
                </a:solidFill>
                <a:latin typeface="Courier New" pitchFamily="49" charset="0"/>
              </a:rPr>
              <a:t>RIGHT OUTER JOIN</a:t>
            </a:r>
          </a:p>
          <a:p>
            <a:pPr lvl="2">
              <a:buClr>
                <a:srgbClr val="A6A6A6"/>
              </a:buClr>
            </a:pPr>
            <a:r>
              <a:rPr lang="en-US" altLang="en-US" dirty="0">
                <a:solidFill>
                  <a:schemeClr val="tx1"/>
                </a:solidFill>
                <a:latin typeface="Courier New" pitchFamily="49" charset="0"/>
              </a:rPr>
              <a:t>FULL OUTER JOIN</a:t>
            </a:r>
          </a:p>
          <a:p>
            <a:pPr lvl="1">
              <a:buClr>
                <a:srgbClr val="F7941D"/>
              </a:buClr>
            </a:pPr>
            <a:r>
              <a:rPr lang="en-US" altLang="en-US" dirty="0">
                <a:solidFill>
                  <a:schemeClr val="tx1"/>
                </a:solidFill>
              </a:rPr>
              <a:t>Cartesian product</a:t>
            </a:r>
          </a:p>
          <a:p>
            <a:pPr lvl="2">
              <a:buClr>
                <a:srgbClr val="F7941D"/>
              </a:buClr>
            </a:pPr>
            <a:r>
              <a:rPr lang="en-US" altLang="en-US" dirty="0">
                <a:solidFill>
                  <a:schemeClr val="tx1"/>
                </a:solidFill>
              </a:rPr>
              <a:t>Cross join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253</a:t>
            </a:fld>
            <a:endParaRPr lang="es-VE" dirty="0"/>
          </a:p>
        </p:txBody>
      </p:sp>
    </p:spTree>
    <p:extLst>
      <p:ext uri="{BB962C8B-B14F-4D97-AF65-F5344CB8AC3E}">
        <p14:creationId xmlns:p14="http://schemas.microsoft.com/office/powerpoint/2010/main" val="20089250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Cartesian Products</a:t>
            </a:r>
            <a:endParaRPr lang="es-VE" dirty="0"/>
          </a:p>
        </p:txBody>
      </p:sp>
      <p:sp>
        <p:nvSpPr>
          <p:cNvPr id="3" name="Marcador de contenido 2"/>
          <p:cNvSpPr>
            <a:spLocks noGrp="1"/>
          </p:cNvSpPr>
          <p:nvPr>
            <p:ph idx="1"/>
          </p:nvPr>
        </p:nvSpPr>
        <p:spPr/>
        <p:txBody>
          <a:bodyPr/>
          <a:lstStyle/>
          <a:p>
            <a:pPr marL="0" indent="0">
              <a:buNone/>
            </a:pPr>
            <a:r>
              <a:rPr lang="en-US" altLang="en-US" dirty="0"/>
              <a:t>A Cartesian product: </a:t>
            </a:r>
          </a:p>
          <a:p>
            <a:pPr lvl="1"/>
            <a:r>
              <a:rPr lang="en-US" altLang="en-US" dirty="0"/>
              <a:t>Is a join of every row of one table to every row of another table</a:t>
            </a:r>
          </a:p>
          <a:p>
            <a:pPr lvl="1"/>
            <a:r>
              <a:rPr lang="en-US" altLang="en-US" dirty="0"/>
              <a:t>Generates a large number of rows and the result is rarely useful</a:t>
            </a:r>
          </a:p>
          <a:p>
            <a:endParaRPr lang="es-VE" dirty="0"/>
          </a:p>
        </p:txBody>
      </p:sp>
      <p:grpSp>
        <p:nvGrpSpPr>
          <p:cNvPr id="4" name="Group 69646"/>
          <p:cNvGrpSpPr/>
          <p:nvPr/>
        </p:nvGrpSpPr>
        <p:grpSpPr>
          <a:xfrm>
            <a:off x="2455069" y="3301785"/>
            <a:ext cx="7278687" cy="1943100"/>
            <a:chOff x="2663825" y="3733800"/>
            <a:chExt cx="7278687" cy="1943100"/>
          </a:xfrm>
        </p:grpSpPr>
        <p:pic>
          <p:nvPicPr>
            <p:cNvPr id="5" name="Picture 4" descr="cnt205606.gif"/>
            <p:cNvPicPr>
              <a:picLocks noChangeAspect="1"/>
            </p:cNvPicPr>
            <p:nvPr/>
          </p:nvPicPr>
          <p:blipFill>
            <a:blip r:embed="rId3" cstate="print">
              <a:duotone>
                <a:prstClr val="black"/>
                <a:schemeClr val="tx2">
                  <a:tint val="45000"/>
                  <a:satMod val="400000"/>
                </a:schemeClr>
              </a:duotone>
            </a:blip>
            <a:stretch>
              <a:fillRect/>
            </a:stretch>
          </p:blipFill>
          <p:spPr>
            <a:xfrm>
              <a:off x="4458106" y="4508440"/>
              <a:ext cx="609600" cy="774819"/>
            </a:xfrm>
            <a:prstGeom prst="rect">
              <a:avLst/>
            </a:prstGeom>
          </p:spPr>
        </p:pic>
        <p:pic>
          <p:nvPicPr>
            <p:cNvPr id="6" name="Picture 6" descr="cnt205604.gif"/>
            <p:cNvPicPr>
              <a:picLocks noChangeAspect="1"/>
            </p:cNvPicPr>
            <p:nvPr/>
          </p:nvPicPr>
          <p:blipFill>
            <a:blip r:embed="rId4" cstate="print">
              <a:duotone>
                <a:prstClr val="black"/>
                <a:schemeClr val="tx2">
                  <a:tint val="45000"/>
                  <a:satMod val="400000"/>
                </a:schemeClr>
              </a:duotone>
            </a:blip>
            <a:stretch>
              <a:fillRect/>
            </a:stretch>
          </p:blipFill>
          <p:spPr>
            <a:xfrm>
              <a:off x="7111237" y="4559167"/>
              <a:ext cx="657582" cy="673364"/>
            </a:xfrm>
            <a:prstGeom prst="rect">
              <a:avLst/>
            </a:prstGeom>
          </p:spPr>
        </p:pic>
        <p:grpSp>
          <p:nvGrpSpPr>
            <p:cNvPr id="7" name="Group 69638"/>
            <p:cNvGrpSpPr/>
            <p:nvPr/>
          </p:nvGrpSpPr>
          <p:grpSpPr>
            <a:xfrm>
              <a:off x="5312569" y="4114800"/>
              <a:ext cx="1563687" cy="1562100"/>
              <a:chOff x="5351970" y="4114800"/>
              <a:chExt cx="1563687" cy="1562100"/>
            </a:xfrm>
          </p:grpSpPr>
          <p:sp>
            <p:nvSpPr>
              <p:cNvPr id="14" name="Oval 15"/>
              <p:cNvSpPr>
                <a:spLocks noChangeAspect="1"/>
              </p:cNvSpPr>
              <p:nvPr/>
            </p:nvSpPr>
            <p:spPr bwMode="auto">
              <a:xfrm>
                <a:off x="5351970" y="4114800"/>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pic>
            <p:nvPicPr>
              <p:cNvPr id="15" name="Picture 2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47073" y="4400550"/>
                <a:ext cx="973479" cy="990600"/>
              </a:xfrm>
              <a:prstGeom prst="rect">
                <a:avLst/>
              </a:prstGeom>
            </p:spPr>
          </p:pic>
        </p:grpSp>
        <p:grpSp>
          <p:nvGrpSpPr>
            <p:cNvPr id="8" name="Group 69637"/>
            <p:cNvGrpSpPr/>
            <p:nvPr/>
          </p:nvGrpSpPr>
          <p:grpSpPr>
            <a:xfrm>
              <a:off x="2663825" y="4114800"/>
              <a:ext cx="1563687" cy="1562100"/>
              <a:chOff x="2683668" y="4114800"/>
              <a:chExt cx="1563687" cy="1562100"/>
            </a:xfrm>
          </p:grpSpPr>
          <p:sp>
            <p:nvSpPr>
              <p:cNvPr id="12" name="Oval 24"/>
              <p:cNvSpPr>
                <a:spLocks noChangeAspect="1"/>
              </p:cNvSpPr>
              <p:nvPr/>
            </p:nvSpPr>
            <p:spPr bwMode="auto">
              <a:xfrm>
                <a:off x="2683668" y="4114800"/>
                <a:ext cx="1563687" cy="1562100"/>
              </a:xfrm>
              <a:prstGeom prst="ellipse">
                <a:avLst/>
              </a:prstGeom>
              <a:solidFill>
                <a:schemeClr val="bg1"/>
              </a:soli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pic>
            <p:nvPicPr>
              <p:cNvPr id="13" name="Picture 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78772" y="4400550"/>
                <a:ext cx="973479" cy="990600"/>
              </a:xfrm>
              <a:prstGeom prst="rect">
                <a:avLst/>
              </a:prstGeom>
            </p:spPr>
          </p:pic>
        </p:grpSp>
        <p:grpSp>
          <p:nvGrpSpPr>
            <p:cNvPr id="9" name="Group 69635"/>
            <p:cNvGrpSpPr/>
            <p:nvPr/>
          </p:nvGrpSpPr>
          <p:grpSpPr>
            <a:xfrm>
              <a:off x="7997438" y="3733800"/>
              <a:ext cx="1945074" cy="1943100"/>
              <a:chOff x="7697568" y="3655484"/>
              <a:chExt cx="1945074" cy="1943100"/>
            </a:xfrm>
          </p:grpSpPr>
          <p:sp>
            <p:nvSpPr>
              <p:cNvPr id="10" name="Oval 21"/>
              <p:cNvSpPr>
                <a:spLocks noChangeAspect="1"/>
              </p:cNvSpPr>
              <p:nvPr/>
            </p:nvSpPr>
            <p:spPr bwMode="auto">
              <a:xfrm>
                <a:off x="7697568" y="3655484"/>
                <a:ext cx="1945074" cy="1943100"/>
              </a:xfrm>
              <a:prstGeom prst="ellipse">
                <a:avLst/>
              </a:prstGeom>
              <a:solidFill>
                <a:schemeClr val="bg1"/>
              </a:solid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pic>
            <p:nvPicPr>
              <p:cNvPr id="11" name="Picture 2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83366" y="3863838"/>
                <a:ext cx="973479" cy="1527312"/>
              </a:xfrm>
              <a:prstGeom prst="rect">
                <a:avLst/>
              </a:prstGeom>
            </p:spPr>
          </p:pic>
        </p:grpSp>
      </p:grpSp>
      <p:sp>
        <p:nvSpPr>
          <p:cNvPr id="16" name="Marcador de número de diapositiva 15"/>
          <p:cNvSpPr>
            <a:spLocks noGrp="1"/>
          </p:cNvSpPr>
          <p:nvPr>
            <p:ph type="sldNum" sz="quarter" idx="12"/>
          </p:nvPr>
        </p:nvSpPr>
        <p:spPr/>
        <p:txBody>
          <a:bodyPr/>
          <a:lstStyle/>
          <a:p>
            <a:fld id="{3F142242-9245-470F-9EB3-514B6C674675}" type="slidenum">
              <a:rPr lang="es-VE" smtClean="0"/>
              <a:pPr/>
              <a:t>254</a:t>
            </a:fld>
            <a:endParaRPr lang="es-VE" dirty="0"/>
          </a:p>
        </p:txBody>
      </p:sp>
    </p:spTree>
    <p:extLst>
      <p:ext uri="{BB962C8B-B14F-4D97-AF65-F5344CB8AC3E}">
        <p14:creationId xmlns:p14="http://schemas.microsoft.com/office/powerpoint/2010/main" val="29279182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Generating a Cartesian Product</a:t>
            </a:r>
            <a:endParaRPr lang="es-VE" dirty="0"/>
          </a:p>
        </p:txBody>
      </p:sp>
      <p:grpSp>
        <p:nvGrpSpPr>
          <p:cNvPr id="4" name="Group 1"/>
          <p:cNvGrpSpPr>
            <a:grpSpLocks/>
          </p:cNvGrpSpPr>
          <p:nvPr/>
        </p:nvGrpSpPr>
        <p:grpSpPr bwMode="auto">
          <a:xfrm>
            <a:off x="2308225" y="1273927"/>
            <a:ext cx="7573962" cy="4759325"/>
            <a:chOff x="685800" y="1447800"/>
            <a:chExt cx="7573963" cy="4757738"/>
          </a:xfrm>
        </p:grpSpPr>
        <p:sp>
          <p:nvSpPr>
            <p:cNvPr id="5" name="Line 4"/>
            <p:cNvSpPr>
              <a:spLocks noChangeShapeType="1"/>
            </p:cNvSpPr>
            <p:nvPr/>
          </p:nvSpPr>
          <p:spPr bwMode="auto">
            <a:xfrm flipV="1">
              <a:off x="3657600" y="3648075"/>
              <a:ext cx="0" cy="542925"/>
            </a:xfrm>
            <a:prstGeom prst="line">
              <a:avLst/>
            </a:prstGeom>
            <a:noFill/>
            <a:ln w="28575">
              <a:solidFill>
                <a:srgbClr val="F7941D"/>
              </a:solidFill>
              <a:round/>
              <a:headEnd type="triangle" w="lg" len="lg"/>
              <a:tailEnd type="none" w="lg" len="lg"/>
            </a:ln>
          </p:spPr>
          <p:txBody>
            <a:bodyPr/>
            <a:lstStyle/>
            <a:p>
              <a:endParaRPr lang="en-US" dirty="0"/>
            </a:p>
          </p:txBody>
        </p:sp>
        <p:sp>
          <p:nvSpPr>
            <p:cNvPr id="6" name="Rectangle 6"/>
            <p:cNvSpPr>
              <a:spLocks noChangeArrowheads="1"/>
            </p:cNvSpPr>
            <p:nvPr/>
          </p:nvSpPr>
          <p:spPr bwMode="auto">
            <a:xfrm>
              <a:off x="685800" y="4267200"/>
              <a:ext cx="2230438" cy="702139"/>
            </a:xfrm>
            <a:prstGeom prst="rect">
              <a:avLst/>
            </a:prstGeom>
            <a:noFill/>
            <a:ln w="9525">
              <a:noFill/>
              <a:miter lim="800000"/>
              <a:headEnd/>
              <a:tailEnd/>
            </a:ln>
          </p:spPr>
          <p:txBody>
            <a:bodyPr lIns="92075" tIns="46038" rIns="92075" bIns="46038">
              <a:spAutoFit/>
            </a:bodyPr>
            <a:lstStyle/>
            <a:p>
              <a:pPr algn="r">
                <a:lnSpc>
                  <a:spcPct val="110000"/>
                </a:lnSpc>
              </a:pPr>
              <a:r>
                <a:rPr lang="en-US" altLang="en-US" dirty="0"/>
                <a:t>Cartesian product: </a:t>
              </a:r>
              <a:br>
                <a:rPr lang="en-US" altLang="en-US" dirty="0"/>
              </a:br>
              <a:r>
                <a:rPr lang="en-US" altLang="en-US" dirty="0"/>
                <a:t>20 x 8 = 160 rows</a:t>
              </a:r>
            </a:p>
          </p:txBody>
        </p:sp>
        <p:sp>
          <p:nvSpPr>
            <p:cNvPr id="7" name="Rectangle 7"/>
            <p:cNvSpPr>
              <a:spLocks noChangeArrowheads="1"/>
            </p:cNvSpPr>
            <p:nvPr/>
          </p:nvSpPr>
          <p:spPr bwMode="auto">
            <a:xfrm>
              <a:off x="685800" y="1447800"/>
              <a:ext cx="2628900" cy="396875"/>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a:t>
              </a:r>
              <a:r>
                <a:rPr lang="en-US" altLang="en-US" sz="2000" dirty="0"/>
                <a:t> </a:t>
              </a:r>
              <a:r>
                <a:rPr lang="en-US" altLang="en-US" dirty="0"/>
                <a:t>(20 rows)</a:t>
              </a:r>
            </a:p>
          </p:txBody>
        </p:sp>
        <p:sp>
          <p:nvSpPr>
            <p:cNvPr id="8" name="Rectangle 8"/>
            <p:cNvSpPr>
              <a:spLocks noChangeArrowheads="1"/>
            </p:cNvSpPr>
            <p:nvPr/>
          </p:nvSpPr>
          <p:spPr bwMode="auto">
            <a:xfrm>
              <a:off x="4495800" y="1447800"/>
              <a:ext cx="2806700" cy="396875"/>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DEPARTMENTS</a:t>
              </a:r>
              <a:r>
                <a:rPr lang="en-US" altLang="en-US" sz="2000" dirty="0"/>
                <a:t> </a:t>
              </a:r>
              <a:r>
                <a:rPr lang="en-US" altLang="en-US" dirty="0"/>
                <a:t>(8 rows)</a:t>
              </a:r>
            </a:p>
          </p:txBody>
        </p:sp>
        <p:sp>
          <p:nvSpPr>
            <p:cNvPr id="9" name="Text Box 14"/>
            <p:cNvSpPr txBox="1">
              <a:spLocks noChangeArrowheads="1"/>
            </p:cNvSpPr>
            <p:nvPr/>
          </p:nvSpPr>
          <p:spPr bwMode="auto">
            <a:xfrm>
              <a:off x="835025" y="2653404"/>
              <a:ext cx="366712" cy="394848"/>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0" name="Text Box 15"/>
            <p:cNvSpPr txBox="1">
              <a:spLocks noChangeArrowheads="1"/>
            </p:cNvSpPr>
            <p:nvPr/>
          </p:nvSpPr>
          <p:spPr bwMode="auto">
            <a:xfrm>
              <a:off x="2997554" y="5443291"/>
              <a:ext cx="366713" cy="394848"/>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11" name="Picture 25" descr="C:\salome_official\projects\11gR2\screenshots\les6_33s_a.gif"/>
            <p:cNvPicPr>
              <a:picLocks noChangeAspect="1" noChangeArrowheads="1"/>
            </p:cNvPicPr>
            <p:nvPr/>
          </p:nvPicPr>
          <p:blipFill>
            <a:blip r:embed="rId3" cstate="print"/>
            <a:srcRect/>
            <a:stretch>
              <a:fillRect/>
            </a:stretch>
          </p:blipFill>
          <p:spPr bwMode="auto">
            <a:xfrm>
              <a:off x="835025" y="1860550"/>
              <a:ext cx="3208338" cy="914400"/>
            </a:xfrm>
            <a:prstGeom prst="rect">
              <a:avLst/>
            </a:prstGeom>
            <a:noFill/>
            <a:ln w="28575">
              <a:solidFill>
                <a:srgbClr val="F7941D"/>
              </a:solidFill>
              <a:miter lim="800000"/>
              <a:headEnd/>
              <a:tailEnd/>
            </a:ln>
          </p:spPr>
        </p:pic>
        <p:pic>
          <p:nvPicPr>
            <p:cNvPr id="12" name="Picture 26" descr="C:\salome_official\projects\11gR2\screenshots\les6_33s_b.gif"/>
            <p:cNvPicPr>
              <a:picLocks noChangeAspect="1" noChangeArrowheads="1"/>
            </p:cNvPicPr>
            <p:nvPr/>
          </p:nvPicPr>
          <p:blipFill>
            <a:blip r:embed="rId4" cstate="print"/>
            <a:srcRect/>
            <a:stretch>
              <a:fillRect/>
            </a:stretch>
          </p:blipFill>
          <p:spPr bwMode="auto">
            <a:xfrm>
              <a:off x="836613" y="3112208"/>
              <a:ext cx="3208337" cy="365125"/>
            </a:xfrm>
            <a:prstGeom prst="rect">
              <a:avLst/>
            </a:prstGeom>
            <a:noFill/>
            <a:ln w="28575">
              <a:solidFill>
                <a:srgbClr val="F7941D"/>
              </a:solidFill>
              <a:miter lim="800000"/>
              <a:headEnd/>
              <a:tailEnd/>
            </a:ln>
          </p:spPr>
        </p:pic>
        <p:pic>
          <p:nvPicPr>
            <p:cNvPr id="13" name="Picture 27" descr="C:\salome_official\projects\11gR2\screenshots\les6_33_c.gif"/>
            <p:cNvPicPr>
              <a:picLocks noChangeAspect="1" noChangeArrowheads="1"/>
            </p:cNvPicPr>
            <p:nvPr/>
          </p:nvPicPr>
          <p:blipFill>
            <a:blip r:embed="rId5" cstate="print"/>
            <a:srcRect/>
            <a:stretch>
              <a:fillRect/>
            </a:stretch>
          </p:blipFill>
          <p:spPr bwMode="auto">
            <a:xfrm>
              <a:off x="4611688" y="1838325"/>
              <a:ext cx="3648075" cy="1644650"/>
            </a:xfrm>
            <a:prstGeom prst="rect">
              <a:avLst/>
            </a:prstGeom>
            <a:noFill/>
            <a:ln w="28575">
              <a:solidFill>
                <a:srgbClr val="F7941D"/>
              </a:solidFill>
              <a:miter lim="800000"/>
              <a:headEnd/>
              <a:tailEnd/>
            </a:ln>
          </p:spPr>
        </p:pic>
        <p:grpSp>
          <p:nvGrpSpPr>
            <p:cNvPr id="14" name="Group 32"/>
            <p:cNvGrpSpPr>
              <a:grpSpLocks/>
            </p:cNvGrpSpPr>
            <p:nvPr/>
          </p:nvGrpSpPr>
          <p:grpSpPr bwMode="auto">
            <a:xfrm>
              <a:off x="2997200" y="4343400"/>
              <a:ext cx="3319463" cy="1862138"/>
              <a:chOff x="1845" y="2775"/>
              <a:chExt cx="2091" cy="1173"/>
            </a:xfrm>
          </p:grpSpPr>
          <p:pic>
            <p:nvPicPr>
              <p:cNvPr id="17" name="Picture 28" descr="C:\salome_official\projects\11gR2\screenshots\les6_33_d.gif"/>
              <p:cNvPicPr>
                <a:picLocks noChangeAspect="1" noChangeArrowheads="1"/>
              </p:cNvPicPr>
              <p:nvPr/>
            </p:nvPicPr>
            <p:blipFill>
              <a:blip r:embed="rId6" cstate="print"/>
              <a:srcRect/>
              <a:stretch>
                <a:fillRect/>
              </a:stretch>
            </p:blipFill>
            <p:spPr bwMode="auto">
              <a:xfrm>
                <a:off x="1845" y="2775"/>
                <a:ext cx="2084" cy="345"/>
              </a:xfrm>
              <a:prstGeom prst="rect">
                <a:avLst/>
              </a:prstGeom>
              <a:noFill/>
              <a:ln w="28575">
                <a:solidFill>
                  <a:srgbClr val="F7941D"/>
                </a:solidFill>
                <a:miter lim="800000"/>
                <a:headEnd/>
                <a:tailEnd/>
              </a:ln>
            </p:spPr>
          </p:pic>
          <p:pic>
            <p:nvPicPr>
              <p:cNvPr id="18" name="Picture 29" descr="C:\salome_official\projects\11gR2\screenshots\les6_33s_e.gif"/>
              <p:cNvPicPr>
                <a:picLocks noChangeAspect="1" noChangeArrowheads="1"/>
              </p:cNvPicPr>
              <p:nvPr/>
            </p:nvPicPr>
            <p:blipFill>
              <a:blip r:embed="rId7" cstate="print"/>
              <a:srcRect/>
              <a:stretch>
                <a:fillRect/>
              </a:stretch>
            </p:blipFill>
            <p:spPr bwMode="auto">
              <a:xfrm>
                <a:off x="1845" y="3301"/>
                <a:ext cx="2085" cy="236"/>
              </a:xfrm>
              <a:prstGeom prst="rect">
                <a:avLst/>
              </a:prstGeom>
              <a:noFill/>
              <a:ln w="28575">
                <a:solidFill>
                  <a:srgbClr val="F7941D"/>
                </a:solidFill>
                <a:miter lim="800000"/>
                <a:headEnd/>
                <a:tailEnd/>
              </a:ln>
            </p:spPr>
          </p:pic>
          <p:pic>
            <p:nvPicPr>
              <p:cNvPr id="19" name="Picture 30" descr="C:\salome_official\projects\11gR2\screenshots\les6_33s_f.gif"/>
              <p:cNvPicPr>
                <a:picLocks noChangeAspect="1" noChangeArrowheads="1"/>
              </p:cNvPicPr>
              <p:nvPr/>
            </p:nvPicPr>
            <p:blipFill>
              <a:blip r:embed="rId8" cstate="print"/>
              <a:srcRect/>
              <a:stretch>
                <a:fillRect/>
              </a:stretch>
            </p:blipFill>
            <p:spPr bwMode="auto">
              <a:xfrm>
                <a:off x="1852" y="3718"/>
                <a:ext cx="2084" cy="230"/>
              </a:xfrm>
              <a:prstGeom prst="rect">
                <a:avLst/>
              </a:prstGeom>
              <a:noFill/>
              <a:ln w="28575">
                <a:solidFill>
                  <a:srgbClr val="F7941D"/>
                </a:solidFill>
                <a:miter lim="800000"/>
                <a:headEnd/>
                <a:tailEnd/>
              </a:ln>
            </p:spPr>
          </p:pic>
        </p:grpSp>
        <p:sp>
          <p:nvSpPr>
            <p:cNvPr id="15" name="Text Box 31"/>
            <p:cNvSpPr txBox="1">
              <a:spLocks noChangeArrowheads="1"/>
            </p:cNvSpPr>
            <p:nvPr/>
          </p:nvSpPr>
          <p:spPr bwMode="auto">
            <a:xfrm>
              <a:off x="2994379" y="4780509"/>
              <a:ext cx="366713" cy="394848"/>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6" name="Line 4"/>
            <p:cNvSpPr>
              <a:spLocks noChangeShapeType="1"/>
            </p:cNvSpPr>
            <p:nvPr/>
          </p:nvSpPr>
          <p:spPr bwMode="auto">
            <a:xfrm flipV="1">
              <a:off x="4800600" y="3648075"/>
              <a:ext cx="0" cy="542925"/>
            </a:xfrm>
            <a:prstGeom prst="line">
              <a:avLst/>
            </a:prstGeom>
            <a:noFill/>
            <a:ln w="28575">
              <a:solidFill>
                <a:srgbClr val="F7941D"/>
              </a:solidFill>
              <a:round/>
              <a:headEnd type="triangle" w="lg" len="lg"/>
              <a:tailEnd type="none" w="lg" len="lg"/>
            </a:ln>
          </p:spPr>
          <p:txBody>
            <a:bodyPr/>
            <a:lstStyle/>
            <a:p>
              <a:endParaRPr lang="en-US" dirty="0"/>
            </a:p>
          </p:txBody>
        </p:sp>
      </p:grpSp>
      <p:sp>
        <p:nvSpPr>
          <p:cNvPr id="3" name="Marcador de número de diapositiva 2"/>
          <p:cNvSpPr>
            <a:spLocks noGrp="1"/>
          </p:cNvSpPr>
          <p:nvPr>
            <p:ph type="sldNum" sz="quarter" idx="12"/>
          </p:nvPr>
        </p:nvSpPr>
        <p:spPr/>
        <p:txBody>
          <a:bodyPr/>
          <a:lstStyle/>
          <a:p>
            <a:fld id="{3F142242-9245-470F-9EB3-514B6C674675}" type="slidenum">
              <a:rPr lang="es-VE" smtClean="0"/>
              <a:pPr/>
              <a:t>255</a:t>
            </a:fld>
            <a:endParaRPr lang="es-VE" dirty="0"/>
          </a:p>
        </p:txBody>
      </p:sp>
    </p:spTree>
    <p:extLst>
      <p:ext uri="{BB962C8B-B14F-4D97-AF65-F5344CB8AC3E}">
        <p14:creationId xmlns:p14="http://schemas.microsoft.com/office/powerpoint/2010/main" val="13839050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Creating Cross Joins</a:t>
            </a:r>
            <a:endParaRPr lang="es-VE" dirty="0"/>
          </a:p>
        </p:txBody>
      </p:sp>
      <p:sp>
        <p:nvSpPr>
          <p:cNvPr id="3" name="Marcador de contenido 2"/>
          <p:cNvSpPr>
            <a:spLocks noGrp="1"/>
          </p:cNvSpPr>
          <p:nvPr>
            <p:ph idx="1"/>
          </p:nvPr>
        </p:nvSpPr>
        <p:spPr/>
        <p:txBody>
          <a:bodyPr/>
          <a:lstStyle/>
          <a:p>
            <a:pPr lvl="1"/>
            <a:r>
              <a:rPr lang="en-US" altLang="en-US" dirty="0"/>
              <a:t>A </a:t>
            </a:r>
            <a:r>
              <a:rPr lang="en-US" altLang="en-US" dirty="0">
                <a:latin typeface="Courier New" pitchFamily="49" charset="0"/>
                <a:cs typeface="Courier New" pitchFamily="49" charset="0"/>
              </a:rPr>
              <a:t>CROSS JOIN</a:t>
            </a:r>
            <a:r>
              <a:rPr lang="en-US" altLang="en-US" dirty="0">
                <a:cs typeface="Arial" charset="0"/>
              </a:rPr>
              <a:t> </a:t>
            </a:r>
            <a:r>
              <a:rPr lang="en-US" altLang="en-US" dirty="0"/>
              <a:t>is a </a:t>
            </a:r>
            <a:r>
              <a:rPr lang="en-US" altLang="en-US" dirty="0">
                <a:latin typeface="Courier New" pitchFamily="49" charset="0"/>
                <a:cs typeface="Courier New" pitchFamily="49" charset="0"/>
              </a:rPr>
              <a:t>JOIN</a:t>
            </a:r>
            <a:r>
              <a:rPr lang="en-US" altLang="en-US" dirty="0"/>
              <a:t> operation that produces a Cartesian product of two tables.</a:t>
            </a:r>
          </a:p>
          <a:p>
            <a:pPr lvl="1"/>
            <a:r>
              <a:rPr lang="en-US" altLang="en-US" dirty="0"/>
              <a:t>To create a Cartesian product, specify </a:t>
            </a:r>
            <a:r>
              <a:rPr lang="en-US" altLang="en-US" dirty="0">
                <a:latin typeface="Courier New" pitchFamily="49" charset="0"/>
              </a:rPr>
              <a:t>CROSS JOIN</a:t>
            </a:r>
            <a:r>
              <a:rPr lang="en-US" altLang="en-US" dirty="0"/>
              <a:t> in your </a:t>
            </a:r>
            <a:r>
              <a:rPr lang="en-US" altLang="en-US" dirty="0">
                <a:latin typeface="Courier New" pitchFamily="49" charset="0"/>
              </a:rPr>
              <a:t>SELECT</a:t>
            </a:r>
            <a:r>
              <a:rPr lang="en-US" altLang="en-US" dirty="0">
                <a:cs typeface="Arial" charset="0"/>
              </a:rPr>
              <a:t> </a:t>
            </a:r>
            <a:r>
              <a:rPr lang="en-US" altLang="en-US" dirty="0"/>
              <a:t>statement.</a:t>
            </a:r>
          </a:p>
          <a:p>
            <a:endParaRPr lang="es-VE" dirty="0"/>
          </a:p>
        </p:txBody>
      </p:sp>
      <p:grpSp>
        <p:nvGrpSpPr>
          <p:cNvPr id="4" name="Group 1"/>
          <p:cNvGrpSpPr/>
          <p:nvPr/>
        </p:nvGrpSpPr>
        <p:grpSpPr>
          <a:xfrm>
            <a:off x="2416109" y="2928190"/>
            <a:ext cx="7388691" cy="3344270"/>
            <a:chOff x="2303285" y="2827930"/>
            <a:chExt cx="7388691" cy="3344270"/>
          </a:xfrm>
        </p:grpSpPr>
        <p:sp>
          <p:nvSpPr>
            <p:cNvPr id="5" name="Content Placeholder 2"/>
            <p:cNvSpPr txBox="1">
              <a:spLocks/>
            </p:cNvSpPr>
            <p:nvPr/>
          </p:nvSpPr>
          <p:spPr bwMode="gray">
            <a:xfrm>
              <a:off x="2360612" y="2827930"/>
              <a:ext cx="7331364" cy="92844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SELECT last_name, department_name</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CROSS JOIN departments ;</a:t>
              </a:r>
            </a:p>
          </p:txBody>
        </p:sp>
        <p:sp>
          <p:nvSpPr>
            <p:cNvPr id="6" name="Text Box 7"/>
            <p:cNvSpPr txBox="1">
              <a:spLocks noChangeArrowheads="1"/>
            </p:cNvSpPr>
            <p:nvPr/>
          </p:nvSpPr>
          <p:spPr bwMode="auto">
            <a:xfrm>
              <a:off x="2303285" y="5092700"/>
              <a:ext cx="366712"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7" name="Rectangle 8"/>
            <p:cNvSpPr>
              <a:spLocks noChangeArrowheads="1"/>
            </p:cNvSpPr>
            <p:nvPr/>
          </p:nvSpPr>
          <p:spPr bwMode="gray">
            <a:xfrm>
              <a:off x="2439987" y="3427413"/>
              <a:ext cx="3113088" cy="265112"/>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8" name="Picture 15" descr="C:\salome_official\projects\11gR2\screenshots\les6_34s_a.gif"/>
            <p:cNvPicPr>
              <a:picLocks noChangeAspect="1" noChangeArrowheads="1"/>
            </p:cNvPicPr>
            <p:nvPr/>
          </p:nvPicPr>
          <p:blipFill>
            <a:blip r:embed="rId3" cstate="print"/>
            <a:srcRect/>
            <a:stretch>
              <a:fillRect/>
            </a:stretch>
          </p:blipFill>
          <p:spPr bwMode="auto">
            <a:xfrm>
              <a:off x="2379486" y="3897313"/>
              <a:ext cx="3108325" cy="1371600"/>
            </a:xfrm>
            <a:prstGeom prst="rect">
              <a:avLst/>
            </a:prstGeom>
            <a:noFill/>
            <a:ln w="28575">
              <a:solidFill>
                <a:srgbClr val="F7941D"/>
              </a:solidFill>
              <a:miter lim="800000"/>
              <a:headEnd/>
              <a:tailEnd/>
            </a:ln>
          </p:spPr>
        </p:pic>
        <p:pic>
          <p:nvPicPr>
            <p:cNvPr id="9" name="Picture 16" descr="C:\salome_official\projects\11gR2\screenshots\les6_34s_b.gif"/>
            <p:cNvPicPr>
              <a:picLocks noChangeAspect="1" noChangeArrowheads="1"/>
            </p:cNvPicPr>
            <p:nvPr/>
          </p:nvPicPr>
          <p:blipFill>
            <a:blip r:embed="rId4" cstate="print"/>
            <a:srcRect/>
            <a:stretch>
              <a:fillRect/>
            </a:stretch>
          </p:blipFill>
          <p:spPr bwMode="auto">
            <a:xfrm>
              <a:off x="2374723" y="5486400"/>
              <a:ext cx="3108325" cy="685800"/>
            </a:xfrm>
            <a:prstGeom prst="rect">
              <a:avLst/>
            </a:prstGeom>
            <a:noFill/>
            <a:ln w="28575">
              <a:solidFill>
                <a:srgbClr val="F7941D"/>
              </a:solidFill>
              <a:miter lim="800000"/>
              <a:headEnd/>
              <a:tailEnd/>
            </a:ln>
          </p:spPr>
        </p:pic>
      </p:grpSp>
      <p:sp>
        <p:nvSpPr>
          <p:cNvPr id="10" name="Marcador de número de diapositiva 9"/>
          <p:cNvSpPr>
            <a:spLocks noGrp="1"/>
          </p:cNvSpPr>
          <p:nvPr>
            <p:ph type="sldNum" sz="quarter" idx="12"/>
          </p:nvPr>
        </p:nvSpPr>
        <p:spPr/>
        <p:txBody>
          <a:bodyPr/>
          <a:lstStyle/>
          <a:p>
            <a:fld id="{3F142242-9245-470F-9EB3-514B6C674675}" type="slidenum">
              <a:rPr lang="es-VE" smtClean="0"/>
              <a:pPr/>
              <a:t>256</a:t>
            </a:fld>
            <a:endParaRPr lang="es-VE" dirty="0"/>
          </a:p>
        </p:txBody>
      </p:sp>
    </p:spTree>
    <p:extLst>
      <p:ext uri="{BB962C8B-B14F-4D97-AF65-F5344CB8AC3E}">
        <p14:creationId xmlns:p14="http://schemas.microsoft.com/office/powerpoint/2010/main" val="8539287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Quiz</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If you join a table to itself, what kind of join are you using?</a:t>
            </a:r>
          </a:p>
          <a:p>
            <a:pPr lvl="1">
              <a:buFont typeface="Arial" charset="0"/>
              <a:buAutoNum type="alphaLcPeriod"/>
            </a:pPr>
            <a:r>
              <a:rPr lang="en-US" altLang="en-US" dirty="0" err="1"/>
              <a:t>Nonequijoin</a:t>
            </a:r>
            <a:endParaRPr lang="en-US" altLang="en-US" dirty="0"/>
          </a:p>
          <a:p>
            <a:pPr lvl="1">
              <a:buFont typeface="Arial" charset="0"/>
              <a:buAutoNum type="alphaLcPeriod"/>
            </a:pPr>
            <a:r>
              <a:rPr lang="en-US" altLang="en-US" dirty="0"/>
              <a:t>Left </a:t>
            </a:r>
            <a:r>
              <a:rPr lang="en-US" altLang="en-US" dirty="0">
                <a:latin typeface="Courier New" pitchFamily="49" charset="0"/>
                <a:cs typeface="Courier New" pitchFamily="49" charset="0"/>
              </a:rPr>
              <a:t>OUTER</a:t>
            </a:r>
            <a:r>
              <a:rPr lang="en-US" altLang="en-US" dirty="0"/>
              <a:t> join</a:t>
            </a:r>
          </a:p>
          <a:p>
            <a:pPr lvl="1">
              <a:buFont typeface="Arial" charset="0"/>
              <a:buAutoNum type="alphaLcPeriod"/>
            </a:pPr>
            <a:r>
              <a:rPr lang="en-US" altLang="en-US" dirty="0"/>
              <a:t>Right </a:t>
            </a:r>
            <a:r>
              <a:rPr lang="en-US" altLang="en-US" dirty="0">
                <a:latin typeface="Courier New" pitchFamily="49" charset="0"/>
                <a:cs typeface="Courier New" pitchFamily="49" charset="0"/>
              </a:rPr>
              <a:t>OUTER</a:t>
            </a:r>
            <a:r>
              <a:rPr lang="en-US" altLang="en-US" dirty="0"/>
              <a:t> join</a:t>
            </a:r>
          </a:p>
          <a:p>
            <a:pPr lvl="1">
              <a:buFont typeface="Arial" charset="0"/>
              <a:buAutoNum type="alphaLcPeriod"/>
            </a:pPr>
            <a:r>
              <a:rPr lang="en-US" altLang="en-US" dirty="0"/>
              <a:t>Full </a:t>
            </a:r>
            <a:r>
              <a:rPr lang="en-US" altLang="en-US" dirty="0">
                <a:latin typeface="Courier New" pitchFamily="49" charset="0"/>
                <a:cs typeface="Courier New" pitchFamily="49" charset="0"/>
              </a:rPr>
              <a:t>OUTER</a:t>
            </a:r>
            <a:r>
              <a:rPr lang="en-US" altLang="en-US" dirty="0"/>
              <a:t> join</a:t>
            </a:r>
          </a:p>
          <a:p>
            <a:pPr lvl="1">
              <a:buFont typeface="Arial" charset="0"/>
              <a:buAutoNum type="alphaLcPeriod"/>
            </a:pPr>
            <a:r>
              <a:rPr lang="en-US" altLang="en-US" dirty="0"/>
              <a:t>Self-join</a:t>
            </a:r>
          </a:p>
          <a:p>
            <a:pPr lvl="1">
              <a:buFont typeface="Arial" charset="0"/>
              <a:buAutoNum type="alphaLcPeriod"/>
            </a:pPr>
            <a:r>
              <a:rPr lang="en-US" altLang="en-US" dirty="0"/>
              <a:t>Natural join</a:t>
            </a:r>
          </a:p>
          <a:p>
            <a:pPr lvl="1">
              <a:buFont typeface="Arial" charset="0"/>
              <a:buAutoNum type="alphaLcPeriod"/>
            </a:pPr>
            <a:r>
              <a:rPr lang="en-US" altLang="en-US" dirty="0"/>
              <a:t>Cartesian products</a:t>
            </a:r>
          </a:p>
          <a:p>
            <a:pPr marL="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257</a:t>
            </a:fld>
            <a:endParaRPr lang="es-VE" dirty="0"/>
          </a:p>
        </p:txBody>
      </p:sp>
    </p:spTree>
    <p:extLst>
      <p:ext uri="{BB962C8B-B14F-4D97-AF65-F5344CB8AC3E}">
        <p14:creationId xmlns:p14="http://schemas.microsoft.com/office/powerpoint/2010/main" val="7261449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Summary</a:t>
            </a:r>
            <a:endParaRPr lang="es-VE" dirty="0"/>
          </a:p>
        </p:txBody>
      </p:sp>
      <p:sp>
        <p:nvSpPr>
          <p:cNvPr id="5" name="Marcador de contenido 4"/>
          <p:cNvSpPr>
            <a:spLocks noGrp="1"/>
          </p:cNvSpPr>
          <p:nvPr>
            <p:ph idx="1"/>
          </p:nvPr>
        </p:nvSpPr>
        <p:spPr/>
        <p:txBody>
          <a:bodyPr/>
          <a:lstStyle/>
          <a:p>
            <a:pPr indent="0">
              <a:buNone/>
            </a:pPr>
            <a:r>
              <a:rPr lang="en-US" altLang="en-US" dirty="0">
                <a:latin typeface="Arial" charset="0"/>
              </a:rPr>
              <a:t>In this lesson, you should have learned how to :</a:t>
            </a:r>
          </a:p>
          <a:p>
            <a:pPr lvl="1"/>
            <a:r>
              <a:rPr lang="en-US" altLang="en-US" dirty="0"/>
              <a:t>Write </a:t>
            </a:r>
            <a:r>
              <a:rPr lang="en-US" altLang="en-US" dirty="0">
                <a:latin typeface="Courier New" pitchFamily="49" charset="0"/>
              </a:rPr>
              <a:t>SELECT</a:t>
            </a:r>
            <a:r>
              <a:rPr lang="en-US" altLang="en-US" dirty="0"/>
              <a:t> statements to access data from more than one table using equijoins and </a:t>
            </a:r>
            <a:r>
              <a:rPr lang="en-US" altLang="en-US" dirty="0" err="1"/>
              <a:t>nonequijoins</a:t>
            </a:r>
            <a:endParaRPr lang="en-US" altLang="en-US" dirty="0"/>
          </a:p>
          <a:p>
            <a:pPr lvl="1"/>
            <a:r>
              <a:rPr lang="en-US" altLang="en-US" dirty="0"/>
              <a:t>Join a table to itself by using a self-join</a:t>
            </a:r>
          </a:p>
          <a:p>
            <a:pPr lvl="1"/>
            <a:r>
              <a:rPr lang="en-US" altLang="en-US" dirty="0"/>
              <a:t>View data that generally does not meet a join condition by using </a:t>
            </a:r>
            <a:r>
              <a:rPr lang="en-US" altLang="en-US" dirty="0">
                <a:latin typeface="Courier New" pitchFamily="49" charset="0"/>
              </a:rPr>
              <a:t>OUTER</a:t>
            </a:r>
            <a:r>
              <a:rPr lang="en-US" altLang="en-US" dirty="0"/>
              <a:t> joins</a:t>
            </a:r>
          </a:p>
          <a:p>
            <a:pPr lvl="1"/>
            <a:r>
              <a:rPr lang="en-US" altLang="en-US" dirty="0"/>
              <a:t>Generate a Cartesian product of all rows from two tables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258</a:t>
            </a:fld>
            <a:endParaRPr lang="es-VE" dirty="0"/>
          </a:p>
        </p:txBody>
      </p:sp>
    </p:spTree>
    <p:extLst>
      <p:ext uri="{BB962C8B-B14F-4D97-AF65-F5344CB8AC3E}">
        <p14:creationId xmlns:p14="http://schemas.microsoft.com/office/powerpoint/2010/main" val="308099833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Practice 7: Overview</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This practice covers the following topics:</a:t>
            </a:r>
          </a:p>
          <a:p>
            <a:pPr lvl="1"/>
            <a:r>
              <a:rPr lang="en-US" altLang="en-US" dirty="0"/>
              <a:t>Joining tables using an equijoin</a:t>
            </a:r>
          </a:p>
          <a:p>
            <a:pPr lvl="1"/>
            <a:r>
              <a:rPr lang="en-US" altLang="en-US" dirty="0"/>
              <a:t>Performing outer and self-joins</a:t>
            </a:r>
          </a:p>
          <a:p>
            <a:pPr lvl="1"/>
            <a:r>
              <a:rPr lang="en-US" altLang="en-US" dirty="0"/>
              <a:t>Adding conditions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259</a:t>
            </a:fld>
            <a:endParaRPr lang="es-VE" dirty="0"/>
          </a:p>
        </p:txBody>
      </p:sp>
    </p:spTree>
    <p:extLst>
      <p:ext uri="{BB962C8B-B14F-4D97-AF65-F5344CB8AC3E}">
        <p14:creationId xmlns:p14="http://schemas.microsoft.com/office/powerpoint/2010/main" val="517773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694" name="Google Shape;694;p4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Course objectives, agenda, and appendixes used in the course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Oracle Database </a:t>
            </a:r>
            <a:r>
              <a:rPr lang="en-US" dirty="0" smtClean="0">
                <a:solidFill>
                  <a:schemeClr val="tx1"/>
                </a:solidFill>
              </a:rPr>
              <a:t>19c </a:t>
            </a:r>
            <a:r>
              <a:rPr lang="en-US" dirty="0">
                <a:solidFill>
                  <a:schemeClr val="tx1"/>
                </a:solidFill>
              </a:rPr>
              <a:t>and related products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relational database management concepts and terminologies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Human Resource (HR) Schema and the tables used in this course</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Introduction to SQL and its development environments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Oracle Database </a:t>
            </a:r>
            <a:r>
              <a:rPr lang="en-US" dirty="0" smtClean="0">
                <a:solidFill>
                  <a:schemeClr val="tx1"/>
                </a:solidFill>
              </a:rPr>
              <a:t>19c </a:t>
            </a:r>
            <a:r>
              <a:rPr lang="en-US" dirty="0">
                <a:solidFill>
                  <a:schemeClr val="tx1"/>
                </a:solidFill>
              </a:rPr>
              <a:t>SQL Documentation and Additional Resources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ítulo 14"/>
          <p:cNvSpPr>
            <a:spLocks noGrp="1"/>
          </p:cNvSpPr>
          <p:nvPr>
            <p:ph type="subTitle" idx="4294967295"/>
          </p:nvPr>
        </p:nvSpPr>
        <p:spPr>
          <a:xfrm>
            <a:off x="4965143" y="4970192"/>
            <a:ext cx="7226856" cy="714986"/>
          </a:xfrm>
        </p:spPr>
        <p:txBody>
          <a:bodyPr/>
          <a:lstStyle/>
          <a:p>
            <a:r>
              <a:rPr lang="en-US" altLang="en-US" dirty="0"/>
              <a:t>Using </a:t>
            </a:r>
            <a:r>
              <a:rPr lang="en-US" altLang="en-US" dirty="0" err="1"/>
              <a:t>Subqueries</a:t>
            </a:r>
            <a:r>
              <a:rPr lang="en-US" altLang="en-US" dirty="0"/>
              <a:t> to Solve Queries</a:t>
            </a:r>
            <a:endParaRPr lang="es-VE" dirty="0"/>
          </a:p>
        </p:txBody>
      </p:sp>
      <p:sp>
        <p:nvSpPr>
          <p:cNvPr id="14" name="Título 13"/>
          <p:cNvSpPr>
            <a:spLocks noGrp="1"/>
          </p:cNvSpPr>
          <p:nvPr>
            <p:ph type="ctrTitle"/>
          </p:nvPr>
        </p:nvSpPr>
        <p:spPr/>
        <p:txBody>
          <a:bodyPr/>
          <a:lstStyle/>
          <a:p>
            <a:r>
              <a:rPr lang="es-VE" dirty="0" smtClean="0"/>
              <a:t>Subqueries</a:t>
            </a:r>
            <a:endParaRPr lang="es-VE" dirty="0"/>
          </a:p>
        </p:txBody>
      </p:sp>
    </p:spTree>
    <p:extLst>
      <p:ext uri="{BB962C8B-B14F-4D97-AF65-F5344CB8AC3E}">
        <p14:creationId xmlns:p14="http://schemas.microsoft.com/office/powerpoint/2010/main" val="9789913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2"/>
          <p:cNvSpPr/>
          <p:nvPr/>
        </p:nvSpPr>
        <p:spPr bwMode="auto">
          <a:xfrm>
            <a:off x="730952" y="989930"/>
            <a:ext cx="3422440" cy="5499100"/>
          </a:xfrm>
          <a:prstGeom prst="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6200000" scaled="1"/>
            <a:tileRect/>
          </a:gradFill>
          <a:ln>
            <a:noFill/>
          </a:ln>
          <a:effectLst>
            <a:softEdge rad="317500"/>
          </a:effectLst>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 name="Título 1"/>
          <p:cNvSpPr>
            <a:spLocks noGrp="1"/>
          </p:cNvSpPr>
          <p:nvPr>
            <p:ph type="title"/>
          </p:nvPr>
        </p:nvSpPr>
        <p:spPr/>
        <p:txBody>
          <a:bodyPr/>
          <a:lstStyle/>
          <a:p>
            <a:r>
              <a:rPr lang="en-US" altLang="en-US" dirty="0"/>
              <a:t>Course Roadmap</a:t>
            </a:r>
            <a:endParaRPr lang="es-VE" dirty="0"/>
          </a:p>
        </p:txBody>
      </p:sp>
      <p:sp>
        <p:nvSpPr>
          <p:cNvPr id="4" name="Rounded Rectangle 16"/>
          <p:cNvSpPr/>
          <p:nvPr/>
        </p:nvSpPr>
        <p:spPr bwMode="auto">
          <a:xfrm>
            <a:off x="3495589" y="1440657"/>
            <a:ext cx="8305800" cy="4522115"/>
          </a:xfrm>
          <a:prstGeom prst="roundRect">
            <a:avLst>
              <a:gd name="adj" fmla="val 926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5" name="Rounded Rectangle 19"/>
          <p:cNvSpPr/>
          <p:nvPr/>
        </p:nvSpPr>
        <p:spPr bwMode="auto">
          <a:xfrm>
            <a:off x="4596554" y="3799138"/>
            <a:ext cx="5713476" cy="831273"/>
          </a:xfrm>
          <a:prstGeom prst="roundRect">
            <a:avLst>
              <a:gd name="adj" fmla="val 28911"/>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6" name="Rounded Rectangle 23"/>
          <p:cNvSpPr/>
          <p:nvPr/>
        </p:nvSpPr>
        <p:spPr bwMode="auto">
          <a:xfrm>
            <a:off x="4596554" y="4824019"/>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7" name="Rounded Rectangle 24"/>
          <p:cNvSpPr/>
          <p:nvPr/>
        </p:nvSpPr>
        <p:spPr bwMode="auto">
          <a:xfrm>
            <a:off x="4596554" y="2774258"/>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8" name="Rounded Rectangle 25"/>
          <p:cNvSpPr/>
          <p:nvPr/>
        </p:nvSpPr>
        <p:spPr bwMode="auto">
          <a:xfrm>
            <a:off x="4595288" y="1749378"/>
            <a:ext cx="5716265"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9" name="TextBox 26"/>
          <p:cNvSpPr txBox="1"/>
          <p:nvPr/>
        </p:nvSpPr>
        <p:spPr>
          <a:xfrm>
            <a:off x="5206154" y="1888014"/>
            <a:ext cx="4491611"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6: Reporting Aggregated Data Using Group Functions</a:t>
            </a:r>
            <a:endParaRPr lang="en-US" sz="1500" dirty="0">
              <a:solidFill>
                <a:schemeClr val="tx1"/>
              </a:solidFill>
              <a:latin typeface="Courier New" pitchFamily="49" charset="0"/>
              <a:cs typeface="Courier New" pitchFamily="49" charset="0"/>
            </a:endParaRPr>
          </a:p>
        </p:txBody>
      </p:sp>
      <p:sp>
        <p:nvSpPr>
          <p:cNvPr id="10" name="TextBox 27"/>
          <p:cNvSpPr txBox="1"/>
          <p:nvPr/>
        </p:nvSpPr>
        <p:spPr>
          <a:xfrm>
            <a:off x="5269081" y="2912895"/>
            <a:ext cx="4083283"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7: Displaying Data from Multiple Tables Using Joins</a:t>
            </a:r>
          </a:p>
        </p:txBody>
      </p:sp>
      <p:sp>
        <p:nvSpPr>
          <p:cNvPr id="11" name="TextBox 28"/>
          <p:cNvSpPr txBox="1"/>
          <p:nvPr/>
        </p:nvSpPr>
        <p:spPr>
          <a:xfrm>
            <a:off x="5240021" y="3937775"/>
            <a:ext cx="4083283" cy="553998"/>
          </a:xfrm>
          <a:prstGeom prst="rect">
            <a:avLst/>
          </a:prstGeom>
          <a:noFill/>
        </p:spPr>
        <p:txBody>
          <a:bodyPr wrap="square" rtlCol="0" anchor="ctr">
            <a:spAutoFit/>
          </a:bodyPr>
          <a:lstStyle>
            <a:defPPr>
              <a:defRPr lang="en-US"/>
            </a:defPPr>
            <a:lvl1pPr>
              <a:defRPr sz="1500" b="1">
                <a:solidFill>
                  <a:schemeClr val="bg1"/>
                </a:solidFill>
              </a:defRPr>
            </a:lvl1pPr>
          </a:lstStyle>
          <a:p>
            <a:pPr defTabSz="228600" fontAlgn="auto">
              <a:spcBef>
                <a:spcPts val="0"/>
              </a:spcBef>
              <a:spcAft>
                <a:spcPts val="0"/>
              </a:spcAft>
              <a:defRPr/>
            </a:pPr>
            <a:r>
              <a:rPr lang="en-US" dirty="0"/>
              <a:t>Lesson 8: Using Subqueries to Solve Queries</a:t>
            </a:r>
          </a:p>
        </p:txBody>
      </p:sp>
      <p:sp>
        <p:nvSpPr>
          <p:cNvPr id="12" name="TextBox 29"/>
          <p:cNvSpPr txBox="1"/>
          <p:nvPr/>
        </p:nvSpPr>
        <p:spPr>
          <a:xfrm>
            <a:off x="5240021" y="5078072"/>
            <a:ext cx="4083283"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pPr>
              <a:defRPr/>
            </a:pPr>
            <a:r>
              <a:rPr lang="en-US" dirty="0">
                <a:solidFill>
                  <a:schemeClr val="tx1"/>
                </a:solidFill>
              </a:rPr>
              <a:t>Lesson 9: Using Set Operators</a:t>
            </a:r>
          </a:p>
        </p:txBody>
      </p:sp>
      <p:sp>
        <p:nvSpPr>
          <p:cNvPr id="13" name="Isosceles Triangle 30"/>
          <p:cNvSpPr>
            <a:spLocks noChangeAspect="1"/>
          </p:cNvSpPr>
          <p:nvPr/>
        </p:nvSpPr>
        <p:spPr bwMode="auto">
          <a:xfrm rot="5400000">
            <a:off x="4770821" y="3091962"/>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4" name="Isosceles Triangle 31"/>
          <p:cNvSpPr>
            <a:spLocks noChangeAspect="1"/>
          </p:cNvSpPr>
          <p:nvPr/>
        </p:nvSpPr>
        <p:spPr bwMode="auto">
          <a:xfrm rot="5400000">
            <a:off x="4770821" y="4116842"/>
            <a:ext cx="293800" cy="195865"/>
          </a:xfrm>
          <a:prstGeom prst="triangle">
            <a:avLst/>
          </a:prstGeom>
          <a:solidFill>
            <a:srgbClr val="F7941D"/>
          </a:solidFill>
          <a:ln w="2857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5" name="Isosceles Triangle 32"/>
          <p:cNvSpPr>
            <a:spLocks noChangeAspect="1"/>
          </p:cNvSpPr>
          <p:nvPr/>
        </p:nvSpPr>
        <p:spPr bwMode="auto">
          <a:xfrm rot="5400000">
            <a:off x="4770821" y="5141723"/>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6" name="Isosceles Triangle 33"/>
          <p:cNvSpPr>
            <a:spLocks noChangeAspect="1"/>
          </p:cNvSpPr>
          <p:nvPr/>
        </p:nvSpPr>
        <p:spPr bwMode="auto">
          <a:xfrm rot="5400000">
            <a:off x="4770821" y="2067082"/>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7" name="Group 34"/>
          <p:cNvGrpSpPr/>
          <p:nvPr/>
        </p:nvGrpSpPr>
        <p:grpSpPr>
          <a:xfrm>
            <a:off x="10235356" y="3919297"/>
            <a:ext cx="1715510" cy="591689"/>
            <a:chOff x="9786179" y="1585747"/>
            <a:chExt cx="1715510" cy="591689"/>
          </a:xfrm>
          <a:solidFill>
            <a:srgbClr val="F7941D"/>
          </a:solidFill>
        </p:grpSpPr>
        <p:sp>
          <p:nvSpPr>
            <p:cNvPr id="18" name="Freeform 35"/>
            <p:cNvSpPr/>
            <p:nvPr/>
          </p:nvSpPr>
          <p:spPr bwMode="auto">
            <a:xfrm>
              <a:off x="11346670" y="1627299"/>
              <a:ext cx="142410" cy="515233"/>
            </a:xfrm>
            <a:custGeom>
              <a:avLst/>
              <a:gdLst>
                <a:gd name="connsiteX0" fmla="*/ 0 w 142410"/>
                <a:gd name="connsiteY0" fmla="*/ 0 h 515233"/>
                <a:gd name="connsiteX1" fmla="*/ 56536 w 142410"/>
                <a:gd name="connsiteY1" fmla="*/ 0 h 515233"/>
                <a:gd name="connsiteX2" fmla="*/ 142410 w 142410"/>
                <a:gd name="connsiteY2" fmla="*/ 85874 h 515233"/>
                <a:gd name="connsiteX3" fmla="*/ 142410 w 142410"/>
                <a:gd name="connsiteY3" fmla="*/ 429359 h 515233"/>
                <a:gd name="connsiteX4" fmla="*/ 56536 w 142410"/>
                <a:gd name="connsiteY4" fmla="*/ 515233 h 515233"/>
                <a:gd name="connsiteX5" fmla="*/ 0 w 142410"/>
                <a:gd name="connsiteY5" fmla="*/ 515233 h 515233"/>
                <a:gd name="connsiteX6" fmla="*/ 0 w 142410"/>
                <a:gd name="connsiteY6" fmla="*/ 0 h 5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10" h="515233">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9" name="Freeform 36"/>
            <p:cNvSpPr/>
            <p:nvPr/>
          </p:nvSpPr>
          <p:spPr bwMode="auto">
            <a:xfrm>
              <a:off x="10097297" y="1662739"/>
              <a:ext cx="1404392" cy="437706"/>
            </a:xfrm>
            <a:custGeom>
              <a:avLst/>
              <a:gdLst>
                <a:gd name="connsiteX0" fmla="*/ 1376166 w 1404392"/>
                <a:gd name="connsiteY0" fmla="*/ 0 h 704932"/>
                <a:gd name="connsiteX1" fmla="*/ 1376773 w 1404392"/>
                <a:gd name="connsiteY1" fmla="*/ 564 h 704932"/>
                <a:gd name="connsiteX2" fmla="*/ 1404392 w 1404392"/>
                <a:gd name="connsiteY2" fmla="*/ 92517 h 704932"/>
                <a:gd name="connsiteX3" fmla="*/ 1404392 w 1404392"/>
                <a:gd name="connsiteY3" fmla="*/ 612664 h 704932"/>
                <a:gd name="connsiteX4" fmla="*/ 1376773 w 1404392"/>
                <a:gd name="connsiteY4" fmla="*/ 704619 h 704932"/>
                <a:gd name="connsiteX5" fmla="*/ 1376436 w 1404392"/>
                <a:gd name="connsiteY5" fmla="*/ 704932 h 704932"/>
                <a:gd name="connsiteX6" fmla="*/ 1369115 w 1404392"/>
                <a:gd name="connsiteY6" fmla="*/ 680559 h 704932"/>
                <a:gd name="connsiteX7" fmla="*/ 1314010 w 1404392"/>
                <a:gd name="connsiteY7" fmla="*/ 649080 h 704932"/>
                <a:gd name="connsiteX8" fmla="*/ 0 w 1404392"/>
                <a:gd name="connsiteY8" fmla="*/ 649080 h 704932"/>
                <a:gd name="connsiteX9" fmla="*/ 0 w 1404392"/>
                <a:gd name="connsiteY9" fmla="*/ 54954 h 704932"/>
                <a:gd name="connsiteX10" fmla="*/ 1314010 w 1404392"/>
                <a:gd name="connsiteY10" fmla="*/ 54954 h 704932"/>
                <a:gd name="connsiteX11" fmla="*/ 1369115 w 1404392"/>
                <a:gd name="connsiteY11" fmla="*/ 23476 h 704932"/>
                <a:gd name="connsiteX12" fmla="*/ 1376166 w 1404392"/>
                <a:gd name="connsiteY12" fmla="*/ 0 h 70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392" h="704932">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0" name="Isosceles Triangle 37"/>
            <p:cNvSpPr/>
            <p:nvPr/>
          </p:nvSpPr>
          <p:spPr bwMode="auto">
            <a:xfrm rot="16200000">
              <a:off x="9701851" y="1670075"/>
              <a:ext cx="591689" cy="423034"/>
            </a:xfrm>
            <a:prstGeom prst="triangl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1" name="TextBox 38"/>
            <p:cNvSpPr txBox="1"/>
            <p:nvPr/>
          </p:nvSpPr>
          <p:spPr>
            <a:xfrm>
              <a:off x="10098845" y="1727704"/>
              <a:ext cx="1322479" cy="307777"/>
            </a:xfrm>
            <a:prstGeom prst="rect">
              <a:avLst/>
            </a:prstGeom>
            <a:grpFill/>
          </p:spPr>
          <p:txBody>
            <a:bodyPr wrap="square" rtlCol="0">
              <a:spAutoFit/>
            </a:bodyPr>
            <a:lstStyle/>
            <a:p>
              <a:pPr algn="ctr"/>
              <a:r>
                <a:rPr lang="en-US" sz="1400" b="1" dirty="0">
                  <a:solidFill>
                    <a:schemeClr val="bg1"/>
                  </a:solidFill>
                  <a:latin typeface="LavosHandy™"/>
                </a:rPr>
                <a:t>You are here!</a:t>
              </a:r>
            </a:p>
          </p:txBody>
        </p:sp>
      </p:grpSp>
      <p:sp>
        <p:nvSpPr>
          <p:cNvPr id="22" name="Rounded Rectangle 39"/>
          <p:cNvSpPr/>
          <p:nvPr/>
        </p:nvSpPr>
        <p:spPr bwMode="auto">
          <a:xfrm>
            <a:off x="3267320" y="2675837"/>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3" name="Rounded Rectangle 40"/>
          <p:cNvSpPr/>
          <p:nvPr/>
        </p:nvSpPr>
        <p:spPr bwMode="auto">
          <a:xfrm>
            <a:off x="3267320" y="1630373"/>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4" name="Rounded Rectangle 41"/>
          <p:cNvSpPr/>
          <p:nvPr/>
        </p:nvSpPr>
        <p:spPr bwMode="auto">
          <a:xfrm>
            <a:off x="3267320" y="3732089"/>
            <a:ext cx="960176" cy="982414"/>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5" name="Rounded Rectangle 42"/>
          <p:cNvSpPr/>
          <p:nvPr/>
        </p:nvSpPr>
        <p:spPr bwMode="auto">
          <a:xfrm>
            <a:off x="3267320" y="4776700"/>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6" name="Freeform 43"/>
          <p:cNvSpPr/>
          <p:nvPr/>
        </p:nvSpPr>
        <p:spPr bwMode="auto">
          <a:xfrm>
            <a:off x="611730" y="1660032"/>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7" name="Freeform 44"/>
          <p:cNvSpPr/>
          <p:nvPr/>
        </p:nvSpPr>
        <p:spPr bwMode="auto">
          <a:xfrm>
            <a:off x="611730" y="2709844"/>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8" name="Freeform 45"/>
          <p:cNvSpPr/>
          <p:nvPr/>
        </p:nvSpPr>
        <p:spPr bwMode="auto">
          <a:xfrm>
            <a:off x="611730" y="3763955"/>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9" name="Freeform 46"/>
          <p:cNvSpPr/>
          <p:nvPr/>
        </p:nvSpPr>
        <p:spPr bwMode="auto">
          <a:xfrm>
            <a:off x="611730" y="4806393"/>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30" name="TextBox 47"/>
          <p:cNvSpPr txBox="1"/>
          <p:nvPr/>
        </p:nvSpPr>
        <p:spPr>
          <a:xfrm>
            <a:off x="969213" y="1955650"/>
            <a:ext cx="243396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Lesson 1: Introduction</a:t>
            </a:r>
          </a:p>
        </p:txBody>
      </p:sp>
      <p:sp>
        <p:nvSpPr>
          <p:cNvPr id="31" name="TextBox 48"/>
          <p:cNvSpPr txBox="1"/>
          <p:nvPr/>
        </p:nvSpPr>
        <p:spPr>
          <a:xfrm>
            <a:off x="969213" y="2890045"/>
            <a:ext cx="29327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1: Retrieving, Restricting, and Sorting Data</a:t>
            </a:r>
          </a:p>
        </p:txBody>
      </p:sp>
      <p:sp>
        <p:nvSpPr>
          <p:cNvPr id="32" name="TextBox 49"/>
          <p:cNvSpPr txBox="1"/>
          <p:nvPr/>
        </p:nvSpPr>
        <p:spPr>
          <a:xfrm>
            <a:off x="969213" y="3947475"/>
            <a:ext cx="29835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1">
                <a:solidFill>
                  <a:schemeClr val="bg1"/>
                </a:solidFill>
              </a:defRPr>
            </a:lvl1pPr>
          </a:lstStyle>
          <a:p>
            <a:r>
              <a:rPr lang="en-US" dirty="0"/>
              <a:t>Unit 2: Joins, Subqueries, and Set Operators</a:t>
            </a:r>
          </a:p>
        </p:txBody>
      </p:sp>
      <p:sp>
        <p:nvSpPr>
          <p:cNvPr id="33" name="TextBox 50"/>
          <p:cNvSpPr txBox="1"/>
          <p:nvPr/>
        </p:nvSpPr>
        <p:spPr>
          <a:xfrm>
            <a:off x="969213" y="5102011"/>
            <a:ext cx="221269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3: DML and DDL</a:t>
            </a:r>
          </a:p>
        </p:txBody>
      </p:sp>
      <p:sp>
        <p:nvSpPr>
          <p:cNvPr id="3" name="Marcador de número de diapositiva 2"/>
          <p:cNvSpPr>
            <a:spLocks noGrp="1"/>
          </p:cNvSpPr>
          <p:nvPr>
            <p:ph type="sldNum" sz="quarter" idx="12"/>
          </p:nvPr>
        </p:nvSpPr>
        <p:spPr/>
        <p:txBody>
          <a:bodyPr/>
          <a:lstStyle/>
          <a:p>
            <a:fld id="{3F142242-9245-470F-9EB3-514B6C674675}" type="slidenum">
              <a:rPr lang="es-VE" smtClean="0"/>
              <a:pPr/>
              <a:t>261</a:t>
            </a:fld>
            <a:endParaRPr lang="es-VE" dirty="0"/>
          </a:p>
        </p:txBody>
      </p:sp>
    </p:spTree>
    <p:extLst>
      <p:ext uri="{BB962C8B-B14F-4D97-AF65-F5344CB8AC3E}">
        <p14:creationId xmlns:p14="http://schemas.microsoft.com/office/powerpoint/2010/main" val="23643825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Objectives</a:t>
            </a:r>
            <a:endParaRPr lang="es-VE" dirty="0"/>
          </a:p>
        </p:txBody>
      </p:sp>
      <p:sp>
        <p:nvSpPr>
          <p:cNvPr id="5" name="Marcador de contenido 4"/>
          <p:cNvSpPr>
            <a:spLocks noGrp="1"/>
          </p:cNvSpPr>
          <p:nvPr>
            <p:ph idx="1"/>
          </p:nvPr>
        </p:nvSpPr>
        <p:spPr/>
        <p:txBody>
          <a:bodyPr/>
          <a:lstStyle/>
          <a:p>
            <a:pPr marL="0" indent="0">
              <a:buNone/>
            </a:pPr>
            <a:r>
              <a:rPr lang="en-US" altLang="en-US" dirty="0"/>
              <a:t>After completing this lesson, you should be able to do the following:</a:t>
            </a:r>
          </a:p>
          <a:p>
            <a:pPr lvl="1"/>
            <a:r>
              <a:rPr lang="en-US" altLang="en-US" dirty="0"/>
              <a:t>Define </a:t>
            </a:r>
            <a:r>
              <a:rPr lang="en-US" altLang="en-US" dirty="0" err="1"/>
              <a:t>subqueries</a:t>
            </a:r>
            <a:endParaRPr lang="en-US" altLang="en-US" dirty="0"/>
          </a:p>
          <a:p>
            <a:pPr lvl="1"/>
            <a:r>
              <a:rPr lang="en-US" altLang="en-US" dirty="0"/>
              <a:t>Describe the types of problems that </a:t>
            </a:r>
            <a:r>
              <a:rPr lang="en-US" altLang="en-US" dirty="0" err="1"/>
              <a:t>subqueries</a:t>
            </a:r>
            <a:r>
              <a:rPr lang="en-US" altLang="en-US" dirty="0"/>
              <a:t> can solve</a:t>
            </a:r>
          </a:p>
          <a:p>
            <a:pPr lvl="1"/>
            <a:r>
              <a:rPr lang="en-US" altLang="en-US" dirty="0"/>
              <a:t>Identify the types of </a:t>
            </a:r>
            <a:r>
              <a:rPr lang="en-US" altLang="en-US" dirty="0" err="1"/>
              <a:t>subqueries</a:t>
            </a:r>
            <a:endParaRPr lang="en-US" altLang="en-US" dirty="0"/>
          </a:p>
          <a:p>
            <a:pPr lvl="1"/>
            <a:r>
              <a:rPr lang="en-US" altLang="en-US" dirty="0"/>
              <a:t>Write single-row, multiple-row, multiple-column </a:t>
            </a:r>
            <a:r>
              <a:rPr lang="en-US" altLang="en-US" dirty="0" err="1"/>
              <a:t>subqueries</a:t>
            </a:r>
            <a:endParaRPr lang="en-US" altLang="en-US" dirty="0"/>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262</a:t>
            </a:fld>
            <a:endParaRPr lang="es-VE" dirty="0"/>
          </a:p>
        </p:txBody>
      </p:sp>
    </p:spTree>
    <p:extLst>
      <p:ext uri="{BB962C8B-B14F-4D97-AF65-F5344CB8AC3E}">
        <p14:creationId xmlns:p14="http://schemas.microsoft.com/office/powerpoint/2010/main" val="37542787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F7941D"/>
              </a:buClr>
            </a:pPr>
            <a:r>
              <a:rPr lang="en-US" altLang="en-US" dirty="0" err="1">
                <a:solidFill>
                  <a:schemeClr val="tx1"/>
                </a:solidFill>
              </a:rPr>
              <a:t>Subquery</a:t>
            </a:r>
            <a:r>
              <a:rPr lang="en-US" altLang="en-US" dirty="0">
                <a:solidFill>
                  <a:schemeClr val="tx1"/>
                </a:solidFill>
              </a:rPr>
              <a:t>: Types, syntax, and guidelines</a:t>
            </a:r>
          </a:p>
          <a:p>
            <a:pPr lvl="1">
              <a:buClr>
                <a:srgbClr val="A6A6A6"/>
              </a:buClr>
            </a:pPr>
            <a:r>
              <a:rPr lang="en-US" altLang="en-US" dirty="0">
                <a:solidFill>
                  <a:schemeClr val="tx1"/>
                </a:solidFill>
              </a:rPr>
              <a:t>Single-row </a:t>
            </a:r>
            <a:r>
              <a:rPr lang="en-US" altLang="en-US" dirty="0" err="1">
                <a:solidFill>
                  <a:schemeClr val="tx1"/>
                </a:solidFill>
              </a:rPr>
              <a:t>subqueries</a:t>
            </a:r>
            <a:r>
              <a:rPr lang="en-US" altLang="en-US" dirty="0">
                <a:solidFill>
                  <a:schemeClr val="tx1"/>
                </a:solidFill>
              </a:rPr>
              <a:t>:</a:t>
            </a:r>
          </a:p>
          <a:p>
            <a:pPr lvl="2">
              <a:buClr>
                <a:srgbClr val="A6A6A6"/>
              </a:buClr>
            </a:pPr>
            <a:r>
              <a:rPr lang="en-US" altLang="en-US" dirty="0">
                <a:solidFill>
                  <a:schemeClr val="tx1"/>
                </a:solidFill>
              </a:rPr>
              <a:t>Group functions in a </a:t>
            </a:r>
            <a:r>
              <a:rPr lang="en-US" altLang="en-US" dirty="0" err="1">
                <a:solidFill>
                  <a:schemeClr val="tx1"/>
                </a:solidFill>
              </a:rPr>
              <a:t>subquery</a:t>
            </a:r>
            <a:endParaRPr lang="en-US" altLang="en-US" dirty="0">
              <a:solidFill>
                <a:schemeClr val="tx1"/>
              </a:solidFill>
            </a:endParaRPr>
          </a:p>
          <a:p>
            <a:pPr lvl="2">
              <a:buClr>
                <a:srgbClr val="A6A6A6"/>
              </a:buClr>
            </a:pPr>
            <a:r>
              <a:rPr lang="en-US" altLang="en-US" dirty="0">
                <a:solidFill>
                  <a:schemeClr val="tx1"/>
                </a:solidFill>
                <a:latin typeface="Courier New" pitchFamily="49" charset="0"/>
              </a:rPr>
              <a:t>HAVING</a:t>
            </a:r>
            <a:r>
              <a:rPr lang="en-US" altLang="en-US" dirty="0">
                <a:solidFill>
                  <a:schemeClr val="tx1"/>
                </a:solidFill>
              </a:rPr>
              <a:t> clause with </a:t>
            </a:r>
            <a:r>
              <a:rPr lang="en-US" altLang="en-US" dirty="0" err="1">
                <a:solidFill>
                  <a:schemeClr val="tx1"/>
                </a:solidFill>
              </a:rPr>
              <a:t>subqueries</a:t>
            </a:r>
            <a:endParaRPr lang="en-US" altLang="en-US" dirty="0">
              <a:solidFill>
                <a:schemeClr val="tx1"/>
              </a:solidFill>
            </a:endParaRPr>
          </a:p>
          <a:p>
            <a:pPr lvl="1">
              <a:buClr>
                <a:srgbClr val="A6A6A6"/>
              </a:buClr>
            </a:pPr>
            <a:r>
              <a:rPr lang="en-US" altLang="en-US" dirty="0">
                <a:solidFill>
                  <a:schemeClr val="tx1"/>
                </a:solidFill>
              </a:rPr>
              <a:t>Multiple-row </a:t>
            </a:r>
            <a:r>
              <a:rPr lang="en-US" altLang="en-US" dirty="0" err="1">
                <a:solidFill>
                  <a:schemeClr val="tx1"/>
                </a:solidFill>
              </a:rPr>
              <a:t>subqueries</a:t>
            </a:r>
            <a:endParaRPr lang="en-US" altLang="en-US" dirty="0">
              <a:solidFill>
                <a:schemeClr val="tx1"/>
              </a:solidFill>
            </a:endParaRPr>
          </a:p>
          <a:p>
            <a:pPr lvl="2">
              <a:buClr>
                <a:srgbClr val="A6A6A6"/>
              </a:buClr>
            </a:pPr>
            <a:r>
              <a:rPr lang="en-US" altLang="en-US" dirty="0">
                <a:solidFill>
                  <a:schemeClr val="tx1"/>
                </a:solidFill>
              </a:rPr>
              <a:t>Using </a:t>
            </a:r>
            <a:r>
              <a:rPr lang="en-US" altLang="en-US" dirty="0">
                <a:solidFill>
                  <a:schemeClr val="tx1"/>
                </a:solidFill>
                <a:latin typeface="Courier New" pitchFamily="49" charset="0"/>
              </a:rPr>
              <a:t>ALL</a:t>
            </a:r>
            <a:r>
              <a:rPr lang="en-US" altLang="en-US" dirty="0">
                <a:solidFill>
                  <a:schemeClr val="tx1"/>
                </a:solidFill>
              </a:rPr>
              <a:t> or </a:t>
            </a:r>
            <a:r>
              <a:rPr lang="en-US" altLang="en-US" dirty="0">
                <a:solidFill>
                  <a:schemeClr val="tx1"/>
                </a:solidFill>
                <a:latin typeface="Courier New" pitchFamily="49" charset="0"/>
              </a:rPr>
              <a:t>ANY</a:t>
            </a:r>
            <a:r>
              <a:rPr lang="en-US" altLang="en-US" dirty="0">
                <a:solidFill>
                  <a:schemeClr val="tx1"/>
                </a:solidFill>
              </a:rPr>
              <a:t> operator</a:t>
            </a:r>
          </a:p>
          <a:p>
            <a:pPr lvl="1">
              <a:buClr>
                <a:srgbClr val="A6A6A6"/>
              </a:buClr>
            </a:pPr>
            <a:r>
              <a:rPr lang="en-US" altLang="en-US" dirty="0">
                <a:solidFill>
                  <a:schemeClr val="tx1"/>
                </a:solidFill>
              </a:rPr>
              <a:t>Multiple-column </a:t>
            </a:r>
            <a:r>
              <a:rPr lang="en-US" altLang="en-US" dirty="0" err="1">
                <a:solidFill>
                  <a:schemeClr val="tx1"/>
                </a:solidFill>
              </a:rPr>
              <a:t>subqueries</a:t>
            </a:r>
            <a:endParaRPr lang="en-US" altLang="en-US" dirty="0">
              <a:solidFill>
                <a:schemeClr val="tx1"/>
              </a:solidFill>
            </a:endParaRPr>
          </a:p>
          <a:p>
            <a:pPr lvl="1">
              <a:buClr>
                <a:srgbClr val="A6A6A6"/>
              </a:buClr>
            </a:pPr>
            <a:r>
              <a:rPr lang="en-US" altLang="en-US" dirty="0">
                <a:solidFill>
                  <a:schemeClr val="tx1"/>
                </a:solidFill>
              </a:rPr>
              <a:t>Null values in a </a:t>
            </a:r>
            <a:r>
              <a:rPr lang="en-US" altLang="en-US" dirty="0" err="1">
                <a:solidFill>
                  <a:schemeClr val="tx1"/>
                </a:solidFill>
              </a:rPr>
              <a:t>subquery</a:t>
            </a:r>
            <a:endParaRPr lang="en-US" altLang="en-US" dirty="0">
              <a:solidFill>
                <a:schemeClr val="tx1"/>
              </a:solidFill>
            </a:endParaRPr>
          </a:p>
          <a:p>
            <a:pPr marL="2540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263</a:t>
            </a:fld>
            <a:endParaRPr lang="es-VE" dirty="0"/>
          </a:p>
        </p:txBody>
      </p:sp>
    </p:spTree>
    <p:extLst>
      <p:ext uri="{BB962C8B-B14F-4D97-AF65-F5344CB8AC3E}">
        <p14:creationId xmlns:p14="http://schemas.microsoft.com/office/powerpoint/2010/main" val="16365359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Using a </a:t>
            </a:r>
            <a:r>
              <a:rPr lang="en-US" altLang="en-US" sz="4800" dirty="0" err="1"/>
              <a:t>Subquery</a:t>
            </a:r>
            <a:r>
              <a:rPr lang="en-US" altLang="en-US" sz="4800" dirty="0"/>
              <a:t> to Solve a Problem</a:t>
            </a:r>
            <a:endParaRPr lang="es-VE" sz="4800" dirty="0"/>
          </a:p>
        </p:txBody>
      </p:sp>
      <p:sp>
        <p:nvSpPr>
          <p:cNvPr id="6" name="Rectangle 2"/>
          <p:cNvSpPr>
            <a:spLocks noChangeArrowheads="1"/>
          </p:cNvSpPr>
          <p:nvPr/>
        </p:nvSpPr>
        <p:spPr bwMode="auto">
          <a:xfrm>
            <a:off x="0" y="3914371"/>
            <a:ext cx="4500628" cy="1916434"/>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lin ang="0" scaled="1"/>
            <a:tileRect/>
          </a:gradFill>
          <a:ln>
            <a:noFill/>
          </a:ln>
        </p:spPr>
        <p:txBody>
          <a:bodyPr/>
          <a:lstStyle>
            <a:lvl1pPr defTabSz="228600">
              <a:spcBef>
                <a:spcPct val="20000"/>
              </a:spcBef>
              <a:buClr>
                <a:srgbClr val="000000"/>
              </a:buClr>
              <a:buFont typeface="Arial" panose="020B0604020202020204" pitchFamily="34" charset="0"/>
              <a:defRPr>
                <a:solidFill>
                  <a:srgbClr val="5F5F5F"/>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a:solidFill>
                  <a:srgbClr val="5F5F5F"/>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1600">
                <a:solidFill>
                  <a:srgbClr val="5F5F5F"/>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sz="1400">
                <a:solidFill>
                  <a:srgbClr val="5F5F5F"/>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400">
                <a:solidFill>
                  <a:srgbClr val="5F5F5F"/>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9pPr>
          </a:lstStyle>
          <a:p>
            <a:pPr algn="ctr" eaLnBrk="1" hangingPunct="1">
              <a:buClr>
                <a:srgbClr val="FF0000"/>
              </a:buClr>
            </a:pPr>
            <a:endParaRPr lang="en-US" altLang="en-US">
              <a:solidFill>
                <a:schemeClr val="tx1"/>
              </a:solidFill>
            </a:endParaRPr>
          </a:p>
        </p:txBody>
      </p:sp>
      <p:pic>
        <p:nvPicPr>
          <p:cNvPr id="8"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8432" y="4052053"/>
            <a:ext cx="2455468" cy="1638712"/>
          </a:xfrm>
          <a:prstGeom prst="rect">
            <a:avLst/>
          </a:prstGeom>
          <a:noFill/>
          <a:ln w="28575">
            <a:noFill/>
            <a:miter lim="800000"/>
            <a:headEnd/>
            <a:tailEnd/>
          </a:ln>
        </p:spPr>
      </p:pic>
      <p:sp>
        <p:nvSpPr>
          <p:cNvPr id="9" name="Rounded Rectangle 34"/>
          <p:cNvSpPr/>
          <p:nvPr/>
        </p:nvSpPr>
        <p:spPr bwMode="auto">
          <a:xfrm>
            <a:off x="8047136" y="1270593"/>
            <a:ext cx="4053809" cy="1955798"/>
          </a:xfrm>
          <a:prstGeom prst="roundRect">
            <a:avLst>
              <a:gd name="adj" fmla="val 9591"/>
            </a:avLst>
          </a:prstGeom>
          <a:gradFill flip="none" rotWithShape="1">
            <a:gsLst>
              <a:gs pos="0">
                <a:srgbClr val="FFE5CF"/>
              </a:gs>
              <a:gs pos="100000">
                <a:schemeClr val="bg1"/>
              </a:gs>
            </a:gsLst>
            <a:lin ang="0" scaled="1"/>
            <a:tileRect/>
          </a:gradFill>
          <a:ln w="53975" cap="rnd" cmpd="sng" algn="ctr">
            <a:noFill/>
            <a:prstDash val="sysDot"/>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0" name="Rounded Rectangle 35"/>
          <p:cNvSpPr/>
          <p:nvPr/>
        </p:nvSpPr>
        <p:spPr bwMode="auto">
          <a:xfrm>
            <a:off x="9864306" y="2554598"/>
            <a:ext cx="1712125" cy="345877"/>
          </a:xfrm>
          <a:prstGeom prst="roundRect">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108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1" name="TextBox 36"/>
          <p:cNvSpPr txBox="1"/>
          <p:nvPr/>
        </p:nvSpPr>
        <p:spPr>
          <a:xfrm>
            <a:off x="10204832" y="2573648"/>
            <a:ext cx="1447800" cy="307777"/>
          </a:xfrm>
          <a:prstGeom prst="rect">
            <a:avLst/>
          </a:prstGeom>
          <a:noFill/>
        </p:spPr>
        <p:txBody>
          <a:bodyPr wrap="square" rtlCol="0">
            <a:spAutoFit/>
          </a:bodyPr>
          <a:lstStyle/>
          <a:p>
            <a:r>
              <a:rPr lang="en-US" sz="1400" b="1" dirty="0">
                <a:solidFill>
                  <a:schemeClr val="bg1"/>
                </a:solidFill>
              </a:rPr>
              <a:t>IT Department</a:t>
            </a:r>
          </a:p>
        </p:txBody>
      </p:sp>
      <p:sp>
        <p:nvSpPr>
          <p:cNvPr id="12" name="Rounded Rectangle 37"/>
          <p:cNvSpPr/>
          <p:nvPr/>
        </p:nvSpPr>
        <p:spPr bwMode="auto">
          <a:xfrm rot="5400000">
            <a:off x="7356475" y="1777990"/>
            <a:ext cx="2815803" cy="6182141"/>
          </a:xfrm>
          <a:prstGeom prst="roundRect">
            <a:avLst>
              <a:gd name="adj" fmla="val 9591"/>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50000" t="50000" r="50000" b="50000"/>
            </a:path>
            <a:tileRect/>
          </a:gradFill>
          <a:ln w="44450" cap="rnd" cmpd="sng" algn="ctr">
            <a:solidFill>
              <a:srgbClr val="F7941D"/>
            </a:solidFill>
            <a:prstDash val="sysDot"/>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3" name="Rounded Rectangle 38"/>
          <p:cNvSpPr/>
          <p:nvPr/>
        </p:nvSpPr>
        <p:spPr bwMode="auto">
          <a:xfrm>
            <a:off x="3694362" y="1244816"/>
            <a:ext cx="3886200" cy="2071888"/>
          </a:xfrm>
          <a:prstGeom prst="roundRect">
            <a:avLst>
              <a:gd name="adj" fmla="val 9753"/>
            </a:avLst>
          </a:prstGeom>
          <a:solidFill>
            <a:srgbClr val="F7941D"/>
          </a:solidFill>
          <a:ln w="38100" cap="flat" cmpd="sng" algn="ctr">
            <a:solidFill>
              <a:schemeClr val="bg1"/>
            </a:solidFill>
            <a:prstDash val="solid"/>
            <a:round/>
            <a:headEnd type="none" w="sm" len="sm"/>
            <a:tailEnd type="none" w="sm" len="sm"/>
          </a:ln>
          <a:effectLst>
            <a:outerShdw blurRad="63500" sx="102000" sy="102000" algn="ctr" rotWithShape="0">
              <a:srgbClr val="2FFF2F">
                <a:alpha val="40000"/>
              </a:srgbClr>
            </a:outerShdw>
          </a:effectLst>
        </p:spPr>
        <p:txBody>
          <a:bodyPr wrap="square">
            <a:noAutofit/>
          </a:bodyPr>
          <a:lstStyle/>
          <a:p>
            <a:pPr algn="ctr" defTabSz="228600">
              <a:spcBef>
                <a:spcPct val="20000"/>
              </a:spcBef>
              <a:buClr>
                <a:srgbClr val="FF0000"/>
              </a:buClr>
            </a:pPr>
            <a:endParaRPr lang="en-US"/>
          </a:p>
        </p:txBody>
      </p:sp>
      <p:sp>
        <p:nvSpPr>
          <p:cNvPr id="14" name="TextBox 39"/>
          <p:cNvSpPr txBox="1"/>
          <p:nvPr/>
        </p:nvSpPr>
        <p:spPr>
          <a:xfrm>
            <a:off x="3885864" y="1301750"/>
            <a:ext cx="2409528" cy="338554"/>
          </a:xfrm>
          <a:prstGeom prst="rect">
            <a:avLst/>
          </a:prstGeom>
          <a:noFill/>
        </p:spPr>
        <p:txBody>
          <a:bodyPr wrap="square" rtlCol="0">
            <a:spAutoFit/>
          </a:bodyPr>
          <a:lstStyle/>
          <a:p>
            <a:r>
              <a:rPr lang="en-US" sz="1600" b="1" dirty="0"/>
              <a:t>HR Application</a:t>
            </a:r>
          </a:p>
        </p:txBody>
      </p:sp>
      <p:sp>
        <p:nvSpPr>
          <p:cNvPr id="15" name="Rounded Rectangle 40"/>
          <p:cNvSpPr/>
          <p:nvPr/>
        </p:nvSpPr>
        <p:spPr bwMode="auto">
          <a:xfrm>
            <a:off x="6067487" y="2828773"/>
            <a:ext cx="1207689"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SUBMIT</a:t>
            </a:r>
            <a:endParaRPr lang="en-US" sz="1500" b="1" dirty="0">
              <a:solidFill>
                <a:schemeClr val="bg1"/>
              </a:solidFill>
              <a:latin typeface="Arial" pitchFamily="34" charset="0"/>
            </a:endParaRPr>
          </a:p>
        </p:txBody>
      </p:sp>
      <p:sp>
        <p:nvSpPr>
          <p:cNvPr id="16" name="Rounded Rectangle 41"/>
          <p:cNvSpPr/>
          <p:nvPr/>
        </p:nvSpPr>
        <p:spPr bwMode="auto">
          <a:xfrm>
            <a:off x="3922376" y="1761973"/>
            <a:ext cx="3352800" cy="914400"/>
          </a:xfrm>
          <a:prstGeom prst="roundRect">
            <a:avLst>
              <a:gd name="adj" fmla="val 0"/>
            </a:avLst>
          </a:prstGeom>
          <a:solidFill>
            <a:schemeClr val="bg1"/>
          </a:solidFill>
          <a:ln w="28575" cap="flat" cmpd="sng" algn="ctr">
            <a:solidFill>
              <a:srgbClr val="818286"/>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a:spcBef>
                <a:spcPct val="20000"/>
              </a:spcBef>
              <a:buClr>
                <a:srgbClr val="FF0000"/>
              </a:buClr>
            </a:pPr>
            <a:r>
              <a:rPr lang="en-US" sz="1400" b="1" dirty="0">
                <a:latin typeface="Arial" pitchFamily="34" charset="0"/>
              </a:rPr>
              <a:t>Request Details</a:t>
            </a:r>
          </a:p>
          <a:p>
            <a:pPr defTabSz="228600">
              <a:spcBef>
                <a:spcPct val="20000"/>
              </a:spcBef>
              <a:buClr>
                <a:srgbClr val="FF0000"/>
              </a:buClr>
            </a:pPr>
            <a:r>
              <a:rPr lang="en-US" sz="1400" dirty="0">
                <a:latin typeface="Arial" pitchFamily="34" charset="0"/>
              </a:rPr>
              <a:t>I want the list of employees hired after Davies.</a:t>
            </a:r>
          </a:p>
        </p:txBody>
      </p:sp>
      <p:sp>
        <p:nvSpPr>
          <p:cNvPr id="17" name="Rounded Rectangle 42"/>
          <p:cNvSpPr/>
          <p:nvPr/>
        </p:nvSpPr>
        <p:spPr bwMode="auto">
          <a:xfrm>
            <a:off x="7577567" y="3957217"/>
            <a:ext cx="3670876" cy="1067040"/>
          </a:xfrm>
          <a:prstGeom prst="roundRect">
            <a:avLst>
              <a:gd name="adj" fmla="val 9753"/>
            </a:avLst>
          </a:prstGeom>
          <a:solidFill>
            <a:srgbClr val="818286"/>
          </a:solidFill>
          <a:ln w="28575" cap="flat" cmpd="sng" algn="ctr">
            <a:solidFill>
              <a:srgbClr val="818286"/>
            </a:solidFill>
            <a:prstDash val="solid"/>
            <a:round/>
            <a:headEnd type="none" w="sm" len="sm"/>
            <a:tailEnd type="none" w="sm" len="sm"/>
          </a:ln>
          <a:effectLst/>
        </p:spPr>
        <p:txBody>
          <a:bodyPr anchor="ctr"/>
          <a:lstStyle/>
          <a:p>
            <a:pPr algn="r" defTabSz="228600" fontAlgn="auto">
              <a:spcBef>
                <a:spcPct val="20000"/>
              </a:spcBef>
              <a:spcAft>
                <a:spcPts val="0"/>
              </a:spcAft>
              <a:buClr>
                <a:srgbClr val="FF0000"/>
              </a:buClr>
            </a:pPr>
            <a:endParaRPr lang="en-US" sz="1400" b="1" kern="0">
              <a:latin typeface="Arial" pitchFamily="34" charset="0"/>
            </a:endParaRPr>
          </a:p>
        </p:txBody>
      </p:sp>
      <p:sp>
        <p:nvSpPr>
          <p:cNvPr id="18" name="TextBox 43"/>
          <p:cNvSpPr txBox="1"/>
          <p:nvPr/>
        </p:nvSpPr>
        <p:spPr>
          <a:xfrm>
            <a:off x="8027678" y="4387077"/>
            <a:ext cx="3439925" cy="523220"/>
          </a:xfrm>
          <a:prstGeom prst="rect">
            <a:avLst/>
          </a:prstGeom>
          <a:noFill/>
        </p:spPr>
        <p:txBody>
          <a:bodyPr wrap="square" rtlCol="0">
            <a:spAutoFit/>
          </a:bodyPr>
          <a:lstStyle/>
          <a:p>
            <a:r>
              <a:rPr lang="en-US" altLang="en-US" sz="1400" dirty="0">
                <a:solidFill>
                  <a:schemeClr val="tx1">
                    <a:lumMod val="50000"/>
                  </a:schemeClr>
                </a:solidFill>
              </a:rPr>
              <a:t>Determine the names of all employees who were hired after Davies?</a:t>
            </a:r>
            <a:endParaRPr lang="en-US" altLang="en-US" sz="2000" dirty="0">
              <a:solidFill>
                <a:schemeClr val="tx1">
                  <a:lumMod val="50000"/>
                </a:schemeClr>
              </a:solidFill>
            </a:endParaRPr>
          </a:p>
        </p:txBody>
      </p:sp>
      <p:sp>
        <p:nvSpPr>
          <p:cNvPr id="19" name="TextBox 44"/>
          <p:cNvSpPr txBox="1"/>
          <p:nvPr/>
        </p:nvSpPr>
        <p:spPr>
          <a:xfrm>
            <a:off x="8027678" y="4065666"/>
            <a:ext cx="1219200" cy="307777"/>
          </a:xfrm>
          <a:prstGeom prst="rect">
            <a:avLst/>
          </a:prstGeom>
          <a:noFill/>
        </p:spPr>
        <p:txBody>
          <a:bodyPr wrap="square" rtlCol="0">
            <a:spAutoFit/>
          </a:bodyPr>
          <a:lstStyle/>
          <a:p>
            <a:r>
              <a:rPr lang="en-US" altLang="en-US" sz="1400" b="1" dirty="0">
                <a:solidFill>
                  <a:schemeClr val="tx1">
                    <a:lumMod val="50000"/>
                  </a:schemeClr>
                </a:solidFill>
              </a:rPr>
              <a:t>Main Query:</a:t>
            </a:r>
            <a:endParaRPr lang="en-US" altLang="en-US" sz="2000" b="1" dirty="0">
              <a:solidFill>
                <a:schemeClr val="tx1">
                  <a:lumMod val="50000"/>
                </a:schemeClr>
              </a:solidFill>
            </a:endParaRPr>
          </a:p>
        </p:txBody>
      </p:sp>
      <p:sp>
        <p:nvSpPr>
          <p:cNvPr id="20" name="Oval 45"/>
          <p:cNvSpPr/>
          <p:nvPr/>
        </p:nvSpPr>
        <p:spPr bwMode="auto">
          <a:xfrm rot="2352567" flipH="1">
            <a:off x="6216652" y="3609960"/>
            <a:ext cx="1775785" cy="1775786"/>
          </a:xfrm>
          <a:prstGeom prst="ellipse">
            <a:avLst/>
          </a:prstGeom>
          <a:solidFill>
            <a:srgbClr val="818286"/>
          </a:solidFill>
          <a:ln w="28575"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21" name="Oval 46"/>
          <p:cNvSpPr/>
          <p:nvPr/>
        </p:nvSpPr>
        <p:spPr bwMode="auto">
          <a:xfrm rot="2352567" flipH="1">
            <a:off x="6319098" y="3707513"/>
            <a:ext cx="1653431" cy="1653430"/>
          </a:xfrm>
          <a:prstGeom prst="ellipse">
            <a:avLst/>
          </a:prstGeom>
          <a:solidFill>
            <a:schemeClr val="bg1"/>
          </a:solidFill>
          <a:ln w="19050" cap="flat" cmpd="sng" algn="ctr">
            <a:solidFill>
              <a:schemeClr val="bg1"/>
            </a:solidFill>
            <a:prstDash val="solid"/>
            <a:round/>
            <a:headEnd type="none" w="sm" len="sm"/>
            <a:tailEnd type="none" w="sm" len="sm"/>
          </a:ln>
          <a:effectLst>
            <a:innerShdw blurRad="457200" dist="190500" dir="18000000">
              <a:schemeClr val="bg1">
                <a:lumMod val="75000"/>
              </a:schemeClr>
            </a:inn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pic>
        <p:nvPicPr>
          <p:cNvPr id="22"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2192" y="4067162"/>
            <a:ext cx="1204592" cy="991506"/>
          </a:xfrm>
          <a:prstGeom prst="rect">
            <a:avLst/>
          </a:prstGeom>
        </p:spPr>
      </p:pic>
      <p:sp>
        <p:nvSpPr>
          <p:cNvPr id="23" name="Rounded Rectangle 48"/>
          <p:cNvSpPr/>
          <p:nvPr/>
        </p:nvSpPr>
        <p:spPr bwMode="auto">
          <a:xfrm>
            <a:off x="8505243" y="5290169"/>
            <a:ext cx="2743200" cy="638782"/>
          </a:xfrm>
          <a:prstGeom prst="roundRect">
            <a:avLst>
              <a:gd name="adj" fmla="val 9753"/>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cap="flat" cmpd="sng" algn="ctr">
            <a:solidFill>
              <a:srgbClr val="818286"/>
            </a:solidFill>
            <a:prstDash val="solid"/>
            <a:round/>
            <a:headEnd type="none" w="sm" len="sm"/>
            <a:tailEnd type="none" w="sm" len="sm"/>
          </a:ln>
          <a:effectLst/>
        </p:spPr>
        <p:txBody>
          <a:bodyPr anchor="ctr"/>
          <a:lstStyle/>
          <a:p>
            <a:pPr algn="r" defTabSz="228600" fontAlgn="auto">
              <a:spcBef>
                <a:spcPct val="20000"/>
              </a:spcBef>
              <a:spcAft>
                <a:spcPts val="0"/>
              </a:spcAft>
              <a:buClr>
                <a:srgbClr val="FF0000"/>
              </a:buClr>
            </a:pPr>
            <a:endParaRPr lang="en-US" sz="1400" b="1" kern="0">
              <a:latin typeface="Arial" pitchFamily="34" charset="0"/>
            </a:endParaRPr>
          </a:p>
        </p:txBody>
      </p:sp>
      <p:sp>
        <p:nvSpPr>
          <p:cNvPr id="24" name="TextBox 49"/>
          <p:cNvSpPr txBox="1"/>
          <p:nvPr/>
        </p:nvSpPr>
        <p:spPr>
          <a:xfrm>
            <a:off x="8776406" y="5599474"/>
            <a:ext cx="2216889" cy="307777"/>
          </a:xfrm>
          <a:prstGeom prst="rect">
            <a:avLst/>
          </a:prstGeom>
          <a:noFill/>
        </p:spPr>
        <p:txBody>
          <a:bodyPr wrap="square" rtlCol="0">
            <a:spAutoFit/>
          </a:bodyPr>
          <a:lstStyle/>
          <a:p>
            <a:r>
              <a:rPr lang="en-US" altLang="en-US" sz="1400" dirty="0">
                <a:solidFill>
                  <a:srgbClr val="000000"/>
                </a:solidFill>
              </a:rPr>
              <a:t>When was Davies hired?</a:t>
            </a:r>
          </a:p>
        </p:txBody>
      </p:sp>
      <p:sp>
        <p:nvSpPr>
          <p:cNvPr id="25" name="TextBox 50"/>
          <p:cNvSpPr txBox="1"/>
          <p:nvPr/>
        </p:nvSpPr>
        <p:spPr>
          <a:xfrm>
            <a:off x="8776406" y="5322341"/>
            <a:ext cx="1219200" cy="307777"/>
          </a:xfrm>
          <a:prstGeom prst="rect">
            <a:avLst/>
          </a:prstGeom>
          <a:noFill/>
        </p:spPr>
        <p:txBody>
          <a:bodyPr wrap="square" rtlCol="0">
            <a:spAutoFit/>
          </a:bodyPr>
          <a:lstStyle/>
          <a:p>
            <a:r>
              <a:rPr lang="en-US" altLang="en-US" sz="1400" b="1" dirty="0">
                <a:solidFill>
                  <a:schemeClr val="tx1">
                    <a:lumMod val="50000"/>
                  </a:schemeClr>
                </a:solidFill>
              </a:rPr>
              <a:t>Sub Query:</a:t>
            </a:r>
            <a:endParaRPr lang="en-US" altLang="en-US" sz="2000" b="1" dirty="0">
              <a:solidFill>
                <a:schemeClr val="tx1">
                  <a:lumMod val="50000"/>
                </a:schemeClr>
              </a:solidFill>
            </a:endParaRPr>
          </a:p>
        </p:txBody>
      </p:sp>
      <p:grpSp>
        <p:nvGrpSpPr>
          <p:cNvPr id="26" name="Group 51"/>
          <p:cNvGrpSpPr/>
          <p:nvPr/>
        </p:nvGrpSpPr>
        <p:grpSpPr>
          <a:xfrm rot="20341566">
            <a:off x="7711200" y="5114182"/>
            <a:ext cx="1046997" cy="1054239"/>
            <a:chOff x="3352805" y="2057399"/>
            <a:chExt cx="1728438" cy="1740397"/>
          </a:xfr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p:grpSpPr>
        <p:sp>
          <p:nvSpPr>
            <p:cNvPr id="27" name="Oval 52"/>
            <p:cNvSpPr/>
            <p:nvPr/>
          </p:nvSpPr>
          <p:spPr bwMode="auto">
            <a:xfrm rot="3611001" flipH="1">
              <a:off x="3352804" y="2057400"/>
              <a:ext cx="1728439" cy="1728438"/>
            </a:xfrm>
            <a:prstGeom prst="ellipse">
              <a:avLst/>
            </a:prstGeom>
            <a:grpFill/>
            <a:ln w="28575"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28" name="Oval 53"/>
            <p:cNvSpPr/>
            <p:nvPr/>
          </p:nvSpPr>
          <p:spPr bwMode="auto">
            <a:xfrm rot="3611001" flipH="1">
              <a:off x="3447916" y="2188451"/>
              <a:ext cx="1609344" cy="1609345"/>
            </a:xfrm>
            <a:prstGeom prst="ellipse">
              <a:avLst/>
            </a:prstGeom>
            <a:grpFill/>
            <a:ln w="19050" cap="flat" cmpd="sng" algn="ctr">
              <a:solidFill>
                <a:srgbClr val="818286"/>
              </a:solidFill>
              <a:prstDash val="solid"/>
              <a:round/>
              <a:headEnd type="none" w="sm" len="sm"/>
              <a:tailEnd type="none" w="sm" len="sm"/>
            </a:ln>
            <a:effectLst>
              <a:innerShdw blurRad="457200" dist="190500" dir="18000000">
                <a:schemeClr val="bg1">
                  <a:lumMod val="85000"/>
                </a:schemeClr>
              </a:inn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grpSp>
      <p:pic>
        <p:nvPicPr>
          <p:cNvPr id="29" name="Picture 3" descr="D:\OU Graphics_2016\06June\Daniel_Graphic Icon Creation\Icons\Services-and-Java-Developer.png"/>
          <p:cNvPicPr>
            <a:picLocks noChangeAspect="1" noChangeArrowheads="1"/>
          </p:cNvPicPr>
          <p:nvPr/>
        </p:nvPicPr>
        <p:blipFill>
          <a:blip r:embed="rId5" cstate="print"/>
          <a:srcRect/>
          <a:stretch>
            <a:fillRect/>
          </a:stretch>
        </p:blipFill>
        <p:spPr bwMode="auto">
          <a:xfrm flipH="1">
            <a:off x="7863045" y="5260250"/>
            <a:ext cx="816089" cy="755338"/>
          </a:xfrm>
          <a:prstGeom prst="rect">
            <a:avLst/>
          </a:prstGeom>
          <a:noFill/>
        </p:spPr>
      </p:pic>
      <p:pic>
        <p:nvPicPr>
          <p:cNvPr id="30" name="Picture 55"/>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02300" y="4740198"/>
            <a:ext cx="747865" cy="747865"/>
          </a:xfrm>
          <a:prstGeom prst="rect">
            <a:avLst/>
          </a:prstGeom>
        </p:spPr>
      </p:pic>
      <p:grpSp>
        <p:nvGrpSpPr>
          <p:cNvPr id="31" name="Group 56"/>
          <p:cNvGrpSpPr/>
          <p:nvPr/>
        </p:nvGrpSpPr>
        <p:grpSpPr>
          <a:xfrm>
            <a:off x="8824048" y="1504816"/>
            <a:ext cx="1479596" cy="1491757"/>
            <a:chOff x="8683291" y="1161470"/>
            <a:chExt cx="1775785" cy="1790381"/>
          </a:xfrm>
          <a:solidFill>
            <a:srgbClr val="F7941D"/>
          </a:solidFill>
        </p:grpSpPr>
        <p:sp>
          <p:nvSpPr>
            <p:cNvPr id="32" name="Oval 57"/>
            <p:cNvSpPr/>
            <p:nvPr/>
          </p:nvSpPr>
          <p:spPr bwMode="auto">
            <a:xfrm rot="2352567" flipH="1">
              <a:off x="8683291" y="1161470"/>
              <a:ext cx="1775785" cy="1775786"/>
            </a:xfrm>
            <a:prstGeom prst="ellips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33" name="Oval 58"/>
            <p:cNvSpPr/>
            <p:nvPr/>
          </p:nvSpPr>
          <p:spPr bwMode="auto">
            <a:xfrm rot="2352567" flipH="1">
              <a:off x="8705033" y="1298421"/>
              <a:ext cx="1653431" cy="1653430"/>
            </a:xfrm>
            <a:prstGeom prst="ellipse">
              <a:avLst/>
            </a:prstGeom>
            <a:grpFill/>
            <a:ln w="57150" cap="flat" cmpd="sng" algn="ctr">
              <a:noFill/>
              <a:prstDash val="solid"/>
              <a:round/>
              <a:headEnd type="none" w="sm" len="sm"/>
              <a:tailEnd type="none" w="sm" len="sm"/>
            </a:ln>
            <a:effectLst>
              <a:innerShdw blurRad="457200" dist="190500" dir="18000000">
                <a:schemeClr val="bg1">
                  <a:lumMod val="85000"/>
                </a:schemeClr>
              </a:inn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grpSp>
      <p:pic>
        <p:nvPicPr>
          <p:cNvPr id="34" name="Picture 59" descr="cnt2495834.png"/>
          <p:cNvPicPr>
            <a:picLocks noChangeAspect="1"/>
          </p:cNvPicPr>
          <p:nvPr/>
        </p:nvPicPr>
        <p:blipFill>
          <a:blip r:embed="rId7" cstate="print"/>
          <a:stretch>
            <a:fillRect/>
          </a:stretch>
        </p:blipFill>
        <p:spPr>
          <a:xfrm>
            <a:off x="8328457" y="1884688"/>
            <a:ext cx="1804924" cy="1295400"/>
          </a:xfrm>
          <a:prstGeom prst="rect">
            <a:avLst/>
          </a:prstGeom>
        </p:spPr>
      </p:pic>
      <p:sp>
        <p:nvSpPr>
          <p:cNvPr id="35" name="TextBox 60"/>
          <p:cNvSpPr txBox="1"/>
          <p:nvPr/>
        </p:nvSpPr>
        <p:spPr>
          <a:xfrm>
            <a:off x="8177334" y="3508313"/>
            <a:ext cx="1174085" cy="307777"/>
          </a:xfrm>
          <a:prstGeom prst="rect">
            <a:avLst/>
          </a:prstGeom>
          <a:noFill/>
        </p:spPr>
        <p:txBody>
          <a:bodyPr wrap="square" rtlCol="0">
            <a:spAutoFit/>
          </a:bodyPr>
          <a:lstStyle/>
          <a:p>
            <a:r>
              <a:rPr lang="en-US" sz="1400" b="1" dirty="0">
                <a:solidFill>
                  <a:srgbClr val="FF0000"/>
                </a:solidFill>
                <a:latin typeface="+mj-lt"/>
              </a:rPr>
              <a:t>SQL query</a:t>
            </a:r>
          </a:p>
        </p:txBody>
      </p:sp>
      <p:pic>
        <p:nvPicPr>
          <p:cNvPr id="36" name="Picture 61"/>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5762507" flipH="1">
            <a:off x="3205932" y="3331386"/>
            <a:ext cx="810298" cy="516868"/>
          </a:xfrm>
          <a:prstGeom prst="rect">
            <a:avLst/>
          </a:prstGeom>
        </p:spPr>
      </p:pic>
      <p:pic>
        <p:nvPicPr>
          <p:cNvPr id="37" name="Picture 62"/>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9026504" flipH="1">
            <a:off x="7437552" y="1345945"/>
            <a:ext cx="765648" cy="488387"/>
          </a:xfrm>
          <a:prstGeom prst="rect">
            <a:avLst/>
          </a:prstGeom>
        </p:spPr>
      </p:pic>
      <p:pic>
        <p:nvPicPr>
          <p:cNvPr id="38" name="Picture 63"/>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843182" flipH="1">
            <a:off x="9887084" y="3125300"/>
            <a:ext cx="765648" cy="488387"/>
          </a:xfrm>
          <a:prstGeom prst="rect">
            <a:avLst/>
          </a:prstGeom>
        </p:spPr>
      </p:pic>
      <p:grpSp>
        <p:nvGrpSpPr>
          <p:cNvPr id="39" name="Group 64"/>
          <p:cNvGrpSpPr/>
          <p:nvPr/>
        </p:nvGrpSpPr>
        <p:grpSpPr>
          <a:xfrm flipH="1">
            <a:off x="468703" y="2734129"/>
            <a:ext cx="2541395" cy="1550317"/>
            <a:chOff x="1611275" y="959313"/>
            <a:chExt cx="2541395" cy="1550317"/>
          </a:xfr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p:grpSpPr>
        <p:sp>
          <p:nvSpPr>
            <p:cNvPr id="40" name="Rounded Rectangle 65"/>
            <p:cNvSpPr/>
            <p:nvPr/>
          </p:nvSpPr>
          <p:spPr bwMode="auto">
            <a:xfrm>
              <a:off x="1669013" y="959313"/>
              <a:ext cx="2483657" cy="657919"/>
            </a:xfrm>
            <a:prstGeom prst="roundRect">
              <a:avLst>
                <a:gd name="adj" fmla="val 25922"/>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41" name="Oval 66"/>
            <p:cNvSpPr/>
            <p:nvPr/>
          </p:nvSpPr>
          <p:spPr bwMode="auto">
            <a:xfrm>
              <a:off x="2251342" y="1532988"/>
              <a:ext cx="345052" cy="345052"/>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42" name="Oval 67"/>
            <p:cNvSpPr/>
            <p:nvPr/>
          </p:nvSpPr>
          <p:spPr bwMode="auto">
            <a:xfrm>
              <a:off x="1914048" y="1778022"/>
              <a:ext cx="254789" cy="254789"/>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43" name="Oval 68"/>
            <p:cNvSpPr/>
            <p:nvPr/>
          </p:nvSpPr>
          <p:spPr bwMode="auto">
            <a:xfrm>
              <a:off x="1702556" y="2075288"/>
              <a:ext cx="205762" cy="205762"/>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44" name="Oval 69"/>
            <p:cNvSpPr/>
            <p:nvPr/>
          </p:nvSpPr>
          <p:spPr bwMode="auto">
            <a:xfrm>
              <a:off x="1611275" y="2355675"/>
              <a:ext cx="153955" cy="153955"/>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sp>
        <p:nvSpPr>
          <p:cNvPr id="45" name="TextBox 70"/>
          <p:cNvSpPr txBox="1"/>
          <p:nvPr/>
        </p:nvSpPr>
        <p:spPr>
          <a:xfrm>
            <a:off x="488273" y="2790762"/>
            <a:ext cx="2476043" cy="523220"/>
          </a:xfrm>
          <a:prstGeom prst="rect">
            <a:avLst/>
          </a:prstGeom>
          <a:noFill/>
        </p:spPr>
        <p:txBody>
          <a:bodyPr wrap="square" rtlCol="0">
            <a:spAutoFit/>
          </a:bodyPr>
          <a:lstStyle/>
          <a:p>
            <a:pPr algn="ctr" defTabSz="228600">
              <a:spcBef>
                <a:spcPct val="20000"/>
              </a:spcBef>
              <a:buClr>
                <a:srgbClr val="FF0000"/>
              </a:buClr>
            </a:pPr>
            <a:r>
              <a:rPr lang="en-US" sz="1400" dirty="0">
                <a:latin typeface="Arial" pitchFamily="34" charset="0"/>
              </a:rPr>
              <a:t>I want a list of employees who were hired after Davies.</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264</a:t>
            </a:fld>
            <a:endParaRPr lang="es-VE" dirty="0"/>
          </a:p>
        </p:txBody>
      </p:sp>
    </p:spTree>
    <p:extLst>
      <p:ext uri="{BB962C8B-B14F-4D97-AF65-F5344CB8AC3E}">
        <p14:creationId xmlns:p14="http://schemas.microsoft.com/office/powerpoint/2010/main" val="37887237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err="1"/>
              <a:t>Subquery</a:t>
            </a:r>
            <a:r>
              <a:rPr lang="en-US" altLang="en-US" dirty="0"/>
              <a:t> Syntax</a:t>
            </a:r>
            <a:endParaRPr lang="es-VE" dirty="0"/>
          </a:p>
        </p:txBody>
      </p:sp>
      <p:sp>
        <p:nvSpPr>
          <p:cNvPr id="5" name="Marcador de contenido 4"/>
          <p:cNvSpPr>
            <a:spLocks noGrp="1"/>
          </p:cNvSpPr>
          <p:nvPr>
            <p:ph idx="1"/>
          </p:nvPr>
        </p:nvSpPr>
        <p:spPr/>
        <p:txBody>
          <a:bodyPr/>
          <a:lstStyle/>
          <a:p>
            <a:pPr lvl="1"/>
            <a:r>
              <a:rPr lang="en-US" altLang="en-US" dirty="0"/>
              <a:t>The </a:t>
            </a:r>
            <a:r>
              <a:rPr lang="en-US" altLang="en-US" dirty="0" err="1"/>
              <a:t>subquery</a:t>
            </a:r>
            <a:r>
              <a:rPr lang="en-US" altLang="en-US" dirty="0"/>
              <a:t> (inner query) executes </a:t>
            </a:r>
            <a:r>
              <a:rPr lang="en-US" altLang="en-US" i="1" dirty="0"/>
              <a:t>before</a:t>
            </a:r>
            <a:r>
              <a:rPr lang="en-US" altLang="en-US" dirty="0"/>
              <a:t> the main query (outer query).</a:t>
            </a:r>
          </a:p>
          <a:p>
            <a:pPr lvl="1"/>
            <a:r>
              <a:rPr lang="en-US" altLang="en-US" dirty="0"/>
              <a:t>The result of the </a:t>
            </a:r>
            <a:r>
              <a:rPr lang="en-US" altLang="en-US" dirty="0" err="1"/>
              <a:t>subquery</a:t>
            </a:r>
            <a:r>
              <a:rPr lang="en-US" altLang="en-US" dirty="0"/>
              <a:t> is used by the main query.</a:t>
            </a:r>
          </a:p>
          <a:p>
            <a:endParaRPr lang="es-VE" dirty="0"/>
          </a:p>
        </p:txBody>
      </p:sp>
      <p:sp>
        <p:nvSpPr>
          <p:cNvPr id="6" name="Rounded Rectangle 15"/>
          <p:cNvSpPr/>
          <p:nvPr/>
        </p:nvSpPr>
        <p:spPr bwMode="auto">
          <a:xfrm>
            <a:off x="5597955" y="4816432"/>
            <a:ext cx="1602514" cy="349337"/>
          </a:xfrm>
          <a:prstGeom prst="roundRect">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7" name="Rounded Rectangle 14"/>
          <p:cNvSpPr/>
          <p:nvPr/>
        </p:nvSpPr>
        <p:spPr bwMode="auto">
          <a:xfrm>
            <a:off x="3083355" y="4811889"/>
            <a:ext cx="1602514" cy="349337"/>
          </a:xfrm>
          <a:prstGeom prst="roundRect">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8" name="Content Placeholder 2"/>
          <p:cNvSpPr txBox="1">
            <a:spLocks/>
          </p:cNvSpPr>
          <p:nvPr/>
        </p:nvSpPr>
        <p:spPr bwMode="gray">
          <a:xfrm>
            <a:off x="2062162" y="2827972"/>
            <a:ext cx="8064500" cy="159162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SELECT	</a:t>
            </a:r>
            <a:r>
              <a:rPr lang="en-US" altLang="en-US" b="1" i="1" dirty="0">
                <a:solidFill>
                  <a:schemeClr val="tx1">
                    <a:lumMod val="50000"/>
                  </a:schemeClr>
                </a:solidFill>
                <a:latin typeface="Courier New" panose="02070309020205020404" pitchFamily="49" charset="0"/>
                <a:cs typeface="Arial" panose="020B0604020202020204" pitchFamily="34" charset="0"/>
              </a:rPr>
              <a:t>select_list</a:t>
            </a:r>
            <a:endParaRPr lang="en-US" altLang="en-US" b="1" dirty="0">
              <a:solidFill>
                <a:schemeClr val="tx1">
                  <a:lumMod val="50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FROM	</a:t>
            </a:r>
            <a:r>
              <a:rPr lang="en-US" altLang="en-US" b="1" i="1" dirty="0">
                <a:solidFill>
                  <a:schemeClr val="tx1">
                    <a:lumMod val="50000"/>
                  </a:schemeClr>
                </a:solidFill>
                <a:latin typeface="Courier New" panose="02070309020205020404" pitchFamily="49" charset="0"/>
                <a:cs typeface="Arial" panose="020B0604020202020204" pitchFamily="34" charset="0"/>
              </a:rPr>
              <a:t>table</a:t>
            </a:r>
            <a:endParaRPr lang="en-US" altLang="en-US" b="1" dirty="0">
              <a:solidFill>
                <a:schemeClr val="tx1">
                  <a:lumMod val="50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WHERE	</a:t>
            </a:r>
            <a:r>
              <a:rPr lang="en-US" altLang="en-US" b="1" i="1" dirty="0">
                <a:solidFill>
                  <a:schemeClr val="tx1">
                    <a:lumMod val="50000"/>
                  </a:schemeClr>
                </a:solidFill>
                <a:latin typeface="Courier New" panose="02070309020205020404" pitchFamily="49" charset="0"/>
                <a:cs typeface="Arial" panose="020B0604020202020204" pitchFamily="34" charset="0"/>
              </a:rPr>
              <a:t>expr operator</a:t>
            </a: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		 	(SELECT	</a:t>
            </a:r>
            <a:r>
              <a:rPr lang="en-US" altLang="en-US" b="1" i="1" dirty="0">
                <a:solidFill>
                  <a:schemeClr val="tx1">
                    <a:lumMod val="50000"/>
                  </a:schemeClr>
                </a:solidFill>
                <a:latin typeface="Courier New" panose="02070309020205020404" pitchFamily="49" charset="0"/>
                <a:cs typeface="Arial" panose="020B0604020202020204" pitchFamily="34" charset="0"/>
              </a:rPr>
              <a:t>select_list</a:t>
            </a: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		       FROM		</a:t>
            </a:r>
            <a:r>
              <a:rPr lang="en-US" altLang="en-US" b="1" i="1" dirty="0">
                <a:solidFill>
                  <a:schemeClr val="tx1">
                    <a:lumMod val="50000"/>
                  </a:schemeClr>
                </a:solidFill>
                <a:latin typeface="Courier New" panose="02070309020205020404" pitchFamily="49" charset="0"/>
                <a:cs typeface="Arial" panose="020B0604020202020204" pitchFamily="34" charset="0"/>
              </a:rPr>
              <a:t>table</a:t>
            </a:r>
            <a:r>
              <a:rPr lang="en-US" altLang="en-US" b="1" dirty="0">
                <a:solidFill>
                  <a:schemeClr val="tx1">
                    <a:lumMod val="50000"/>
                  </a:schemeClr>
                </a:solidFill>
                <a:latin typeface="Courier New" panose="02070309020205020404" pitchFamily="49" charset="0"/>
                <a:cs typeface="Arial" panose="020B0604020202020204" pitchFamily="34" charset="0"/>
              </a:rPr>
              <a:t>);</a:t>
            </a:r>
          </a:p>
        </p:txBody>
      </p:sp>
      <p:sp>
        <p:nvSpPr>
          <p:cNvPr id="9" name="Rectangle 5"/>
          <p:cNvSpPr>
            <a:spLocks noChangeArrowheads="1"/>
          </p:cNvSpPr>
          <p:nvPr/>
        </p:nvSpPr>
        <p:spPr bwMode="gray">
          <a:xfrm>
            <a:off x="4806950" y="3598842"/>
            <a:ext cx="3683000" cy="55245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TextBox 5"/>
          <p:cNvSpPr txBox="1"/>
          <p:nvPr/>
        </p:nvSpPr>
        <p:spPr>
          <a:xfrm>
            <a:off x="5789612" y="4800600"/>
            <a:ext cx="1219200" cy="381000"/>
          </a:xfrm>
          <a:prstGeom prst="rect">
            <a:avLst/>
          </a:prstGeom>
          <a:noFill/>
        </p:spPr>
        <p:txBody>
          <a:bodyPr wrap="square" rtlCol="0">
            <a:spAutoFit/>
          </a:bodyPr>
          <a:lstStyle/>
          <a:p>
            <a:r>
              <a:rPr lang="en-US" dirty="0">
                <a:latin typeface="+mn-lt"/>
              </a:rPr>
              <a:t>Subquery</a:t>
            </a:r>
          </a:p>
        </p:txBody>
      </p:sp>
      <p:sp>
        <p:nvSpPr>
          <p:cNvPr id="11" name="TextBox 7"/>
          <p:cNvSpPr txBox="1"/>
          <p:nvPr/>
        </p:nvSpPr>
        <p:spPr>
          <a:xfrm>
            <a:off x="3198812" y="4801891"/>
            <a:ext cx="1371600" cy="369332"/>
          </a:xfrm>
          <a:prstGeom prst="rect">
            <a:avLst/>
          </a:prstGeom>
          <a:noFill/>
        </p:spPr>
        <p:txBody>
          <a:bodyPr wrap="square" rtlCol="0">
            <a:spAutoFit/>
          </a:bodyPr>
          <a:lstStyle/>
          <a:p>
            <a:r>
              <a:rPr lang="en-US" dirty="0">
                <a:latin typeface="+mn-lt"/>
              </a:rPr>
              <a:t>Main Query</a:t>
            </a:r>
          </a:p>
        </p:txBody>
      </p:sp>
      <p:cxnSp>
        <p:nvCxnSpPr>
          <p:cNvPr id="12" name="Straight Arrow Connector 2"/>
          <p:cNvCxnSpPr>
            <a:stCxn id="11" idx="0"/>
          </p:cNvCxnSpPr>
          <p:nvPr/>
        </p:nvCxnSpPr>
        <p:spPr bwMode="auto">
          <a:xfrm flipV="1">
            <a:off x="3884612" y="3810000"/>
            <a:ext cx="0" cy="991891"/>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3" name="Straight Arrow Connector 4"/>
          <p:cNvCxnSpPr>
            <a:stCxn id="10" idx="0"/>
          </p:cNvCxnSpPr>
          <p:nvPr/>
        </p:nvCxnSpPr>
        <p:spPr bwMode="auto">
          <a:xfrm flipV="1">
            <a:off x="6399212" y="4340226"/>
            <a:ext cx="0" cy="460374"/>
          </a:xfrm>
          <a:prstGeom prst="straightConnector1">
            <a:avLst/>
          </a:prstGeom>
          <a:noFill/>
          <a:ln w="28575" cap="flat" cmpd="sng" algn="ctr">
            <a:solidFill>
              <a:schemeClr val="tx1"/>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265</a:t>
            </a:fld>
            <a:endParaRPr lang="es-VE" dirty="0"/>
          </a:p>
        </p:txBody>
      </p:sp>
    </p:spTree>
    <p:extLst>
      <p:ext uri="{BB962C8B-B14F-4D97-AF65-F5344CB8AC3E}">
        <p14:creationId xmlns:p14="http://schemas.microsoft.com/office/powerpoint/2010/main" val="30683628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Using a </a:t>
            </a:r>
            <a:r>
              <a:rPr lang="en-US" altLang="en-US" dirty="0" err="1"/>
              <a:t>Subquery</a:t>
            </a:r>
            <a:endParaRPr lang="es-VE" dirty="0"/>
          </a:p>
        </p:txBody>
      </p:sp>
      <p:sp>
        <p:nvSpPr>
          <p:cNvPr id="6" name="Rectangle 4"/>
          <p:cNvSpPr>
            <a:spLocks noChangeArrowheads="1"/>
          </p:cNvSpPr>
          <p:nvPr/>
        </p:nvSpPr>
        <p:spPr bwMode="auto">
          <a:xfrm>
            <a:off x="5670550" y="4300659"/>
            <a:ext cx="1165384" cy="388441"/>
          </a:xfrm>
          <a:prstGeom prst="rect">
            <a:avLst/>
          </a:prstGeom>
          <a:noFill/>
          <a:ln w="9525">
            <a:noFill/>
            <a:miter lim="800000"/>
            <a:headEnd/>
            <a:tailEnd/>
          </a:ln>
        </p:spPr>
        <p:txBody>
          <a:bodyPr wrap="none" lIns="92075" tIns="46038" rIns="92075" bIns="46038">
            <a:spAutoFit/>
          </a:bodyPr>
          <a:lstStyle/>
          <a:p>
            <a:pPr>
              <a:lnSpc>
                <a:spcPct val="120000"/>
              </a:lnSpc>
              <a:spcBef>
                <a:spcPct val="60000"/>
              </a:spcBef>
            </a:pPr>
            <a:r>
              <a:rPr lang="en-US" altLang="en-US" sz="1600" dirty="0">
                <a:solidFill>
                  <a:srgbClr val="FF5050"/>
                </a:solidFill>
              </a:rPr>
              <a:t>29-JAN-05</a:t>
            </a:r>
          </a:p>
        </p:txBody>
      </p:sp>
      <p:sp>
        <p:nvSpPr>
          <p:cNvPr id="7" name="Freeform 6"/>
          <p:cNvSpPr>
            <a:spLocks/>
          </p:cNvSpPr>
          <p:nvPr/>
        </p:nvSpPr>
        <p:spPr bwMode="gray">
          <a:xfrm rot="16200000" flipV="1">
            <a:off x="7461250" y="3837109"/>
            <a:ext cx="131763" cy="1408112"/>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rgbClr val="F80000"/>
            </a:solidFill>
            <a:prstDash val="solid"/>
            <a:round/>
            <a:headEnd type="none" w="med" len="med"/>
            <a:tailEnd type="triangle" w="lg" len="lg"/>
          </a:ln>
        </p:spPr>
        <p:txBody>
          <a:bodyPr/>
          <a:lstStyle/>
          <a:p>
            <a:endParaRPr lang="en-US" dirty="0"/>
          </a:p>
        </p:txBody>
      </p:sp>
      <p:sp>
        <p:nvSpPr>
          <p:cNvPr id="8" name="Rectangle 7"/>
          <p:cNvSpPr>
            <a:spLocks noChangeArrowheads="1"/>
          </p:cNvSpPr>
          <p:nvPr/>
        </p:nvSpPr>
        <p:spPr bwMode="auto">
          <a:xfrm>
            <a:off x="4765675" y="4637208"/>
            <a:ext cx="4191000" cy="914400"/>
          </a:xfrm>
          <a:prstGeom prst="rect">
            <a:avLst/>
          </a:prstGeom>
          <a:noFill/>
          <a:ln w="28575" algn="ctr">
            <a:solidFill>
              <a:srgbClr val="F80000"/>
            </a:solidFill>
            <a:round/>
            <a:headEnd type="none" w="sm" len="sm"/>
            <a:tailEnd type="none" w="sm" len="sm"/>
          </a:ln>
        </p:spPr>
        <p:txBody>
          <a:bodyPr/>
          <a:lstStyle/>
          <a:p>
            <a:pPr defTabSz="228600"/>
            <a:endParaRPr lang="en-US" altLang="en-US" dirty="0"/>
          </a:p>
        </p:txBody>
      </p:sp>
      <p:sp>
        <p:nvSpPr>
          <p:cNvPr id="9" name="Content Placeholder 2"/>
          <p:cNvSpPr txBox="1">
            <a:spLocks/>
          </p:cNvSpPr>
          <p:nvPr/>
        </p:nvSpPr>
        <p:spPr bwMode="gray">
          <a:xfrm>
            <a:off x="2062162" y="4372023"/>
            <a:ext cx="8064500" cy="159162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SELECT last_name, hire_date</a:t>
            </a: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FROM   employees </a:t>
            </a: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WHERE  hire_date &gt; (SELECT hire_date </a:t>
            </a: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50000"/>
                  </a:schemeClr>
                </a:solidFill>
                <a:latin typeface="Courier New" panose="02070309020205020404" pitchFamily="49" charset="0"/>
                <a:cs typeface="Arial" panose="020B0604020202020204" pitchFamily="34" charset="0"/>
              </a:rPr>
              <a:t>                    WHERE  last_name = 'Davies');</a:t>
            </a:r>
          </a:p>
        </p:txBody>
      </p:sp>
      <p:grpSp>
        <p:nvGrpSpPr>
          <p:cNvPr id="2" name="Grupo 1"/>
          <p:cNvGrpSpPr/>
          <p:nvPr/>
        </p:nvGrpSpPr>
        <p:grpSpPr>
          <a:xfrm>
            <a:off x="2963599" y="1247436"/>
            <a:ext cx="6182141" cy="2815803"/>
            <a:chOff x="5673306" y="3461159"/>
            <a:chExt cx="6182141" cy="2815803"/>
          </a:xfrm>
        </p:grpSpPr>
        <p:sp>
          <p:nvSpPr>
            <p:cNvPr id="26" name="Rounded Rectangle 37"/>
            <p:cNvSpPr/>
            <p:nvPr/>
          </p:nvSpPr>
          <p:spPr bwMode="auto">
            <a:xfrm rot="5400000">
              <a:off x="7356475" y="1777990"/>
              <a:ext cx="2815803" cy="6182141"/>
            </a:xfrm>
            <a:prstGeom prst="roundRect">
              <a:avLst>
                <a:gd name="adj" fmla="val 9591"/>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50000" t="50000" r="50000" b="50000"/>
              </a:path>
              <a:tileRect/>
            </a:gradFill>
            <a:ln w="44450" cap="rnd" cmpd="sng" algn="ctr">
              <a:solidFill>
                <a:srgbClr val="F7941D"/>
              </a:solidFill>
              <a:prstDash val="sysDot"/>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7" name="Rounded Rectangle 42"/>
            <p:cNvSpPr/>
            <p:nvPr/>
          </p:nvSpPr>
          <p:spPr bwMode="auto">
            <a:xfrm>
              <a:off x="7577567" y="3957217"/>
              <a:ext cx="3670876" cy="1067040"/>
            </a:xfrm>
            <a:prstGeom prst="roundRect">
              <a:avLst>
                <a:gd name="adj" fmla="val 9753"/>
              </a:avLst>
            </a:prstGeom>
            <a:solidFill>
              <a:srgbClr val="818286"/>
            </a:solidFill>
            <a:ln w="28575" cap="flat" cmpd="sng" algn="ctr">
              <a:solidFill>
                <a:srgbClr val="818286"/>
              </a:solidFill>
              <a:prstDash val="solid"/>
              <a:round/>
              <a:headEnd type="none" w="sm" len="sm"/>
              <a:tailEnd type="none" w="sm" len="sm"/>
            </a:ln>
            <a:effectLst/>
          </p:spPr>
          <p:txBody>
            <a:bodyPr anchor="ctr"/>
            <a:lstStyle/>
            <a:p>
              <a:pPr algn="r" defTabSz="228600" fontAlgn="auto">
                <a:spcBef>
                  <a:spcPct val="20000"/>
                </a:spcBef>
                <a:spcAft>
                  <a:spcPts val="0"/>
                </a:spcAft>
                <a:buClr>
                  <a:srgbClr val="FF0000"/>
                </a:buClr>
              </a:pPr>
              <a:endParaRPr lang="en-US" sz="1400" b="1" kern="0">
                <a:latin typeface="Arial" pitchFamily="34" charset="0"/>
              </a:endParaRPr>
            </a:p>
          </p:txBody>
        </p:sp>
        <p:sp>
          <p:nvSpPr>
            <p:cNvPr id="28" name="TextBox 43"/>
            <p:cNvSpPr txBox="1"/>
            <p:nvPr/>
          </p:nvSpPr>
          <p:spPr>
            <a:xfrm>
              <a:off x="8027678" y="4387077"/>
              <a:ext cx="3439925" cy="523220"/>
            </a:xfrm>
            <a:prstGeom prst="rect">
              <a:avLst/>
            </a:prstGeom>
            <a:noFill/>
          </p:spPr>
          <p:txBody>
            <a:bodyPr wrap="square" rtlCol="0">
              <a:spAutoFit/>
            </a:bodyPr>
            <a:lstStyle/>
            <a:p>
              <a:r>
                <a:rPr lang="en-US" altLang="en-US" sz="1400" dirty="0">
                  <a:solidFill>
                    <a:schemeClr val="tx1">
                      <a:lumMod val="50000"/>
                    </a:schemeClr>
                  </a:solidFill>
                </a:rPr>
                <a:t>Determine the names of all employees who were hired after Davies?</a:t>
              </a:r>
              <a:endParaRPr lang="en-US" altLang="en-US" sz="2000" dirty="0">
                <a:solidFill>
                  <a:schemeClr val="tx1">
                    <a:lumMod val="50000"/>
                  </a:schemeClr>
                </a:solidFill>
              </a:endParaRPr>
            </a:p>
          </p:txBody>
        </p:sp>
        <p:sp>
          <p:nvSpPr>
            <p:cNvPr id="29" name="TextBox 44"/>
            <p:cNvSpPr txBox="1"/>
            <p:nvPr/>
          </p:nvSpPr>
          <p:spPr>
            <a:xfrm>
              <a:off x="8027678" y="4065666"/>
              <a:ext cx="1219200" cy="307777"/>
            </a:xfrm>
            <a:prstGeom prst="rect">
              <a:avLst/>
            </a:prstGeom>
            <a:noFill/>
          </p:spPr>
          <p:txBody>
            <a:bodyPr wrap="square" rtlCol="0">
              <a:spAutoFit/>
            </a:bodyPr>
            <a:lstStyle/>
            <a:p>
              <a:r>
                <a:rPr lang="en-US" altLang="en-US" sz="1400" b="1" dirty="0">
                  <a:solidFill>
                    <a:schemeClr val="tx1">
                      <a:lumMod val="50000"/>
                    </a:schemeClr>
                  </a:solidFill>
                </a:rPr>
                <a:t>Main Query:</a:t>
              </a:r>
              <a:endParaRPr lang="en-US" altLang="en-US" sz="2000" b="1" dirty="0">
                <a:solidFill>
                  <a:schemeClr val="tx1">
                    <a:lumMod val="50000"/>
                  </a:schemeClr>
                </a:solidFill>
              </a:endParaRPr>
            </a:p>
          </p:txBody>
        </p:sp>
        <p:sp>
          <p:nvSpPr>
            <p:cNvPr id="30" name="Oval 45"/>
            <p:cNvSpPr/>
            <p:nvPr/>
          </p:nvSpPr>
          <p:spPr bwMode="auto">
            <a:xfrm rot="2352567" flipH="1">
              <a:off x="6216652" y="3609960"/>
              <a:ext cx="1775785" cy="1775786"/>
            </a:xfrm>
            <a:prstGeom prst="ellipse">
              <a:avLst/>
            </a:prstGeom>
            <a:solidFill>
              <a:srgbClr val="818286"/>
            </a:solidFill>
            <a:ln w="28575"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31" name="Oval 46"/>
            <p:cNvSpPr/>
            <p:nvPr/>
          </p:nvSpPr>
          <p:spPr bwMode="auto">
            <a:xfrm rot="2352567" flipH="1">
              <a:off x="6319098" y="3707513"/>
              <a:ext cx="1653431" cy="1653430"/>
            </a:xfrm>
            <a:prstGeom prst="ellipse">
              <a:avLst/>
            </a:prstGeom>
            <a:solidFill>
              <a:schemeClr val="bg1"/>
            </a:solidFill>
            <a:ln w="19050" cap="flat" cmpd="sng" algn="ctr">
              <a:solidFill>
                <a:schemeClr val="bg1"/>
              </a:solidFill>
              <a:prstDash val="solid"/>
              <a:round/>
              <a:headEnd type="none" w="sm" len="sm"/>
              <a:tailEnd type="none" w="sm" len="sm"/>
            </a:ln>
            <a:effectLst>
              <a:innerShdw blurRad="457200" dist="190500" dir="18000000">
                <a:schemeClr val="bg1">
                  <a:lumMod val="75000"/>
                </a:schemeClr>
              </a:inn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pic>
          <p:nvPicPr>
            <p:cNvPr id="32"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2192" y="4067162"/>
              <a:ext cx="1204592" cy="991506"/>
            </a:xfrm>
            <a:prstGeom prst="rect">
              <a:avLst/>
            </a:prstGeom>
          </p:spPr>
        </p:pic>
        <p:sp>
          <p:nvSpPr>
            <p:cNvPr id="33" name="Rounded Rectangle 48"/>
            <p:cNvSpPr/>
            <p:nvPr/>
          </p:nvSpPr>
          <p:spPr bwMode="auto">
            <a:xfrm>
              <a:off x="8505243" y="5290169"/>
              <a:ext cx="2743200" cy="638782"/>
            </a:xfrm>
            <a:prstGeom prst="roundRect">
              <a:avLst>
                <a:gd name="adj" fmla="val 9753"/>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cap="flat" cmpd="sng" algn="ctr">
              <a:solidFill>
                <a:srgbClr val="818286"/>
              </a:solidFill>
              <a:prstDash val="solid"/>
              <a:round/>
              <a:headEnd type="none" w="sm" len="sm"/>
              <a:tailEnd type="none" w="sm" len="sm"/>
            </a:ln>
            <a:effectLst/>
          </p:spPr>
          <p:txBody>
            <a:bodyPr anchor="ctr"/>
            <a:lstStyle/>
            <a:p>
              <a:pPr algn="r" defTabSz="228600" fontAlgn="auto">
                <a:spcBef>
                  <a:spcPct val="20000"/>
                </a:spcBef>
                <a:spcAft>
                  <a:spcPts val="0"/>
                </a:spcAft>
                <a:buClr>
                  <a:srgbClr val="FF0000"/>
                </a:buClr>
              </a:pPr>
              <a:endParaRPr lang="en-US" sz="1400" b="1" kern="0">
                <a:latin typeface="Arial" pitchFamily="34" charset="0"/>
              </a:endParaRPr>
            </a:p>
          </p:txBody>
        </p:sp>
        <p:sp>
          <p:nvSpPr>
            <p:cNvPr id="34" name="TextBox 49"/>
            <p:cNvSpPr txBox="1"/>
            <p:nvPr/>
          </p:nvSpPr>
          <p:spPr>
            <a:xfrm>
              <a:off x="8776406" y="5599474"/>
              <a:ext cx="2216889" cy="307777"/>
            </a:xfrm>
            <a:prstGeom prst="rect">
              <a:avLst/>
            </a:prstGeom>
            <a:noFill/>
          </p:spPr>
          <p:txBody>
            <a:bodyPr wrap="square" rtlCol="0">
              <a:spAutoFit/>
            </a:bodyPr>
            <a:lstStyle/>
            <a:p>
              <a:r>
                <a:rPr lang="en-US" altLang="en-US" sz="1400" dirty="0">
                  <a:solidFill>
                    <a:srgbClr val="000000"/>
                  </a:solidFill>
                </a:rPr>
                <a:t>When was Davies hired?</a:t>
              </a:r>
            </a:p>
          </p:txBody>
        </p:sp>
        <p:sp>
          <p:nvSpPr>
            <p:cNvPr id="35" name="TextBox 50"/>
            <p:cNvSpPr txBox="1"/>
            <p:nvPr/>
          </p:nvSpPr>
          <p:spPr>
            <a:xfrm>
              <a:off x="8776406" y="5322341"/>
              <a:ext cx="1219200" cy="307777"/>
            </a:xfrm>
            <a:prstGeom prst="rect">
              <a:avLst/>
            </a:prstGeom>
            <a:noFill/>
          </p:spPr>
          <p:txBody>
            <a:bodyPr wrap="square" rtlCol="0">
              <a:spAutoFit/>
            </a:bodyPr>
            <a:lstStyle/>
            <a:p>
              <a:r>
                <a:rPr lang="en-US" altLang="en-US" sz="1400" b="1" dirty="0">
                  <a:solidFill>
                    <a:schemeClr val="tx1">
                      <a:lumMod val="50000"/>
                    </a:schemeClr>
                  </a:solidFill>
                </a:rPr>
                <a:t>Sub Query:</a:t>
              </a:r>
              <a:endParaRPr lang="en-US" altLang="en-US" sz="2000" b="1" dirty="0">
                <a:solidFill>
                  <a:schemeClr val="tx1">
                    <a:lumMod val="50000"/>
                  </a:schemeClr>
                </a:solidFill>
              </a:endParaRPr>
            </a:p>
          </p:txBody>
        </p:sp>
        <p:grpSp>
          <p:nvGrpSpPr>
            <p:cNvPr id="36" name="Group 51"/>
            <p:cNvGrpSpPr/>
            <p:nvPr/>
          </p:nvGrpSpPr>
          <p:grpSpPr>
            <a:xfrm rot="20341566">
              <a:off x="7711200" y="5114182"/>
              <a:ext cx="1046997" cy="1054239"/>
              <a:chOff x="3352805" y="2057399"/>
              <a:chExt cx="1728438" cy="1740397"/>
            </a:xfr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p:grpSpPr>
          <p:sp>
            <p:nvSpPr>
              <p:cNvPr id="37" name="Oval 52"/>
              <p:cNvSpPr/>
              <p:nvPr/>
            </p:nvSpPr>
            <p:spPr bwMode="auto">
              <a:xfrm rot="3611001" flipH="1">
                <a:off x="3352804" y="2057400"/>
                <a:ext cx="1728439" cy="1728438"/>
              </a:xfrm>
              <a:prstGeom prst="ellipse">
                <a:avLst/>
              </a:prstGeom>
              <a:grpFill/>
              <a:ln w="28575" cap="flat" cmpd="sng" algn="ctr">
                <a:solidFill>
                  <a:srgbClr val="81828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38" name="Oval 53"/>
              <p:cNvSpPr/>
              <p:nvPr/>
            </p:nvSpPr>
            <p:spPr bwMode="auto">
              <a:xfrm rot="3611001" flipH="1">
                <a:off x="3447916" y="2188451"/>
                <a:ext cx="1609344" cy="1609345"/>
              </a:xfrm>
              <a:prstGeom prst="ellipse">
                <a:avLst/>
              </a:prstGeom>
              <a:grpFill/>
              <a:ln w="19050" cap="flat" cmpd="sng" algn="ctr">
                <a:solidFill>
                  <a:srgbClr val="818286"/>
                </a:solidFill>
                <a:prstDash val="solid"/>
                <a:round/>
                <a:headEnd type="none" w="sm" len="sm"/>
                <a:tailEnd type="none" w="sm" len="sm"/>
              </a:ln>
              <a:effectLst>
                <a:innerShdw blurRad="457200" dist="190500" dir="18000000">
                  <a:schemeClr val="bg1">
                    <a:lumMod val="85000"/>
                  </a:schemeClr>
                </a:inn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grpSp>
        <p:pic>
          <p:nvPicPr>
            <p:cNvPr id="39" name="Picture 3" descr="D:\OU Graphics_2016\06June\Daniel_Graphic Icon Creation\Icons\Services-and-Java-Developer.png"/>
            <p:cNvPicPr>
              <a:picLocks noChangeAspect="1" noChangeArrowheads="1"/>
            </p:cNvPicPr>
            <p:nvPr/>
          </p:nvPicPr>
          <p:blipFill>
            <a:blip r:embed="rId4" cstate="print"/>
            <a:srcRect/>
            <a:stretch>
              <a:fillRect/>
            </a:stretch>
          </p:blipFill>
          <p:spPr bwMode="auto">
            <a:xfrm flipH="1">
              <a:off x="7863045" y="5260250"/>
              <a:ext cx="816089" cy="755338"/>
            </a:xfrm>
            <a:prstGeom prst="rect">
              <a:avLst/>
            </a:prstGeom>
            <a:noFill/>
          </p:spPr>
        </p:pic>
        <p:pic>
          <p:nvPicPr>
            <p:cNvPr id="40" name="Picture 5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02300" y="4740198"/>
              <a:ext cx="747865" cy="747865"/>
            </a:xfrm>
            <a:prstGeom prst="rect">
              <a:avLst/>
            </a:prstGeom>
          </p:spPr>
        </p:pic>
      </p:grpSp>
      <p:sp>
        <p:nvSpPr>
          <p:cNvPr id="3" name="Marcador de número de diapositiva 2"/>
          <p:cNvSpPr>
            <a:spLocks noGrp="1"/>
          </p:cNvSpPr>
          <p:nvPr>
            <p:ph type="sldNum" sz="quarter" idx="12"/>
          </p:nvPr>
        </p:nvSpPr>
        <p:spPr/>
        <p:txBody>
          <a:bodyPr/>
          <a:lstStyle/>
          <a:p>
            <a:fld id="{3F142242-9245-470F-9EB3-514B6C674675}" type="slidenum">
              <a:rPr lang="es-VE" smtClean="0"/>
              <a:pPr/>
              <a:t>266</a:t>
            </a:fld>
            <a:endParaRPr lang="es-VE" dirty="0"/>
          </a:p>
        </p:txBody>
      </p:sp>
    </p:spTree>
    <p:extLst>
      <p:ext uri="{BB962C8B-B14F-4D97-AF65-F5344CB8AC3E}">
        <p14:creationId xmlns:p14="http://schemas.microsoft.com/office/powerpoint/2010/main" val="24934545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000" dirty="0"/>
              <a:t>Rules and Guidelines for Using </a:t>
            </a:r>
            <a:r>
              <a:rPr lang="en-US" altLang="en-US" sz="4000" dirty="0" err="1"/>
              <a:t>Subqueries</a:t>
            </a:r>
            <a:endParaRPr lang="es-VE" sz="4000" dirty="0"/>
          </a:p>
        </p:txBody>
      </p:sp>
      <p:sp>
        <p:nvSpPr>
          <p:cNvPr id="5" name="Marcador de contenido 4"/>
          <p:cNvSpPr>
            <a:spLocks noGrp="1"/>
          </p:cNvSpPr>
          <p:nvPr>
            <p:ph idx="1"/>
          </p:nvPr>
        </p:nvSpPr>
        <p:spPr/>
        <p:txBody>
          <a:bodyPr/>
          <a:lstStyle/>
          <a:p>
            <a:pPr lvl="1"/>
            <a:r>
              <a:rPr lang="en-US" altLang="en-US" dirty="0"/>
              <a:t>Enclose </a:t>
            </a:r>
            <a:r>
              <a:rPr lang="en-US" altLang="en-US" dirty="0" err="1"/>
              <a:t>subqueries</a:t>
            </a:r>
            <a:r>
              <a:rPr lang="en-US" altLang="en-US" dirty="0"/>
              <a:t> in parentheses.</a:t>
            </a:r>
          </a:p>
          <a:p>
            <a:pPr lvl="1"/>
            <a:r>
              <a:rPr lang="en-US" altLang="en-US" dirty="0"/>
              <a:t>Place </a:t>
            </a:r>
            <a:r>
              <a:rPr lang="en-US" altLang="en-US" dirty="0" err="1"/>
              <a:t>subqueries</a:t>
            </a:r>
            <a:r>
              <a:rPr lang="en-US" altLang="en-US" dirty="0"/>
              <a:t> on the right side of the comparison condition for readability. (However, the </a:t>
            </a:r>
            <a:r>
              <a:rPr lang="en-US" altLang="en-US" dirty="0" err="1"/>
              <a:t>subquery</a:t>
            </a:r>
            <a:r>
              <a:rPr lang="en-US" altLang="en-US" dirty="0"/>
              <a:t> can appear on either side of the comparison operator.)</a:t>
            </a:r>
          </a:p>
          <a:p>
            <a:pPr lvl="1"/>
            <a:r>
              <a:rPr lang="en-US" altLang="en-US" dirty="0"/>
              <a:t>Use single-row operators with single-row </a:t>
            </a:r>
            <a:r>
              <a:rPr lang="en-US" altLang="en-US" dirty="0" err="1"/>
              <a:t>subqueries</a:t>
            </a:r>
            <a:r>
              <a:rPr lang="en-US" altLang="en-US" dirty="0"/>
              <a:t> and multiple-row operators with multiple-row </a:t>
            </a:r>
            <a:r>
              <a:rPr lang="en-US" altLang="en-US" dirty="0" err="1"/>
              <a:t>subqueries</a:t>
            </a:r>
            <a:r>
              <a:rPr lang="en-US" altLang="en-US" dirty="0"/>
              <a:t>.</a:t>
            </a:r>
          </a:p>
          <a:p>
            <a:endParaRPr lang="es-VE" dirty="0"/>
          </a:p>
        </p:txBody>
      </p:sp>
      <p:grpSp>
        <p:nvGrpSpPr>
          <p:cNvPr id="2" name="Grupo 1"/>
          <p:cNvGrpSpPr/>
          <p:nvPr/>
        </p:nvGrpSpPr>
        <p:grpSpPr>
          <a:xfrm>
            <a:off x="7321632" y="4114201"/>
            <a:ext cx="4869011" cy="2445832"/>
            <a:chOff x="7321632" y="4114201"/>
            <a:chExt cx="4869011" cy="2445832"/>
          </a:xfrm>
        </p:grpSpPr>
        <p:grpSp>
          <p:nvGrpSpPr>
            <p:cNvPr id="6" name="Group 13"/>
            <p:cNvGrpSpPr/>
            <p:nvPr/>
          </p:nvGrpSpPr>
          <p:grpSpPr>
            <a:xfrm>
              <a:off x="7321632" y="4114201"/>
              <a:ext cx="4869011" cy="2445832"/>
              <a:chOff x="573215" y="3721867"/>
              <a:chExt cx="3815118" cy="1916434"/>
            </a:xfr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100000" b="100000"/>
              </a:path>
              <a:tileRect t="-100000" r="-100000"/>
            </a:gradFill>
          </p:grpSpPr>
          <p:sp>
            <p:nvSpPr>
              <p:cNvPr id="7" name="Rectangle 2"/>
              <p:cNvSpPr>
                <a:spLocks noChangeArrowheads="1"/>
              </p:cNvSpPr>
              <p:nvPr/>
            </p:nvSpPr>
            <p:spPr bwMode="auto">
              <a:xfrm>
                <a:off x="1715036" y="3721867"/>
                <a:ext cx="2673297" cy="1916434"/>
              </a:xfrm>
              <a:prstGeom prst="rect">
                <a:avLst/>
              </a:prstGeom>
              <a:grpFill/>
              <a:ln>
                <a:noFill/>
              </a:ln>
            </p:spPr>
            <p:txBody>
              <a:bodyPr/>
              <a:lstStyle>
                <a:lvl1pPr defTabSz="228600">
                  <a:spcBef>
                    <a:spcPct val="20000"/>
                  </a:spcBef>
                  <a:buClr>
                    <a:srgbClr val="000000"/>
                  </a:buClr>
                  <a:buFont typeface="Arial" panose="020B0604020202020204" pitchFamily="34" charset="0"/>
                  <a:defRPr>
                    <a:solidFill>
                      <a:srgbClr val="5F5F5F"/>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a:solidFill>
                      <a:srgbClr val="5F5F5F"/>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1600">
                    <a:solidFill>
                      <a:srgbClr val="5F5F5F"/>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sz="1400">
                    <a:solidFill>
                      <a:srgbClr val="5F5F5F"/>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400">
                    <a:solidFill>
                      <a:srgbClr val="5F5F5F"/>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9pPr>
              </a:lstStyle>
              <a:p>
                <a:pPr algn="ctr" eaLnBrk="1" hangingPunct="1">
                  <a:buClr>
                    <a:srgbClr val="FF0000"/>
                  </a:buClr>
                </a:pPr>
                <a:endParaRPr lang="en-US" altLang="en-US">
                  <a:solidFill>
                    <a:schemeClr val="tx1"/>
                  </a:solidFill>
                </a:endParaRPr>
              </a:p>
            </p:txBody>
          </p:sp>
          <p:sp>
            <p:nvSpPr>
              <p:cNvPr id="8" name="Rectangle 5"/>
              <p:cNvSpPr>
                <a:spLocks noChangeArrowheads="1"/>
              </p:cNvSpPr>
              <p:nvPr/>
            </p:nvSpPr>
            <p:spPr bwMode="auto">
              <a:xfrm flipH="1">
                <a:off x="573215" y="3721867"/>
                <a:ext cx="1227513" cy="1916434"/>
              </a:xfrm>
              <a:prstGeom prst="rect">
                <a:avLst/>
              </a:prstGeom>
              <a:grp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a:spcBef>
                    <a:spcPct val="20000"/>
                  </a:spcBef>
                  <a:buClr>
                    <a:srgbClr val="000000"/>
                  </a:buClr>
                  <a:buFont typeface="Arial" panose="020B0604020202020204" pitchFamily="34" charset="0"/>
                  <a:defRPr>
                    <a:solidFill>
                      <a:srgbClr val="5F5F5F"/>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a:solidFill>
                      <a:srgbClr val="5F5F5F"/>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1600">
                    <a:solidFill>
                      <a:srgbClr val="5F5F5F"/>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sz="1400">
                    <a:solidFill>
                      <a:srgbClr val="5F5F5F"/>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400">
                    <a:solidFill>
                      <a:srgbClr val="5F5F5F"/>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9pPr>
              </a:lstStyle>
              <a:p>
                <a:pPr algn="ctr" eaLnBrk="1" hangingPunct="1">
                  <a:buClr>
                    <a:srgbClr val="FF0000"/>
                  </a:buClr>
                </a:pPr>
                <a:endParaRPr lang="en-US" altLang="en-US">
                  <a:solidFill>
                    <a:schemeClr val="tx1"/>
                  </a:solidFill>
                </a:endParaRPr>
              </a:p>
            </p:txBody>
          </p:sp>
        </p:grpSp>
        <p:pic>
          <p:nvPicPr>
            <p:cNvPr id="9"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7145" y="4373187"/>
              <a:ext cx="2888730" cy="1927860"/>
            </a:xfrm>
            <a:prstGeom prst="rect">
              <a:avLst/>
            </a:prstGeom>
            <a:noFill/>
            <a:ln w="28575">
              <a:solidFill>
                <a:schemeClr val="bg1"/>
              </a:solidFill>
              <a:miter lim="800000"/>
              <a:headEnd/>
              <a:tailEnd/>
            </a:ln>
          </p:spPr>
        </p:pic>
        <p:grpSp>
          <p:nvGrpSpPr>
            <p:cNvPr id="10" name="Group 7"/>
            <p:cNvGrpSpPr/>
            <p:nvPr/>
          </p:nvGrpSpPr>
          <p:grpSpPr>
            <a:xfrm>
              <a:off x="10988426" y="5370984"/>
              <a:ext cx="1028700" cy="1028700"/>
              <a:chOff x="7191119" y="3132752"/>
              <a:chExt cx="1028700" cy="1028700"/>
            </a:xfrm>
          </p:grpSpPr>
          <p:sp>
            <p:nvSpPr>
              <p:cNvPr id="11" name="Oval 8"/>
              <p:cNvSpPr/>
              <p:nvPr/>
            </p:nvSpPr>
            <p:spPr bwMode="auto">
              <a:xfrm>
                <a:off x="7191119" y="3132752"/>
                <a:ext cx="1028700" cy="1028700"/>
              </a:xfrm>
              <a:prstGeom prst="ellipse">
                <a:avLst/>
              </a:prstGeom>
              <a:solidFill>
                <a:srgbClr val="F7941D"/>
              </a:solidFill>
              <a:ln w="28575" cap="flat" cmpd="sng" algn="ctr">
                <a:solidFill>
                  <a:schemeClr val="bg1"/>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12" name="Picture 9"/>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199130" y="3223229"/>
                <a:ext cx="1012678" cy="847747"/>
              </a:xfrm>
              <a:prstGeom prst="rect">
                <a:avLst/>
              </a:prstGeom>
            </p:spPr>
          </p:pic>
        </p:grpSp>
      </p:grpSp>
      <p:sp>
        <p:nvSpPr>
          <p:cNvPr id="3" name="Marcador de número de diapositiva 2"/>
          <p:cNvSpPr>
            <a:spLocks noGrp="1"/>
          </p:cNvSpPr>
          <p:nvPr>
            <p:ph type="sldNum" sz="quarter" idx="12"/>
          </p:nvPr>
        </p:nvSpPr>
        <p:spPr/>
        <p:txBody>
          <a:bodyPr/>
          <a:lstStyle/>
          <a:p>
            <a:fld id="{3F142242-9245-470F-9EB3-514B6C674675}" type="slidenum">
              <a:rPr lang="es-VE" smtClean="0"/>
              <a:pPr/>
              <a:t>267</a:t>
            </a:fld>
            <a:endParaRPr lang="es-VE" dirty="0"/>
          </a:p>
        </p:txBody>
      </p:sp>
    </p:spTree>
    <p:extLst>
      <p:ext uri="{BB962C8B-B14F-4D97-AF65-F5344CB8AC3E}">
        <p14:creationId xmlns:p14="http://schemas.microsoft.com/office/powerpoint/2010/main" val="393070029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Types of </a:t>
            </a:r>
            <a:r>
              <a:rPr lang="en-US" altLang="en-US" dirty="0" err="1"/>
              <a:t>Subqueries</a:t>
            </a:r>
            <a:endParaRPr lang="es-VE" dirty="0"/>
          </a:p>
        </p:txBody>
      </p:sp>
      <p:sp>
        <p:nvSpPr>
          <p:cNvPr id="5" name="Marcador de contenido 4"/>
          <p:cNvSpPr>
            <a:spLocks noGrp="1"/>
          </p:cNvSpPr>
          <p:nvPr>
            <p:ph idx="1"/>
          </p:nvPr>
        </p:nvSpPr>
        <p:spPr/>
        <p:txBody>
          <a:bodyPr/>
          <a:lstStyle/>
          <a:p>
            <a:pPr lvl="1"/>
            <a:r>
              <a:rPr lang="en-US" altLang="en-US" dirty="0"/>
              <a:t>Single-row </a:t>
            </a:r>
            <a:r>
              <a:rPr lang="en-US" altLang="en-US" dirty="0" err="1"/>
              <a:t>subquery</a:t>
            </a:r>
            <a:endParaRPr lang="en-US" altLang="en-US" dirty="0"/>
          </a:p>
          <a:p>
            <a:endParaRPr lang="en-US" altLang="en-US" dirty="0">
              <a:latin typeface="Arial" charset="0"/>
            </a:endParaRPr>
          </a:p>
          <a:p>
            <a:endParaRPr lang="en-US" altLang="en-US" dirty="0">
              <a:latin typeface="Arial" charset="0"/>
            </a:endParaRPr>
          </a:p>
          <a:p>
            <a:endParaRPr lang="en-US" altLang="en-US" dirty="0">
              <a:latin typeface="Arial" charset="0"/>
            </a:endParaRPr>
          </a:p>
          <a:p>
            <a:pPr lvl="1"/>
            <a:endParaRPr lang="en-US" altLang="en-US" dirty="0"/>
          </a:p>
          <a:p>
            <a:pPr lvl="1"/>
            <a:r>
              <a:rPr lang="en-US" altLang="en-US" dirty="0"/>
              <a:t>Multiple-row </a:t>
            </a:r>
            <a:r>
              <a:rPr lang="en-US" altLang="en-US" dirty="0" err="1"/>
              <a:t>subquery</a:t>
            </a:r>
            <a:endParaRPr lang="en-US" altLang="en-US" dirty="0"/>
          </a:p>
          <a:p>
            <a:endParaRPr lang="es-VE" dirty="0"/>
          </a:p>
        </p:txBody>
      </p:sp>
      <p:grpSp>
        <p:nvGrpSpPr>
          <p:cNvPr id="6" name="Group 2"/>
          <p:cNvGrpSpPr/>
          <p:nvPr/>
        </p:nvGrpSpPr>
        <p:grpSpPr>
          <a:xfrm>
            <a:off x="1065212" y="1997743"/>
            <a:ext cx="6729412" cy="1038225"/>
            <a:chOff x="3403600" y="1781176"/>
            <a:chExt cx="6729412" cy="1038225"/>
          </a:xfrm>
        </p:grpSpPr>
        <p:sp>
          <p:nvSpPr>
            <p:cNvPr id="7" name="Rectangle 4"/>
            <p:cNvSpPr>
              <a:spLocks noChangeArrowheads="1"/>
            </p:cNvSpPr>
            <p:nvPr/>
          </p:nvSpPr>
          <p:spPr bwMode="blackWhite">
            <a:xfrm>
              <a:off x="3427413" y="1782764"/>
              <a:ext cx="1954213" cy="1036637"/>
            </a:xfrm>
            <a:prstGeom prst="rect">
              <a:avLst/>
            </a:prstGeom>
            <a:solidFill>
              <a:srgbClr val="F7941D"/>
            </a:solidFill>
            <a:ln w="28575">
              <a:solidFill>
                <a:srgbClr val="000000"/>
              </a:solidFill>
              <a:miter lim="800000"/>
              <a:headEnd/>
              <a:tailEnd/>
            </a:ln>
          </p:spPr>
          <p:txBody>
            <a:bodyPr wrap="none" anchor="ctr"/>
            <a:lstStyle/>
            <a:p>
              <a:pPr eaLnBrk="1" hangingPunct="1"/>
              <a:endParaRPr lang="en-IN" altLang="en-US" dirty="0"/>
            </a:p>
          </p:txBody>
        </p:sp>
        <p:sp>
          <p:nvSpPr>
            <p:cNvPr id="8" name="Rectangle 5"/>
            <p:cNvSpPr>
              <a:spLocks noChangeArrowheads="1"/>
            </p:cNvSpPr>
            <p:nvPr/>
          </p:nvSpPr>
          <p:spPr bwMode="auto">
            <a:xfrm>
              <a:off x="3403600" y="1781176"/>
              <a:ext cx="1327286" cy="369974"/>
            </a:xfrm>
            <a:prstGeom prst="rect">
              <a:avLst/>
            </a:prstGeom>
            <a:noFill/>
            <a:ln w="9525">
              <a:noFill/>
              <a:miter lim="800000"/>
              <a:headEnd/>
              <a:tailEnd/>
            </a:ln>
          </p:spPr>
          <p:txBody>
            <a:bodyPr wrap="none" lIns="92075" tIns="46038" rIns="92075" bIns="46038">
              <a:spAutoFit/>
            </a:bodyPr>
            <a:lstStyle/>
            <a:p>
              <a:r>
                <a:rPr lang="en-US" altLang="en-US" dirty="0">
                  <a:solidFill>
                    <a:srgbClr val="000000"/>
                  </a:solidFill>
                </a:rPr>
                <a:t>Main query</a:t>
              </a:r>
            </a:p>
          </p:txBody>
        </p:sp>
        <p:sp>
          <p:nvSpPr>
            <p:cNvPr id="9" name="Rectangle 6"/>
            <p:cNvSpPr>
              <a:spLocks noChangeArrowheads="1"/>
            </p:cNvSpPr>
            <p:nvPr/>
          </p:nvSpPr>
          <p:spPr bwMode="blackWhite">
            <a:xfrm>
              <a:off x="3798887" y="2211388"/>
              <a:ext cx="1423988" cy="550862"/>
            </a:xfrm>
            <a:prstGeom prst="rect">
              <a:avLst/>
            </a:prstGeom>
            <a:solidFill>
              <a:srgbClr val="818286"/>
            </a:solidFill>
            <a:ln w="28575">
              <a:solidFill>
                <a:schemeClr val="tx1"/>
              </a:solidFill>
              <a:miter lim="800000"/>
              <a:headEnd/>
              <a:tailEnd/>
            </a:ln>
          </p:spPr>
          <p:txBody>
            <a:bodyPr wrap="none" anchor="ctr"/>
            <a:lstStyle/>
            <a:p>
              <a:pPr algn="ctr" defTabSz="228600"/>
              <a:r>
                <a:rPr lang="en-US" altLang="en-US" dirty="0">
                  <a:solidFill>
                    <a:schemeClr val="bg1"/>
                  </a:solidFill>
                </a:rPr>
                <a:t>Subquery</a:t>
              </a:r>
            </a:p>
          </p:txBody>
        </p:sp>
        <p:sp>
          <p:nvSpPr>
            <p:cNvPr id="10" name="Rectangle 7"/>
            <p:cNvSpPr>
              <a:spLocks noChangeArrowheads="1"/>
            </p:cNvSpPr>
            <p:nvPr/>
          </p:nvSpPr>
          <p:spPr bwMode="auto">
            <a:xfrm>
              <a:off x="6900863" y="2282826"/>
              <a:ext cx="282575" cy="519113"/>
            </a:xfrm>
            <a:prstGeom prst="rect">
              <a:avLst/>
            </a:prstGeom>
            <a:noFill/>
            <a:ln w="9525">
              <a:noFill/>
              <a:miter lim="800000"/>
              <a:headEnd/>
              <a:tailEnd/>
            </a:ln>
            <a:effectLst/>
          </p:spPr>
          <p:txBody>
            <a:bodyPr wrap="none" lIns="92075" tIns="46038" rIns="92075" bIns="46038">
              <a:spAutoFit/>
            </a:bodyPr>
            <a:lstStyle/>
            <a:p>
              <a:pPr defTabSz="822325">
                <a:spcBef>
                  <a:spcPct val="50000"/>
                </a:spcBef>
                <a:defRPr/>
              </a:pPr>
              <a:r>
                <a:rPr lang="en-US" sz="2800" dirty="0">
                  <a:solidFill>
                    <a:srgbClr val="D3EAF8"/>
                  </a:solidFill>
                  <a:effectLst>
                    <a:outerShdw blurRad="38100" dist="38100" dir="2700000" algn="tl">
                      <a:srgbClr val="C0C0C0"/>
                    </a:outerShdw>
                  </a:effectLst>
                </a:rPr>
                <a:t> </a:t>
              </a:r>
            </a:p>
          </p:txBody>
        </p:sp>
        <p:sp>
          <p:nvSpPr>
            <p:cNvPr id="11" name="Line 8"/>
            <p:cNvSpPr>
              <a:spLocks noChangeShapeType="1"/>
            </p:cNvSpPr>
            <p:nvPr/>
          </p:nvSpPr>
          <p:spPr bwMode="auto">
            <a:xfrm>
              <a:off x="5230812" y="2538413"/>
              <a:ext cx="2139950" cy="0"/>
            </a:xfrm>
            <a:prstGeom prst="line">
              <a:avLst/>
            </a:prstGeom>
            <a:noFill/>
            <a:ln w="28575">
              <a:solidFill>
                <a:schemeClr val="tx1"/>
              </a:solidFill>
              <a:round/>
              <a:headEnd/>
              <a:tailEnd type="triangle" w="lg" len="lg"/>
            </a:ln>
          </p:spPr>
          <p:txBody>
            <a:bodyPr/>
            <a:lstStyle/>
            <a:p>
              <a:endParaRPr lang="en-US" dirty="0"/>
            </a:p>
          </p:txBody>
        </p:sp>
        <p:sp>
          <p:nvSpPr>
            <p:cNvPr id="12" name="Rectangle 9"/>
            <p:cNvSpPr>
              <a:spLocks noChangeArrowheads="1"/>
            </p:cNvSpPr>
            <p:nvPr/>
          </p:nvSpPr>
          <p:spPr bwMode="auto">
            <a:xfrm>
              <a:off x="5815012" y="2147888"/>
              <a:ext cx="904094" cy="369974"/>
            </a:xfrm>
            <a:prstGeom prst="rect">
              <a:avLst/>
            </a:prstGeom>
            <a:noFill/>
            <a:ln w="9525">
              <a:noFill/>
              <a:miter lim="800000"/>
              <a:headEnd/>
              <a:tailEnd/>
            </a:ln>
          </p:spPr>
          <p:txBody>
            <a:bodyPr wrap="none" lIns="92075" tIns="46038" rIns="92075" bIns="46038">
              <a:spAutoFit/>
            </a:bodyPr>
            <a:lstStyle/>
            <a:p>
              <a:pPr defTabSz="822325">
                <a:spcBef>
                  <a:spcPct val="50000"/>
                </a:spcBef>
              </a:pPr>
              <a:r>
                <a:rPr lang="en-US" altLang="en-US" dirty="0"/>
                <a:t>returns</a:t>
              </a:r>
            </a:p>
          </p:txBody>
        </p:sp>
        <p:sp>
          <p:nvSpPr>
            <p:cNvPr id="13" name="Rectangle 10"/>
            <p:cNvSpPr>
              <a:spLocks noChangeArrowheads="1"/>
            </p:cNvSpPr>
            <p:nvPr/>
          </p:nvSpPr>
          <p:spPr bwMode="auto">
            <a:xfrm>
              <a:off x="7480299" y="2349501"/>
              <a:ext cx="1276350" cy="366713"/>
            </a:xfrm>
            <a:prstGeom prst="rect">
              <a:avLst/>
            </a:prstGeom>
            <a:noFill/>
            <a:ln w="9525">
              <a:noFill/>
              <a:miter lim="800000"/>
              <a:headEnd/>
              <a:tailEnd/>
            </a:ln>
          </p:spPr>
          <p:txBody>
            <a:bodyPr wrap="none" lIns="92075" tIns="46038" rIns="92075" bIns="46038">
              <a:spAutoFit/>
            </a:bodyPr>
            <a:lstStyle/>
            <a:p>
              <a:pPr defTabSz="822325">
                <a:spcBef>
                  <a:spcPct val="50000"/>
                </a:spcBef>
              </a:pPr>
              <a:r>
                <a:rPr lang="en-US" altLang="en-US" dirty="0">
                  <a:latin typeface="Courier New" pitchFamily="49" charset="0"/>
                </a:rPr>
                <a:t>ST_CLERK</a:t>
              </a:r>
            </a:p>
          </p:txBody>
        </p:sp>
        <p:sp>
          <p:nvSpPr>
            <p:cNvPr id="14" name="TextBox 17"/>
            <p:cNvSpPr txBox="1"/>
            <p:nvPr/>
          </p:nvSpPr>
          <p:spPr>
            <a:xfrm>
              <a:off x="8837612" y="2335214"/>
              <a:ext cx="1295400" cy="381000"/>
            </a:xfrm>
            <a:prstGeom prst="rect">
              <a:avLst/>
            </a:prstGeom>
            <a:noFill/>
          </p:spPr>
          <p:txBody>
            <a:bodyPr wrap="square" rtlCol="0">
              <a:spAutoFit/>
            </a:bodyPr>
            <a:lstStyle/>
            <a:p>
              <a:r>
                <a:rPr lang="en-US" dirty="0">
                  <a:latin typeface="+mn-lt"/>
                </a:rPr>
                <a:t>(one row)</a:t>
              </a:r>
            </a:p>
          </p:txBody>
        </p:sp>
      </p:grpSp>
      <p:grpSp>
        <p:nvGrpSpPr>
          <p:cNvPr id="15" name="Group 1"/>
          <p:cNvGrpSpPr/>
          <p:nvPr/>
        </p:nvGrpSpPr>
        <p:grpSpPr>
          <a:xfrm>
            <a:off x="1065212" y="4685127"/>
            <a:ext cx="7110412" cy="1069975"/>
            <a:chOff x="3403600" y="4187825"/>
            <a:chExt cx="7110412" cy="1069975"/>
          </a:xfrm>
        </p:grpSpPr>
        <p:sp>
          <p:nvSpPr>
            <p:cNvPr id="16" name="Rectangle 11"/>
            <p:cNvSpPr>
              <a:spLocks noChangeArrowheads="1"/>
            </p:cNvSpPr>
            <p:nvPr/>
          </p:nvSpPr>
          <p:spPr bwMode="auto">
            <a:xfrm>
              <a:off x="7480299" y="4616450"/>
              <a:ext cx="1276350" cy="641350"/>
            </a:xfrm>
            <a:prstGeom prst="rect">
              <a:avLst/>
            </a:prstGeom>
            <a:noFill/>
            <a:ln w="9525">
              <a:noFill/>
              <a:miter lim="800000"/>
              <a:headEnd/>
              <a:tailEnd/>
            </a:ln>
          </p:spPr>
          <p:txBody>
            <a:bodyPr wrap="none" lIns="92075" tIns="46038" rIns="92075" bIns="46038">
              <a:spAutoFit/>
            </a:bodyPr>
            <a:lstStyle/>
            <a:p>
              <a:pPr defTabSz="822325"/>
              <a:r>
                <a:rPr lang="en-US" altLang="en-US" dirty="0">
                  <a:latin typeface="Courier New" pitchFamily="49" charset="0"/>
                </a:rPr>
                <a:t>ST_CLERK</a:t>
              </a:r>
            </a:p>
            <a:p>
              <a:pPr defTabSz="822325"/>
              <a:r>
                <a:rPr lang="en-US" altLang="en-US" dirty="0">
                  <a:latin typeface="Courier New" pitchFamily="49" charset="0"/>
                </a:rPr>
                <a:t>SA_MAN</a:t>
              </a:r>
            </a:p>
          </p:txBody>
        </p:sp>
        <p:sp>
          <p:nvSpPr>
            <p:cNvPr id="17" name="Rectangle 12"/>
            <p:cNvSpPr>
              <a:spLocks noChangeArrowheads="1"/>
            </p:cNvSpPr>
            <p:nvPr/>
          </p:nvSpPr>
          <p:spPr bwMode="blackWhite">
            <a:xfrm>
              <a:off x="3427413" y="4189412"/>
              <a:ext cx="1954213" cy="1036638"/>
            </a:xfrm>
            <a:prstGeom prst="rect">
              <a:avLst/>
            </a:prstGeom>
            <a:solidFill>
              <a:srgbClr val="F7941D"/>
            </a:solidFill>
            <a:ln w="28575">
              <a:solidFill>
                <a:srgbClr val="000000"/>
              </a:solidFill>
              <a:miter lim="800000"/>
              <a:headEnd/>
              <a:tailEnd/>
            </a:ln>
          </p:spPr>
          <p:txBody>
            <a:bodyPr wrap="none" anchor="ctr"/>
            <a:lstStyle/>
            <a:p>
              <a:pPr eaLnBrk="1" hangingPunct="1"/>
              <a:endParaRPr lang="en-IN" altLang="en-US" dirty="0"/>
            </a:p>
          </p:txBody>
        </p:sp>
        <p:sp>
          <p:nvSpPr>
            <p:cNvPr id="18" name="Rectangle 13"/>
            <p:cNvSpPr>
              <a:spLocks noChangeArrowheads="1"/>
            </p:cNvSpPr>
            <p:nvPr/>
          </p:nvSpPr>
          <p:spPr bwMode="auto">
            <a:xfrm>
              <a:off x="3403600" y="4187825"/>
              <a:ext cx="1327286" cy="369974"/>
            </a:xfrm>
            <a:prstGeom prst="rect">
              <a:avLst/>
            </a:prstGeom>
            <a:noFill/>
            <a:ln w="9525">
              <a:noFill/>
              <a:miter lim="800000"/>
              <a:headEnd/>
              <a:tailEnd/>
            </a:ln>
          </p:spPr>
          <p:txBody>
            <a:bodyPr wrap="none" lIns="92075" tIns="46038" rIns="92075" bIns="46038">
              <a:spAutoFit/>
            </a:bodyPr>
            <a:lstStyle/>
            <a:p>
              <a:r>
                <a:rPr lang="en-US" altLang="en-US" dirty="0">
                  <a:solidFill>
                    <a:srgbClr val="000000"/>
                  </a:solidFill>
                </a:rPr>
                <a:t>Main query</a:t>
              </a:r>
            </a:p>
          </p:txBody>
        </p:sp>
        <p:sp>
          <p:nvSpPr>
            <p:cNvPr id="19" name="Rectangle 14"/>
            <p:cNvSpPr>
              <a:spLocks noChangeArrowheads="1"/>
            </p:cNvSpPr>
            <p:nvPr/>
          </p:nvSpPr>
          <p:spPr bwMode="blackWhite">
            <a:xfrm>
              <a:off x="3798887" y="4616450"/>
              <a:ext cx="1423988" cy="550862"/>
            </a:xfrm>
            <a:prstGeom prst="rect">
              <a:avLst/>
            </a:prstGeom>
            <a:solidFill>
              <a:srgbClr val="818286"/>
            </a:solidFill>
            <a:ln w="28575">
              <a:solidFill>
                <a:schemeClr val="tx1"/>
              </a:solidFill>
              <a:miter lim="800000"/>
              <a:headEnd/>
              <a:tailEnd/>
            </a:ln>
          </p:spPr>
          <p:txBody>
            <a:bodyPr wrap="none" anchor="ctr"/>
            <a:lstStyle/>
            <a:p>
              <a:pPr algn="ctr" defTabSz="228600"/>
              <a:r>
                <a:rPr lang="en-US" altLang="en-US" dirty="0">
                  <a:solidFill>
                    <a:schemeClr val="bg1"/>
                  </a:solidFill>
                </a:rPr>
                <a:t>Subquery</a:t>
              </a:r>
            </a:p>
          </p:txBody>
        </p:sp>
        <p:sp>
          <p:nvSpPr>
            <p:cNvPr id="20" name="Rectangle 15"/>
            <p:cNvSpPr>
              <a:spLocks noChangeArrowheads="1"/>
            </p:cNvSpPr>
            <p:nvPr/>
          </p:nvSpPr>
          <p:spPr bwMode="auto">
            <a:xfrm>
              <a:off x="6900863" y="4403725"/>
              <a:ext cx="282575" cy="519112"/>
            </a:xfrm>
            <a:prstGeom prst="rect">
              <a:avLst/>
            </a:prstGeom>
            <a:noFill/>
            <a:ln w="9525">
              <a:noFill/>
              <a:miter lim="800000"/>
              <a:headEnd/>
              <a:tailEnd/>
            </a:ln>
            <a:effectLst/>
          </p:spPr>
          <p:txBody>
            <a:bodyPr wrap="none" lIns="92075" tIns="46038" rIns="92075" bIns="46038">
              <a:spAutoFit/>
            </a:bodyPr>
            <a:lstStyle/>
            <a:p>
              <a:pPr defTabSz="822325">
                <a:spcBef>
                  <a:spcPct val="50000"/>
                </a:spcBef>
                <a:defRPr/>
              </a:pPr>
              <a:r>
                <a:rPr lang="en-US" sz="2800" dirty="0">
                  <a:solidFill>
                    <a:srgbClr val="D3EAF8"/>
                  </a:solidFill>
                  <a:effectLst>
                    <a:outerShdw blurRad="38100" dist="38100" dir="2700000" algn="tl">
                      <a:srgbClr val="C0C0C0"/>
                    </a:outerShdw>
                  </a:effectLst>
                </a:rPr>
                <a:t> </a:t>
              </a:r>
            </a:p>
          </p:txBody>
        </p:sp>
        <p:sp>
          <p:nvSpPr>
            <p:cNvPr id="21" name="Line 16"/>
            <p:cNvSpPr>
              <a:spLocks noChangeShapeType="1"/>
            </p:cNvSpPr>
            <p:nvPr/>
          </p:nvSpPr>
          <p:spPr bwMode="auto">
            <a:xfrm>
              <a:off x="5230812" y="4802187"/>
              <a:ext cx="2139950" cy="0"/>
            </a:xfrm>
            <a:prstGeom prst="line">
              <a:avLst/>
            </a:prstGeom>
            <a:noFill/>
            <a:ln w="28575">
              <a:solidFill>
                <a:schemeClr val="tx1"/>
              </a:solidFill>
              <a:round/>
              <a:headEnd/>
              <a:tailEnd type="triangle" w="lg" len="lg"/>
            </a:ln>
          </p:spPr>
          <p:txBody>
            <a:bodyPr/>
            <a:lstStyle/>
            <a:p>
              <a:endParaRPr lang="en-US" dirty="0"/>
            </a:p>
          </p:txBody>
        </p:sp>
        <p:sp>
          <p:nvSpPr>
            <p:cNvPr id="22" name="Rectangle 17"/>
            <p:cNvSpPr>
              <a:spLocks noChangeArrowheads="1"/>
            </p:cNvSpPr>
            <p:nvPr/>
          </p:nvSpPr>
          <p:spPr bwMode="auto">
            <a:xfrm>
              <a:off x="5789612" y="4344987"/>
              <a:ext cx="904094" cy="369974"/>
            </a:xfrm>
            <a:prstGeom prst="rect">
              <a:avLst/>
            </a:prstGeom>
            <a:noFill/>
            <a:ln w="9525">
              <a:noFill/>
              <a:miter lim="800000"/>
              <a:headEnd/>
              <a:tailEnd/>
            </a:ln>
          </p:spPr>
          <p:txBody>
            <a:bodyPr wrap="none" lIns="92075" tIns="46038" rIns="92075" bIns="46038">
              <a:spAutoFit/>
            </a:bodyPr>
            <a:lstStyle/>
            <a:p>
              <a:pPr defTabSz="822325">
                <a:spcBef>
                  <a:spcPct val="50000"/>
                </a:spcBef>
              </a:pPr>
              <a:r>
                <a:rPr lang="en-US" altLang="en-US" dirty="0"/>
                <a:t>returns</a:t>
              </a:r>
            </a:p>
          </p:txBody>
        </p:sp>
        <p:sp>
          <p:nvSpPr>
            <p:cNvPr id="23" name="TextBox 18"/>
            <p:cNvSpPr txBox="1"/>
            <p:nvPr/>
          </p:nvSpPr>
          <p:spPr>
            <a:xfrm>
              <a:off x="8837612" y="4752459"/>
              <a:ext cx="1676400" cy="369332"/>
            </a:xfrm>
            <a:prstGeom prst="rect">
              <a:avLst/>
            </a:prstGeom>
            <a:noFill/>
          </p:spPr>
          <p:txBody>
            <a:bodyPr wrap="square" rtlCol="0">
              <a:spAutoFit/>
            </a:bodyPr>
            <a:lstStyle/>
            <a:p>
              <a:r>
                <a:rPr lang="en-US" dirty="0">
                  <a:latin typeface="+mn-lt"/>
                </a:rPr>
                <a:t>(multiple rows)</a:t>
              </a:r>
            </a:p>
          </p:txBody>
        </p:sp>
        <p:sp>
          <p:nvSpPr>
            <p:cNvPr id="24" name="Line 16"/>
            <p:cNvSpPr>
              <a:spLocks noChangeShapeType="1"/>
            </p:cNvSpPr>
            <p:nvPr/>
          </p:nvSpPr>
          <p:spPr bwMode="auto">
            <a:xfrm>
              <a:off x="5233352" y="5061267"/>
              <a:ext cx="2139950" cy="0"/>
            </a:xfrm>
            <a:prstGeom prst="line">
              <a:avLst/>
            </a:prstGeom>
            <a:noFill/>
            <a:ln w="28575">
              <a:solidFill>
                <a:schemeClr val="tx1"/>
              </a:solidFill>
              <a:round/>
              <a:headEnd/>
              <a:tailEnd type="triangle" w="lg" len="lg"/>
            </a:ln>
          </p:spPr>
          <p:txBody>
            <a:bodyPr/>
            <a:lstStyle/>
            <a:p>
              <a:endParaRPr 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268</a:t>
            </a:fld>
            <a:endParaRPr lang="es-VE" dirty="0"/>
          </a:p>
        </p:txBody>
      </p:sp>
    </p:spTree>
    <p:extLst>
      <p:ext uri="{BB962C8B-B14F-4D97-AF65-F5344CB8AC3E}">
        <p14:creationId xmlns:p14="http://schemas.microsoft.com/office/powerpoint/2010/main" val="5510164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err="1">
                <a:solidFill>
                  <a:schemeClr val="tx1"/>
                </a:solidFill>
              </a:rPr>
              <a:t>Subquery</a:t>
            </a:r>
            <a:r>
              <a:rPr lang="en-US" altLang="en-US" dirty="0">
                <a:solidFill>
                  <a:schemeClr val="tx1"/>
                </a:solidFill>
              </a:rPr>
              <a:t>: Types, syntax, and guidelines</a:t>
            </a:r>
          </a:p>
          <a:p>
            <a:pPr lvl="1">
              <a:buClr>
                <a:srgbClr val="F7941D"/>
              </a:buClr>
            </a:pPr>
            <a:r>
              <a:rPr lang="en-US" altLang="en-US" dirty="0">
                <a:solidFill>
                  <a:schemeClr val="tx1"/>
                </a:solidFill>
              </a:rPr>
              <a:t>Single-row </a:t>
            </a:r>
            <a:r>
              <a:rPr lang="en-US" altLang="en-US" dirty="0" err="1">
                <a:solidFill>
                  <a:schemeClr val="tx1"/>
                </a:solidFill>
              </a:rPr>
              <a:t>subqueries</a:t>
            </a:r>
            <a:r>
              <a:rPr lang="en-US" altLang="en-US" dirty="0">
                <a:solidFill>
                  <a:schemeClr val="tx1"/>
                </a:solidFill>
              </a:rPr>
              <a:t>:</a:t>
            </a:r>
          </a:p>
          <a:p>
            <a:pPr lvl="2">
              <a:buClr>
                <a:srgbClr val="F7941D"/>
              </a:buClr>
            </a:pPr>
            <a:r>
              <a:rPr lang="en-US" altLang="en-US" dirty="0">
                <a:solidFill>
                  <a:schemeClr val="tx1"/>
                </a:solidFill>
              </a:rPr>
              <a:t>Group functions in a </a:t>
            </a:r>
            <a:r>
              <a:rPr lang="en-US" altLang="en-US" dirty="0" err="1">
                <a:solidFill>
                  <a:schemeClr val="tx1"/>
                </a:solidFill>
              </a:rPr>
              <a:t>subquery</a:t>
            </a:r>
            <a:endParaRPr lang="en-US" altLang="en-US" dirty="0">
              <a:solidFill>
                <a:schemeClr val="tx1"/>
              </a:solidFill>
            </a:endParaRPr>
          </a:p>
          <a:p>
            <a:pPr lvl="2">
              <a:buClr>
                <a:srgbClr val="F7941D"/>
              </a:buClr>
            </a:pPr>
            <a:r>
              <a:rPr lang="en-US" altLang="en-US" dirty="0">
                <a:solidFill>
                  <a:schemeClr val="tx1"/>
                </a:solidFill>
                <a:latin typeface="Courier New" pitchFamily="49" charset="0"/>
              </a:rPr>
              <a:t>HAVING</a:t>
            </a:r>
            <a:r>
              <a:rPr lang="en-US" altLang="en-US" dirty="0">
                <a:solidFill>
                  <a:schemeClr val="tx1"/>
                </a:solidFill>
              </a:rPr>
              <a:t> clause with </a:t>
            </a:r>
            <a:r>
              <a:rPr lang="en-US" altLang="en-US" dirty="0" err="1">
                <a:solidFill>
                  <a:schemeClr val="tx1"/>
                </a:solidFill>
              </a:rPr>
              <a:t>subqueries</a:t>
            </a:r>
            <a:endParaRPr lang="en-US" altLang="en-US" dirty="0">
              <a:solidFill>
                <a:schemeClr val="tx1"/>
              </a:solidFill>
            </a:endParaRPr>
          </a:p>
          <a:p>
            <a:pPr lvl="1">
              <a:buClr>
                <a:srgbClr val="A6A6A6"/>
              </a:buClr>
            </a:pPr>
            <a:r>
              <a:rPr lang="en-US" altLang="en-US" dirty="0">
                <a:solidFill>
                  <a:schemeClr val="tx1"/>
                </a:solidFill>
              </a:rPr>
              <a:t>Multiple-row </a:t>
            </a:r>
            <a:r>
              <a:rPr lang="en-US" altLang="en-US" dirty="0" err="1">
                <a:solidFill>
                  <a:schemeClr val="tx1"/>
                </a:solidFill>
              </a:rPr>
              <a:t>subqueries</a:t>
            </a:r>
            <a:endParaRPr lang="en-US" altLang="en-US" dirty="0">
              <a:solidFill>
                <a:schemeClr val="tx1"/>
              </a:solidFill>
            </a:endParaRPr>
          </a:p>
          <a:p>
            <a:pPr lvl="2">
              <a:buClr>
                <a:srgbClr val="A6A6A6"/>
              </a:buClr>
            </a:pPr>
            <a:r>
              <a:rPr lang="en-US" altLang="en-US" dirty="0">
                <a:solidFill>
                  <a:schemeClr val="tx1"/>
                </a:solidFill>
              </a:rPr>
              <a:t>Using </a:t>
            </a:r>
            <a:r>
              <a:rPr lang="en-US" altLang="en-US" dirty="0">
                <a:solidFill>
                  <a:schemeClr val="tx1"/>
                </a:solidFill>
                <a:latin typeface="Courier New" pitchFamily="49" charset="0"/>
              </a:rPr>
              <a:t>ALL</a:t>
            </a:r>
            <a:r>
              <a:rPr lang="en-US" altLang="en-US" dirty="0">
                <a:solidFill>
                  <a:schemeClr val="tx1"/>
                </a:solidFill>
              </a:rPr>
              <a:t> or </a:t>
            </a:r>
            <a:r>
              <a:rPr lang="en-US" altLang="en-US" dirty="0">
                <a:solidFill>
                  <a:schemeClr val="tx1"/>
                </a:solidFill>
                <a:latin typeface="Courier New" pitchFamily="49" charset="0"/>
              </a:rPr>
              <a:t>ANY</a:t>
            </a:r>
            <a:r>
              <a:rPr lang="en-US" altLang="en-US" dirty="0">
                <a:solidFill>
                  <a:schemeClr val="tx1"/>
                </a:solidFill>
              </a:rPr>
              <a:t> operator</a:t>
            </a:r>
          </a:p>
          <a:p>
            <a:pPr lvl="1">
              <a:buClr>
                <a:srgbClr val="A6A6A6"/>
              </a:buClr>
            </a:pPr>
            <a:r>
              <a:rPr lang="en-US" altLang="en-US" dirty="0">
                <a:solidFill>
                  <a:schemeClr val="tx1"/>
                </a:solidFill>
              </a:rPr>
              <a:t>Multiple-column </a:t>
            </a:r>
            <a:r>
              <a:rPr lang="en-US" altLang="en-US" dirty="0" err="1">
                <a:solidFill>
                  <a:schemeClr val="tx1"/>
                </a:solidFill>
              </a:rPr>
              <a:t>subqueries</a:t>
            </a:r>
            <a:endParaRPr lang="en-US" altLang="en-US" dirty="0">
              <a:solidFill>
                <a:schemeClr val="tx1"/>
              </a:solidFill>
            </a:endParaRPr>
          </a:p>
          <a:p>
            <a:pPr lvl="1">
              <a:buClr>
                <a:srgbClr val="A6A6A6"/>
              </a:buClr>
            </a:pPr>
            <a:r>
              <a:rPr lang="en-US" altLang="en-US" dirty="0">
                <a:solidFill>
                  <a:schemeClr val="tx1"/>
                </a:solidFill>
              </a:rPr>
              <a:t>Null values in a </a:t>
            </a:r>
            <a:r>
              <a:rPr lang="en-US" altLang="en-US" dirty="0" err="1">
                <a:solidFill>
                  <a:schemeClr val="tx1"/>
                </a:solidFill>
              </a:rPr>
              <a:t>subquery</a:t>
            </a:r>
            <a:endParaRPr lang="en-US" altLang="en-US" dirty="0">
              <a:solidFill>
                <a:schemeClr val="tx1"/>
              </a:solidFill>
            </a:endParaRP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269</a:t>
            </a:fld>
            <a:endParaRPr lang="es-VE" dirty="0"/>
          </a:p>
        </p:txBody>
      </p:sp>
    </p:spTree>
    <p:extLst>
      <p:ext uri="{BB962C8B-B14F-4D97-AF65-F5344CB8AC3E}">
        <p14:creationId xmlns:p14="http://schemas.microsoft.com/office/powerpoint/2010/main" val="775122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smtClean="0"/>
              <a:t>SQL </a:t>
            </a:r>
            <a:r>
              <a:rPr lang="en-US" dirty="0"/>
              <a:t>to Query Your Database</a:t>
            </a:r>
            <a:endParaRPr dirty="0"/>
          </a:p>
        </p:txBody>
      </p:sp>
      <p:sp>
        <p:nvSpPr>
          <p:cNvPr id="704" name="Google Shape;704;p4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t>Structured query language (SQL) is:</a:t>
            </a:r>
            <a:endParaRPr/>
          </a:p>
          <a:p>
            <a:pPr marL="457200" lvl="1" indent="-365760" algn="l" rtl="0">
              <a:lnSpc>
                <a:spcPct val="90000"/>
              </a:lnSpc>
              <a:spcBef>
                <a:spcPts val="900"/>
              </a:spcBef>
              <a:spcAft>
                <a:spcPts val="0"/>
              </a:spcAft>
              <a:buClr>
                <a:schemeClr val="dk1"/>
              </a:buClr>
              <a:buSzPts val="2100"/>
              <a:buChar char="•"/>
            </a:pPr>
            <a:r>
              <a:rPr lang="en-US"/>
              <a:t>The ANSI standard language for operating relational databases</a:t>
            </a:r>
            <a:endParaRPr/>
          </a:p>
          <a:p>
            <a:pPr marL="457200" lvl="1" indent="-365760" algn="l" rtl="0">
              <a:lnSpc>
                <a:spcPct val="90000"/>
              </a:lnSpc>
              <a:spcBef>
                <a:spcPts val="900"/>
              </a:spcBef>
              <a:spcAft>
                <a:spcPts val="0"/>
              </a:spcAft>
              <a:buClr>
                <a:schemeClr val="dk1"/>
              </a:buClr>
              <a:buSzPts val="2100"/>
              <a:buChar char="•"/>
            </a:pPr>
            <a:r>
              <a:rPr lang="en-US"/>
              <a:t>Efficient, easy to learn and use</a:t>
            </a:r>
            <a:endParaRPr/>
          </a:p>
          <a:p>
            <a:pPr marL="457200" lvl="1" indent="-365760" algn="l" rtl="0">
              <a:lnSpc>
                <a:spcPct val="90000"/>
              </a:lnSpc>
              <a:spcBef>
                <a:spcPts val="900"/>
              </a:spcBef>
              <a:spcAft>
                <a:spcPts val="0"/>
              </a:spcAft>
              <a:buClr>
                <a:schemeClr val="dk1"/>
              </a:buClr>
              <a:buSzPts val="2100"/>
              <a:buChar char="•"/>
            </a:pPr>
            <a:r>
              <a:rPr lang="en-US"/>
              <a:t>Functionally complete (With SQL, you can define, retrieve, and manipulate data in tables.)</a:t>
            </a:r>
            <a:endParaRPr/>
          </a:p>
          <a:p>
            <a:pPr marL="228600" lvl="0" indent="-25400" algn="l" rtl="0">
              <a:lnSpc>
                <a:spcPct val="90000"/>
              </a:lnSpc>
              <a:spcBef>
                <a:spcPts val="1000"/>
              </a:spcBef>
              <a:spcAft>
                <a:spcPts val="0"/>
              </a:spcAft>
              <a:buClr>
                <a:schemeClr val="dk1"/>
              </a:buClr>
              <a:buSzPts val="3200"/>
              <a:buNone/>
            </a:pPr>
            <a:endParaRPr/>
          </a:p>
        </p:txBody>
      </p:sp>
      <p:grpSp>
        <p:nvGrpSpPr>
          <p:cNvPr id="705" name="Google Shape;705;p42"/>
          <p:cNvGrpSpPr/>
          <p:nvPr/>
        </p:nvGrpSpPr>
        <p:grpSpPr>
          <a:xfrm>
            <a:off x="3012907" y="3617494"/>
            <a:ext cx="6053305" cy="2433814"/>
            <a:chOff x="2522202" y="3733800"/>
            <a:chExt cx="6053305" cy="2433814"/>
          </a:xfrm>
        </p:grpSpPr>
        <p:cxnSp>
          <p:nvCxnSpPr>
            <p:cNvPr id="706" name="Google Shape;706;p42"/>
            <p:cNvCxnSpPr/>
            <p:nvPr/>
          </p:nvCxnSpPr>
          <p:spPr>
            <a:xfrm rot="10800000">
              <a:off x="5588045" y="4724400"/>
              <a:ext cx="1889256" cy="0"/>
            </a:xfrm>
            <a:prstGeom prst="straightConnector1">
              <a:avLst/>
            </a:prstGeom>
            <a:noFill/>
            <a:ln w="28575" cap="flat" cmpd="sng">
              <a:solidFill>
                <a:srgbClr val="F7941D"/>
              </a:solidFill>
              <a:prstDash val="solid"/>
              <a:round/>
              <a:headEnd type="none" w="sm" len="sm"/>
              <a:tailEnd type="triangle" w="lg" len="lg"/>
            </a:ln>
          </p:spPr>
        </p:cxnSp>
        <p:cxnSp>
          <p:nvCxnSpPr>
            <p:cNvPr id="707" name="Google Shape;707;p42"/>
            <p:cNvCxnSpPr/>
            <p:nvPr/>
          </p:nvCxnSpPr>
          <p:spPr>
            <a:xfrm>
              <a:off x="5637212" y="4114800"/>
              <a:ext cx="1371600" cy="0"/>
            </a:xfrm>
            <a:prstGeom prst="straightConnector1">
              <a:avLst/>
            </a:prstGeom>
            <a:noFill/>
            <a:ln w="28575" cap="flat" cmpd="sng">
              <a:solidFill>
                <a:srgbClr val="F7941D"/>
              </a:solidFill>
              <a:prstDash val="solid"/>
              <a:round/>
              <a:headEnd type="none" w="sm" len="sm"/>
              <a:tailEnd type="triangle" w="lg" len="lg"/>
            </a:ln>
          </p:spPr>
        </p:cxnSp>
        <p:sp>
          <p:nvSpPr>
            <p:cNvPr id="708" name="Google Shape;708;p42"/>
            <p:cNvSpPr/>
            <p:nvPr/>
          </p:nvSpPr>
          <p:spPr>
            <a:xfrm>
              <a:off x="6932612" y="5410200"/>
              <a:ext cx="1642895" cy="369974"/>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Oracle Server</a:t>
              </a:r>
              <a:endParaRPr sz="1800">
                <a:solidFill>
                  <a:schemeClr val="dk1"/>
                </a:solidFill>
                <a:latin typeface="Calibri"/>
                <a:ea typeface="Calibri"/>
                <a:cs typeface="Calibri"/>
                <a:sym typeface="Calibri"/>
              </a:endParaRPr>
            </a:p>
          </p:txBody>
        </p:sp>
        <p:pic>
          <p:nvPicPr>
            <p:cNvPr id="709" name="Google Shape;709;p42" descr="C:\salome_official\projects\11gR2\screenshots\intro_s30_a.gif"/>
            <p:cNvPicPr preferRelativeResize="0"/>
            <p:nvPr/>
          </p:nvPicPr>
          <p:blipFill rotWithShape="1">
            <a:blip r:embed="rId3">
              <a:alphaModFix/>
            </a:blip>
            <a:srcRect/>
            <a:stretch/>
          </p:blipFill>
          <p:spPr>
            <a:xfrm>
              <a:off x="4355305" y="4522964"/>
              <a:ext cx="1243013" cy="1644650"/>
            </a:xfrm>
            <a:prstGeom prst="rect">
              <a:avLst/>
            </a:prstGeom>
            <a:noFill/>
            <a:ln w="28575" cap="flat" cmpd="sng">
              <a:solidFill>
                <a:srgbClr val="F7941D"/>
              </a:solidFill>
              <a:prstDash val="solid"/>
              <a:miter lim="800000"/>
              <a:headEnd type="none" w="sm" len="sm"/>
              <a:tailEnd type="none" w="sm" len="sm"/>
            </a:ln>
          </p:spPr>
        </p:pic>
        <p:sp>
          <p:nvSpPr>
            <p:cNvPr id="710" name="Google Shape;710;p42"/>
            <p:cNvSpPr/>
            <p:nvPr/>
          </p:nvSpPr>
          <p:spPr>
            <a:xfrm>
              <a:off x="2522202" y="3753222"/>
              <a:ext cx="3109367" cy="63001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Clr>
                  <a:srgbClr val="474747"/>
                </a:buClr>
                <a:buSzPts val="1600"/>
                <a:buFont typeface="Courier New"/>
                <a:buNone/>
              </a:pPr>
              <a:r>
                <a:rPr lang="en-US" sz="1600" b="1">
                  <a:solidFill>
                    <a:srgbClr val="474747"/>
                  </a:solidFill>
                  <a:latin typeface="Courier New"/>
                  <a:ea typeface="Courier New"/>
                  <a:cs typeface="Courier New"/>
                  <a:sym typeface="Courier New"/>
                </a:rPr>
                <a:t>SELECT department_name </a:t>
              </a:r>
              <a:endParaRPr sz="1800">
                <a:solidFill>
                  <a:schemeClr val="dk1"/>
                </a:solidFill>
                <a:latin typeface="Calibri"/>
                <a:ea typeface="Calibri"/>
                <a:cs typeface="Calibri"/>
                <a:sym typeface="Calibri"/>
              </a:endParaRPr>
            </a:p>
            <a:p>
              <a:pPr marL="0" marR="0" lvl="0" indent="0" algn="l" rtl="0">
                <a:spcBef>
                  <a:spcPts val="0"/>
                </a:spcBef>
                <a:spcAft>
                  <a:spcPts val="0"/>
                </a:spcAft>
                <a:buClr>
                  <a:srgbClr val="474747"/>
                </a:buClr>
                <a:buSzPts val="1600"/>
                <a:buFont typeface="Courier New"/>
                <a:buNone/>
              </a:pPr>
              <a:r>
                <a:rPr lang="en-US" sz="1600" b="1">
                  <a:solidFill>
                    <a:srgbClr val="474747"/>
                  </a:solidFill>
                  <a:latin typeface="Courier New"/>
                  <a:ea typeface="Courier New"/>
                  <a:cs typeface="Courier New"/>
                  <a:sym typeface="Courier New"/>
                </a:rPr>
                <a:t>FROM   departments;</a:t>
              </a:r>
              <a:endParaRPr sz="1800">
                <a:solidFill>
                  <a:schemeClr val="dk1"/>
                </a:solidFill>
                <a:latin typeface="Calibri"/>
                <a:ea typeface="Calibri"/>
                <a:cs typeface="Calibri"/>
                <a:sym typeface="Calibri"/>
              </a:endParaRPr>
            </a:p>
          </p:txBody>
        </p:sp>
        <p:pic>
          <p:nvPicPr>
            <p:cNvPr id="711" name="Google Shape;711;p42" descr="D:\Projects\SQL_Workshop_12cR2\OU Graphics\Batch 1 SQL course icons\Batch 1 SQL course icons\SQL Generic Icon.png"/>
            <p:cNvPicPr preferRelativeResize="0"/>
            <p:nvPr/>
          </p:nvPicPr>
          <p:blipFill rotWithShape="1">
            <a:blip r:embed="rId4">
              <a:alphaModFix/>
            </a:blip>
            <a:srcRect/>
            <a:stretch/>
          </p:blipFill>
          <p:spPr>
            <a:xfrm>
              <a:off x="7044447" y="3733800"/>
              <a:ext cx="1419225" cy="1619250"/>
            </a:xfrm>
            <a:prstGeom prst="rect">
              <a:avLst/>
            </a:prstGeom>
            <a:noFill/>
            <a:ln>
              <a:noFill/>
            </a:ln>
          </p:spPr>
        </p:pic>
      </p:grp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Single-Row </a:t>
            </a:r>
            <a:r>
              <a:rPr lang="en-US" altLang="en-US" dirty="0" err="1"/>
              <a:t>Subqueries</a:t>
            </a:r>
            <a:endParaRPr lang="es-VE" dirty="0"/>
          </a:p>
        </p:txBody>
      </p:sp>
      <p:sp>
        <p:nvSpPr>
          <p:cNvPr id="5" name="Marcador de contenido 4"/>
          <p:cNvSpPr>
            <a:spLocks noGrp="1"/>
          </p:cNvSpPr>
          <p:nvPr>
            <p:ph idx="1"/>
          </p:nvPr>
        </p:nvSpPr>
        <p:spPr/>
        <p:txBody>
          <a:bodyPr/>
          <a:lstStyle/>
          <a:p>
            <a:pPr lvl="1"/>
            <a:r>
              <a:rPr lang="en-US" altLang="en-US" dirty="0"/>
              <a:t>Return only one row</a:t>
            </a:r>
          </a:p>
          <a:p>
            <a:pPr lvl="1"/>
            <a:r>
              <a:rPr lang="en-US" altLang="en-US" dirty="0"/>
              <a:t>Use single-row comparison operators</a:t>
            </a:r>
          </a:p>
          <a:p>
            <a:endParaRPr lang="es-VE" dirty="0"/>
          </a:p>
        </p:txBody>
      </p:sp>
      <p:graphicFrame>
        <p:nvGraphicFramePr>
          <p:cNvPr id="6" name="Table 2"/>
          <p:cNvGraphicFramePr>
            <a:graphicFrameLocks noGrp="1"/>
          </p:cNvGraphicFramePr>
          <p:nvPr>
            <p:extLst/>
          </p:nvPr>
        </p:nvGraphicFramePr>
        <p:xfrm>
          <a:off x="4157744" y="2466472"/>
          <a:ext cx="4194176" cy="2595880"/>
        </p:xfrm>
        <a:graphic>
          <a:graphicData uri="http://schemas.openxmlformats.org/drawingml/2006/table">
            <a:tbl>
              <a:tblPr firstRow="1" firstCol="1" bandRow="1">
                <a:tableStyleId>{5FD0F851-EC5A-4D38-B0AD-8093EC10F338}</a:tableStyleId>
              </a:tblPr>
              <a:tblGrid>
                <a:gridCol w="1258889">
                  <a:extLst>
                    <a:ext uri="{9D8B030D-6E8A-4147-A177-3AD203B41FA5}">
                      <a16:colId xmlns:a16="http://schemas.microsoft.com/office/drawing/2014/main" xmlns="" val="20000"/>
                    </a:ext>
                  </a:extLst>
                </a:gridCol>
                <a:gridCol w="2935287">
                  <a:extLst>
                    <a:ext uri="{9D8B030D-6E8A-4147-A177-3AD203B41FA5}">
                      <a16:colId xmlns:a16="http://schemas.microsoft.com/office/drawing/2014/main" xmlns="" val="20001"/>
                    </a:ext>
                  </a:extLst>
                </a:gridCol>
              </a:tblGrid>
              <a:tr h="370840">
                <a:tc>
                  <a:txBody>
                    <a:bodyPr/>
                    <a:lstStyle/>
                    <a:p>
                      <a:r>
                        <a:rPr lang="en-US" altLang="en-US" sz="1800" b="1" dirty="0">
                          <a:solidFill>
                            <a:schemeClr val="tx1"/>
                          </a:solidFill>
                        </a:rPr>
                        <a:t>Operator</a:t>
                      </a:r>
                      <a:endParaRPr lang="en-US" sz="1800" dirty="0">
                        <a:solidFill>
                          <a:schemeClr val="tx1"/>
                        </a:solidFill>
                      </a:endParaRPr>
                    </a:p>
                  </a:txBody>
                  <a:tcPr/>
                </a:tc>
                <a:tc>
                  <a:txBody>
                    <a:bodyPr/>
                    <a:lstStyle/>
                    <a:p>
                      <a:r>
                        <a:rPr lang="en-US" altLang="en-US" sz="1800" b="1" dirty="0">
                          <a:solidFill>
                            <a:schemeClr val="tx1"/>
                          </a:solidFill>
                        </a:rPr>
                        <a:t>Meaning</a:t>
                      </a:r>
                      <a:endParaRPr lang="en-US" dirty="0">
                        <a:solidFill>
                          <a:schemeClr val="tx1"/>
                        </a:solidFill>
                      </a:endParaRPr>
                    </a:p>
                  </a:txBody>
                  <a:tcPr/>
                </a:tc>
                <a:extLst>
                  <a:ext uri="{0D108BD9-81ED-4DB2-BD59-A6C34878D82A}">
                    <a16:rowId xmlns:a16="http://schemas.microsoft.com/office/drawing/2014/main" xmlns="" val="10000"/>
                  </a:ext>
                </a:extLst>
              </a:tr>
              <a:tr h="370840">
                <a:tc>
                  <a:txBody>
                    <a:bodyPr/>
                    <a:lstStyle/>
                    <a:p>
                      <a:r>
                        <a:rPr lang="en-US" altLang="en-US" sz="1800" b="0" dirty="0">
                          <a:solidFill>
                            <a:srgbClr val="000000"/>
                          </a:solidFill>
                          <a:latin typeface="Courier New" panose="02070309020205020404" pitchFamily="49" charset="0"/>
                        </a:rPr>
                        <a:t>=</a:t>
                      </a:r>
                      <a:endParaRPr lang="en-US"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chemeClr val="tx1"/>
                          </a:solidFill>
                        </a:rPr>
                        <a:t>Equal to</a:t>
                      </a:r>
                    </a:p>
                  </a:txBody>
                  <a:tcPr>
                    <a:solidFill>
                      <a:srgbClr val="F7941D"/>
                    </a:solidFill>
                  </a:tcPr>
                </a:tc>
                <a:extLst>
                  <a:ext uri="{0D108BD9-81ED-4DB2-BD59-A6C34878D82A}">
                    <a16:rowId xmlns:a16="http://schemas.microsoft.com/office/drawing/2014/main" xmlns="" val="10001"/>
                  </a:ext>
                </a:extLst>
              </a:tr>
              <a:tr h="370840">
                <a:tc>
                  <a:txBody>
                    <a:bodyPr/>
                    <a:lstStyle/>
                    <a:p>
                      <a:r>
                        <a:rPr lang="en-US" altLang="en-US" sz="1800" b="0" dirty="0">
                          <a:solidFill>
                            <a:srgbClr val="000000"/>
                          </a:solidFill>
                          <a:latin typeface="Courier New" panose="02070309020205020404" pitchFamily="49" charset="0"/>
                        </a:rPr>
                        <a:t>&gt;</a:t>
                      </a:r>
                      <a:endParaRPr lang="en-US"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chemeClr val="tx1"/>
                          </a:solidFill>
                        </a:rPr>
                        <a:t>Greater than </a:t>
                      </a:r>
                    </a:p>
                  </a:txBody>
                  <a:tcPr>
                    <a:solidFill>
                      <a:srgbClr val="818286"/>
                    </a:solidFill>
                  </a:tcPr>
                </a:tc>
                <a:extLst>
                  <a:ext uri="{0D108BD9-81ED-4DB2-BD59-A6C34878D82A}">
                    <a16:rowId xmlns:a16="http://schemas.microsoft.com/office/drawing/2014/main" xmlns="" val="10002"/>
                  </a:ext>
                </a:extLst>
              </a:tr>
              <a:tr h="370840">
                <a:tc>
                  <a:txBody>
                    <a:bodyPr/>
                    <a:lstStyle/>
                    <a:p>
                      <a:r>
                        <a:rPr lang="en-US" altLang="en-US" sz="1800" b="0" dirty="0">
                          <a:solidFill>
                            <a:srgbClr val="000000"/>
                          </a:solidFill>
                          <a:latin typeface="Courier New" panose="02070309020205020404" pitchFamily="49" charset="0"/>
                        </a:rPr>
                        <a:t>&gt;=</a:t>
                      </a:r>
                      <a:endParaRPr lang="en-US"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chemeClr val="tx1"/>
                          </a:solidFill>
                        </a:rPr>
                        <a:t>Greater than or equal to </a:t>
                      </a:r>
                    </a:p>
                  </a:txBody>
                  <a:tcPr>
                    <a:solidFill>
                      <a:srgbClr val="F7941D"/>
                    </a:solidFill>
                  </a:tcPr>
                </a:tc>
                <a:extLst>
                  <a:ext uri="{0D108BD9-81ED-4DB2-BD59-A6C34878D82A}">
                    <a16:rowId xmlns:a16="http://schemas.microsoft.com/office/drawing/2014/main" xmlns="" val="10003"/>
                  </a:ext>
                </a:extLst>
              </a:tr>
              <a:tr h="370840">
                <a:tc>
                  <a:txBody>
                    <a:bodyPr/>
                    <a:lstStyle/>
                    <a:p>
                      <a:r>
                        <a:rPr lang="en-US" altLang="en-US" sz="1800" b="0" dirty="0">
                          <a:solidFill>
                            <a:srgbClr val="000000"/>
                          </a:solidFill>
                          <a:latin typeface="Courier New" panose="02070309020205020404" pitchFamily="49" charset="0"/>
                        </a:rPr>
                        <a:t>&lt;</a:t>
                      </a:r>
                      <a:endParaRPr lang="en-US"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chemeClr val="tx1"/>
                          </a:solidFill>
                        </a:rPr>
                        <a:t>Less than </a:t>
                      </a:r>
                    </a:p>
                  </a:txBody>
                  <a:tcPr>
                    <a:solidFill>
                      <a:srgbClr val="818286"/>
                    </a:solidFill>
                  </a:tcPr>
                </a:tc>
                <a:extLst>
                  <a:ext uri="{0D108BD9-81ED-4DB2-BD59-A6C34878D82A}">
                    <a16:rowId xmlns:a16="http://schemas.microsoft.com/office/drawing/2014/main" xmlns="" val="10004"/>
                  </a:ext>
                </a:extLst>
              </a:tr>
              <a:tr h="370840">
                <a:tc>
                  <a:txBody>
                    <a:bodyPr/>
                    <a:lstStyle/>
                    <a:p>
                      <a:r>
                        <a:rPr lang="en-US" altLang="en-US" sz="1800" b="0" dirty="0">
                          <a:solidFill>
                            <a:srgbClr val="000000"/>
                          </a:solidFill>
                          <a:latin typeface="Courier New" panose="02070309020205020404" pitchFamily="49" charset="0"/>
                        </a:rPr>
                        <a:t>&lt;=</a:t>
                      </a:r>
                      <a:endParaRPr lang="en-US"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chemeClr val="tx1"/>
                          </a:solidFill>
                        </a:rPr>
                        <a:t>Less than or equal to</a:t>
                      </a:r>
                    </a:p>
                  </a:txBody>
                  <a:tcPr>
                    <a:solidFill>
                      <a:srgbClr val="F7941D"/>
                    </a:solidFill>
                  </a:tcPr>
                </a:tc>
                <a:extLst>
                  <a:ext uri="{0D108BD9-81ED-4DB2-BD59-A6C34878D82A}">
                    <a16:rowId xmlns:a16="http://schemas.microsoft.com/office/drawing/2014/main" xmlns="" val="10005"/>
                  </a:ext>
                </a:extLst>
              </a:tr>
              <a:tr h="370840">
                <a:tc>
                  <a:txBody>
                    <a:bodyPr/>
                    <a:lstStyle/>
                    <a:p>
                      <a:r>
                        <a:rPr lang="en-US" altLang="en-US" sz="1800" b="0" dirty="0">
                          <a:solidFill>
                            <a:srgbClr val="000000"/>
                          </a:solidFill>
                          <a:latin typeface="Courier New" panose="02070309020205020404" pitchFamily="49" charset="0"/>
                        </a:rPr>
                        <a:t>&lt;&gt;</a:t>
                      </a:r>
                      <a:endParaRPr lang="en-US"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chemeClr val="tx1"/>
                          </a:solidFill>
                        </a:rPr>
                        <a:t>Not equal to</a:t>
                      </a:r>
                    </a:p>
                  </a:txBody>
                  <a:tcPr>
                    <a:solidFill>
                      <a:srgbClr val="818286"/>
                    </a:solidFill>
                  </a:tcPr>
                </a:tc>
                <a:extLst>
                  <a:ext uri="{0D108BD9-81ED-4DB2-BD59-A6C34878D82A}">
                    <a16:rowId xmlns:a16="http://schemas.microsoft.com/office/drawing/2014/main" xmlns="" val="10006"/>
                  </a:ext>
                </a:extLst>
              </a:tr>
            </a:tbl>
          </a:graphicData>
        </a:graphic>
      </p:graphicFrame>
      <p:sp>
        <p:nvSpPr>
          <p:cNvPr id="3" name="Marcador de número de diapositiva 2"/>
          <p:cNvSpPr>
            <a:spLocks noGrp="1"/>
          </p:cNvSpPr>
          <p:nvPr>
            <p:ph type="sldNum" sz="quarter" idx="12"/>
          </p:nvPr>
        </p:nvSpPr>
        <p:spPr/>
        <p:txBody>
          <a:bodyPr/>
          <a:lstStyle/>
          <a:p>
            <a:fld id="{3F142242-9245-470F-9EB3-514B6C674675}" type="slidenum">
              <a:rPr lang="es-VE" smtClean="0"/>
              <a:pPr/>
              <a:t>270</a:t>
            </a:fld>
            <a:endParaRPr lang="es-VE" dirty="0"/>
          </a:p>
        </p:txBody>
      </p:sp>
    </p:spTree>
    <p:extLst>
      <p:ext uri="{BB962C8B-B14F-4D97-AF65-F5344CB8AC3E}">
        <p14:creationId xmlns:p14="http://schemas.microsoft.com/office/powerpoint/2010/main" val="39234939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Executing Single-Row </a:t>
            </a:r>
            <a:r>
              <a:rPr lang="en-US" altLang="en-US" dirty="0" err="1"/>
              <a:t>Subqueries</a:t>
            </a:r>
            <a:endParaRPr lang="es-VE" dirty="0"/>
          </a:p>
        </p:txBody>
      </p:sp>
      <p:sp>
        <p:nvSpPr>
          <p:cNvPr id="5" name="Marcador de contenido 4"/>
          <p:cNvSpPr>
            <a:spLocks noGrp="1"/>
          </p:cNvSpPr>
          <p:nvPr>
            <p:ph idx="1"/>
          </p:nvPr>
        </p:nvSpPr>
        <p:spPr/>
        <p:txBody>
          <a:bodyPr/>
          <a:lstStyle/>
          <a:p>
            <a:endParaRPr lang="es-VE" dirty="0"/>
          </a:p>
        </p:txBody>
      </p:sp>
      <p:grpSp>
        <p:nvGrpSpPr>
          <p:cNvPr id="6" name="Group 1"/>
          <p:cNvGrpSpPr/>
          <p:nvPr/>
        </p:nvGrpSpPr>
        <p:grpSpPr>
          <a:xfrm>
            <a:off x="2286750" y="1859788"/>
            <a:ext cx="8064500" cy="3683852"/>
            <a:chOff x="2062162" y="1667934"/>
            <a:chExt cx="8064500" cy="3683852"/>
          </a:xfrm>
        </p:grpSpPr>
        <p:sp>
          <p:nvSpPr>
            <p:cNvPr id="7" name="Content Placeholder 2"/>
            <p:cNvSpPr txBox="1">
              <a:spLocks/>
            </p:cNvSpPr>
            <p:nvPr/>
          </p:nvSpPr>
          <p:spPr bwMode="gray">
            <a:xfrm>
              <a:off x="2062162" y="1667934"/>
              <a:ext cx="8064500" cy="2884825"/>
            </a:xfrm>
            <a:prstGeom prst="round2DiagRect">
              <a:avLst>
                <a:gd name="adj1" fmla="val 13028"/>
                <a:gd name="adj2" fmla="val 0"/>
              </a:avLst>
            </a:prstGeom>
            <a:solidFill>
              <a:srgbClr val="F7941D"/>
            </a:soli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last_name, job_id,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job_id =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WHERE  last_name = </a:t>
              </a:r>
              <a:r>
                <a:rPr lang="en-US" altLang="en-US" b="1" dirty="0">
                  <a:solidFill>
                    <a:schemeClr val="tx1">
                      <a:lumMod val="75000"/>
                    </a:schemeClr>
                  </a:solidFill>
                  <a:latin typeface="Courier New" panose="02070309020205020404" pitchFamily="49" charset="0"/>
                  <a:cs typeface="Courier New" panose="02070309020205020404" pitchFamily="49" charset="0"/>
                </a:rPr>
                <a:t>'</a:t>
              </a:r>
              <a:r>
                <a:rPr lang="en-US" altLang="en-US" b="1" dirty="0">
                  <a:solidFill>
                    <a:schemeClr val="tx1">
                      <a:lumMod val="75000"/>
                    </a:schemeClr>
                  </a:solidFill>
                  <a:latin typeface="Courier New" panose="02070309020205020404" pitchFamily="49" charset="0"/>
                  <a:cs typeface="Arial" panose="020B0604020202020204" pitchFamily="34" charset="0"/>
                </a:rPr>
                <a:t>Taylor</a:t>
              </a:r>
              <a:r>
                <a:rPr lang="en-US" altLang="en-US" b="1" dirty="0">
                  <a:solidFill>
                    <a:schemeClr val="tx1">
                      <a:lumMod val="75000"/>
                    </a:schemeClr>
                  </a:solidFill>
                  <a:latin typeface="Courier New" panose="02070309020205020404" pitchFamily="49" charset="0"/>
                  <a:cs typeface="Courier New" panose="02070309020205020404" pitchFamily="49" charset="0"/>
                </a:rPr>
                <a:t>’</a:t>
              </a:r>
              <a:r>
                <a:rPr lang="en-US" altLang="en-US" b="1" dirty="0">
                  <a:solidFill>
                    <a:schemeClr val="tx1">
                      <a:lumMod val="75000"/>
                    </a:schemeClr>
                  </a:solidFill>
                  <a:latin typeface="Courier New" panose="02070309020205020404" pitchFamily="49" charset="0"/>
                  <a:cs typeface="Arial" panose="020B0604020202020204" pitchFamily="34" charset="0"/>
                </a:rPr>
                <a:t>)</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AND    salary &gt;</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WHERE  last_name = </a:t>
              </a:r>
              <a:r>
                <a:rPr lang="en-US" altLang="en-US" b="1" dirty="0">
                  <a:solidFill>
                    <a:schemeClr val="tx1">
                      <a:lumMod val="75000"/>
                    </a:schemeClr>
                  </a:solidFill>
                  <a:latin typeface="Courier New" panose="02070309020205020404" pitchFamily="49" charset="0"/>
                  <a:cs typeface="Courier New" panose="02070309020205020404" pitchFamily="49" charset="0"/>
                </a:rPr>
                <a:t>'</a:t>
              </a:r>
              <a:r>
                <a:rPr lang="en-US" altLang="en-US" b="1" dirty="0">
                  <a:solidFill>
                    <a:schemeClr val="tx1">
                      <a:lumMod val="75000"/>
                    </a:schemeClr>
                  </a:solidFill>
                  <a:latin typeface="Courier New" panose="02070309020205020404" pitchFamily="49" charset="0"/>
                  <a:cs typeface="Arial" panose="020B0604020202020204" pitchFamily="34" charset="0"/>
                </a:rPr>
                <a:t>Taylor</a:t>
              </a:r>
              <a:r>
                <a:rPr lang="en-US" altLang="en-US" b="1" dirty="0">
                  <a:solidFill>
                    <a:schemeClr val="tx1">
                      <a:lumMod val="75000"/>
                    </a:schemeClr>
                  </a:solidFill>
                  <a:latin typeface="Courier New" panose="02070309020205020404" pitchFamily="49" charset="0"/>
                  <a:cs typeface="Courier New" panose="02070309020205020404" pitchFamily="49" charset="0"/>
                </a:rPr>
                <a:t>'</a:t>
              </a:r>
              <a:r>
                <a:rPr lang="en-US" altLang="en-US" b="1" dirty="0">
                  <a:solidFill>
                    <a:schemeClr val="tx1">
                      <a:lumMod val="75000"/>
                    </a:schemeClr>
                  </a:solidFill>
                  <a:latin typeface="Courier New" panose="02070309020205020404" pitchFamily="49" charset="0"/>
                  <a:cs typeface="Arial" panose="020B0604020202020204" pitchFamily="34" charset="0"/>
                </a:rPr>
                <a:t>);</a:t>
              </a:r>
            </a:p>
          </p:txBody>
        </p:sp>
        <p:sp>
          <p:nvSpPr>
            <p:cNvPr id="8" name="Rectangle 4"/>
            <p:cNvSpPr>
              <a:spLocks noChangeArrowheads="1"/>
            </p:cNvSpPr>
            <p:nvPr/>
          </p:nvSpPr>
          <p:spPr bwMode="gray">
            <a:xfrm>
              <a:off x="6484938" y="2187145"/>
              <a:ext cx="993775" cy="385763"/>
            </a:xfrm>
            <a:prstGeom prst="rect">
              <a:avLst/>
            </a:prstGeom>
            <a:noFill/>
            <a:ln w="9525">
              <a:noFill/>
              <a:miter lim="800000"/>
              <a:headEnd/>
              <a:tailEnd/>
            </a:ln>
          </p:spPr>
          <p:txBody>
            <a:bodyPr wrap="none" lIns="92075" tIns="46038" rIns="92075" bIns="46038">
              <a:spAutoFit/>
            </a:bodyPr>
            <a:lstStyle/>
            <a:p>
              <a:pPr>
                <a:lnSpc>
                  <a:spcPct val="120000"/>
                </a:lnSpc>
                <a:spcBef>
                  <a:spcPct val="60000"/>
                </a:spcBef>
              </a:pPr>
              <a:r>
                <a:rPr lang="en-US" altLang="en-US" sz="1600" dirty="0">
                  <a:solidFill>
                    <a:srgbClr val="FF5050"/>
                  </a:solidFill>
                </a:rPr>
                <a:t>SA_REP</a:t>
              </a:r>
            </a:p>
          </p:txBody>
        </p:sp>
        <p:sp>
          <p:nvSpPr>
            <p:cNvPr id="9" name="Rectangle 5"/>
            <p:cNvSpPr>
              <a:spLocks noChangeArrowheads="1"/>
            </p:cNvSpPr>
            <p:nvPr/>
          </p:nvSpPr>
          <p:spPr bwMode="gray">
            <a:xfrm>
              <a:off x="6753226" y="3333790"/>
              <a:ext cx="636587" cy="385762"/>
            </a:xfrm>
            <a:prstGeom prst="rect">
              <a:avLst/>
            </a:prstGeom>
            <a:noFill/>
            <a:ln w="9525">
              <a:noFill/>
              <a:miter lim="800000"/>
              <a:headEnd/>
              <a:tailEnd/>
            </a:ln>
          </p:spPr>
          <p:txBody>
            <a:bodyPr wrap="none" lIns="92075" tIns="46038" rIns="92075" bIns="46038">
              <a:spAutoFit/>
            </a:bodyPr>
            <a:lstStyle/>
            <a:p>
              <a:pPr>
                <a:lnSpc>
                  <a:spcPct val="120000"/>
                </a:lnSpc>
                <a:spcBef>
                  <a:spcPct val="60000"/>
                </a:spcBef>
              </a:pPr>
              <a:r>
                <a:rPr lang="en-US" altLang="en-US" sz="1600" dirty="0">
                  <a:solidFill>
                    <a:srgbClr val="FF5050"/>
                  </a:solidFill>
                </a:rPr>
                <a:t>8600</a:t>
              </a:r>
            </a:p>
          </p:txBody>
        </p:sp>
        <p:sp>
          <p:nvSpPr>
            <p:cNvPr id="10" name="Rectangle 6"/>
            <p:cNvSpPr>
              <a:spLocks noChangeArrowheads="1"/>
            </p:cNvSpPr>
            <p:nvPr/>
          </p:nvSpPr>
          <p:spPr bwMode="gray">
            <a:xfrm>
              <a:off x="3911383" y="2509192"/>
              <a:ext cx="4248150" cy="884238"/>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1" name="Rectangle 7"/>
            <p:cNvSpPr>
              <a:spLocks noChangeArrowheads="1"/>
            </p:cNvSpPr>
            <p:nvPr/>
          </p:nvSpPr>
          <p:spPr bwMode="gray">
            <a:xfrm>
              <a:off x="3948457" y="3643352"/>
              <a:ext cx="4227513" cy="808038"/>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2" name="Freeform 9"/>
            <p:cNvSpPr>
              <a:spLocks/>
            </p:cNvSpPr>
            <p:nvPr/>
          </p:nvSpPr>
          <p:spPr bwMode="gray">
            <a:xfrm rot="16200000" flipV="1">
              <a:off x="4833482" y="1571436"/>
              <a:ext cx="147638" cy="1730375"/>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med" len="med"/>
              <a:tailEnd type="triangle" w="lg" len="lg"/>
            </a:ln>
          </p:spPr>
          <p:txBody>
            <a:bodyPr/>
            <a:lstStyle/>
            <a:p>
              <a:endParaRPr lang="en-US" dirty="0"/>
            </a:p>
          </p:txBody>
        </p:sp>
        <p:sp>
          <p:nvSpPr>
            <p:cNvPr id="13" name="Freeform 10"/>
            <p:cNvSpPr>
              <a:spLocks/>
            </p:cNvSpPr>
            <p:nvPr/>
          </p:nvSpPr>
          <p:spPr bwMode="gray">
            <a:xfrm rot="16200000" flipV="1">
              <a:off x="5301457" y="2701518"/>
              <a:ext cx="109537" cy="1730375"/>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med" len="med"/>
              <a:tailEnd type="triangle" w="lg" len="lg"/>
            </a:ln>
          </p:spPr>
          <p:txBody>
            <a:bodyPr/>
            <a:lstStyle/>
            <a:p>
              <a:endParaRPr lang="en-US" dirty="0"/>
            </a:p>
          </p:txBody>
        </p:sp>
        <p:pic>
          <p:nvPicPr>
            <p:cNvPr id="14" name="Picture 14" descr="C:\salome_official\projects\11gR2_SQL 1\screenshots\les7_11s_a.gif"/>
            <p:cNvPicPr>
              <a:picLocks noChangeAspect="1" noChangeArrowheads="1"/>
            </p:cNvPicPr>
            <p:nvPr/>
          </p:nvPicPr>
          <p:blipFill>
            <a:blip r:embed="rId3" cstate="print"/>
            <a:srcRect/>
            <a:stretch>
              <a:fillRect/>
            </a:stretch>
          </p:blipFill>
          <p:spPr bwMode="auto">
            <a:xfrm>
              <a:off x="2062162" y="4894586"/>
              <a:ext cx="3051175" cy="4572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271</a:t>
            </a:fld>
            <a:endParaRPr lang="es-VE" dirty="0"/>
          </a:p>
        </p:txBody>
      </p:sp>
    </p:spTree>
    <p:extLst>
      <p:ext uri="{BB962C8B-B14F-4D97-AF65-F5344CB8AC3E}">
        <p14:creationId xmlns:p14="http://schemas.microsoft.com/office/powerpoint/2010/main" val="2122294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Using Group Functions in a </a:t>
            </a:r>
            <a:r>
              <a:rPr lang="en-US" altLang="en-US" sz="4800" dirty="0" err="1"/>
              <a:t>Subquery</a:t>
            </a:r>
            <a:endParaRPr lang="es-VE" sz="4800" dirty="0"/>
          </a:p>
        </p:txBody>
      </p:sp>
      <p:sp>
        <p:nvSpPr>
          <p:cNvPr id="5" name="Marcador de contenido 4"/>
          <p:cNvSpPr>
            <a:spLocks noGrp="1"/>
          </p:cNvSpPr>
          <p:nvPr>
            <p:ph idx="1"/>
          </p:nvPr>
        </p:nvSpPr>
        <p:spPr/>
        <p:txBody>
          <a:bodyPr/>
          <a:lstStyle/>
          <a:p>
            <a:endParaRPr lang="es-VE" dirty="0"/>
          </a:p>
        </p:txBody>
      </p:sp>
      <p:grpSp>
        <p:nvGrpSpPr>
          <p:cNvPr id="6" name="Group 1"/>
          <p:cNvGrpSpPr/>
          <p:nvPr/>
        </p:nvGrpSpPr>
        <p:grpSpPr>
          <a:xfrm>
            <a:off x="2062162" y="2326102"/>
            <a:ext cx="8064500" cy="2204403"/>
            <a:chOff x="2062162" y="1828800"/>
            <a:chExt cx="8064500" cy="2204403"/>
          </a:xfrm>
        </p:grpSpPr>
        <p:sp>
          <p:nvSpPr>
            <p:cNvPr id="7" name="Content Placeholder 2"/>
            <p:cNvSpPr txBox="1">
              <a:spLocks/>
            </p:cNvSpPr>
            <p:nvPr/>
          </p:nvSpPr>
          <p:spPr bwMode="gray">
            <a:xfrm>
              <a:off x="2062162" y="1828800"/>
              <a:ext cx="8064500" cy="159162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last_name, job_id,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salary =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MIN(salary)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p:txBody>
        </p:sp>
        <p:sp>
          <p:nvSpPr>
            <p:cNvPr id="8" name="Rectangle 4"/>
            <p:cNvSpPr>
              <a:spLocks noChangeArrowheads="1"/>
            </p:cNvSpPr>
            <p:nvPr/>
          </p:nvSpPr>
          <p:spPr bwMode="gray">
            <a:xfrm>
              <a:off x="5905501" y="2155650"/>
              <a:ext cx="636587" cy="385763"/>
            </a:xfrm>
            <a:prstGeom prst="rect">
              <a:avLst/>
            </a:prstGeom>
            <a:noFill/>
            <a:ln w="9525">
              <a:noFill/>
              <a:miter lim="800000"/>
              <a:headEnd/>
              <a:tailEnd/>
            </a:ln>
          </p:spPr>
          <p:txBody>
            <a:bodyPr wrap="none" lIns="92075" tIns="46038" rIns="92075" bIns="46038">
              <a:spAutoFit/>
            </a:bodyPr>
            <a:lstStyle/>
            <a:p>
              <a:pPr>
                <a:lnSpc>
                  <a:spcPct val="120000"/>
                </a:lnSpc>
                <a:spcBef>
                  <a:spcPct val="60000"/>
                </a:spcBef>
              </a:pPr>
              <a:r>
                <a:rPr lang="en-US" altLang="en-US" sz="1600" dirty="0">
                  <a:solidFill>
                    <a:srgbClr val="FF5050"/>
                  </a:solidFill>
                </a:rPr>
                <a:t>2500</a:t>
              </a:r>
            </a:p>
          </p:txBody>
        </p:sp>
        <p:sp>
          <p:nvSpPr>
            <p:cNvPr id="9" name="Rectangle 5"/>
            <p:cNvSpPr>
              <a:spLocks noChangeArrowheads="1"/>
            </p:cNvSpPr>
            <p:nvPr/>
          </p:nvSpPr>
          <p:spPr bwMode="gray">
            <a:xfrm>
              <a:off x="3874874" y="2515113"/>
              <a:ext cx="2673350" cy="58737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Freeform 7"/>
            <p:cNvSpPr>
              <a:spLocks/>
            </p:cNvSpPr>
            <p:nvPr/>
          </p:nvSpPr>
          <p:spPr bwMode="gray">
            <a:xfrm rot="16200000" flipV="1">
              <a:off x="4672114" y="1782830"/>
              <a:ext cx="134938" cy="1250950"/>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med" len="med"/>
              <a:tailEnd type="triangle" w="lg" len="lg"/>
            </a:ln>
          </p:spPr>
          <p:txBody>
            <a:bodyPr/>
            <a:lstStyle/>
            <a:p>
              <a:endParaRPr lang="en-US" dirty="0"/>
            </a:p>
          </p:txBody>
        </p:sp>
        <p:pic>
          <p:nvPicPr>
            <p:cNvPr id="11" name="Picture 10" descr="C:\salome_official\projects\11gR2_SQL 1\screenshots\les7_12s_a.gif"/>
            <p:cNvPicPr>
              <a:picLocks noChangeAspect="1" noChangeArrowheads="1"/>
            </p:cNvPicPr>
            <p:nvPr/>
          </p:nvPicPr>
          <p:blipFill>
            <a:blip r:embed="rId3" cstate="print"/>
            <a:srcRect/>
            <a:stretch>
              <a:fillRect/>
            </a:stretch>
          </p:blipFill>
          <p:spPr bwMode="auto">
            <a:xfrm>
              <a:off x="2062162" y="3576003"/>
              <a:ext cx="3051175" cy="4572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272</a:t>
            </a:fld>
            <a:endParaRPr lang="es-VE" dirty="0"/>
          </a:p>
        </p:txBody>
      </p:sp>
    </p:spTree>
    <p:extLst>
      <p:ext uri="{BB962C8B-B14F-4D97-AF65-F5344CB8AC3E}">
        <p14:creationId xmlns:p14="http://schemas.microsoft.com/office/powerpoint/2010/main" val="12146897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HAVING</a:t>
            </a:r>
            <a:r>
              <a:rPr lang="en-US" altLang="en-US" dirty="0"/>
              <a:t> Clause with </a:t>
            </a:r>
            <a:r>
              <a:rPr lang="en-US" altLang="en-US" dirty="0" err="1"/>
              <a:t>Subqueries</a:t>
            </a:r>
            <a:endParaRPr lang="es-VE" dirty="0"/>
          </a:p>
        </p:txBody>
      </p:sp>
      <p:sp>
        <p:nvSpPr>
          <p:cNvPr id="5" name="Marcador de contenido 4"/>
          <p:cNvSpPr>
            <a:spLocks noGrp="1"/>
          </p:cNvSpPr>
          <p:nvPr>
            <p:ph idx="1"/>
          </p:nvPr>
        </p:nvSpPr>
        <p:spPr/>
        <p:txBody>
          <a:bodyPr/>
          <a:lstStyle/>
          <a:p>
            <a:pPr lvl="1">
              <a:buNone/>
            </a:pPr>
            <a:r>
              <a:rPr lang="en-US" altLang="en-US" dirty="0"/>
              <a:t>The Oracle server:</a:t>
            </a:r>
          </a:p>
          <a:p>
            <a:pPr lvl="1"/>
            <a:r>
              <a:rPr lang="en-US" altLang="en-US" dirty="0"/>
              <a:t>Executes the </a:t>
            </a:r>
            <a:r>
              <a:rPr lang="en-US" altLang="en-US" dirty="0" err="1"/>
              <a:t>subqueries</a:t>
            </a:r>
            <a:r>
              <a:rPr lang="en-US" altLang="en-US" dirty="0"/>
              <a:t> first</a:t>
            </a:r>
          </a:p>
          <a:p>
            <a:pPr lvl="1"/>
            <a:r>
              <a:rPr lang="en-US" altLang="en-US" dirty="0"/>
              <a:t>Returns the result into the </a:t>
            </a:r>
            <a:r>
              <a:rPr lang="en-US" altLang="en-US" dirty="0">
                <a:latin typeface="Courier New" pitchFamily="49" charset="0"/>
              </a:rPr>
              <a:t>HAVING</a:t>
            </a:r>
            <a:r>
              <a:rPr lang="en-US" altLang="en-US" dirty="0"/>
              <a:t> clause of the main query</a:t>
            </a:r>
          </a:p>
          <a:p>
            <a:endParaRPr lang="es-VE" dirty="0"/>
          </a:p>
        </p:txBody>
      </p:sp>
      <p:grpSp>
        <p:nvGrpSpPr>
          <p:cNvPr id="6" name="Group 1"/>
          <p:cNvGrpSpPr/>
          <p:nvPr/>
        </p:nvGrpSpPr>
        <p:grpSpPr>
          <a:xfrm>
            <a:off x="2062162" y="2642934"/>
            <a:ext cx="8064500" cy="2188488"/>
            <a:chOff x="2062162" y="2349645"/>
            <a:chExt cx="8064500" cy="2188488"/>
          </a:xfrm>
        </p:grpSpPr>
        <p:sp>
          <p:nvSpPr>
            <p:cNvPr id="7" name="Content Placeholder 2"/>
            <p:cNvSpPr txBox="1">
              <a:spLocks/>
            </p:cNvSpPr>
            <p:nvPr/>
          </p:nvSpPr>
          <p:spPr bwMode="gray">
            <a:xfrm>
              <a:off x="2062162" y="2349645"/>
              <a:ext cx="8064500" cy="218848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department_id, MIN(salary)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GROUP BY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HAVING   MIN(salary) &gt;</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MIN(salary)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WHERE  department_id = 50);</a:t>
              </a:r>
            </a:p>
          </p:txBody>
        </p:sp>
        <p:sp>
          <p:nvSpPr>
            <p:cNvPr id="8" name="Rectangle 5"/>
            <p:cNvSpPr>
              <a:spLocks noChangeArrowheads="1"/>
            </p:cNvSpPr>
            <p:nvPr/>
          </p:nvSpPr>
          <p:spPr bwMode="gray">
            <a:xfrm>
              <a:off x="4685438" y="3341982"/>
              <a:ext cx="3886200" cy="8382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6"/>
            <p:cNvSpPr>
              <a:spLocks noChangeArrowheads="1"/>
            </p:cNvSpPr>
            <p:nvPr/>
          </p:nvSpPr>
          <p:spPr bwMode="gray">
            <a:xfrm>
              <a:off x="2190750" y="3131621"/>
              <a:ext cx="2392363" cy="235464"/>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Rectangle 7"/>
            <p:cNvSpPr>
              <a:spLocks noChangeArrowheads="1"/>
            </p:cNvSpPr>
            <p:nvPr/>
          </p:nvSpPr>
          <p:spPr bwMode="auto">
            <a:xfrm>
              <a:off x="7698778" y="3017536"/>
              <a:ext cx="636587" cy="385763"/>
            </a:xfrm>
            <a:prstGeom prst="rect">
              <a:avLst/>
            </a:prstGeom>
            <a:noFill/>
            <a:ln w="9525">
              <a:noFill/>
              <a:miter lim="800000"/>
              <a:headEnd/>
              <a:tailEnd/>
            </a:ln>
          </p:spPr>
          <p:txBody>
            <a:bodyPr wrap="none" lIns="92075" tIns="46038" rIns="92075" bIns="46038">
              <a:spAutoFit/>
            </a:bodyPr>
            <a:lstStyle/>
            <a:p>
              <a:pPr>
                <a:lnSpc>
                  <a:spcPct val="120000"/>
                </a:lnSpc>
                <a:spcBef>
                  <a:spcPct val="60000"/>
                </a:spcBef>
              </a:pPr>
              <a:r>
                <a:rPr lang="en-US" altLang="en-US" sz="1600" dirty="0">
                  <a:solidFill>
                    <a:srgbClr val="FF5050"/>
                  </a:solidFill>
                </a:rPr>
                <a:t>2500</a:t>
              </a:r>
            </a:p>
          </p:txBody>
        </p:sp>
        <p:sp>
          <p:nvSpPr>
            <p:cNvPr id="11" name="Freeform 8"/>
            <p:cNvSpPr>
              <a:spLocks/>
            </p:cNvSpPr>
            <p:nvPr/>
          </p:nvSpPr>
          <p:spPr bwMode="gray">
            <a:xfrm rot="16200000" flipV="1">
              <a:off x="6204759" y="1781476"/>
              <a:ext cx="119063" cy="2935287"/>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med" len="med"/>
              <a:tailEnd type="triangle" w="lg" len="lg"/>
            </a:ln>
          </p:spPr>
          <p:txBody>
            <a:bodyPr/>
            <a:lstStyle/>
            <a:p>
              <a:endParaRPr lang="en-US" dirty="0"/>
            </a:p>
          </p:txBody>
        </p:sp>
      </p:grpSp>
      <p:pic>
        <p:nvPicPr>
          <p:cNvPr id="12" name="Picture 2"/>
          <p:cNvPicPr>
            <a:picLocks noChangeAspect="1" noChangeArrowheads="1"/>
          </p:cNvPicPr>
          <p:nvPr/>
        </p:nvPicPr>
        <p:blipFill>
          <a:blip r:embed="rId3" cstate="print"/>
          <a:srcRect/>
          <a:stretch>
            <a:fillRect/>
          </a:stretch>
        </p:blipFill>
        <p:spPr bwMode="auto">
          <a:xfrm>
            <a:off x="2055812" y="5081334"/>
            <a:ext cx="2057400" cy="1527606"/>
          </a:xfrm>
          <a:prstGeom prst="rect">
            <a:avLst/>
          </a:prstGeom>
          <a:noFill/>
          <a:ln w="28575">
            <a:solidFill>
              <a:srgbClr val="F7941D"/>
            </a:solidFill>
            <a:miter lim="800000"/>
            <a:headEnd/>
            <a:tailEnd/>
          </a:ln>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273</a:t>
            </a:fld>
            <a:endParaRPr lang="es-VE" dirty="0"/>
          </a:p>
        </p:txBody>
      </p:sp>
    </p:spTree>
    <p:extLst>
      <p:ext uri="{BB962C8B-B14F-4D97-AF65-F5344CB8AC3E}">
        <p14:creationId xmlns:p14="http://schemas.microsoft.com/office/powerpoint/2010/main" val="1335526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What Is Wrong with This Statement?</a:t>
            </a:r>
            <a:endParaRPr lang="es-VE" sz="4800" dirty="0"/>
          </a:p>
        </p:txBody>
      </p:sp>
      <p:sp>
        <p:nvSpPr>
          <p:cNvPr id="5" name="Marcador de contenido 4"/>
          <p:cNvSpPr>
            <a:spLocks noGrp="1"/>
          </p:cNvSpPr>
          <p:nvPr>
            <p:ph idx="1"/>
          </p:nvPr>
        </p:nvSpPr>
        <p:spPr/>
        <p:txBody>
          <a:bodyPr/>
          <a:lstStyle/>
          <a:p>
            <a:endParaRPr lang="es-VE" dirty="0"/>
          </a:p>
        </p:txBody>
      </p:sp>
      <p:grpSp>
        <p:nvGrpSpPr>
          <p:cNvPr id="6" name="Group 1"/>
          <p:cNvGrpSpPr/>
          <p:nvPr/>
        </p:nvGrpSpPr>
        <p:grpSpPr>
          <a:xfrm>
            <a:off x="2062162" y="1812877"/>
            <a:ext cx="8064500" cy="3232246"/>
            <a:chOff x="2062162" y="1752600"/>
            <a:chExt cx="8064500" cy="3232246"/>
          </a:xfrm>
        </p:grpSpPr>
        <p:sp>
          <p:nvSpPr>
            <p:cNvPr id="7" name="Content Placeholder 2"/>
            <p:cNvSpPr txBox="1">
              <a:spLocks/>
            </p:cNvSpPr>
            <p:nvPr/>
          </p:nvSpPr>
          <p:spPr bwMode="gray">
            <a:xfrm>
              <a:off x="2062162" y="1752600"/>
              <a:ext cx="8064500" cy="189005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employee_id, last_name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salary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MIN(salary)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GROUP BY department_id);</a:t>
              </a:r>
            </a:p>
          </p:txBody>
        </p:sp>
        <p:sp>
          <p:nvSpPr>
            <p:cNvPr id="8" name="Rectangle 5"/>
            <p:cNvSpPr>
              <a:spLocks noChangeArrowheads="1"/>
            </p:cNvSpPr>
            <p:nvPr/>
          </p:nvSpPr>
          <p:spPr bwMode="gray">
            <a:xfrm>
              <a:off x="3935409" y="2518846"/>
              <a:ext cx="3457575" cy="88423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6"/>
            <p:cNvSpPr>
              <a:spLocks noChangeArrowheads="1"/>
            </p:cNvSpPr>
            <p:nvPr/>
          </p:nvSpPr>
          <p:spPr bwMode="gray">
            <a:xfrm>
              <a:off x="2939748" y="2324703"/>
              <a:ext cx="987425" cy="2667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Rectangle 7"/>
            <p:cNvSpPr>
              <a:spLocks noChangeArrowheads="1"/>
            </p:cNvSpPr>
            <p:nvPr/>
          </p:nvSpPr>
          <p:spPr bwMode="gray">
            <a:xfrm>
              <a:off x="3965142" y="2962015"/>
              <a:ext cx="3125787" cy="2667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1" name="Text Box 8"/>
            <p:cNvSpPr txBox="1">
              <a:spLocks noChangeArrowheads="1"/>
            </p:cNvSpPr>
            <p:nvPr/>
          </p:nvSpPr>
          <p:spPr bwMode="auto">
            <a:xfrm>
              <a:off x="2062162" y="4615514"/>
              <a:ext cx="5334000" cy="369332"/>
            </a:xfrm>
            <a:prstGeom prst="rect">
              <a:avLst/>
            </a:prstGeom>
            <a:noFill/>
            <a:ln w="28575">
              <a:noFill/>
              <a:miter lim="800000"/>
              <a:headEnd type="none" w="sm" len="sm"/>
              <a:tailEnd type="none" w="sm" len="sm"/>
            </a:ln>
          </p:spPr>
          <p:txBody>
            <a:bodyPr wrap="square">
              <a:spAutoFit/>
            </a:bodyPr>
            <a:lstStyle/>
            <a:p>
              <a:pPr defTabSz="228600"/>
              <a:r>
                <a:rPr lang="en-US" altLang="en-US" dirty="0">
                  <a:solidFill>
                    <a:srgbClr val="F7941D"/>
                  </a:solidFill>
                  <a:latin typeface="+mn-lt"/>
                </a:rPr>
                <a:t>Single-row operator with multiple-row subquery</a:t>
              </a:r>
            </a:p>
          </p:txBody>
        </p:sp>
        <p:pic>
          <p:nvPicPr>
            <p:cNvPr id="12" name="Picture 10"/>
            <p:cNvPicPr>
              <a:picLocks noChangeAspect="1" noChangeArrowheads="1"/>
            </p:cNvPicPr>
            <p:nvPr/>
          </p:nvPicPr>
          <p:blipFill>
            <a:blip r:embed="rId3" cstate="print"/>
            <a:srcRect/>
            <a:stretch>
              <a:fillRect/>
            </a:stretch>
          </p:blipFill>
          <p:spPr bwMode="auto">
            <a:xfrm>
              <a:off x="2062162" y="3836147"/>
              <a:ext cx="3657143" cy="676190"/>
            </a:xfrm>
            <a:prstGeom prst="rect">
              <a:avLst/>
            </a:prstGeom>
            <a:noFill/>
            <a:ln w="28575">
              <a:solidFill>
                <a:srgbClr val="F7941D"/>
              </a:solidFill>
              <a:miter lim="800000"/>
              <a:headEnd type="none" w="sm" len="sm"/>
              <a:tailEnd type="none" w="sm" len="sm"/>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274</a:t>
            </a:fld>
            <a:endParaRPr lang="es-VE" dirty="0"/>
          </a:p>
        </p:txBody>
      </p:sp>
    </p:spTree>
    <p:extLst>
      <p:ext uri="{BB962C8B-B14F-4D97-AF65-F5344CB8AC3E}">
        <p14:creationId xmlns:p14="http://schemas.microsoft.com/office/powerpoint/2010/main" val="23259180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No Rows Returned by the Inner Query</a:t>
            </a:r>
            <a:endParaRPr lang="es-VE" sz="4800" dirty="0"/>
          </a:p>
        </p:txBody>
      </p:sp>
      <p:sp>
        <p:nvSpPr>
          <p:cNvPr id="5" name="Marcador de contenido 4"/>
          <p:cNvSpPr>
            <a:spLocks noGrp="1"/>
          </p:cNvSpPr>
          <p:nvPr>
            <p:ph idx="1"/>
          </p:nvPr>
        </p:nvSpPr>
        <p:spPr/>
        <p:txBody>
          <a:bodyPr/>
          <a:lstStyle/>
          <a:p>
            <a:endParaRPr lang="es-VE" dirty="0"/>
          </a:p>
        </p:txBody>
      </p:sp>
      <p:sp>
        <p:nvSpPr>
          <p:cNvPr id="7" name="Content Placeholder 2"/>
          <p:cNvSpPr txBox="1">
            <a:spLocks/>
          </p:cNvSpPr>
          <p:nvPr/>
        </p:nvSpPr>
        <p:spPr bwMode="gray">
          <a:xfrm>
            <a:off x="1998662" y="1613505"/>
            <a:ext cx="8064500" cy="189005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last_name,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job_id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jobs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WHERE  job_title = ‘Architect');</a:t>
            </a:r>
          </a:p>
        </p:txBody>
      </p:sp>
      <p:sp>
        <p:nvSpPr>
          <p:cNvPr id="8" name="Rectangle 5"/>
          <p:cNvSpPr>
            <a:spLocks noChangeArrowheads="1"/>
          </p:cNvSpPr>
          <p:nvPr/>
        </p:nvSpPr>
        <p:spPr bwMode="gray">
          <a:xfrm>
            <a:off x="3722577" y="2245004"/>
            <a:ext cx="4572000" cy="990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Text Box 6"/>
          <p:cNvSpPr txBox="1">
            <a:spLocks noChangeArrowheads="1"/>
          </p:cNvSpPr>
          <p:nvPr/>
        </p:nvSpPr>
        <p:spPr bwMode="gray">
          <a:xfrm>
            <a:off x="1998662" y="4875163"/>
            <a:ext cx="8191500" cy="369332"/>
          </a:xfrm>
          <a:prstGeom prst="rect">
            <a:avLst/>
          </a:prstGeom>
          <a:noFill/>
          <a:ln w="28575">
            <a:noFill/>
            <a:miter lim="800000"/>
            <a:headEnd type="none" w="sm" len="sm"/>
            <a:tailEnd type="none" w="sm" len="sm"/>
          </a:ln>
        </p:spPr>
        <p:txBody>
          <a:bodyPr wrap="square">
            <a:spAutoFit/>
          </a:bodyPr>
          <a:lstStyle/>
          <a:p>
            <a:pPr defTabSz="228600"/>
            <a:r>
              <a:rPr lang="en-US" altLang="en-US" dirty="0">
                <a:solidFill>
                  <a:srgbClr val="F7941D"/>
                </a:solidFill>
                <a:latin typeface="+mn-lt"/>
              </a:rPr>
              <a:t>The </a:t>
            </a:r>
            <a:r>
              <a:rPr lang="en-US" altLang="en-US" dirty="0" err="1">
                <a:solidFill>
                  <a:srgbClr val="F7941D"/>
                </a:solidFill>
                <a:latin typeface="+mn-lt"/>
              </a:rPr>
              <a:t>subquery</a:t>
            </a:r>
            <a:r>
              <a:rPr lang="en-US" altLang="en-US" dirty="0">
                <a:solidFill>
                  <a:srgbClr val="F7941D"/>
                </a:solidFill>
                <a:latin typeface="+mn-lt"/>
              </a:rPr>
              <a:t> returns no rows because  there is no job with the title </a:t>
            </a:r>
            <a:r>
              <a:rPr lang="en-US" altLang="en-US" dirty="0">
                <a:solidFill>
                  <a:srgbClr val="F7941D"/>
                </a:solidFill>
                <a:latin typeface="Courier New" panose="02070309020205020404" pitchFamily="49" charset="0"/>
                <a:cs typeface="Courier New" panose="02070309020205020404" pitchFamily="49" charset="0"/>
              </a:rPr>
              <a:t>“Architect.”</a:t>
            </a:r>
          </a:p>
        </p:txBody>
      </p:sp>
      <p:pic>
        <p:nvPicPr>
          <p:cNvPr id="10" name="Picture 7"/>
          <p:cNvPicPr>
            <a:picLocks noChangeAspect="1" noChangeArrowheads="1"/>
          </p:cNvPicPr>
          <p:nvPr/>
        </p:nvPicPr>
        <p:blipFill>
          <a:blip r:embed="rId3" cstate="print"/>
          <a:srcRect/>
          <a:stretch>
            <a:fillRect/>
          </a:stretch>
        </p:blipFill>
        <p:spPr bwMode="auto">
          <a:xfrm>
            <a:off x="1998662" y="3808363"/>
            <a:ext cx="3635375" cy="914400"/>
          </a:xfrm>
          <a:prstGeom prst="rect">
            <a:avLst/>
          </a:prstGeom>
          <a:noFill/>
          <a:ln w="28575">
            <a:solidFill>
              <a:srgbClr val="F7941D"/>
            </a:solidFill>
            <a:miter lim="800000"/>
            <a:headEnd type="none" w="sm" len="sm"/>
            <a:tailEnd type="none" w="sm" len="sm"/>
          </a:ln>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275</a:t>
            </a:fld>
            <a:endParaRPr lang="es-VE" dirty="0"/>
          </a:p>
        </p:txBody>
      </p:sp>
    </p:spTree>
    <p:extLst>
      <p:ext uri="{BB962C8B-B14F-4D97-AF65-F5344CB8AC3E}">
        <p14:creationId xmlns:p14="http://schemas.microsoft.com/office/powerpoint/2010/main" val="9261316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chemeClr val="bg1">
                  <a:lumMod val="65000"/>
                </a:schemeClr>
              </a:buClr>
            </a:pPr>
            <a:r>
              <a:rPr lang="en-US" altLang="en-US" dirty="0" err="1">
                <a:solidFill>
                  <a:schemeClr val="tx1"/>
                </a:solidFill>
              </a:rPr>
              <a:t>Subquery</a:t>
            </a:r>
            <a:r>
              <a:rPr lang="en-US" altLang="en-US" dirty="0">
                <a:solidFill>
                  <a:schemeClr val="tx1"/>
                </a:solidFill>
              </a:rPr>
              <a:t>: Types, syntax, and guidelines</a:t>
            </a:r>
          </a:p>
          <a:p>
            <a:pPr lvl="1">
              <a:buClr>
                <a:schemeClr val="bg1">
                  <a:lumMod val="65000"/>
                </a:schemeClr>
              </a:buClr>
            </a:pPr>
            <a:r>
              <a:rPr lang="en-US" altLang="en-US" dirty="0">
                <a:solidFill>
                  <a:schemeClr val="tx1"/>
                </a:solidFill>
              </a:rPr>
              <a:t>Single-row </a:t>
            </a:r>
            <a:r>
              <a:rPr lang="en-US" altLang="en-US" dirty="0" err="1">
                <a:solidFill>
                  <a:schemeClr val="tx1"/>
                </a:solidFill>
              </a:rPr>
              <a:t>subqueries</a:t>
            </a:r>
            <a:r>
              <a:rPr lang="en-US" altLang="en-US" dirty="0">
                <a:solidFill>
                  <a:schemeClr val="tx1"/>
                </a:solidFill>
              </a:rPr>
              <a:t>:</a:t>
            </a:r>
          </a:p>
          <a:p>
            <a:pPr lvl="2">
              <a:buClr>
                <a:schemeClr val="bg1">
                  <a:lumMod val="65000"/>
                </a:schemeClr>
              </a:buClr>
            </a:pPr>
            <a:r>
              <a:rPr lang="en-US" altLang="en-US" dirty="0">
                <a:solidFill>
                  <a:schemeClr val="tx1"/>
                </a:solidFill>
              </a:rPr>
              <a:t>Group functions in a </a:t>
            </a:r>
            <a:r>
              <a:rPr lang="en-US" altLang="en-US" dirty="0" err="1">
                <a:solidFill>
                  <a:schemeClr val="tx1"/>
                </a:solidFill>
              </a:rPr>
              <a:t>subquery</a:t>
            </a:r>
            <a:endParaRPr lang="en-US" altLang="en-US" dirty="0">
              <a:solidFill>
                <a:schemeClr val="tx1"/>
              </a:solidFill>
            </a:endParaRPr>
          </a:p>
          <a:p>
            <a:pPr lvl="2">
              <a:buClr>
                <a:schemeClr val="bg1">
                  <a:lumMod val="65000"/>
                </a:schemeClr>
              </a:buClr>
            </a:pPr>
            <a:r>
              <a:rPr lang="en-US" altLang="en-US" dirty="0">
                <a:solidFill>
                  <a:schemeClr val="tx1"/>
                </a:solidFill>
                <a:latin typeface="Courier New" pitchFamily="49" charset="0"/>
              </a:rPr>
              <a:t>HAVING</a:t>
            </a:r>
            <a:r>
              <a:rPr lang="en-US" altLang="en-US" dirty="0">
                <a:solidFill>
                  <a:schemeClr val="tx1"/>
                </a:solidFill>
              </a:rPr>
              <a:t> clause with </a:t>
            </a:r>
            <a:r>
              <a:rPr lang="en-US" altLang="en-US" dirty="0" err="1">
                <a:solidFill>
                  <a:schemeClr val="tx1"/>
                </a:solidFill>
              </a:rPr>
              <a:t>subqueries</a:t>
            </a:r>
            <a:endParaRPr lang="en-US" altLang="en-US" dirty="0">
              <a:solidFill>
                <a:schemeClr val="tx1"/>
              </a:solidFill>
            </a:endParaRPr>
          </a:p>
          <a:p>
            <a:pPr lvl="1">
              <a:buClr>
                <a:srgbClr val="F7941D"/>
              </a:buClr>
            </a:pPr>
            <a:r>
              <a:rPr lang="en-US" altLang="en-US" dirty="0">
                <a:solidFill>
                  <a:schemeClr val="tx1"/>
                </a:solidFill>
              </a:rPr>
              <a:t>Multiple-row </a:t>
            </a:r>
            <a:r>
              <a:rPr lang="en-US" altLang="en-US" dirty="0" err="1">
                <a:solidFill>
                  <a:schemeClr val="tx1"/>
                </a:solidFill>
              </a:rPr>
              <a:t>subqueries</a:t>
            </a:r>
            <a:endParaRPr lang="en-US" altLang="en-US" dirty="0">
              <a:solidFill>
                <a:schemeClr val="tx1"/>
              </a:solidFill>
            </a:endParaRPr>
          </a:p>
          <a:p>
            <a:pPr lvl="2">
              <a:buClr>
                <a:srgbClr val="F7941D"/>
              </a:buClr>
            </a:pPr>
            <a:r>
              <a:rPr lang="en-US" altLang="en-US" dirty="0">
                <a:solidFill>
                  <a:schemeClr val="tx1"/>
                </a:solidFill>
              </a:rPr>
              <a:t>Use </a:t>
            </a:r>
            <a:r>
              <a:rPr lang="en-US" altLang="en-US" dirty="0">
                <a:solidFill>
                  <a:schemeClr val="tx1"/>
                </a:solidFill>
                <a:latin typeface="Courier New" pitchFamily="49" charset="0"/>
              </a:rPr>
              <a:t>IN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or </a:t>
            </a:r>
            <a:r>
              <a:rPr lang="en-US" altLang="en-US" dirty="0">
                <a:solidFill>
                  <a:schemeClr val="tx1"/>
                </a:solidFill>
                <a:latin typeface="Courier New" pitchFamily="49" charset="0"/>
              </a:rPr>
              <a:t>ANY</a:t>
            </a:r>
          </a:p>
          <a:p>
            <a:pPr lvl="1">
              <a:buClr>
                <a:srgbClr val="F7941D"/>
              </a:buClr>
            </a:pPr>
            <a:r>
              <a:rPr lang="en-US" altLang="en-US" dirty="0">
                <a:solidFill>
                  <a:schemeClr val="tx1"/>
                </a:solidFill>
              </a:rPr>
              <a:t>Multiple-column </a:t>
            </a:r>
            <a:r>
              <a:rPr lang="en-US" altLang="en-US" dirty="0" err="1">
                <a:solidFill>
                  <a:schemeClr val="tx1"/>
                </a:solidFill>
              </a:rPr>
              <a:t>subqueries</a:t>
            </a:r>
            <a:endParaRPr lang="en-US" altLang="en-US" dirty="0">
              <a:solidFill>
                <a:schemeClr val="tx1"/>
              </a:solidFill>
            </a:endParaRPr>
          </a:p>
          <a:p>
            <a:pPr lvl="1">
              <a:buClr>
                <a:schemeClr val="bg1">
                  <a:lumMod val="65000"/>
                </a:schemeClr>
              </a:buClr>
            </a:pPr>
            <a:r>
              <a:rPr lang="en-US" altLang="en-US" dirty="0">
                <a:solidFill>
                  <a:schemeClr val="tx1"/>
                </a:solidFill>
              </a:rPr>
              <a:t>Null values in a </a:t>
            </a:r>
            <a:r>
              <a:rPr lang="en-US" altLang="en-US" dirty="0" smtClean="0">
                <a:solidFill>
                  <a:schemeClr val="tx1"/>
                </a:solidFill>
              </a:rPr>
              <a:t>subquery</a:t>
            </a:r>
            <a:endParaRPr lang="en-US" altLang="en-US" dirty="0">
              <a:solidFill>
                <a:schemeClr val="tx1"/>
              </a:solidFill>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276</a:t>
            </a:fld>
            <a:endParaRPr lang="es-VE" dirty="0"/>
          </a:p>
        </p:txBody>
      </p:sp>
    </p:spTree>
    <p:extLst>
      <p:ext uri="{BB962C8B-B14F-4D97-AF65-F5344CB8AC3E}">
        <p14:creationId xmlns:p14="http://schemas.microsoft.com/office/powerpoint/2010/main" val="229172731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Multiple-Row </a:t>
            </a:r>
            <a:r>
              <a:rPr lang="en-US" altLang="en-US" dirty="0" err="1"/>
              <a:t>Subqueries</a:t>
            </a:r>
            <a:endParaRPr lang="es-VE" dirty="0"/>
          </a:p>
        </p:txBody>
      </p:sp>
      <p:sp>
        <p:nvSpPr>
          <p:cNvPr id="5" name="Marcador de contenido 4"/>
          <p:cNvSpPr>
            <a:spLocks noGrp="1"/>
          </p:cNvSpPr>
          <p:nvPr>
            <p:ph idx="1"/>
          </p:nvPr>
        </p:nvSpPr>
        <p:spPr/>
        <p:txBody>
          <a:bodyPr/>
          <a:lstStyle/>
          <a:p>
            <a:pPr lvl="1"/>
            <a:r>
              <a:rPr lang="en-US" altLang="en-US" dirty="0"/>
              <a:t>Return more than one row</a:t>
            </a:r>
          </a:p>
          <a:p>
            <a:pPr lvl="1"/>
            <a:r>
              <a:rPr lang="en-US" altLang="en-US" dirty="0"/>
              <a:t>Use multiple-row comparison operators</a:t>
            </a:r>
          </a:p>
        </p:txBody>
      </p:sp>
      <p:graphicFrame>
        <p:nvGraphicFramePr>
          <p:cNvPr id="6" name="Table 2"/>
          <p:cNvGraphicFramePr>
            <a:graphicFrameLocks noGrp="1"/>
          </p:cNvGraphicFramePr>
          <p:nvPr>
            <p:extLst/>
          </p:nvPr>
        </p:nvGraphicFramePr>
        <p:xfrm>
          <a:off x="1719974" y="2358188"/>
          <a:ext cx="8748876" cy="2586950"/>
        </p:xfrm>
        <a:graphic>
          <a:graphicData uri="http://schemas.openxmlformats.org/drawingml/2006/table">
            <a:tbl>
              <a:tblPr firstRow="1" firstCol="1" bandRow="1">
                <a:tableStyleId>{5FD0F851-EC5A-4D38-B0AD-8093EC10F338}</a:tableStyleId>
              </a:tblPr>
              <a:tblGrid>
                <a:gridCol w="1905002">
                  <a:extLst>
                    <a:ext uri="{9D8B030D-6E8A-4147-A177-3AD203B41FA5}">
                      <a16:colId xmlns:a16="http://schemas.microsoft.com/office/drawing/2014/main" xmlns="" val="20000"/>
                    </a:ext>
                  </a:extLst>
                </a:gridCol>
                <a:gridCol w="6843874">
                  <a:extLst>
                    <a:ext uri="{9D8B030D-6E8A-4147-A177-3AD203B41FA5}">
                      <a16:colId xmlns:a16="http://schemas.microsoft.com/office/drawing/2014/main" xmlns="" val="20001"/>
                    </a:ext>
                  </a:extLst>
                </a:gridCol>
              </a:tblGrid>
              <a:tr h="417804">
                <a:tc>
                  <a:txBody>
                    <a:bodyPr/>
                    <a:lstStyle/>
                    <a:p>
                      <a:r>
                        <a:rPr lang="en-US" altLang="en-US" sz="1800" b="1" dirty="0">
                          <a:solidFill>
                            <a:schemeClr val="tx1">
                              <a:lumMod val="75000"/>
                            </a:schemeClr>
                          </a:solidFill>
                        </a:rPr>
                        <a:t>Operator</a:t>
                      </a:r>
                      <a:endParaRPr lang="en-US" dirty="0"/>
                    </a:p>
                  </a:txBody>
                  <a:tcPr/>
                </a:tc>
                <a:tc>
                  <a:txBody>
                    <a:bodyPr/>
                    <a:lstStyle/>
                    <a:p>
                      <a:r>
                        <a:rPr lang="en-US" altLang="en-US" sz="1800" b="1" dirty="0">
                          <a:solidFill>
                            <a:schemeClr val="tx1">
                              <a:lumMod val="75000"/>
                            </a:schemeClr>
                          </a:solidFill>
                        </a:rPr>
                        <a:t>Meaning</a:t>
                      </a:r>
                      <a:endParaRPr lang="en-US" dirty="0"/>
                    </a:p>
                  </a:txBody>
                  <a:tcPr/>
                </a:tc>
                <a:extLst>
                  <a:ext uri="{0D108BD9-81ED-4DB2-BD59-A6C34878D82A}">
                    <a16:rowId xmlns:a16="http://schemas.microsoft.com/office/drawing/2014/main" xmlns="" val="10000"/>
                  </a:ext>
                </a:extLst>
              </a:tr>
              <a:tr h="417804">
                <a:tc>
                  <a:txBody>
                    <a:bodyPr/>
                    <a:lstStyle/>
                    <a:p>
                      <a:r>
                        <a:rPr lang="en-US" altLang="en-US" sz="1800" b="0" dirty="0">
                          <a:solidFill>
                            <a:srgbClr val="000000"/>
                          </a:solidFill>
                          <a:latin typeface="Courier New" panose="02070309020205020404" pitchFamily="49" charset="0"/>
                        </a:rPr>
                        <a:t>IN</a:t>
                      </a:r>
                      <a:endParaRPr lang="en-US"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rgbClr val="000000"/>
                          </a:solidFill>
                        </a:rPr>
                        <a:t>Equal to any member in the list</a:t>
                      </a:r>
                    </a:p>
                  </a:txBody>
                  <a:tcPr>
                    <a:solidFill>
                      <a:srgbClr val="F7941D"/>
                    </a:solidFill>
                  </a:tcPr>
                </a:tc>
                <a:extLst>
                  <a:ext uri="{0D108BD9-81ED-4DB2-BD59-A6C34878D82A}">
                    <a16:rowId xmlns:a16="http://schemas.microsoft.com/office/drawing/2014/main" xmlns="" val="10001"/>
                  </a:ext>
                </a:extLst>
              </a:tr>
              <a:tr h="1030201">
                <a:tc>
                  <a:txBody>
                    <a:bodyPr/>
                    <a:lstStyle/>
                    <a:p>
                      <a:r>
                        <a:rPr lang="en-US" altLang="en-US" sz="1800" b="0" dirty="0">
                          <a:solidFill>
                            <a:srgbClr val="000000"/>
                          </a:solidFill>
                          <a:latin typeface="Courier New" panose="02070309020205020404" pitchFamily="49" charset="0"/>
                        </a:rPr>
                        <a:t>ANY</a:t>
                      </a:r>
                      <a:endParaRPr lang="en-US"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rgbClr val="000000"/>
                          </a:solidFill>
                        </a:rPr>
                        <a:t>Must be preceded by </a:t>
                      </a:r>
                      <a:r>
                        <a:rPr lang="en-US" altLang="en-US" sz="1800" dirty="0">
                          <a:solidFill>
                            <a:srgbClr val="000000"/>
                          </a:solidFill>
                          <a:latin typeface="Courier New" panose="02070309020205020404" pitchFamily="49" charset="0"/>
                        </a:rPr>
                        <a:t>=</a:t>
                      </a:r>
                      <a:r>
                        <a:rPr lang="en-US" altLang="en-US" sz="1800" dirty="0">
                          <a:solidFill>
                            <a:srgbClr val="000000"/>
                          </a:solidFill>
                        </a:rPr>
                        <a:t>, </a:t>
                      </a:r>
                      <a:r>
                        <a:rPr lang="en-US" altLang="en-US" sz="1800" dirty="0">
                          <a:solidFill>
                            <a:srgbClr val="000000"/>
                          </a:solidFill>
                          <a:latin typeface="Courier New" panose="02070309020205020404" pitchFamily="49" charset="0"/>
                        </a:rPr>
                        <a:t>!=</a:t>
                      </a:r>
                      <a:r>
                        <a:rPr lang="en-US" altLang="en-US" sz="1800" dirty="0">
                          <a:solidFill>
                            <a:srgbClr val="000000"/>
                          </a:solidFill>
                        </a:rPr>
                        <a:t>, </a:t>
                      </a:r>
                      <a:r>
                        <a:rPr lang="en-US" altLang="en-US" sz="1800" dirty="0">
                          <a:solidFill>
                            <a:srgbClr val="000000"/>
                          </a:solidFill>
                          <a:latin typeface="Courier New" panose="02070309020205020404" pitchFamily="49" charset="0"/>
                        </a:rPr>
                        <a:t>&gt;</a:t>
                      </a:r>
                      <a:r>
                        <a:rPr lang="en-US" altLang="en-US" sz="1800" dirty="0">
                          <a:solidFill>
                            <a:srgbClr val="000000"/>
                          </a:solidFill>
                        </a:rPr>
                        <a:t>, </a:t>
                      </a:r>
                      <a:r>
                        <a:rPr lang="en-US" altLang="en-US" sz="1800" dirty="0">
                          <a:solidFill>
                            <a:srgbClr val="000000"/>
                          </a:solidFill>
                          <a:latin typeface="Courier New" panose="02070309020205020404" pitchFamily="49" charset="0"/>
                        </a:rPr>
                        <a:t>&lt;</a:t>
                      </a:r>
                      <a:r>
                        <a:rPr lang="en-US" altLang="en-US" sz="1800" dirty="0">
                          <a:solidFill>
                            <a:srgbClr val="000000"/>
                          </a:solidFill>
                        </a:rPr>
                        <a:t>, </a:t>
                      </a:r>
                      <a:r>
                        <a:rPr lang="en-US" altLang="en-US" sz="1800" dirty="0">
                          <a:solidFill>
                            <a:srgbClr val="000000"/>
                          </a:solidFill>
                          <a:latin typeface="Courier New" panose="02070309020205020404" pitchFamily="49" charset="0"/>
                        </a:rPr>
                        <a:t>&lt;=</a:t>
                      </a:r>
                      <a:r>
                        <a:rPr lang="en-US" altLang="en-US" sz="1800" dirty="0">
                          <a:solidFill>
                            <a:srgbClr val="000000"/>
                          </a:solidFill>
                        </a:rPr>
                        <a:t>, </a:t>
                      </a:r>
                      <a:r>
                        <a:rPr lang="en-US" altLang="en-US" sz="1800" dirty="0">
                          <a:solidFill>
                            <a:srgbClr val="000000"/>
                          </a:solidFill>
                          <a:latin typeface="Courier New" panose="02070309020205020404" pitchFamily="49" charset="0"/>
                        </a:rPr>
                        <a:t>&gt;=</a:t>
                      </a:r>
                      <a:r>
                        <a:rPr lang="en-US" altLang="en-US" sz="1800" dirty="0">
                          <a:solidFill>
                            <a:srgbClr val="000000"/>
                          </a:solidFill>
                        </a:rPr>
                        <a:t>. This returns </a:t>
                      </a:r>
                      <a:r>
                        <a:rPr lang="en-US" altLang="en-US" sz="1800" dirty="0">
                          <a:solidFill>
                            <a:srgbClr val="000000"/>
                          </a:solidFill>
                          <a:latin typeface="Courier New" panose="02070309020205020404" pitchFamily="49" charset="0"/>
                          <a:cs typeface="Courier New" panose="02070309020205020404" pitchFamily="49" charset="0"/>
                        </a:rPr>
                        <a:t>TRUE</a:t>
                      </a:r>
                      <a:r>
                        <a:rPr lang="en-US" altLang="en-US" sz="1800" dirty="0">
                          <a:solidFill>
                            <a:srgbClr val="000000"/>
                          </a:solidFill>
                        </a:rPr>
                        <a:t> if at least one element exists in the result set of the subquery for which the relation is </a:t>
                      </a:r>
                      <a:r>
                        <a:rPr lang="en-US" altLang="en-US" sz="1800" dirty="0">
                          <a:solidFill>
                            <a:srgbClr val="000000"/>
                          </a:solidFill>
                          <a:latin typeface="Courier New" panose="02070309020205020404" pitchFamily="49" charset="0"/>
                          <a:cs typeface="Courier New" panose="02070309020205020404" pitchFamily="49" charset="0"/>
                        </a:rPr>
                        <a:t>TRUE</a:t>
                      </a:r>
                      <a:r>
                        <a:rPr lang="en-US" altLang="en-US" sz="1800" dirty="0">
                          <a:solidFill>
                            <a:srgbClr val="000000"/>
                          </a:solidFill>
                        </a:rPr>
                        <a:t>.</a:t>
                      </a:r>
                    </a:p>
                  </a:txBody>
                  <a:tcPr>
                    <a:solidFill>
                      <a:srgbClr val="818286"/>
                    </a:solidFill>
                  </a:tcPr>
                </a:tc>
                <a:extLst>
                  <a:ext uri="{0D108BD9-81ED-4DB2-BD59-A6C34878D82A}">
                    <a16:rowId xmlns:a16="http://schemas.microsoft.com/office/drawing/2014/main" xmlns="" val="10002"/>
                  </a:ext>
                </a:extLst>
              </a:tr>
              <a:tr h="721141">
                <a:tc>
                  <a:txBody>
                    <a:bodyPr/>
                    <a:lstStyle/>
                    <a:p>
                      <a:r>
                        <a:rPr lang="en-US" altLang="en-US" sz="1800" b="0" dirty="0">
                          <a:solidFill>
                            <a:srgbClr val="000000"/>
                          </a:solidFill>
                          <a:latin typeface="Courier New" panose="02070309020205020404" pitchFamily="49" charset="0"/>
                        </a:rPr>
                        <a:t>ALL</a:t>
                      </a:r>
                      <a:endParaRPr lang="en-US"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dirty="0">
                          <a:solidFill>
                            <a:srgbClr val="000000"/>
                          </a:solidFill>
                        </a:rPr>
                        <a:t>Must be preceded by </a:t>
                      </a:r>
                      <a:r>
                        <a:rPr lang="en-US" altLang="en-US" sz="1800" dirty="0">
                          <a:solidFill>
                            <a:srgbClr val="000000"/>
                          </a:solidFill>
                          <a:latin typeface="Courier New" panose="02070309020205020404" pitchFamily="49" charset="0"/>
                        </a:rPr>
                        <a:t>=</a:t>
                      </a:r>
                      <a:r>
                        <a:rPr lang="en-US" altLang="en-US" sz="1800" dirty="0">
                          <a:solidFill>
                            <a:srgbClr val="000000"/>
                          </a:solidFill>
                        </a:rPr>
                        <a:t>, </a:t>
                      </a:r>
                      <a:r>
                        <a:rPr lang="en-US" altLang="en-US" sz="1800" dirty="0">
                          <a:solidFill>
                            <a:srgbClr val="000000"/>
                          </a:solidFill>
                          <a:latin typeface="Courier New" panose="02070309020205020404" pitchFamily="49" charset="0"/>
                        </a:rPr>
                        <a:t>!=</a:t>
                      </a:r>
                      <a:r>
                        <a:rPr lang="en-US" altLang="en-US" sz="1800" dirty="0">
                          <a:solidFill>
                            <a:srgbClr val="000000"/>
                          </a:solidFill>
                        </a:rPr>
                        <a:t>, </a:t>
                      </a:r>
                      <a:r>
                        <a:rPr lang="en-US" altLang="en-US" sz="1800" dirty="0">
                          <a:solidFill>
                            <a:srgbClr val="000000"/>
                          </a:solidFill>
                          <a:latin typeface="Courier New" panose="02070309020205020404" pitchFamily="49" charset="0"/>
                        </a:rPr>
                        <a:t>&gt;</a:t>
                      </a:r>
                      <a:r>
                        <a:rPr lang="en-US" altLang="en-US" sz="1800" dirty="0">
                          <a:solidFill>
                            <a:srgbClr val="000000"/>
                          </a:solidFill>
                        </a:rPr>
                        <a:t>, </a:t>
                      </a:r>
                      <a:r>
                        <a:rPr lang="en-US" altLang="en-US" sz="1800" dirty="0">
                          <a:solidFill>
                            <a:srgbClr val="000000"/>
                          </a:solidFill>
                          <a:latin typeface="Courier New" panose="02070309020205020404" pitchFamily="49" charset="0"/>
                        </a:rPr>
                        <a:t>&lt;</a:t>
                      </a:r>
                      <a:r>
                        <a:rPr lang="en-US" altLang="en-US" sz="1800" dirty="0">
                          <a:solidFill>
                            <a:srgbClr val="000000"/>
                          </a:solidFill>
                        </a:rPr>
                        <a:t>, </a:t>
                      </a:r>
                      <a:r>
                        <a:rPr lang="en-US" altLang="en-US" sz="1800" dirty="0">
                          <a:solidFill>
                            <a:srgbClr val="000000"/>
                          </a:solidFill>
                          <a:latin typeface="Courier New" panose="02070309020205020404" pitchFamily="49" charset="0"/>
                        </a:rPr>
                        <a:t>&lt;=</a:t>
                      </a:r>
                      <a:r>
                        <a:rPr lang="en-US" altLang="en-US" sz="1800" dirty="0">
                          <a:solidFill>
                            <a:srgbClr val="000000"/>
                          </a:solidFill>
                        </a:rPr>
                        <a:t>, </a:t>
                      </a:r>
                      <a:r>
                        <a:rPr lang="en-US" altLang="en-US" sz="1800" dirty="0">
                          <a:solidFill>
                            <a:srgbClr val="000000"/>
                          </a:solidFill>
                          <a:latin typeface="Courier New" panose="02070309020205020404" pitchFamily="49" charset="0"/>
                        </a:rPr>
                        <a:t>&gt;=</a:t>
                      </a:r>
                      <a:r>
                        <a:rPr lang="en-US" altLang="en-US" sz="1800" dirty="0">
                          <a:solidFill>
                            <a:srgbClr val="000000"/>
                          </a:solidFill>
                        </a:rPr>
                        <a:t>. This returns </a:t>
                      </a:r>
                      <a:r>
                        <a:rPr lang="en-US" altLang="en-US" sz="1800" dirty="0">
                          <a:solidFill>
                            <a:srgbClr val="000000"/>
                          </a:solidFill>
                          <a:latin typeface="Courier New" panose="02070309020205020404" pitchFamily="49" charset="0"/>
                          <a:cs typeface="Courier New" panose="02070309020205020404" pitchFamily="49" charset="0"/>
                        </a:rPr>
                        <a:t>TRUE</a:t>
                      </a:r>
                      <a:r>
                        <a:rPr lang="en-US" altLang="en-US" sz="1800" dirty="0">
                          <a:solidFill>
                            <a:srgbClr val="000000"/>
                          </a:solidFill>
                        </a:rPr>
                        <a:t> if the relation is </a:t>
                      </a:r>
                      <a:r>
                        <a:rPr lang="en-US" altLang="en-US" sz="1800" dirty="0">
                          <a:solidFill>
                            <a:srgbClr val="000000"/>
                          </a:solidFill>
                          <a:latin typeface="Courier New" panose="02070309020205020404" pitchFamily="49" charset="0"/>
                          <a:cs typeface="Courier New" panose="02070309020205020404" pitchFamily="49" charset="0"/>
                        </a:rPr>
                        <a:t>TRUE</a:t>
                      </a:r>
                      <a:r>
                        <a:rPr lang="en-US" altLang="en-US" sz="1800" dirty="0">
                          <a:solidFill>
                            <a:srgbClr val="000000"/>
                          </a:solidFill>
                        </a:rPr>
                        <a:t> for all elements in the result set of the subquery.</a:t>
                      </a:r>
                    </a:p>
                  </a:txBody>
                  <a:tcPr>
                    <a:solidFill>
                      <a:srgbClr val="F7941D"/>
                    </a:solidFill>
                  </a:tcPr>
                </a:tc>
                <a:extLst>
                  <a:ext uri="{0D108BD9-81ED-4DB2-BD59-A6C34878D82A}">
                    <a16:rowId xmlns:a16="http://schemas.microsoft.com/office/drawing/2014/main" xmlns="" val="10003"/>
                  </a:ext>
                </a:extLst>
              </a:tr>
            </a:tbl>
          </a:graphicData>
        </a:graphic>
      </p:graphicFrame>
      <p:sp>
        <p:nvSpPr>
          <p:cNvPr id="2" name="Marcador de número de diapositiva 1"/>
          <p:cNvSpPr>
            <a:spLocks noGrp="1"/>
          </p:cNvSpPr>
          <p:nvPr>
            <p:ph type="sldNum" sz="quarter" idx="12"/>
          </p:nvPr>
        </p:nvSpPr>
        <p:spPr/>
        <p:txBody>
          <a:bodyPr/>
          <a:lstStyle/>
          <a:p>
            <a:fld id="{3F142242-9245-470F-9EB3-514B6C674675}" type="slidenum">
              <a:rPr lang="es-VE" smtClean="0"/>
              <a:pPr/>
              <a:t>277</a:t>
            </a:fld>
            <a:endParaRPr lang="es-VE" dirty="0"/>
          </a:p>
        </p:txBody>
      </p:sp>
    </p:spTree>
    <p:extLst>
      <p:ext uri="{BB962C8B-B14F-4D97-AF65-F5344CB8AC3E}">
        <p14:creationId xmlns:p14="http://schemas.microsoft.com/office/powerpoint/2010/main" val="20142863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3600" dirty="0"/>
              <a:t>Using the </a:t>
            </a:r>
            <a:r>
              <a:rPr lang="en-US" altLang="en-US" sz="3600" dirty="0">
                <a:latin typeface="Courier New" pitchFamily="49" charset="0"/>
              </a:rPr>
              <a:t>ANY</a:t>
            </a:r>
            <a:r>
              <a:rPr lang="en-US" altLang="en-US" sz="3600" dirty="0"/>
              <a:t> Operator in Multiple-Row </a:t>
            </a:r>
            <a:r>
              <a:rPr lang="en-US" altLang="en-US" sz="3600" dirty="0" err="1"/>
              <a:t>Subqueries</a:t>
            </a:r>
            <a:endParaRPr lang="es-VE" sz="3600" dirty="0"/>
          </a:p>
        </p:txBody>
      </p:sp>
      <p:sp>
        <p:nvSpPr>
          <p:cNvPr id="5" name="Marcador de contenido 4"/>
          <p:cNvSpPr>
            <a:spLocks noGrp="1"/>
          </p:cNvSpPr>
          <p:nvPr>
            <p:ph idx="1"/>
          </p:nvPr>
        </p:nvSpPr>
        <p:spPr/>
        <p:txBody>
          <a:bodyPr/>
          <a:lstStyle/>
          <a:p>
            <a:endParaRPr lang="es-VE"/>
          </a:p>
        </p:txBody>
      </p:sp>
      <p:grpSp>
        <p:nvGrpSpPr>
          <p:cNvPr id="9" name="Group 1"/>
          <p:cNvGrpSpPr/>
          <p:nvPr/>
        </p:nvGrpSpPr>
        <p:grpSpPr>
          <a:xfrm>
            <a:off x="2238624" y="1593347"/>
            <a:ext cx="8064500" cy="4184650"/>
            <a:chOff x="2068512" y="1295400"/>
            <a:chExt cx="8064500" cy="4184650"/>
          </a:xfrm>
        </p:grpSpPr>
        <p:sp>
          <p:nvSpPr>
            <p:cNvPr id="10" name="Content Placeholder 2"/>
            <p:cNvSpPr txBox="1">
              <a:spLocks/>
            </p:cNvSpPr>
            <p:nvPr/>
          </p:nvSpPr>
          <p:spPr bwMode="gray">
            <a:xfrm>
              <a:off x="2068512" y="1295400"/>
              <a:ext cx="8064500" cy="218848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employee_id, last_name, job_id,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salary &lt; ANY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WHERE  job_id = 'IT_PROG')</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AND    job_id &lt;&gt; 'IT_PROG';</a:t>
              </a:r>
            </a:p>
          </p:txBody>
        </p:sp>
        <p:sp>
          <p:nvSpPr>
            <p:cNvPr id="11" name="Rectangle 4"/>
            <p:cNvSpPr>
              <a:spLocks noChangeArrowheads="1"/>
            </p:cNvSpPr>
            <p:nvPr/>
          </p:nvSpPr>
          <p:spPr bwMode="gray">
            <a:xfrm>
              <a:off x="5186363" y="1649452"/>
              <a:ext cx="1378583" cy="314574"/>
            </a:xfrm>
            <a:prstGeom prst="rect">
              <a:avLst/>
            </a:prstGeom>
            <a:noFill/>
            <a:ln w="9525">
              <a:noFill/>
              <a:miter lim="800000"/>
              <a:headEnd/>
              <a:tailEnd/>
            </a:ln>
          </p:spPr>
          <p:txBody>
            <a:bodyPr wrap="none" lIns="92075" tIns="46038" rIns="92075" bIns="46038">
              <a:spAutoFit/>
            </a:bodyPr>
            <a:lstStyle/>
            <a:p>
              <a:pPr>
                <a:lnSpc>
                  <a:spcPct val="120000"/>
                </a:lnSpc>
                <a:spcBef>
                  <a:spcPct val="60000"/>
                </a:spcBef>
              </a:pPr>
              <a:r>
                <a:rPr lang="en-US" altLang="en-US" sz="1200" b="1" dirty="0">
                  <a:solidFill>
                    <a:srgbClr val="FF5050"/>
                  </a:solidFill>
                </a:rPr>
                <a:t>9000, 6000, 4200</a:t>
              </a:r>
            </a:p>
          </p:txBody>
        </p:sp>
        <p:sp>
          <p:nvSpPr>
            <p:cNvPr id="12" name="Rectangle 5"/>
            <p:cNvSpPr>
              <a:spLocks noChangeArrowheads="1"/>
            </p:cNvSpPr>
            <p:nvPr/>
          </p:nvSpPr>
          <p:spPr bwMode="gray">
            <a:xfrm>
              <a:off x="4395141" y="2047141"/>
              <a:ext cx="3717925" cy="707031"/>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3" name="Rectangle 6"/>
            <p:cNvSpPr>
              <a:spLocks noChangeArrowheads="1"/>
            </p:cNvSpPr>
            <p:nvPr/>
          </p:nvSpPr>
          <p:spPr bwMode="gray">
            <a:xfrm>
              <a:off x="3863760" y="1849822"/>
              <a:ext cx="463988" cy="287202"/>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4" name="Text Box 9"/>
            <p:cNvSpPr txBox="1">
              <a:spLocks noChangeArrowheads="1"/>
            </p:cNvSpPr>
            <p:nvPr/>
          </p:nvSpPr>
          <p:spPr bwMode="auto">
            <a:xfrm>
              <a:off x="2068512" y="4648200"/>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5" name="Freeform 10"/>
            <p:cNvSpPr>
              <a:spLocks/>
            </p:cNvSpPr>
            <p:nvPr/>
          </p:nvSpPr>
          <p:spPr bwMode="gray">
            <a:xfrm rot="16200000" flipV="1">
              <a:off x="5351096" y="1089432"/>
              <a:ext cx="147638" cy="1730375"/>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med" len="med"/>
              <a:tailEnd type="triangle" w="lg" len="lg"/>
            </a:ln>
          </p:spPr>
          <p:txBody>
            <a:bodyPr/>
            <a:lstStyle/>
            <a:p>
              <a:endParaRPr lang="en-US" dirty="0"/>
            </a:p>
          </p:txBody>
        </p:sp>
        <p:pic>
          <p:nvPicPr>
            <p:cNvPr id="16" name="Picture 14" descr="C:\salome_official\projects\11gR2_SQL 1\screenshots\les7_18s_a.gif"/>
            <p:cNvPicPr>
              <a:picLocks noChangeAspect="1" noChangeArrowheads="1"/>
            </p:cNvPicPr>
            <p:nvPr/>
          </p:nvPicPr>
          <p:blipFill>
            <a:blip r:embed="rId3" cstate="print"/>
            <a:srcRect/>
            <a:stretch>
              <a:fillRect/>
            </a:stretch>
          </p:blipFill>
          <p:spPr bwMode="auto">
            <a:xfrm>
              <a:off x="2068512" y="3609975"/>
              <a:ext cx="3686175" cy="1143000"/>
            </a:xfrm>
            <a:prstGeom prst="rect">
              <a:avLst/>
            </a:prstGeom>
            <a:noFill/>
            <a:ln w="28575">
              <a:solidFill>
                <a:srgbClr val="F7941D"/>
              </a:solidFill>
              <a:miter lim="800000"/>
              <a:headEnd/>
              <a:tailEnd/>
            </a:ln>
          </p:spPr>
        </p:pic>
        <p:pic>
          <p:nvPicPr>
            <p:cNvPr id="17" name="Picture 15" descr="C:\salome_official\projects\11gR2_SQL 1\screenshots\les7_18s_b.gif"/>
            <p:cNvPicPr>
              <a:picLocks noChangeAspect="1" noChangeArrowheads="1"/>
            </p:cNvPicPr>
            <p:nvPr/>
          </p:nvPicPr>
          <p:blipFill>
            <a:blip r:embed="rId4" cstate="print"/>
            <a:srcRect/>
            <a:stretch>
              <a:fillRect/>
            </a:stretch>
          </p:blipFill>
          <p:spPr bwMode="auto">
            <a:xfrm>
              <a:off x="2068512" y="5099050"/>
              <a:ext cx="3686175" cy="3810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278</a:t>
            </a:fld>
            <a:endParaRPr lang="es-VE" dirty="0"/>
          </a:p>
        </p:txBody>
      </p:sp>
    </p:spTree>
    <p:extLst>
      <p:ext uri="{BB962C8B-B14F-4D97-AF65-F5344CB8AC3E}">
        <p14:creationId xmlns:p14="http://schemas.microsoft.com/office/powerpoint/2010/main" val="7045379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3600" dirty="0"/>
              <a:t>Using the </a:t>
            </a:r>
            <a:r>
              <a:rPr lang="en-US" altLang="en-US" sz="3600" dirty="0">
                <a:latin typeface="Courier New" pitchFamily="49" charset="0"/>
              </a:rPr>
              <a:t>ALL</a:t>
            </a:r>
            <a:r>
              <a:rPr lang="en-US" altLang="en-US" sz="3600" dirty="0"/>
              <a:t> Operator in Multiple-Row </a:t>
            </a:r>
            <a:r>
              <a:rPr lang="en-US" altLang="en-US" sz="3600" dirty="0" err="1"/>
              <a:t>Subqueries</a:t>
            </a:r>
            <a:endParaRPr lang="es-VE" sz="3600" dirty="0"/>
          </a:p>
        </p:txBody>
      </p:sp>
      <p:sp>
        <p:nvSpPr>
          <p:cNvPr id="5" name="Marcador de contenido 4"/>
          <p:cNvSpPr>
            <a:spLocks noGrp="1"/>
          </p:cNvSpPr>
          <p:nvPr>
            <p:ph idx="1"/>
          </p:nvPr>
        </p:nvSpPr>
        <p:spPr/>
        <p:txBody>
          <a:bodyPr/>
          <a:lstStyle/>
          <a:p>
            <a:endParaRPr lang="es-VE"/>
          </a:p>
        </p:txBody>
      </p:sp>
      <p:grpSp>
        <p:nvGrpSpPr>
          <p:cNvPr id="6" name="Group 1"/>
          <p:cNvGrpSpPr/>
          <p:nvPr/>
        </p:nvGrpSpPr>
        <p:grpSpPr>
          <a:xfrm>
            <a:off x="2222582" y="1777292"/>
            <a:ext cx="8064500" cy="3560089"/>
            <a:chOff x="2068512" y="1697712"/>
            <a:chExt cx="8064500" cy="3560089"/>
          </a:xfrm>
        </p:grpSpPr>
        <p:sp>
          <p:nvSpPr>
            <p:cNvPr id="7" name="Content Placeholder 2"/>
            <p:cNvSpPr txBox="1">
              <a:spLocks/>
            </p:cNvSpPr>
            <p:nvPr/>
          </p:nvSpPr>
          <p:spPr bwMode="gray">
            <a:xfrm>
              <a:off x="2068512" y="1697712"/>
              <a:ext cx="8064500" cy="218848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employee_id, last_name, job_id,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salary &lt; ALL</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WHERE  job_id = 'IT_PROG')</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AND    job_id &lt;&gt; 'IT_PROG';</a:t>
              </a:r>
            </a:p>
          </p:txBody>
        </p:sp>
        <p:sp>
          <p:nvSpPr>
            <p:cNvPr id="8" name="Rectangle 5"/>
            <p:cNvSpPr>
              <a:spLocks noChangeArrowheads="1"/>
            </p:cNvSpPr>
            <p:nvPr/>
          </p:nvSpPr>
          <p:spPr bwMode="gray">
            <a:xfrm>
              <a:off x="4679947" y="2049502"/>
              <a:ext cx="1378583" cy="314574"/>
            </a:xfrm>
            <a:prstGeom prst="rect">
              <a:avLst/>
            </a:prstGeom>
            <a:noFill/>
            <a:ln w="28575">
              <a:noFill/>
              <a:miter lim="800000"/>
              <a:headEnd/>
              <a:tailEnd/>
            </a:ln>
          </p:spPr>
          <p:txBody>
            <a:bodyPr wrap="none" lIns="92075" tIns="46038" rIns="92075" bIns="46038">
              <a:spAutoFit/>
            </a:bodyPr>
            <a:lstStyle/>
            <a:p>
              <a:pPr>
                <a:lnSpc>
                  <a:spcPct val="120000"/>
                </a:lnSpc>
                <a:spcBef>
                  <a:spcPct val="60000"/>
                </a:spcBef>
              </a:pPr>
              <a:r>
                <a:rPr lang="en-US" altLang="en-US" sz="1200" b="1" dirty="0">
                  <a:solidFill>
                    <a:srgbClr val="FF5050"/>
                  </a:solidFill>
                </a:rPr>
                <a:t>9000, 6000, 4200</a:t>
              </a:r>
            </a:p>
          </p:txBody>
        </p:sp>
        <p:sp>
          <p:nvSpPr>
            <p:cNvPr id="9" name="Rectangle 6"/>
            <p:cNvSpPr>
              <a:spLocks noChangeArrowheads="1"/>
            </p:cNvSpPr>
            <p:nvPr/>
          </p:nvSpPr>
          <p:spPr bwMode="gray">
            <a:xfrm>
              <a:off x="4364077" y="2498213"/>
              <a:ext cx="3717925" cy="623586"/>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Rectangle 7"/>
            <p:cNvSpPr>
              <a:spLocks noChangeArrowheads="1"/>
            </p:cNvSpPr>
            <p:nvPr/>
          </p:nvSpPr>
          <p:spPr bwMode="gray">
            <a:xfrm>
              <a:off x="3857404" y="2263821"/>
              <a:ext cx="523875" cy="2667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1" name="Freeform 8"/>
            <p:cNvSpPr>
              <a:spLocks/>
            </p:cNvSpPr>
            <p:nvPr/>
          </p:nvSpPr>
          <p:spPr bwMode="gray">
            <a:xfrm rot="16200000" flipV="1">
              <a:off x="5184104" y="1540496"/>
              <a:ext cx="147637" cy="1730375"/>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med" len="med"/>
              <a:tailEnd type="triangle" w="lg" len="lg"/>
            </a:ln>
          </p:spPr>
          <p:txBody>
            <a:bodyPr/>
            <a:lstStyle/>
            <a:p>
              <a:endParaRPr lang="en-US" dirty="0"/>
            </a:p>
          </p:txBody>
        </p:sp>
        <p:pic>
          <p:nvPicPr>
            <p:cNvPr id="12" name="Picture 11" descr="C:\salome_official\projects\11gR2_SQL 1\screenshots\les7_19s_a.gif"/>
            <p:cNvPicPr>
              <a:picLocks noChangeAspect="1" noChangeArrowheads="1"/>
            </p:cNvPicPr>
            <p:nvPr/>
          </p:nvPicPr>
          <p:blipFill>
            <a:blip r:embed="rId3" cstate="print"/>
            <a:srcRect/>
            <a:stretch>
              <a:fillRect/>
            </a:stretch>
          </p:blipFill>
          <p:spPr bwMode="auto">
            <a:xfrm>
              <a:off x="2068512" y="4125914"/>
              <a:ext cx="4183062" cy="1131887"/>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279</a:t>
            </a:fld>
            <a:endParaRPr lang="es-VE" dirty="0"/>
          </a:p>
        </p:txBody>
      </p:sp>
    </p:spTree>
    <p:extLst>
      <p:ext uri="{BB962C8B-B14F-4D97-AF65-F5344CB8AC3E}">
        <p14:creationId xmlns:p14="http://schemas.microsoft.com/office/powerpoint/2010/main" val="1363247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How SQL Works</a:t>
            </a:r>
            <a:endParaRPr/>
          </a:p>
        </p:txBody>
      </p:sp>
      <p:sp>
        <p:nvSpPr>
          <p:cNvPr id="718" name="Google Shape;718;p4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42900" algn="l" rtl="0">
              <a:lnSpc>
                <a:spcPct val="90000"/>
              </a:lnSpc>
              <a:spcBef>
                <a:spcPts val="0"/>
              </a:spcBef>
              <a:spcAft>
                <a:spcPts val="0"/>
              </a:spcAft>
              <a:buClr>
                <a:schemeClr val="dk1"/>
              </a:buClr>
              <a:buSzPts val="2200"/>
              <a:buChar char="•"/>
            </a:pPr>
            <a:r>
              <a:rPr lang="en-US"/>
              <a:t>SQL is standalone and powerful.</a:t>
            </a:r>
            <a:endParaRPr/>
          </a:p>
          <a:p>
            <a:pPr marL="457200" lvl="1" indent="-342900" algn="l" rtl="0">
              <a:lnSpc>
                <a:spcPct val="90000"/>
              </a:lnSpc>
              <a:spcBef>
                <a:spcPts val="440"/>
              </a:spcBef>
              <a:spcAft>
                <a:spcPts val="0"/>
              </a:spcAft>
              <a:buClr>
                <a:schemeClr val="dk1"/>
              </a:buClr>
              <a:buSzPts val="2200"/>
              <a:buChar char="•"/>
            </a:pPr>
            <a:r>
              <a:rPr lang="en-US"/>
              <a:t>SQL processes groups of data.</a:t>
            </a:r>
            <a:endParaRPr/>
          </a:p>
          <a:p>
            <a:pPr marL="457200" lvl="1" indent="-342900" algn="l" rtl="0">
              <a:lnSpc>
                <a:spcPct val="90000"/>
              </a:lnSpc>
              <a:spcBef>
                <a:spcPts val="440"/>
              </a:spcBef>
              <a:spcAft>
                <a:spcPts val="0"/>
              </a:spcAft>
              <a:buClr>
                <a:schemeClr val="dk1"/>
              </a:buClr>
              <a:buSzPts val="2200"/>
              <a:buChar char="•"/>
            </a:pPr>
            <a:r>
              <a:rPr lang="en-US"/>
              <a:t>SQL lets you work with data at a logical level.</a:t>
            </a:r>
            <a:endParaRPr/>
          </a:p>
          <a:p>
            <a:pPr marL="228600" lvl="0" indent="-25400" algn="l" rtl="0">
              <a:lnSpc>
                <a:spcPct val="90000"/>
              </a:lnSpc>
              <a:spcBef>
                <a:spcPts val="1000"/>
              </a:spcBef>
              <a:spcAft>
                <a:spcPts val="0"/>
              </a:spcAft>
              <a:buClr>
                <a:schemeClr val="dk1"/>
              </a:buClr>
              <a:buSzPts val="3200"/>
              <a:buNone/>
            </a:pPr>
            <a:endParaRPr/>
          </a:p>
        </p:txBody>
      </p:sp>
      <p:pic>
        <p:nvPicPr>
          <p:cNvPr id="719" name="Google Shape;719;p43" descr="cnt2428008.png"/>
          <p:cNvPicPr preferRelativeResize="0"/>
          <p:nvPr/>
        </p:nvPicPr>
        <p:blipFill rotWithShape="1">
          <a:blip r:embed="rId3">
            <a:alphaModFix/>
          </a:blip>
          <a:srcRect/>
          <a:stretch/>
        </p:blipFill>
        <p:spPr>
          <a:xfrm>
            <a:off x="4447378" y="3326106"/>
            <a:ext cx="712177" cy="1143000"/>
          </a:xfrm>
          <a:prstGeom prst="rect">
            <a:avLst/>
          </a:prstGeom>
          <a:noFill/>
          <a:ln>
            <a:noFill/>
          </a:ln>
        </p:spPr>
      </p:pic>
      <p:sp>
        <p:nvSpPr>
          <p:cNvPr id="720" name="Google Shape;720;p43"/>
          <p:cNvSpPr/>
          <p:nvPr/>
        </p:nvSpPr>
        <p:spPr>
          <a:xfrm>
            <a:off x="2593488" y="2699308"/>
            <a:ext cx="1810491" cy="1810491"/>
          </a:xfrm>
          <a:prstGeom prst="ellipse">
            <a:avLst/>
          </a:prstGeom>
          <a:gradFill>
            <a:gsLst>
              <a:gs pos="0">
                <a:schemeClr val="lt1"/>
              </a:gs>
              <a:gs pos="50000">
                <a:schemeClr val="lt1"/>
              </a:gs>
              <a:gs pos="100000">
                <a:srgbClr val="EEF2F3"/>
              </a:gs>
            </a:gsLst>
            <a:lin ang="108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21" name="Google Shape;721;p43" descr="cnt2428008.png"/>
          <p:cNvPicPr preferRelativeResize="0"/>
          <p:nvPr/>
        </p:nvPicPr>
        <p:blipFill rotWithShape="1">
          <a:blip r:embed="rId3">
            <a:alphaModFix/>
          </a:blip>
          <a:srcRect/>
          <a:stretch/>
        </p:blipFill>
        <p:spPr>
          <a:xfrm>
            <a:off x="7029270" y="4126586"/>
            <a:ext cx="712177" cy="1143000"/>
          </a:xfrm>
          <a:prstGeom prst="rect">
            <a:avLst/>
          </a:prstGeom>
          <a:noFill/>
          <a:ln>
            <a:noFill/>
          </a:ln>
        </p:spPr>
      </p:pic>
      <p:sp>
        <p:nvSpPr>
          <p:cNvPr id="722" name="Google Shape;722;p43"/>
          <p:cNvSpPr/>
          <p:nvPr/>
        </p:nvSpPr>
        <p:spPr>
          <a:xfrm>
            <a:off x="5189167" y="3255550"/>
            <a:ext cx="1810491" cy="1810491"/>
          </a:xfrm>
          <a:prstGeom prst="ellipse">
            <a:avLst/>
          </a:prstGeom>
          <a:gradFill>
            <a:gsLst>
              <a:gs pos="0">
                <a:schemeClr val="lt1"/>
              </a:gs>
              <a:gs pos="50000">
                <a:schemeClr val="lt1"/>
              </a:gs>
              <a:gs pos="100000">
                <a:srgbClr val="EEF2F3"/>
              </a:gs>
            </a:gsLst>
            <a:lin ang="108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723" name="Google Shape;723;p43"/>
          <p:cNvGrpSpPr/>
          <p:nvPr/>
        </p:nvGrpSpPr>
        <p:grpSpPr>
          <a:xfrm>
            <a:off x="7784846" y="4209309"/>
            <a:ext cx="1810491" cy="1810491"/>
            <a:chOff x="7385358" y="3879207"/>
            <a:chExt cx="1810491" cy="1810491"/>
          </a:xfrm>
        </p:grpSpPr>
        <p:sp>
          <p:nvSpPr>
            <p:cNvPr id="724" name="Google Shape;724;p43"/>
            <p:cNvSpPr/>
            <p:nvPr/>
          </p:nvSpPr>
          <p:spPr>
            <a:xfrm>
              <a:off x="7385358" y="3879207"/>
              <a:ext cx="1810491" cy="1810491"/>
            </a:xfrm>
            <a:prstGeom prst="ellipse">
              <a:avLst/>
            </a:prstGeom>
            <a:gradFill>
              <a:gsLst>
                <a:gs pos="0">
                  <a:schemeClr val="lt1"/>
                </a:gs>
                <a:gs pos="50000">
                  <a:schemeClr val="lt1"/>
                </a:gs>
                <a:gs pos="100000">
                  <a:srgbClr val="EEF2F3"/>
                </a:gs>
              </a:gsLst>
              <a:lin ang="10800000" scaled="0"/>
            </a:gradFill>
            <a:ln w="28575" cap="flat" cmpd="sng">
              <a:solidFill>
                <a:srgbClr val="EEF2F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25" name="Google Shape;725;p43" descr="D:\Projects\SQL_Workshop_12cR2\OU Graphics\Batch 1 SQL course icons\Batch 1 SQL course icons\2_SQL_Query.png"/>
            <p:cNvPicPr preferRelativeResize="0"/>
            <p:nvPr/>
          </p:nvPicPr>
          <p:blipFill rotWithShape="1">
            <a:blip r:embed="rId4">
              <a:alphaModFix/>
            </a:blip>
            <a:srcRect/>
            <a:stretch/>
          </p:blipFill>
          <p:spPr>
            <a:xfrm>
              <a:off x="7719302" y="4071399"/>
              <a:ext cx="1142603" cy="1426106"/>
            </a:xfrm>
            <a:prstGeom prst="rect">
              <a:avLst/>
            </a:prstGeom>
            <a:noFill/>
            <a:ln>
              <a:noFill/>
            </a:ln>
          </p:spPr>
        </p:pic>
      </p:grpSp>
      <p:pic>
        <p:nvPicPr>
          <p:cNvPr id="726" name="Google Shape;726;p43"/>
          <p:cNvPicPr preferRelativeResize="0"/>
          <p:nvPr/>
        </p:nvPicPr>
        <p:blipFill rotWithShape="1">
          <a:blip r:embed="rId5">
            <a:alphaModFix/>
          </a:blip>
          <a:srcRect l="17328" t="5084" r="15285" b="8898"/>
          <a:stretch/>
        </p:blipFill>
        <p:spPr>
          <a:xfrm>
            <a:off x="5288625" y="3294311"/>
            <a:ext cx="1644734" cy="1664550"/>
          </a:xfrm>
          <a:prstGeom prst="ellipse">
            <a:avLst/>
          </a:prstGeom>
          <a:noFill/>
          <a:ln>
            <a:noFill/>
          </a:ln>
        </p:spPr>
      </p:pic>
      <p:pic>
        <p:nvPicPr>
          <p:cNvPr id="727" name="Google Shape;727;p43"/>
          <p:cNvPicPr preferRelativeResize="0"/>
          <p:nvPr/>
        </p:nvPicPr>
        <p:blipFill rotWithShape="1">
          <a:blip r:embed="rId6">
            <a:alphaModFix/>
          </a:blip>
          <a:srcRect/>
          <a:stretch/>
        </p:blipFill>
        <p:spPr>
          <a:xfrm>
            <a:off x="2869318" y="2918675"/>
            <a:ext cx="1290634" cy="1290634"/>
          </a:xfrm>
          <a:prstGeom prst="rect">
            <a:avLst/>
          </a:prstGeom>
          <a:noFill/>
          <a:ln>
            <a:noFill/>
          </a:ln>
        </p:spPr>
      </p:pic>
      <p:sp>
        <p:nvSpPr>
          <p:cNvPr id="1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Multiple-Column </a:t>
            </a:r>
            <a:r>
              <a:rPr lang="en-US" altLang="en-US" dirty="0" err="1"/>
              <a:t>Subqueries</a:t>
            </a:r>
            <a:endParaRPr lang="es-VE" dirty="0"/>
          </a:p>
        </p:txBody>
      </p:sp>
      <p:sp>
        <p:nvSpPr>
          <p:cNvPr id="5" name="Marcador de contenido 4"/>
          <p:cNvSpPr>
            <a:spLocks noGrp="1"/>
          </p:cNvSpPr>
          <p:nvPr>
            <p:ph idx="1"/>
          </p:nvPr>
        </p:nvSpPr>
        <p:spPr/>
        <p:txBody>
          <a:bodyPr/>
          <a:lstStyle/>
          <a:p>
            <a:pPr lvl="1"/>
            <a:r>
              <a:rPr lang="en-US" altLang="en-US" dirty="0"/>
              <a:t>A multiple-column </a:t>
            </a:r>
            <a:r>
              <a:rPr lang="en-US" altLang="en-US" dirty="0" err="1"/>
              <a:t>subquery</a:t>
            </a:r>
            <a:r>
              <a:rPr lang="en-US" altLang="en-US" dirty="0"/>
              <a:t> returns more than one column to the outer query.</a:t>
            </a:r>
          </a:p>
          <a:p>
            <a:pPr lvl="1"/>
            <a:r>
              <a:rPr lang="en-US" altLang="en-US" dirty="0"/>
              <a:t>Column comparisons in multiple column comparisons can be pairwise or </a:t>
            </a:r>
            <a:r>
              <a:rPr lang="en-US" altLang="en-US" dirty="0" err="1"/>
              <a:t>nonpairwise</a:t>
            </a:r>
            <a:r>
              <a:rPr lang="en-US" altLang="en-US" dirty="0"/>
              <a:t>.</a:t>
            </a:r>
          </a:p>
          <a:p>
            <a:pPr lvl="1"/>
            <a:r>
              <a:rPr lang="en-US" altLang="en-US" dirty="0"/>
              <a:t>A multiple-column </a:t>
            </a:r>
            <a:r>
              <a:rPr lang="en-US" altLang="en-US" dirty="0" err="1"/>
              <a:t>subquery</a:t>
            </a:r>
            <a:r>
              <a:rPr lang="en-US" altLang="en-US" dirty="0"/>
              <a:t> can also be used in the </a:t>
            </a:r>
            <a:r>
              <a:rPr lang="en-US" altLang="en-US" dirty="0">
                <a:latin typeface="Courier New" pitchFamily="49" charset="0"/>
                <a:cs typeface="Courier New" pitchFamily="49" charset="0"/>
              </a:rPr>
              <a:t>FROM </a:t>
            </a:r>
            <a:r>
              <a:rPr lang="en-US" altLang="en-US" dirty="0"/>
              <a:t>clause of a </a:t>
            </a:r>
            <a:r>
              <a:rPr lang="en-US" altLang="en-US" dirty="0">
                <a:latin typeface="Courier New" pitchFamily="49" charset="0"/>
                <a:cs typeface="Courier New" pitchFamily="49" charset="0"/>
              </a:rPr>
              <a:t>SELECT</a:t>
            </a:r>
            <a:r>
              <a:rPr lang="en-US" altLang="en-US" dirty="0">
                <a:cs typeface="Arial" charset="0"/>
              </a:rPr>
              <a:t> </a:t>
            </a:r>
            <a:r>
              <a:rPr lang="en-US" altLang="en-US" dirty="0"/>
              <a:t>statement.</a:t>
            </a:r>
          </a:p>
          <a:p>
            <a:pPr lvl="1">
              <a:buNone/>
            </a:pPr>
            <a:r>
              <a:rPr lang="en-US" altLang="en-US" dirty="0"/>
              <a:t>Syntax:</a:t>
            </a:r>
          </a:p>
          <a:p>
            <a:endParaRPr lang="es-VE" dirty="0"/>
          </a:p>
        </p:txBody>
      </p:sp>
      <p:sp>
        <p:nvSpPr>
          <p:cNvPr id="6" name="Content Placeholder 2"/>
          <p:cNvSpPr txBox="1">
            <a:spLocks/>
          </p:cNvSpPr>
          <p:nvPr/>
        </p:nvSpPr>
        <p:spPr bwMode="gray">
          <a:xfrm>
            <a:off x="2334142" y="3809606"/>
            <a:ext cx="7680960" cy="2486918"/>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lvl="1">
              <a:buFont typeface="Times New Roman" pitchFamily="18" charset="0"/>
              <a:buNone/>
            </a:pPr>
            <a:r>
              <a:rPr lang="en-US" altLang="en-US" b="1" dirty="0">
                <a:latin typeface="Courier New" pitchFamily="49" charset="0"/>
                <a:cs typeface="Courier New" pitchFamily="49" charset="0"/>
              </a:rPr>
              <a:t>SELECT </a:t>
            </a:r>
            <a:r>
              <a:rPr lang="en-US" altLang="en-US" b="1" i="1" dirty="0">
                <a:latin typeface="Courier New" pitchFamily="49" charset="0"/>
                <a:cs typeface="Courier New" pitchFamily="49" charset="0"/>
              </a:rPr>
              <a:t>column, column, ...</a:t>
            </a:r>
          </a:p>
          <a:p>
            <a:pPr lvl="1">
              <a:buFont typeface="Times New Roman" pitchFamily="18" charset="0"/>
              <a:buNone/>
            </a:pPr>
            <a:r>
              <a:rPr lang="en-US" altLang="en-US" b="1" dirty="0">
                <a:latin typeface="Courier New" pitchFamily="49" charset="0"/>
                <a:cs typeface="Courier New" pitchFamily="49" charset="0"/>
              </a:rPr>
              <a:t>FROM </a:t>
            </a:r>
            <a:r>
              <a:rPr lang="en-US" altLang="en-US" b="1" i="1" dirty="0">
                <a:latin typeface="Courier New" pitchFamily="49" charset="0"/>
                <a:cs typeface="Courier New" pitchFamily="49" charset="0"/>
              </a:rPr>
              <a:t>table</a:t>
            </a:r>
          </a:p>
          <a:p>
            <a:pPr lvl="1">
              <a:buFont typeface="Times New Roman" pitchFamily="18" charset="0"/>
              <a:buNone/>
            </a:pPr>
            <a:r>
              <a:rPr lang="en-US" altLang="en-US" b="1" dirty="0">
                <a:latin typeface="Courier New" pitchFamily="49" charset="0"/>
                <a:cs typeface="Courier New" pitchFamily="49" charset="0"/>
              </a:rPr>
              <a:t>WHERE (</a:t>
            </a:r>
            <a:r>
              <a:rPr lang="en-US" altLang="en-US" b="1" i="1" dirty="0">
                <a:latin typeface="Courier New" pitchFamily="49" charset="0"/>
                <a:cs typeface="Courier New" pitchFamily="49" charset="0"/>
              </a:rPr>
              <a:t>column1, column2, ...) IN </a:t>
            </a:r>
          </a:p>
          <a:p>
            <a:pPr lvl="1">
              <a:buFont typeface="Times New Roman" pitchFamily="18" charset="0"/>
              <a:buNone/>
            </a:pPr>
            <a:r>
              <a:rPr lang="en-US" altLang="en-US" b="1" i="1" dirty="0">
                <a:latin typeface="Courier New" pitchFamily="49" charset="0"/>
                <a:cs typeface="Courier New" pitchFamily="49" charset="0"/>
              </a:rPr>
              <a:t>                     </a:t>
            </a:r>
            <a:r>
              <a:rPr lang="en-US" altLang="en-US" b="1" dirty="0">
                <a:latin typeface="Courier New" pitchFamily="49" charset="0"/>
                <a:cs typeface="Courier New" pitchFamily="49" charset="0"/>
              </a:rPr>
              <a:t>(SELECT </a:t>
            </a:r>
            <a:r>
              <a:rPr lang="en-US" altLang="en-US" b="1" i="1" dirty="0">
                <a:latin typeface="Courier New" pitchFamily="49" charset="0"/>
                <a:cs typeface="Courier New" pitchFamily="49" charset="0"/>
              </a:rPr>
              <a:t>column1, column2, ...</a:t>
            </a:r>
          </a:p>
          <a:p>
            <a:pPr lvl="1">
              <a:buFont typeface="Times New Roman" pitchFamily="18" charset="0"/>
              <a:buNone/>
            </a:pPr>
            <a:r>
              <a:rPr lang="en-US" altLang="en-US" b="1" dirty="0">
                <a:latin typeface="Courier New" pitchFamily="49" charset="0"/>
                <a:cs typeface="Courier New" pitchFamily="49" charset="0"/>
              </a:rPr>
              <a:t>                             FROM </a:t>
            </a:r>
            <a:r>
              <a:rPr lang="en-US" altLang="en-US" b="1" i="1" dirty="0">
                <a:latin typeface="Courier New" pitchFamily="49" charset="0"/>
                <a:cs typeface="Courier New" pitchFamily="49" charset="0"/>
              </a:rPr>
              <a:t>table</a:t>
            </a:r>
          </a:p>
          <a:p>
            <a:pPr lvl="1">
              <a:buFont typeface="Times New Roman" pitchFamily="18" charset="0"/>
              <a:buNone/>
            </a:pPr>
            <a:r>
              <a:rPr lang="en-US" altLang="en-US" b="1" dirty="0">
                <a:latin typeface="Courier New" pitchFamily="49" charset="0"/>
                <a:cs typeface="Courier New" pitchFamily="49" charset="0"/>
              </a:rPr>
              <a:t>                             WHERE </a:t>
            </a:r>
            <a:r>
              <a:rPr lang="en-US" altLang="en-US" b="1" i="1" dirty="0">
                <a:latin typeface="Courier New" pitchFamily="49" charset="0"/>
                <a:cs typeface="Courier New" pitchFamily="49" charset="0"/>
              </a:rPr>
              <a:t>condition);</a:t>
            </a:r>
            <a:endParaRPr lang="en-US" altLang="en-US" b="1" dirty="0">
              <a:latin typeface="Courier New" pitchFamily="49" charset="0"/>
              <a:cs typeface="Courier New" pitchFamily="49" charset="0"/>
            </a:endParaRP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280</a:t>
            </a:fld>
            <a:endParaRPr lang="es-VE" dirty="0"/>
          </a:p>
        </p:txBody>
      </p:sp>
    </p:spTree>
    <p:extLst>
      <p:ext uri="{BB962C8B-B14F-4D97-AF65-F5344CB8AC3E}">
        <p14:creationId xmlns:p14="http://schemas.microsoft.com/office/powerpoint/2010/main" val="31221108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Multiple-Column </a:t>
            </a:r>
            <a:r>
              <a:rPr lang="en-US" altLang="en-US" sz="4800" dirty="0" err="1"/>
              <a:t>Subquery</a:t>
            </a:r>
            <a:r>
              <a:rPr lang="en-US" altLang="en-US" sz="4800" dirty="0"/>
              <a:t>: Example</a:t>
            </a:r>
            <a:endParaRPr lang="es-VE" sz="4800" dirty="0"/>
          </a:p>
        </p:txBody>
      </p:sp>
      <p:sp>
        <p:nvSpPr>
          <p:cNvPr id="5" name="Marcador de contenido 4"/>
          <p:cNvSpPr>
            <a:spLocks noGrp="1"/>
          </p:cNvSpPr>
          <p:nvPr>
            <p:ph idx="1"/>
          </p:nvPr>
        </p:nvSpPr>
        <p:spPr/>
        <p:txBody>
          <a:bodyPr/>
          <a:lstStyle/>
          <a:p>
            <a:pPr marL="0" indent="0">
              <a:buNone/>
            </a:pPr>
            <a:r>
              <a:rPr lang="en-US" altLang="en-US" dirty="0">
                <a:latin typeface="Arial" charset="0"/>
              </a:rPr>
              <a:t>Display all the employees with the lowest salary in each department.</a:t>
            </a:r>
            <a:endParaRPr lang="es-VE" dirty="0"/>
          </a:p>
        </p:txBody>
      </p:sp>
      <p:grpSp>
        <p:nvGrpSpPr>
          <p:cNvPr id="6" name="Group 1"/>
          <p:cNvGrpSpPr/>
          <p:nvPr/>
        </p:nvGrpSpPr>
        <p:grpSpPr>
          <a:xfrm>
            <a:off x="2900362" y="1917357"/>
            <a:ext cx="6388100" cy="4061830"/>
            <a:chOff x="2068512" y="2017621"/>
            <a:chExt cx="6388100" cy="4061830"/>
          </a:xfrm>
        </p:grpSpPr>
        <p:sp>
          <p:nvSpPr>
            <p:cNvPr id="7" name="Content Placeholder 2"/>
            <p:cNvSpPr txBox="1">
              <a:spLocks/>
            </p:cNvSpPr>
            <p:nvPr/>
          </p:nvSpPr>
          <p:spPr bwMode="gray">
            <a:xfrm>
              <a:off x="2068512" y="2017621"/>
              <a:ext cx="6388100" cy="2188488"/>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first_name, department_id, salary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(salary, department_id) IN</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min(salary),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GROUP BY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ORDER BY department_id;</a:t>
              </a:r>
            </a:p>
          </p:txBody>
        </p:sp>
        <p:pic>
          <p:nvPicPr>
            <p:cNvPr id="8" name="Picture 2"/>
            <p:cNvPicPr>
              <a:picLocks noChangeAspect="1" noChangeArrowheads="1"/>
            </p:cNvPicPr>
            <p:nvPr/>
          </p:nvPicPr>
          <p:blipFill>
            <a:blip r:embed="rId3" cstate="print"/>
            <a:srcRect/>
            <a:stretch>
              <a:fillRect/>
            </a:stretch>
          </p:blipFill>
          <p:spPr bwMode="auto">
            <a:xfrm>
              <a:off x="2068512" y="4326851"/>
              <a:ext cx="3057525" cy="1752600"/>
            </a:xfrm>
            <a:prstGeom prst="rect">
              <a:avLst/>
            </a:prstGeom>
            <a:noFill/>
            <a:ln w="28575">
              <a:solidFill>
                <a:srgbClr val="F7941D"/>
              </a:solidFill>
              <a:miter lim="800000"/>
              <a:headEnd type="none" w="sm" len="sm"/>
              <a:tailEnd type="none" w="sm" len="sm"/>
            </a:ln>
          </p:spPr>
        </p:pic>
        <p:sp>
          <p:nvSpPr>
            <p:cNvPr id="9" name="Rectangle 7"/>
            <p:cNvSpPr>
              <a:spLocks noChangeArrowheads="1"/>
            </p:cNvSpPr>
            <p:nvPr/>
          </p:nvSpPr>
          <p:spPr bwMode="auto">
            <a:xfrm>
              <a:off x="5344774" y="2536864"/>
              <a:ext cx="397171" cy="319985"/>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10" name="Rectangle 8"/>
            <p:cNvSpPr>
              <a:spLocks noChangeArrowheads="1"/>
            </p:cNvSpPr>
            <p:nvPr/>
          </p:nvSpPr>
          <p:spPr bwMode="auto">
            <a:xfrm>
              <a:off x="2970212" y="2854022"/>
              <a:ext cx="4876800" cy="8382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281</a:t>
            </a:fld>
            <a:endParaRPr lang="es-VE" dirty="0"/>
          </a:p>
        </p:txBody>
      </p:sp>
    </p:spTree>
    <p:extLst>
      <p:ext uri="{BB962C8B-B14F-4D97-AF65-F5344CB8AC3E}">
        <p14:creationId xmlns:p14="http://schemas.microsoft.com/office/powerpoint/2010/main" val="19884159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lstStyle/>
          <a:p>
            <a:pPr lvl="1">
              <a:buClr>
                <a:srgbClr val="A6A6A6"/>
              </a:buClr>
            </a:pPr>
            <a:r>
              <a:rPr lang="en-US" altLang="en-US" dirty="0" err="1">
                <a:solidFill>
                  <a:schemeClr val="tx1"/>
                </a:solidFill>
              </a:rPr>
              <a:t>Subquery</a:t>
            </a:r>
            <a:r>
              <a:rPr lang="en-US" altLang="en-US" dirty="0">
                <a:solidFill>
                  <a:schemeClr val="tx1"/>
                </a:solidFill>
              </a:rPr>
              <a:t>: Types, syntax, and guidelines</a:t>
            </a:r>
          </a:p>
          <a:p>
            <a:pPr lvl="1">
              <a:buClr>
                <a:srgbClr val="A6A6A6"/>
              </a:buClr>
            </a:pPr>
            <a:r>
              <a:rPr lang="en-US" altLang="en-US" dirty="0">
                <a:solidFill>
                  <a:schemeClr val="tx1"/>
                </a:solidFill>
              </a:rPr>
              <a:t>Single-row </a:t>
            </a:r>
            <a:r>
              <a:rPr lang="en-US" altLang="en-US" dirty="0" err="1">
                <a:solidFill>
                  <a:schemeClr val="tx1"/>
                </a:solidFill>
              </a:rPr>
              <a:t>subqueries</a:t>
            </a:r>
            <a:r>
              <a:rPr lang="en-US" altLang="en-US" dirty="0">
                <a:solidFill>
                  <a:schemeClr val="tx1"/>
                </a:solidFill>
              </a:rPr>
              <a:t>:</a:t>
            </a:r>
          </a:p>
          <a:p>
            <a:pPr lvl="2">
              <a:buClr>
                <a:srgbClr val="A6A6A6"/>
              </a:buClr>
            </a:pPr>
            <a:r>
              <a:rPr lang="en-US" altLang="en-US" dirty="0">
                <a:solidFill>
                  <a:schemeClr val="tx1"/>
                </a:solidFill>
              </a:rPr>
              <a:t>Group functions in a </a:t>
            </a:r>
            <a:r>
              <a:rPr lang="en-US" altLang="en-US" dirty="0" err="1">
                <a:solidFill>
                  <a:schemeClr val="tx1"/>
                </a:solidFill>
              </a:rPr>
              <a:t>subquery</a:t>
            </a:r>
            <a:endParaRPr lang="en-US" altLang="en-US" dirty="0">
              <a:solidFill>
                <a:schemeClr val="tx1"/>
              </a:solidFill>
            </a:endParaRPr>
          </a:p>
          <a:p>
            <a:pPr lvl="2">
              <a:buClr>
                <a:srgbClr val="A6A6A6"/>
              </a:buClr>
            </a:pPr>
            <a:r>
              <a:rPr lang="en-US" altLang="en-US" dirty="0">
                <a:solidFill>
                  <a:schemeClr val="tx1"/>
                </a:solidFill>
                <a:latin typeface="Courier New" pitchFamily="49" charset="0"/>
              </a:rPr>
              <a:t>HAVING</a:t>
            </a:r>
            <a:r>
              <a:rPr lang="en-US" altLang="en-US" dirty="0">
                <a:solidFill>
                  <a:schemeClr val="tx1"/>
                </a:solidFill>
              </a:rPr>
              <a:t> clause with </a:t>
            </a:r>
            <a:r>
              <a:rPr lang="en-US" altLang="en-US" dirty="0" err="1">
                <a:solidFill>
                  <a:schemeClr val="tx1"/>
                </a:solidFill>
              </a:rPr>
              <a:t>subqueries</a:t>
            </a:r>
            <a:endParaRPr lang="en-US" altLang="en-US" dirty="0">
              <a:solidFill>
                <a:schemeClr val="tx1"/>
              </a:solidFill>
            </a:endParaRPr>
          </a:p>
          <a:p>
            <a:pPr lvl="1">
              <a:buClr>
                <a:srgbClr val="A6A6A6"/>
              </a:buClr>
            </a:pPr>
            <a:r>
              <a:rPr lang="en-US" altLang="en-US" dirty="0">
                <a:solidFill>
                  <a:schemeClr val="tx1"/>
                </a:solidFill>
              </a:rPr>
              <a:t>Multiple-row </a:t>
            </a:r>
            <a:r>
              <a:rPr lang="en-US" altLang="en-US" dirty="0" err="1">
                <a:solidFill>
                  <a:schemeClr val="tx1"/>
                </a:solidFill>
              </a:rPr>
              <a:t>subqueries</a:t>
            </a:r>
            <a:endParaRPr lang="en-US" altLang="en-US" dirty="0">
              <a:solidFill>
                <a:schemeClr val="tx1"/>
              </a:solidFill>
            </a:endParaRPr>
          </a:p>
          <a:p>
            <a:pPr lvl="2">
              <a:buClr>
                <a:srgbClr val="A6A6A6"/>
              </a:buClr>
            </a:pPr>
            <a:r>
              <a:rPr lang="en-US" altLang="en-US" dirty="0">
                <a:solidFill>
                  <a:schemeClr val="tx1"/>
                </a:solidFill>
              </a:rPr>
              <a:t>Using </a:t>
            </a:r>
            <a:r>
              <a:rPr lang="en-US" altLang="en-US" dirty="0">
                <a:solidFill>
                  <a:schemeClr val="tx1"/>
                </a:solidFill>
                <a:latin typeface="Courier New" pitchFamily="49" charset="0"/>
              </a:rPr>
              <a:t>ALL</a:t>
            </a:r>
            <a:r>
              <a:rPr lang="en-US" altLang="en-US" dirty="0">
                <a:solidFill>
                  <a:schemeClr val="tx1"/>
                </a:solidFill>
              </a:rPr>
              <a:t> or </a:t>
            </a:r>
            <a:r>
              <a:rPr lang="en-US" altLang="en-US" dirty="0">
                <a:solidFill>
                  <a:schemeClr val="tx1"/>
                </a:solidFill>
                <a:latin typeface="Courier New" pitchFamily="49" charset="0"/>
              </a:rPr>
              <a:t>ANY</a:t>
            </a:r>
            <a:r>
              <a:rPr lang="en-US" altLang="en-US" dirty="0">
                <a:solidFill>
                  <a:schemeClr val="tx1"/>
                </a:solidFill>
              </a:rPr>
              <a:t> operator</a:t>
            </a:r>
          </a:p>
          <a:p>
            <a:pPr lvl="1">
              <a:buClr>
                <a:srgbClr val="A6A6A6"/>
              </a:buClr>
            </a:pPr>
            <a:r>
              <a:rPr lang="en-US" altLang="en-US" dirty="0">
                <a:solidFill>
                  <a:schemeClr val="tx1"/>
                </a:solidFill>
              </a:rPr>
              <a:t>Multiple-column </a:t>
            </a:r>
            <a:r>
              <a:rPr lang="en-US" altLang="en-US" dirty="0" err="1">
                <a:solidFill>
                  <a:schemeClr val="tx1"/>
                </a:solidFill>
              </a:rPr>
              <a:t>subqueries</a:t>
            </a:r>
            <a:endParaRPr lang="en-US" altLang="en-US" dirty="0">
              <a:solidFill>
                <a:schemeClr val="tx1"/>
              </a:solidFill>
            </a:endParaRPr>
          </a:p>
          <a:p>
            <a:pPr lvl="1">
              <a:buClr>
                <a:srgbClr val="F7941D"/>
              </a:buClr>
            </a:pPr>
            <a:r>
              <a:rPr lang="en-US" altLang="en-US" dirty="0">
                <a:solidFill>
                  <a:schemeClr val="tx1"/>
                </a:solidFill>
              </a:rPr>
              <a:t>Null values in a </a:t>
            </a:r>
            <a:r>
              <a:rPr lang="en-US" altLang="en-US" dirty="0" err="1">
                <a:solidFill>
                  <a:schemeClr val="tx1"/>
                </a:solidFill>
              </a:rPr>
              <a:t>subquery</a:t>
            </a:r>
            <a:endParaRPr lang="en-US" altLang="en-US" dirty="0">
              <a:solidFill>
                <a:schemeClr val="tx1"/>
              </a:solidFill>
            </a:endParaRP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282</a:t>
            </a:fld>
            <a:endParaRPr lang="es-VE" dirty="0"/>
          </a:p>
        </p:txBody>
      </p:sp>
    </p:spTree>
    <p:extLst>
      <p:ext uri="{BB962C8B-B14F-4D97-AF65-F5344CB8AC3E}">
        <p14:creationId xmlns:p14="http://schemas.microsoft.com/office/powerpoint/2010/main" val="24889733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Null Values in a </a:t>
            </a:r>
            <a:r>
              <a:rPr lang="en-US" altLang="en-US" dirty="0" err="1"/>
              <a:t>Subquery</a:t>
            </a:r>
            <a:endParaRPr lang="es-VE" dirty="0"/>
          </a:p>
        </p:txBody>
      </p:sp>
      <p:sp>
        <p:nvSpPr>
          <p:cNvPr id="5" name="Marcador de contenido 4"/>
          <p:cNvSpPr>
            <a:spLocks noGrp="1"/>
          </p:cNvSpPr>
          <p:nvPr>
            <p:ph idx="1"/>
          </p:nvPr>
        </p:nvSpPr>
        <p:spPr/>
        <p:txBody>
          <a:bodyPr/>
          <a:lstStyle/>
          <a:p>
            <a:endParaRPr lang="es-VE" dirty="0"/>
          </a:p>
        </p:txBody>
      </p:sp>
      <p:grpSp>
        <p:nvGrpSpPr>
          <p:cNvPr id="6" name="Group 1"/>
          <p:cNvGrpSpPr/>
          <p:nvPr/>
        </p:nvGrpSpPr>
        <p:grpSpPr>
          <a:xfrm>
            <a:off x="2126330" y="1638421"/>
            <a:ext cx="8064500" cy="4094503"/>
            <a:chOff x="2068512" y="1386542"/>
            <a:chExt cx="8064500" cy="4094503"/>
          </a:xfrm>
        </p:grpSpPr>
        <p:pic>
          <p:nvPicPr>
            <p:cNvPr id="7" name="Picture 6"/>
            <p:cNvPicPr>
              <a:picLocks noChangeAspect="1" noChangeArrowheads="1"/>
            </p:cNvPicPr>
            <p:nvPr/>
          </p:nvPicPr>
          <p:blipFill>
            <a:blip r:embed="rId3" cstate="print"/>
            <a:srcRect/>
            <a:stretch>
              <a:fillRect/>
            </a:stretch>
          </p:blipFill>
          <p:spPr bwMode="auto">
            <a:xfrm>
              <a:off x="2069746" y="3522257"/>
              <a:ext cx="3767138" cy="1066800"/>
            </a:xfrm>
            <a:prstGeom prst="rect">
              <a:avLst/>
            </a:prstGeom>
            <a:noFill/>
            <a:ln w="28575">
              <a:solidFill>
                <a:srgbClr val="F7941D"/>
              </a:solidFill>
              <a:miter lim="800000"/>
              <a:headEnd type="none" w="sm" len="sm"/>
              <a:tailEnd type="none" w="sm" len="sm"/>
            </a:ln>
          </p:spPr>
        </p:pic>
        <p:sp>
          <p:nvSpPr>
            <p:cNvPr id="8" name="Text Box 6"/>
            <p:cNvSpPr txBox="1">
              <a:spLocks noChangeArrowheads="1"/>
            </p:cNvSpPr>
            <p:nvPr/>
          </p:nvSpPr>
          <p:spPr bwMode="gray">
            <a:xfrm>
              <a:off x="2068512" y="4834714"/>
              <a:ext cx="6019800" cy="646331"/>
            </a:xfrm>
            <a:prstGeom prst="rect">
              <a:avLst/>
            </a:prstGeom>
            <a:noFill/>
            <a:ln w="28575">
              <a:noFill/>
              <a:miter lim="800000"/>
              <a:headEnd type="none" w="sm" len="sm"/>
              <a:tailEnd type="none" w="sm" len="sm"/>
            </a:ln>
          </p:spPr>
          <p:txBody>
            <a:bodyPr wrap="square">
              <a:spAutoFit/>
            </a:bodyPr>
            <a:lstStyle/>
            <a:p>
              <a:pPr defTabSz="228600"/>
              <a:r>
                <a:rPr lang="en-US" altLang="en-US" dirty="0">
                  <a:solidFill>
                    <a:srgbClr val="F7941D"/>
                  </a:solidFill>
                  <a:latin typeface="+mn-lt"/>
                </a:rPr>
                <a:t>The </a:t>
              </a:r>
              <a:r>
                <a:rPr lang="en-US" altLang="en-US" dirty="0" err="1">
                  <a:solidFill>
                    <a:srgbClr val="F7941D"/>
                  </a:solidFill>
                  <a:latin typeface="+mn-lt"/>
                </a:rPr>
                <a:t>subquery</a:t>
              </a:r>
              <a:r>
                <a:rPr lang="en-US" altLang="en-US" dirty="0">
                  <a:solidFill>
                    <a:srgbClr val="F7941D"/>
                  </a:solidFill>
                  <a:latin typeface="+mn-lt"/>
                </a:rPr>
                <a:t> returns no rows because  one of the values returned by a subquery is null.</a:t>
              </a:r>
            </a:p>
          </p:txBody>
        </p:sp>
        <p:sp>
          <p:nvSpPr>
            <p:cNvPr id="9" name="Content Placeholder 2"/>
            <p:cNvSpPr txBox="1">
              <a:spLocks/>
            </p:cNvSpPr>
            <p:nvPr/>
          </p:nvSpPr>
          <p:spPr bwMode="gray">
            <a:xfrm>
              <a:off x="2068512" y="1386542"/>
              <a:ext cx="8064500" cy="189005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emp.last_name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 emp</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emp.employee_id NOT IN</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(SELECT mgr.manager_id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FROM   employees mgr);</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283</a:t>
            </a:fld>
            <a:endParaRPr lang="es-VE" dirty="0"/>
          </a:p>
        </p:txBody>
      </p:sp>
    </p:spTree>
    <p:extLst>
      <p:ext uri="{BB962C8B-B14F-4D97-AF65-F5344CB8AC3E}">
        <p14:creationId xmlns:p14="http://schemas.microsoft.com/office/powerpoint/2010/main" val="23384865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Quiz</a:t>
            </a:r>
            <a:endParaRPr lang="es-VE" dirty="0"/>
          </a:p>
        </p:txBody>
      </p:sp>
      <p:sp>
        <p:nvSpPr>
          <p:cNvPr id="7" name="Marcador de contenido 6"/>
          <p:cNvSpPr>
            <a:spLocks noGrp="1"/>
          </p:cNvSpPr>
          <p:nvPr>
            <p:ph idx="1"/>
          </p:nvPr>
        </p:nvSpPr>
        <p:spPr/>
        <p:txBody>
          <a:bodyPr/>
          <a:lstStyle/>
          <a:p>
            <a:pPr marL="0" indent="0">
              <a:buNone/>
            </a:pPr>
            <a:r>
              <a:rPr lang="en-US" altLang="en-US" dirty="0">
                <a:latin typeface="Arial" charset="0"/>
              </a:rPr>
              <a:t>Using a </a:t>
            </a:r>
            <a:r>
              <a:rPr lang="en-US" altLang="en-US" dirty="0" err="1">
                <a:latin typeface="Arial" charset="0"/>
              </a:rPr>
              <a:t>subquery</a:t>
            </a:r>
            <a:r>
              <a:rPr lang="en-US" altLang="en-US" dirty="0">
                <a:latin typeface="Arial" charset="0"/>
              </a:rPr>
              <a:t> is equivalent to performing two sequential queries and using the result of the first query as the search values in the second query.</a:t>
            </a:r>
          </a:p>
          <a:p>
            <a:pPr lvl="1">
              <a:buFont typeface="Arial" charset="0"/>
              <a:buAutoNum type="alphaLcPeriod"/>
            </a:pPr>
            <a:r>
              <a:rPr lang="en-US" altLang="en-US" dirty="0"/>
              <a:t>True</a:t>
            </a:r>
          </a:p>
          <a:p>
            <a:pPr lvl="1">
              <a:buFont typeface="Arial" charset="0"/>
              <a:buAutoNum type="alphaLcPeriod"/>
            </a:pPr>
            <a:r>
              <a:rPr lang="en-US" altLang="en-US" dirty="0"/>
              <a:t>False</a:t>
            </a:r>
          </a:p>
          <a:p>
            <a:pPr marL="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284</a:t>
            </a:fld>
            <a:endParaRPr lang="es-VE" dirty="0"/>
          </a:p>
        </p:txBody>
      </p:sp>
    </p:spTree>
    <p:extLst>
      <p:ext uri="{BB962C8B-B14F-4D97-AF65-F5344CB8AC3E}">
        <p14:creationId xmlns:p14="http://schemas.microsoft.com/office/powerpoint/2010/main" val="70375157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Summary</a:t>
            </a:r>
            <a:endParaRPr lang="es-VE" dirty="0"/>
          </a:p>
        </p:txBody>
      </p:sp>
      <p:sp>
        <p:nvSpPr>
          <p:cNvPr id="7" name="Marcador de contenido 6"/>
          <p:cNvSpPr>
            <a:spLocks noGrp="1"/>
          </p:cNvSpPr>
          <p:nvPr>
            <p:ph idx="1"/>
          </p:nvPr>
        </p:nvSpPr>
        <p:spPr/>
        <p:txBody>
          <a:bodyPr/>
          <a:lstStyle/>
          <a:p>
            <a:pPr marL="0" indent="0">
              <a:buNone/>
            </a:pPr>
            <a:r>
              <a:rPr lang="en-US" altLang="en-US" dirty="0">
                <a:latin typeface="Arial" charset="0"/>
              </a:rPr>
              <a:t>In this lesson, you should have learned how to:</a:t>
            </a:r>
          </a:p>
          <a:p>
            <a:pPr lvl="1"/>
            <a:r>
              <a:rPr lang="en-US" altLang="en-US" dirty="0"/>
              <a:t>Define </a:t>
            </a:r>
            <a:r>
              <a:rPr lang="en-US" altLang="en-US" dirty="0" err="1"/>
              <a:t>subqueries</a:t>
            </a:r>
            <a:endParaRPr lang="en-US" altLang="en-US" dirty="0"/>
          </a:p>
          <a:p>
            <a:pPr lvl="1"/>
            <a:r>
              <a:rPr lang="en-US" altLang="en-US" dirty="0"/>
              <a:t>Identify the types of problems that </a:t>
            </a:r>
            <a:r>
              <a:rPr lang="en-US" altLang="en-US" dirty="0" err="1"/>
              <a:t>subqueries</a:t>
            </a:r>
            <a:r>
              <a:rPr lang="en-US" altLang="en-US" dirty="0"/>
              <a:t> can solve</a:t>
            </a:r>
          </a:p>
          <a:p>
            <a:pPr lvl="1"/>
            <a:r>
              <a:rPr lang="en-US" altLang="en-US" dirty="0"/>
              <a:t>Identify the types of </a:t>
            </a:r>
            <a:r>
              <a:rPr lang="en-US" altLang="en-US" dirty="0" err="1"/>
              <a:t>subqueries</a:t>
            </a:r>
            <a:endParaRPr lang="en-US" altLang="en-US" dirty="0"/>
          </a:p>
          <a:p>
            <a:pPr lvl="1"/>
            <a:r>
              <a:rPr lang="en-US" altLang="en-US" dirty="0"/>
              <a:t>Write single-row, multiple-row, multiple-column </a:t>
            </a:r>
            <a:r>
              <a:rPr lang="en-US" altLang="en-US" dirty="0" err="1"/>
              <a:t>subqueries</a:t>
            </a:r>
            <a:endParaRPr lang="en-US" altLang="en-US" dirty="0"/>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285</a:t>
            </a:fld>
            <a:endParaRPr lang="es-VE" dirty="0"/>
          </a:p>
        </p:txBody>
      </p:sp>
    </p:spTree>
    <p:extLst>
      <p:ext uri="{BB962C8B-B14F-4D97-AF65-F5344CB8AC3E}">
        <p14:creationId xmlns:p14="http://schemas.microsoft.com/office/powerpoint/2010/main" val="21930067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Practice 8: Overview</a:t>
            </a:r>
            <a:endParaRPr lang="es-VE" dirty="0"/>
          </a:p>
        </p:txBody>
      </p:sp>
      <p:sp>
        <p:nvSpPr>
          <p:cNvPr id="7" name="Marcador de contenido 6"/>
          <p:cNvSpPr>
            <a:spLocks noGrp="1"/>
          </p:cNvSpPr>
          <p:nvPr>
            <p:ph idx="1"/>
          </p:nvPr>
        </p:nvSpPr>
        <p:spPr/>
        <p:txBody>
          <a:bodyPr/>
          <a:lstStyle/>
          <a:p>
            <a:pPr marL="0" indent="0">
              <a:buNone/>
            </a:pPr>
            <a:r>
              <a:rPr lang="en-US" altLang="en-US" dirty="0">
                <a:latin typeface="Arial" charset="0"/>
              </a:rPr>
              <a:t>This practice covers the following topics:</a:t>
            </a:r>
          </a:p>
          <a:p>
            <a:pPr lvl="1"/>
            <a:r>
              <a:rPr lang="en-US" altLang="en-US" dirty="0"/>
              <a:t>Creating </a:t>
            </a:r>
            <a:r>
              <a:rPr lang="en-US" altLang="en-US" dirty="0" err="1"/>
              <a:t>subqueries</a:t>
            </a:r>
            <a:r>
              <a:rPr lang="en-US" altLang="en-US" dirty="0"/>
              <a:t> to query values based on unknown criteria</a:t>
            </a:r>
          </a:p>
          <a:p>
            <a:pPr lvl="1"/>
            <a:r>
              <a:rPr lang="en-US" altLang="en-US" dirty="0"/>
              <a:t>Using </a:t>
            </a:r>
            <a:r>
              <a:rPr lang="en-US" altLang="en-US" dirty="0" err="1"/>
              <a:t>subqueries</a:t>
            </a:r>
            <a:r>
              <a:rPr lang="en-US" altLang="en-US" dirty="0"/>
              <a:t> to find out the values that exist in one set of data and not in another</a:t>
            </a:r>
          </a:p>
          <a:p>
            <a:pPr marL="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286</a:t>
            </a:fld>
            <a:endParaRPr lang="es-VE" dirty="0"/>
          </a:p>
        </p:txBody>
      </p:sp>
    </p:spTree>
    <p:extLst>
      <p:ext uri="{BB962C8B-B14F-4D97-AF65-F5344CB8AC3E}">
        <p14:creationId xmlns:p14="http://schemas.microsoft.com/office/powerpoint/2010/main" val="36827180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ítulo 14"/>
          <p:cNvSpPr>
            <a:spLocks noGrp="1"/>
          </p:cNvSpPr>
          <p:nvPr>
            <p:ph type="subTitle" idx="4294967295"/>
          </p:nvPr>
        </p:nvSpPr>
        <p:spPr>
          <a:xfrm>
            <a:off x="4965143" y="4970192"/>
            <a:ext cx="7226856" cy="714986"/>
          </a:xfrm>
        </p:spPr>
        <p:txBody>
          <a:bodyPr/>
          <a:lstStyle/>
          <a:p>
            <a:r>
              <a:rPr lang="en-US" altLang="en-US" dirty="0"/>
              <a:t>Using Set Operators</a:t>
            </a:r>
            <a:endParaRPr lang="es-VE" dirty="0"/>
          </a:p>
        </p:txBody>
      </p:sp>
      <p:sp>
        <p:nvSpPr>
          <p:cNvPr id="14" name="Título 13"/>
          <p:cNvSpPr>
            <a:spLocks noGrp="1"/>
          </p:cNvSpPr>
          <p:nvPr>
            <p:ph type="ctrTitle"/>
          </p:nvPr>
        </p:nvSpPr>
        <p:spPr/>
        <p:txBody>
          <a:bodyPr/>
          <a:lstStyle/>
          <a:p>
            <a:r>
              <a:rPr lang="es-VE" dirty="0" smtClean="0"/>
              <a:t>Set Operators</a:t>
            </a:r>
            <a:endParaRPr lang="es-VE" dirty="0"/>
          </a:p>
        </p:txBody>
      </p:sp>
    </p:spTree>
    <p:extLst>
      <p:ext uri="{BB962C8B-B14F-4D97-AF65-F5344CB8AC3E}">
        <p14:creationId xmlns:p14="http://schemas.microsoft.com/office/powerpoint/2010/main" val="100438461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6"/>
          <p:cNvSpPr/>
          <p:nvPr/>
        </p:nvSpPr>
        <p:spPr bwMode="auto">
          <a:xfrm>
            <a:off x="3495588" y="1456699"/>
            <a:ext cx="8305800" cy="4522115"/>
          </a:xfrm>
          <a:prstGeom prst="roundRect">
            <a:avLst>
              <a:gd name="adj" fmla="val 926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5" name="Rounded Rectangle 21"/>
          <p:cNvSpPr/>
          <p:nvPr/>
        </p:nvSpPr>
        <p:spPr bwMode="auto">
          <a:xfrm>
            <a:off x="4596553" y="3815180"/>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6" name="Rounded Rectangle 23"/>
          <p:cNvSpPr/>
          <p:nvPr/>
        </p:nvSpPr>
        <p:spPr bwMode="auto">
          <a:xfrm>
            <a:off x="4596553" y="4840061"/>
            <a:ext cx="5713476" cy="831273"/>
          </a:xfrm>
          <a:prstGeom prst="roundRect">
            <a:avLst>
              <a:gd name="adj" fmla="val 28911"/>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7" name="Rounded Rectangle 24"/>
          <p:cNvSpPr/>
          <p:nvPr/>
        </p:nvSpPr>
        <p:spPr bwMode="auto">
          <a:xfrm>
            <a:off x="4596553" y="2790300"/>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8" name="Rounded Rectangle 25"/>
          <p:cNvSpPr/>
          <p:nvPr/>
        </p:nvSpPr>
        <p:spPr bwMode="auto">
          <a:xfrm>
            <a:off x="4595287" y="1765420"/>
            <a:ext cx="5716265"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9" name="TextBox 26"/>
          <p:cNvSpPr txBox="1"/>
          <p:nvPr/>
        </p:nvSpPr>
        <p:spPr>
          <a:xfrm>
            <a:off x="5206153" y="1904056"/>
            <a:ext cx="4491611"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6: Reporting Aggregated Data Using Group Functions</a:t>
            </a:r>
            <a:endParaRPr lang="en-US" sz="1500" dirty="0">
              <a:solidFill>
                <a:schemeClr val="tx1"/>
              </a:solidFill>
              <a:latin typeface="Courier New" pitchFamily="49" charset="0"/>
              <a:cs typeface="Courier New" pitchFamily="49" charset="0"/>
            </a:endParaRPr>
          </a:p>
        </p:txBody>
      </p:sp>
      <p:sp>
        <p:nvSpPr>
          <p:cNvPr id="10" name="TextBox 27"/>
          <p:cNvSpPr txBox="1"/>
          <p:nvPr/>
        </p:nvSpPr>
        <p:spPr>
          <a:xfrm>
            <a:off x="5269080" y="2928937"/>
            <a:ext cx="4083283"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7: Displaying Data from Multiple Tables Using Joins</a:t>
            </a:r>
          </a:p>
        </p:txBody>
      </p:sp>
      <p:sp>
        <p:nvSpPr>
          <p:cNvPr id="11" name="TextBox 28"/>
          <p:cNvSpPr txBox="1"/>
          <p:nvPr/>
        </p:nvSpPr>
        <p:spPr>
          <a:xfrm>
            <a:off x="5240020" y="4069233"/>
            <a:ext cx="4083283" cy="323165"/>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chemeClr val="tx1"/>
                </a:solidFill>
              </a:rPr>
              <a:t>Lesson 8: Using Subqueries to Solve Queries</a:t>
            </a:r>
          </a:p>
        </p:txBody>
      </p:sp>
      <p:sp>
        <p:nvSpPr>
          <p:cNvPr id="12" name="TextBox 29"/>
          <p:cNvSpPr txBox="1"/>
          <p:nvPr/>
        </p:nvSpPr>
        <p:spPr>
          <a:xfrm>
            <a:off x="5240020" y="5094114"/>
            <a:ext cx="4083283" cy="323165"/>
          </a:xfrm>
          <a:prstGeom prst="rect">
            <a:avLst/>
          </a:prstGeom>
          <a:noFill/>
        </p:spPr>
        <p:txBody>
          <a:bodyPr wrap="square" rtlCol="0" anchor="ctr">
            <a:spAutoFit/>
          </a:bodyPr>
          <a:lstStyle>
            <a:defPPr>
              <a:defRPr lang="en-US"/>
            </a:defPPr>
            <a:lvl1pPr>
              <a:defRPr sz="1500" b="1">
                <a:solidFill>
                  <a:schemeClr val="bg1"/>
                </a:solidFill>
              </a:defRPr>
            </a:lvl1pPr>
          </a:lstStyle>
          <a:p>
            <a:pPr defTabSz="228600" fontAlgn="auto">
              <a:spcBef>
                <a:spcPts val="0"/>
              </a:spcBef>
              <a:spcAft>
                <a:spcPts val="0"/>
              </a:spcAft>
              <a:defRPr/>
            </a:pPr>
            <a:r>
              <a:rPr lang="en-US" dirty="0"/>
              <a:t>Lesson 9: Using Set Operators</a:t>
            </a:r>
          </a:p>
        </p:txBody>
      </p:sp>
      <p:sp>
        <p:nvSpPr>
          <p:cNvPr id="13" name="Isosceles Triangle 30"/>
          <p:cNvSpPr>
            <a:spLocks noChangeAspect="1"/>
          </p:cNvSpPr>
          <p:nvPr/>
        </p:nvSpPr>
        <p:spPr bwMode="auto">
          <a:xfrm rot="5400000">
            <a:off x="4770820" y="3108004"/>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4" name="Isosceles Triangle 31"/>
          <p:cNvSpPr>
            <a:spLocks noChangeAspect="1"/>
          </p:cNvSpPr>
          <p:nvPr/>
        </p:nvSpPr>
        <p:spPr bwMode="auto">
          <a:xfrm rot="5400000">
            <a:off x="4770820" y="4132884"/>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5" name="Isosceles Triangle 32"/>
          <p:cNvSpPr>
            <a:spLocks noChangeAspect="1"/>
          </p:cNvSpPr>
          <p:nvPr/>
        </p:nvSpPr>
        <p:spPr bwMode="auto">
          <a:xfrm rot="5400000">
            <a:off x="4770820" y="5157765"/>
            <a:ext cx="293800" cy="195865"/>
          </a:xfrm>
          <a:prstGeom prst="triangle">
            <a:avLst/>
          </a:prstGeom>
          <a:solidFill>
            <a:srgbClr val="F7941D"/>
          </a:solidFill>
          <a:ln w="2857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6" name="Isosceles Triangle 33"/>
          <p:cNvSpPr>
            <a:spLocks noChangeAspect="1"/>
          </p:cNvSpPr>
          <p:nvPr/>
        </p:nvSpPr>
        <p:spPr bwMode="auto">
          <a:xfrm rot="5400000">
            <a:off x="4770820" y="2083124"/>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7" name="Group 34"/>
          <p:cNvGrpSpPr/>
          <p:nvPr/>
        </p:nvGrpSpPr>
        <p:grpSpPr>
          <a:xfrm>
            <a:off x="10235355" y="4954867"/>
            <a:ext cx="1715510" cy="591689"/>
            <a:chOff x="9786179" y="1585747"/>
            <a:chExt cx="1715510" cy="591689"/>
          </a:xfrm>
          <a:solidFill>
            <a:srgbClr val="F7941D"/>
          </a:solidFill>
        </p:grpSpPr>
        <p:sp>
          <p:nvSpPr>
            <p:cNvPr id="18" name="Freeform 35"/>
            <p:cNvSpPr/>
            <p:nvPr/>
          </p:nvSpPr>
          <p:spPr bwMode="auto">
            <a:xfrm>
              <a:off x="11346670" y="1627299"/>
              <a:ext cx="142410" cy="515233"/>
            </a:xfrm>
            <a:custGeom>
              <a:avLst/>
              <a:gdLst>
                <a:gd name="connsiteX0" fmla="*/ 0 w 142410"/>
                <a:gd name="connsiteY0" fmla="*/ 0 h 515233"/>
                <a:gd name="connsiteX1" fmla="*/ 56536 w 142410"/>
                <a:gd name="connsiteY1" fmla="*/ 0 h 515233"/>
                <a:gd name="connsiteX2" fmla="*/ 142410 w 142410"/>
                <a:gd name="connsiteY2" fmla="*/ 85874 h 515233"/>
                <a:gd name="connsiteX3" fmla="*/ 142410 w 142410"/>
                <a:gd name="connsiteY3" fmla="*/ 429359 h 515233"/>
                <a:gd name="connsiteX4" fmla="*/ 56536 w 142410"/>
                <a:gd name="connsiteY4" fmla="*/ 515233 h 515233"/>
                <a:gd name="connsiteX5" fmla="*/ 0 w 142410"/>
                <a:gd name="connsiteY5" fmla="*/ 515233 h 515233"/>
                <a:gd name="connsiteX6" fmla="*/ 0 w 142410"/>
                <a:gd name="connsiteY6" fmla="*/ 0 h 5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10" h="515233">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9" name="Freeform 36"/>
            <p:cNvSpPr/>
            <p:nvPr/>
          </p:nvSpPr>
          <p:spPr bwMode="auto">
            <a:xfrm>
              <a:off x="10097297" y="1662739"/>
              <a:ext cx="1404392" cy="437706"/>
            </a:xfrm>
            <a:custGeom>
              <a:avLst/>
              <a:gdLst>
                <a:gd name="connsiteX0" fmla="*/ 1376166 w 1404392"/>
                <a:gd name="connsiteY0" fmla="*/ 0 h 704932"/>
                <a:gd name="connsiteX1" fmla="*/ 1376773 w 1404392"/>
                <a:gd name="connsiteY1" fmla="*/ 564 h 704932"/>
                <a:gd name="connsiteX2" fmla="*/ 1404392 w 1404392"/>
                <a:gd name="connsiteY2" fmla="*/ 92517 h 704932"/>
                <a:gd name="connsiteX3" fmla="*/ 1404392 w 1404392"/>
                <a:gd name="connsiteY3" fmla="*/ 612664 h 704932"/>
                <a:gd name="connsiteX4" fmla="*/ 1376773 w 1404392"/>
                <a:gd name="connsiteY4" fmla="*/ 704619 h 704932"/>
                <a:gd name="connsiteX5" fmla="*/ 1376436 w 1404392"/>
                <a:gd name="connsiteY5" fmla="*/ 704932 h 704932"/>
                <a:gd name="connsiteX6" fmla="*/ 1369115 w 1404392"/>
                <a:gd name="connsiteY6" fmla="*/ 680559 h 704932"/>
                <a:gd name="connsiteX7" fmla="*/ 1314010 w 1404392"/>
                <a:gd name="connsiteY7" fmla="*/ 649080 h 704932"/>
                <a:gd name="connsiteX8" fmla="*/ 0 w 1404392"/>
                <a:gd name="connsiteY8" fmla="*/ 649080 h 704932"/>
                <a:gd name="connsiteX9" fmla="*/ 0 w 1404392"/>
                <a:gd name="connsiteY9" fmla="*/ 54954 h 704932"/>
                <a:gd name="connsiteX10" fmla="*/ 1314010 w 1404392"/>
                <a:gd name="connsiteY10" fmla="*/ 54954 h 704932"/>
                <a:gd name="connsiteX11" fmla="*/ 1369115 w 1404392"/>
                <a:gd name="connsiteY11" fmla="*/ 23476 h 704932"/>
                <a:gd name="connsiteX12" fmla="*/ 1376166 w 1404392"/>
                <a:gd name="connsiteY12" fmla="*/ 0 h 70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392" h="704932">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0" name="Isosceles Triangle 37"/>
            <p:cNvSpPr/>
            <p:nvPr/>
          </p:nvSpPr>
          <p:spPr bwMode="auto">
            <a:xfrm rot="16200000">
              <a:off x="9701851" y="1670075"/>
              <a:ext cx="591689" cy="423034"/>
            </a:xfrm>
            <a:prstGeom prst="triangl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1" name="TextBox 38"/>
            <p:cNvSpPr txBox="1"/>
            <p:nvPr/>
          </p:nvSpPr>
          <p:spPr>
            <a:xfrm>
              <a:off x="10098845" y="1727704"/>
              <a:ext cx="1322479" cy="307777"/>
            </a:xfrm>
            <a:prstGeom prst="rect">
              <a:avLst/>
            </a:prstGeom>
            <a:grpFill/>
          </p:spPr>
          <p:txBody>
            <a:bodyPr wrap="square" rtlCol="0">
              <a:spAutoFit/>
            </a:bodyPr>
            <a:lstStyle/>
            <a:p>
              <a:pPr algn="ctr"/>
              <a:r>
                <a:rPr lang="en-US" sz="1400" b="1" dirty="0">
                  <a:solidFill>
                    <a:schemeClr val="bg1"/>
                  </a:solidFill>
                  <a:latin typeface="LavosHandy™"/>
                </a:rPr>
                <a:t>You are here!</a:t>
              </a:r>
            </a:p>
          </p:txBody>
        </p:sp>
      </p:grpSp>
      <p:sp>
        <p:nvSpPr>
          <p:cNvPr id="22" name="Rounded Rectangle 39"/>
          <p:cNvSpPr/>
          <p:nvPr/>
        </p:nvSpPr>
        <p:spPr bwMode="auto">
          <a:xfrm>
            <a:off x="3267319" y="2691879"/>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3" name="Rounded Rectangle 40"/>
          <p:cNvSpPr/>
          <p:nvPr/>
        </p:nvSpPr>
        <p:spPr bwMode="auto">
          <a:xfrm>
            <a:off x="3267319" y="1646415"/>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4" name="Rounded Rectangle 41"/>
          <p:cNvSpPr/>
          <p:nvPr/>
        </p:nvSpPr>
        <p:spPr bwMode="auto">
          <a:xfrm>
            <a:off x="3267319" y="3748131"/>
            <a:ext cx="960176" cy="982414"/>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5" name="Rounded Rectangle 42"/>
          <p:cNvSpPr/>
          <p:nvPr/>
        </p:nvSpPr>
        <p:spPr bwMode="auto">
          <a:xfrm>
            <a:off x="3267319" y="4792742"/>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6" name="Rectangle 43"/>
          <p:cNvSpPr/>
          <p:nvPr/>
        </p:nvSpPr>
        <p:spPr bwMode="auto">
          <a:xfrm>
            <a:off x="650742" y="1038056"/>
            <a:ext cx="3422440" cy="5499100"/>
          </a:xfrm>
          <a:prstGeom prst="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6200000" scaled="1"/>
            <a:tileRect/>
          </a:gradFill>
          <a:ln>
            <a:noFill/>
          </a:ln>
          <a:effectLst>
            <a:softEdge rad="317500"/>
          </a:effectLst>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7" name="Freeform 44"/>
          <p:cNvSpPr/>
          <p:nvPr/>
        </p:nvSpPr>
        <p:spPr bwMode="auto">
          <a:xfrm>
            <a:off x="611729" y="1676074"/>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8" name="Freeform 45"/>
          <p:cNvSpPr/>
          <p:nvPr/>
        </p:nvSpPr>
        <p:spPr bwMode="auto">
          <a:xfrm>
            <a:off x="611729" y="2725886"/>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9" name="Freeform 46"/>
          <p:cNvSpPr/>
          <p:nvPr/>
        </p:nvSpPr>
        <p:spPr bwMode="auto">
          <a:xfrm>
            <a:off x="611729" y="3779997"/>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30" name="Freeform 47"/>
          <p:cNvSpPr/>
          <p:nvPr/>
        </p:nvSpPr>
        <p:spPr bwMode="auto">
          <a:xfrm>
            <a:off x="611729" y="4822435"/>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31" name="TextBox 48"/>
          <p:cNvSpPr txBox="1"/>
          <p:nvPr/>
        </p:nvSpPr>
        <p:spPr>
          <a:xfrm>
            <a:off x="969212" y="1971692"/>
            <a:ext cx="243396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Lesson 1: Introduction</a:t>
            </a:r>
          </a:p>
        </p:txBody>
      </p:sp>
      <p:sp>
        <p:nvSpPr>
          <p:cNvPr id="32" name="TextBox 49"/>
          <p:cNvSpPr txBox="1"/>
          <p:nvPr/>
        </p:nvSpPr>
        <p:spPr>
          <a:xfrm>
            <a:off x="969212" y="2906087"/>
            <a:ext cx="29327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1: Retrieving, Restricting, and Sorting Data</a:t>
            </a:r>
          </a:p>
        </p:txBody>
      </p:sp>
      <p:sp>
        <p:nvSpPr>
          <p:cNvPr id="33" name="TextBox 50"/>
          <p:cNvSpPr txBox="1"/>
          <p:nvPr/>
        </p:nvSpPr>
        <p:spPr>
          <a:xfrm>
            <a:off x="969212" y="3963517"/>
            <a:ext cx="29835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1">
                <a:solidFill>
                  <a:schemeClr val="bg1"/>
                </a:solidFill>
              </a:defRPr>
            </a:lvl1pPr>
          </a:lstStyle>
          <a:p>
            <a:r>
              <a:rPr lang="en-US" dirty="0"/>
              <a:t>Unit 2: Joins, Subqueries, and Set Operators</a:t>
            </a:r>
          </a:p>
        </p:txBody>
      </p:sp>
      <p:sp>
        <p:nvSpPr>
          <p:cNvPr id="34" name="TextBox 51"/>
          <p:cNvSpPr txBox="1"/>
          <p:nvPr/>
        </p:nvSpPr>
        <p:spPr>
          <a:xfrm>
            <a:off x="969212" y="5118053"/>
            <a:ext cx="221269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3: DML and DDL</a:t>
            </a:r>
          </a:p>
        </p:txBody>
      </p:sp>
      <p:sp>
        <p:nvSpPr>
          <p:cNvPr id="2" name="Título 1"/>
          <p:cNvSpPr>
            <a:spLocks noGrp="1"/>
          </p:cNvSpPr>
          <p:nvPr>
            <p:ph type="title"/>
          </p:nvPr>
        </p:nvSpPr>
        <p:spPr/>
        <p:txBody>
          <a:bodyPr/>
          <a:lstStyle/>
          <a:p>
            <a:r>
              <a:rPr lang="en-US" altLang="en-US" dirty="0"/>
              <a:t>Course Roadmap</a:t>
            </a:r>
            <a:endParaRPr lang="es-VE" dirty="0"/>
          </a:p>
        </p:txBody>
      </p:sp>
      <p:sp>
        <p:nvSpPr>
          <p:cNvPr id="3" name="Marcador de número de diapositiva 2"/>
          <p:cNvSpPr>
            <a:spLocks noGrp="1"/>
          </p:cNvSpPr>
          <p:nvPr>
            <p:ph type="sldNum" sz="quarter" idx="12"/>
          </p:nvPr>
        </p:nvSpPr>
        <p:spPr/>
        <p:txBody>
          <a:bodyPr/>
          <a:lstStyle/>
          <a:p>
            <a:fld id="{3F142242-9245-470F-9EB3-514B6C674675}" type="slidenum">
              <a:rPr lang="es-VE" smtClean="0"/>
              <a:pPr/>
              <a:t>288</a:t>
            </a:fld>
            <a:endParaRPr lang="es-VE" dirty="0"/>
          </a:p>
        </p:txBody>
      </p:sp>
    </p:spTree>
    <p:extLst>
      <p:ext uri="{BB962C8B-B14F-4D97-AF65-F5344CB8AC3E}">
        <p14:creationId xmlns:p14="http://schemas.microsoft.com/office/powerpoint/2010/main" val="202361319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Objectives</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After completing this lesson, you should be able to do the following:</a:t>
            </a:r>
          </a:p>
          <a:p>
            <a:pPr lvl="1"/>
            <a:r>
              <a:rPr lang="en-US" altLang="en-US" dirty="0"/>
              <a:t>Describe set operators</a:t>
            </a:r>
          </a:p>
          <a:p>
            <a:pPr lvl="1"/>
            <a:r>
              <a:rPr lang="en-US" altLang="en-US" dirty="0"/>
              <a:t>Use a set operator to combine multiple queries into a single query</a:t>
            </a:r>
          </a:p>
          <a:p>
            <a:pPr lvl="1"/>
            <a:r>
              <a:rPr lang="en-US" altLang="en-US" dirty="0"/>
              <a:t>Control the order of rows returned</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289</a:t>
            </a:fld>
            <a:endParaRPr lang="es-VE" dirty="0"/>
          </a:p>
        </p:txBody>
      </p:sp>
    </p:spTree>
    <p:extLst>
      <p:ext uri="{BB962C8B-B14F-4D97-AF65-F5344CB8AC3E}">
        <p14:creationId xmlns:p14="http://schemas.microsoft.com/office/powerpoint/2010/main" val="73704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SQL </a:t>
            </a:r>
            <a:r>
              <a:rPr lang="en-US" dirty="0" smtClean="0"/>
              <a:t>Statements</a:t>
            </a:r>
            <a:endParaRPr dirty="0"/>
          </a:p>
        </p:txBody>
      </p:sp>
      <p:grpSp>
        <p:nvGrpSpPr>
          <p:cNvPr id="734" name="Google Shape;734;p44"/>
          <p:cNvGrpSpPr/>
          <p:nvPr/>
        </p:nvGrpSpPr>
        <p:grpSpPr>
          <a:xfrm>
            <a:off x="2579186" y="1133830"/>
            <a:ext cx="6897388" cy="4943265"/>
            <a:chOff x="2627312" y="957368"/>
            <a:chExt cx="6897388" cy="4943265"/>
          </a:xfrm>
        </p:grpSpPr>
        <p:sp>
          <p:nvSpPr>
            <p:cNvPr id="735" name="Google Shape;735;p44"/>
            <p:cNvSpPr/>
            <p:nvPr/>
          </p:nvSpPr>
          <p:spPr>
            <a:xfrm>
              <a:off x="7387800" y="4986233"/>
              <a:ext cx="2136768" cy="914400"/>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0" tIns="121875" rIns="16925" bIns="0" anchor="ctr" anchorCtr="0">
              <a:noAutofit/>
            </a:bodyPr>
            <a:lstStyle/>
            <a:p>
              <a:pPr marL="0" marR="0" lvl="0" indent="0" algn="ctr" rtl="0">
                <a:lnSpc>
                  <a:spcPct val="65000"/>
                </a:lnSpc>
                <a:spcBef>
                  <a:spcPts val="0"/>
                </a:spcBef>
                <a:spcAft>
                  <a:spcPts val="0"/>
                </a:spcAft>
                <a:buClr>
                  <a:schemeClr val="dk1"/>
                </a:buClr>
                <a:buSzPts val="1800"/>
                <a:buFont typeface="Calibri"/>
                <a:buNone/>
              </a:pPr>
              <a:endParaRPr sz="1800" b="1">
                <a:solidFill>
                  <a:schemeClr val="dk1"/>
                </a:solidFill>
                <a:latin typeface="Courier New"/>
                <a:ea typeface="Courier New"/>
                <a:cs typeface="Courier New"/>
                <a:sym typeface="Courier New"/>
              </a:endParaRPr>
            </a:p>
            <a:p>
              <a:pPr marL="0" marR="0" lvl="0" indent="0" algn="ctr" rtl="0">
                <a:lnSpc>
                  <a:spcPct val="65000"/>
                </a:lnSpc>
                <a:spcBef>
                  <a:spcPts val="360"/>
                </a:spcBef>
                <a:spcAft>
                  <a:spcPts val="0"/>
                </a:spcAft>
                <a:buClr>
                  <a:schemeClr val="dk1"/>
                </a:buClr>
                <a:buSzPts val="1800"/>
                <a:buFont typeface="Courier New"/>
                <a:buNone/>
              </a:pPr>
              <a:r>
                <a:rPr lang="en-US" sz="1600" b="1">
                  <a:solidFill>
                    <a:schemeClr val="dk1"/>
                  </a:solidFill>
                  <a:latin typeface="Courier New"/>
                  <a:ea typeface="Courier New"/>
                  <a:cs typeface="Courier New"/>
                  <a:sym typeface="Courier New"/>
                </a:rPr>
                <a:t>COMMIT</a:t>
              </a:r>
              <a:endParaRPr sz="1600">
                <a:solidFill>
                  <a:schemeClr val="dk1"/>
                </a:solidFill>
                <a:latin typeface="Calibri"/>
                <a:ea typeface="Calibri"/>
                <a:cs typeface="Calibri"/>
                <a:sym typeface="Calibri"/>
              </a:endParaRPr>
            </a:p>
            <a:p>
              <a:pPr marL="0" marR="0" lvl="0" indent="0" algn="ctr" rtl="0">
                <a:lnSpc>
                  <a:spcPct val="65000"/>
                </a:lnSpc>
                <a:spcBef>
                  <a:spcPts val="360"/>
                </a:spcBef>
                <a:spcAft>
                  <a:spcPts val="0"/>
                </a:spcAft>
                <a:buClr>
                  <a:schemeClr val="dk1"/>
                </a:buClr>
                <a:buSzPts val="1800"/>
                <a:buFont typeface="Courier New"/>
                <a:buNone/>
              </a:pPr>
              <a:r>
                <a:rPr lang="en-US" sz="1600" b="1">
                  <a:solidFill>
                    <a:schemeClr val="dk1"/>
                  </a:solidFill>
                  <a:latin typeface="Courier New"/>
                  <a:ea typeface="Courier New"/>
                  <a:cs typeface="Courier New"/>
                  <a:sym typeface="Courier New"/>
                </a:rPr>
                <a:t>ROLLBACK</a:t>
              </a:r>
              <a:endParaRPr sz="1600">
                <a:solidFill>
                  <a:schemeClr val="dk1"/>
                </a:solidFill>
                <a:latin typeface="Calibri"/>
                <a:ea typeface="Calibri"/>
                <a:cs typeface="Calibri"/>
                <a:sym typeface="Calibri"/>
              </a:endParaRPr>
            </a:p>
            <a:p>
              <a:pPr marL="0" marR="0" lvl="0" indent="0" algn="ctr" rtl="0">
                <a:lnSpc>
                  <a:spcPct val="65000"/>
                </a:lnSpc>
                <a:spcBef>
                  <a:spcPts val="360"/>
                </a:spcBef>
                <a:spcAft>
                  <a:spcPts val="0"/>
                </a:spcAft>
                <a:buClr>
                  <a:schemeClr val="dk1"/>
                </a:buClr>
                <a:buSzPts val="1800"/>
                <a:buFont typeface="Courier New"/>
                <a:buNone/>
              </a:pPr>
              <a:r>
                <a:rPr lang="en-US" sz="1600" b="1">
                  <a:solidFill>
                    <a:schemeClr val="dk1"/>
                  </a:solidFill>
                  <a:latin typeface="Courier New"/>
                  <a:ea typeface="Courier New"/>
                  <a:cs typeface="Courier New"/>
                  <a:sym typeface="Courier New"/>
                </a:rPr>
                <a:t>SAVEPOINT</a:t>
              </a:r>
              <a:endParaRPr sz="1600">
                <a:solidFill>
                  <a:schemeClr val="dk1"/>
                </a:solidFill>
                <a:latin typeface="Calibri"/>
                <a:ea typeface="Calibri"/>
                <a:cs typeface="Calibri"/>
                <a:sym typeface="Calibri"/>
              </a:endParaRPr>
            </a:p>
            <a:p>
              <a:pPr marL="0" marR="0" lvl="0" indent="0" algn="ctr" rtl="0">
                <a:lnSpc>
                  <a:spcPct val="65000"/>
                </a:lnSpc>
                <a:spcBef>
                  <a:spcPts val="360"/>
                </a:spcBef>
                <a:spcAft>
                  <a:spcPts val="0"/>
                </a:spcAft>
                <a:buClr>
                  <a:schemeClr val="dk1"/>
                </a:buClr>
                <a:buSzPts val="1800"/>
                <a:buFont typeface="Calibri"/>
                <a:buNone/>
              </a:pPr>
              <a:endParaRPr sz="1800" b="1">
                <a:solidFill>
                  <a:schemeClr val="dk1"/>
                </a:solidFill>
                <a:latin typeface="Courier New"/>
                <a:ea typeface="Courier New"/>
                <a:cs typeface="Courier New"/>
                <a:sym typeface="Courier New"/>
              </a:endParaRPr>
            </a:p>
          </p:txBody>
        </p:sp>
        <p:sp>
          <p:nvSpPr>
            <p:cNvPr id="736" name="Google Shape;736;p44"/>
            <p:cNvSpPr/>
            <p:nvPr/>
          </p:nvSpPr>
          <p:spPr>
            <a:xfrm>
              <a:off x="7387800" y="4199311"/>
              <a:ext cx="2136768" cy="693470"/>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0" tIns="121875" rIns="16925" bIns="0" anchor="ctr" anchorCtr="0">
              <a:noAutofit/>
            </a:bodyPr>
            <a:lstStyle/>
            <a:p>
              <a:pPr marL="0" marR="0" lvl="0" indent="0" algn="ctr" rtl="0">
                <a:lnSpc>
                  <a:spcPct val="65000"/>
                </a:lnSpc>
                <a:spcBef>
                  <a:spcPts val="0"/>
                </a:spcBef>
                <a:spcAft>
                  <a:spcPts val="0"/>
                </a:spcAft>
                <a:buClr>
                  <a:schemeClr val="dk1"/>
                </a:buClr>
                <a:buSzPts val="1800"/>
                <a:buFont typeface="Calibri"/>
                <a:buNone/>
              </a:pPr>
              <a:endParaRPr sz="1800">
                <a:solidFill>
                  <a:schemeClr val="dk1"/>
                </a:solidFill>
                <a:latin typeface="Courier New"/>
                <a:ea typeface="Courier New"/>
                <a:cs typeface="Courier New"/>
                <a:sym typeface="Courier New"/>
              </a:endParaRPr>
            </a:p>
            <a:p>
              <a:pPr marL="609493" marR="0" lvl="1" indent="0" algn="l" rtl="0">
                <a:lnSpc>
                  <a:spcPct val="65000"/>
                </a:lnSpc>
                <a:spcBef>
                  <a:spcPts val="360"/>
                </a:spcBef>
                <a:spcAft>
                  <a:spcPts val="0"/>
                </a:spcAft>
                <a:buClr>
                  <a:schemeClr val="dk1"/>
                </a:buClr>
                <a:buSzPts val="1800"/>
                <a:buFont typeface="Courier New"/>
                <a:buNone/>
              </a:pPr>
              <a:r>
                <a:rPr lang="en-US" sz="1700" b="1" i="0" u="none" strike="noStrike" cap="none">
                  <a:solidFill>
                    <a:schemeClr val="dk1"/>
                  </a:solidFill>
                  <a:latin typeface="Courier New"/>
                  <a:ea typeface="Courier New"/>
                  <a:cs typeface="Courier New"/>
                  <a:sym typeface="Courier New"/>
                </a:rPr>
                <a:t>GRANT</a:t>
              </a:r>
              <a:endParaRPr sz="1700"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sz="1700" b="1" i="0" u="none" strike="noStrike" cap="none">
                  <a:solidFill>
                    <a:schemeClr val="dk1"/>
                  </a:solidFill>
                  <a:latin typeface="Courier New"/>
                  <a:ea typeface="Courier New"/>
                  <a:cs typeface="Courier New"/>
                  <a:sym typeface="Courier New"/>
                </a:rPr>
                <a:t>REVOKE</a:t>
              </a:r>
              <a:endParaRPr sz="1700" b="0" i="0" u="none" strike="noStrike" cap="none">
                <a:solidFill>
                  <a:schemeClr val="dk1"/>
                </a:solidFill>
                <a:latin typeface="Calibri"/>
                <a:ea typeface="Calibri"/>
                <a:cs typeface="Calibri"/>
                <a:sym typeface="Calibri"/>
              </a:endParaRPr>
            </a:p>
            <a:p>
              <a:pPr marL="0" marR="0" lvl="0" indent="0" algn="ctr" rtl="0">
                <a:lnSpc>
                  <a:spcPct val="65000"/>
                </a:lnSpc>
                <a:spcBef>
                  <a:spcPts val="360"/>
                </a:spcBef>
                <a:spcAft>
                  <a:spcPts val="0"/>
                </a:spcAft>
                <a:buClr>
                  <a:schemeClr val="dk1"/>
                </a:buClr>
                <a:buSzPts val="1800"/>
                <a:buFont typeface="Calibri"/>
                <a:buNone/>
              </a:pPr>
              <a:endParaRPr sz="1800" b="1">
                <a:solidFill>
                  <a:schemeClr val="dk1"/>
                </a:solidFill>
                <a:latin typeface="Courier New"/>
                <a:ea typeface="Courier New"/>
                <a:cs typeface="Courier New"/>
                <a:sym typeface="Courier New"/>
              </a:endParaRPr>
            </a:p>
          </p:txBody>
        </p:sp>
        <p:sp>
          <p:nvSpPr>
            <p:cNvPr id="737" name="Google Shape;737;p44"/>
            <p:cNvSpPr/>
            <p:nvPr/>
          </p:nvSpPr>
          <p:spPr>
            <a:xfrm>
              <a:off x="7387800" y="2529361"/>
              <a:ext cx="2136768" cy="1524000"/>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0" tIns="121875" rIns="16925" bIns="0" anchor="ctr" anchorCtr="0">
              <a:noAutofit/>
            </a:bodyPr>
            <a:lstStyle/>
            <a:p>
              <a:pPr marL="609493" marR="0" lvl="1" indent="0" algn="l" rtl="0">
                <a:lnSpc>
                  <a:spcPct val="65000"/>
                </a:lnSpc>
                <a:spcBef>
                  <a:spcPts val="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CREATE</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ALTER</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DROP</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RENAME</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TRUNCATE</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COMMENT</a:t>
              </a:r>
              <a:endParaRPr b="1" i="0" u="none" strike="noStrike" cap="none">
                <a:solidFill>
                  <a:schemeClr val="dk1"/>
                </a:solidFill>
                <a:latin typeface="Courier New"/>
                <a:ea typeface="Courier New"/>
                <a:cs typeface="Courier New"/>
                <a:sym typeface="Courier New"/>
              </a:endParaRPr>
            </a:p>
          </p:txBody>
        </p:sp>
        <p:sp>
          <p:nvSpPr>
            <p:cNvPr id="738" name="Google Shape;738;p44"/>
            <p:cNvSpPr/>
            <p:nvPr/>
          </p:nvSpPr>
          <p:spPr>
            <a:xfrm>
              <a:off x="7387800" y="1006581"/>
              <a:ext cx="2136900" cy="1371600"/>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0" tIns="121875" rIns="16925" bIns="0" anchor="ctr" anchorCtr="0">
              <a:noAutofit/>
            </a:bodyPr>
            <a:lstStyle/>
            <a:p>
              <a:pPr marL="609493" marR="0" lvl="1" indent="0" algn="l" rtl="0">
                <a:lnSpc>
                  <a:spcPct val="65000"/>
                </a:lnSpc>
                <a:spcBef>
                  <a:spcPts val="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SELECT</a:t>
              </a:r>
              <a:endParaRPr b="1" i="0" u="none" strike="noStrike" cap="none">
                <a:solidFill>
                  <a:schemeClr val="dk1"/>
                </a:solidFill>
                <a:latin typeface="Courier New"/>
                <a:ea typeface="Courier New"/>
                <a:cs typeface="Courier New"/>
                <a:sym typeface="Courier New"/>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INSERT</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UPDATE</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DELETE</a:t>
              </a:r>
              <a:endParaRPr b="0" i="0" u="none" strike="noStrike" cap="none">
                <a:solidFill>
                  <a:schemeClr val="dk1"/>
                </a:solidFill>
                <a:latin typeface="Calibri"/>
                <a:ea typeface="Calibri"/>
                <a:cs typeface="Calibri"/>
                <a:sym typeface="Calibri"/>
              </a:endParaRPr>
            </a:p>
            <a:p>
              <a:pPr marL="609493" marR="0" lvl="1" indent="0" algn="l" rtl="0">
                <a:lnSpc>
                  <a:spcPct val="65000"/>
                </a:lnSpc>
                <a:spcBef>
                  <a:spcPts val="360"/>
                </a:spcBef>
                <a:spcAft>
                  <a:spcPts val="0"/>
                </a:spcAft>
                <a:buClr>
                  <a:schemeClr val="dk1"/>
                </a:buClr>
                <a:buSzPts val="1800"/>
                <a:buFont typeface="Courier New"/>
                <a:buNone/>
              </a:pPr>
              <a:r>
                <a:rPr lang="en-US" b="1" i="0" u="none" strike="noStrike" cap="none">
                  <a:solidFill>
                    <a:schemeClr val="dk1"/>
                  </a:solidFill>
                  <a:latin typeface="Courier New"/>
                  <a:ea typeface="Courier New"/>
                  <a:cs typeface="Courier New"/>
                  <a:sym typeface="Courier New"/>
                </a:rPr>
                <a:t>MERGE</a:t>
              </a:r>
              <a:endParaRPr b="1" i="0" u="none" strike="noStrike" cap="none">
                <a:solidFill>
                  <a:schemeClr val="dk1"/>
                </a:solidFill>
                <a:latin typeface="Courier New"/>
                <a:ea typeface="Courier New"/>
                <a:cs typeface="Courier New"/>
                <a:sym typeface="Courier New"/>
              </a:endParaRPr>
            </a:p>
          </p:txBody>
        </p:sp>
        <p:sp>
          <p:nvSpPr>
            <p:cNvPr id="739" name="Google Shape;739;p44"/>
            <p:cNvSpPr/>
            <p:nvPr/>
          </p:nvSpPr>
          <p:spPr>
            <a:xfrm>
              <a:off x="2627312" y="4211321"/>
              <a:ext cx="3840480" cy="669925"/>
            </a:xfrm>
            <a:prstGeom prst="roundRect">
              <a:avLst>
                <a:gd name="adj" fmla="val 16667"/>
              </a:avLst>
            </a:prstGeom>
            <a:solidFill>
              <a:srgbClr val="818286"/>
            </a:solidFill>
            <a:ln w="28575" cap="flat" cmpd="sng">
              <a:solidFill>
                <a:srgbClr val="F794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Data control language (DCL)</a:t>
              </a:r>
              <a:endParaRPr sz="1800">
                <a:solidFill>
                  <a:schemeClr val="dk1"/>
                </a:solidFill>
                <a:latin typeface="Calibri"/>
                <a:ea typeface="Calibri"/>
                <a:cs typeface="Calibri"/>
                <a:sym typeface="Calibri"/>
              </a:endParaRPr>
            </a:p>
          </p:txBody>
        </p:sp>
        <p:sp>
          <p:nvSpPr>
            <p:cNvPr id="740" name="Google Shape;740;p44"/>
            <p:cNvSpPr/>
            <p:nvPr/>
          </p:nvSpPr>
          <p:spPr>
            <a:xfrm>
              <a:off x="2627312" y="4997557"/>
              <a:ext cx="3840480" cy="885825"/>
            </a:xfrm>
            <a:prstGeom prst="roundRect">
              <a:avLst>
                <a:gd name="adj" fmla="val 16667"/>
              </a:avLst>
            </a:prstGeom>
            <a:solidFill>
              <a:srgbClr val="818286"/>
            </a:solidFill>
            <a:ln w="28575" cap="flat" cmpd="sng">
              <a:solidFill>
                <a:srgbClr val="F794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Transaction control</a:t>
              </a:r>
              <a:endParaRPr sz="1800">
                <a:solidFill>
                  <a:schemeClr val="dk1"/>
                </a:solidFill>
                <a:latin typeface="Calibri"/>
                <a:ea typeface="Calibri"/>
                <a:cs typeface="Calibri"/>
                <a:sym typeface="Calibri"/>
              </a:endParaRPr>
            </a:p>
          </p:txBody>
        </p:sp>
        <p:sp>
          <p:nvSpPr>
            <p:cNvPr id="741" name="Google Shape;741;p44"/>
            <p:cNvSpPr/>
            <p:nvPr/>
          </p:nvSpPr>
          <p:spPr>
            <a:xfrm>
              <a:off x="2627312" y="2540529"/>
              <a:ext cx="3840480" cy="1554480"/>
            </a:xfrm>
            <a:prstGeom prst="roundRect">
              <a:avLst>
                <a:gd name="adj" fmla="val 16667"/>
              </a:avLst>
            </a:prstGeom>
            <a:solidFill>
              <a:srgbClr val="818286"/>
            </a:solidFill>
            <a:ln w="28575" cap="flat" cmpd="sng">
              <a:solidFill>
                <a:srgbClr val="F794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Data definition language (DDL)</a:t>
              </a:r>
              <a:endParaRPr sz="1800">
                <a:solidFill>
                  <a:schemeClr val="dk1"/>
                </a:solidFill>
                <a:latin typeface="Calibri"/>
                <a:ea typeface="Calibri"/>
                <a:cs typeface="Calibri"/>
                <a:sym typeface="Calibri"/>
              </a:endParaRPr>
            </a:p>
          </p:txBody>
        </p:sp>
        <p:sp>
          <p:nvSpPr>
            <p:cNvPr id="742" name="Google Shape;742;p44"/>
            <p:cNvSpPr/>
            <p:nvPr/>
          </p:nvSpPr>
          <p:spPr>
            <a:xfrm>
              <a:off x="2627312" y="957368"/>
              <a:ext cx="3840480" cy="1466850"/>
            </a:xfrm>
            <a:prstGeom prst="roundRect">
              <a:avLst>
                <a:gd name="adj" fmla="val 16667"/>
              </a:avLst>
            </a:prstGeom>
            <a:solidFill>
              <a:srgbClr val="818286"/>
            </a:solidFill>
            <a:ln w="28575" cap="flat" cmpd="sng">
              <a:solidFill>
                <a:srgbClr val="F794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Data manipulation language (DML)</a:t>
              </a:r>
              <a:endParaRPr sz="1800">
                <a:solidFill>
                  <a:schemeClr val="dk1"/>
                </a:solidFill>
                <a:latin typeface="Calibri"/>
                <a:ea typeface="Calibri"/>
                <a:cs typeface="Calibri"/>
                <a:sym typeface="Calibri"/>
              </a:endParaRPr>
            </a:p>
          </p:txBody>
        </p:sp>
        <p:sp>
          <p:nvSpPr>
            <p:cNvPr id="743" name="Google Shape;743;p44"/>
            <p:cNvSpPr/>
            <p:nvPr/>
          </p:nvSpPr>
          <p:spPr>
            <a:xfrm rot="-5400000">
              <a:off x="6450968" y="1197082"/>
              <a:ext cx="990600" cy="914400"/>
            </a:xfrm>
            <a:prstGeom prst="triangle">
              <a:avLst>
                <a:gd name="adj" fmla="val 50000"/>
              </a:avLst>
            </a:prstGeom>
            <a:gradFill>
              <a:gsLst>
                <a:gs pos="0">
                  <a:srgbClr val="975506"/>
                </a:gs>
                <a:gs pos="50000">
                  <a:srgbClr val="DB7C0A"/>
                </a:gs>
                <a:gs pos="100000">
                  <a:srgbClr val="FF950C"/>
                </a:gs>
              </a:gsLst>
              <a:lin ang="54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744" name="Google Shape;744;p44"/>
            <p:cNvSpPr/>
            <p:nvPr/>
          </p:nvSpPr>
          <p:spPr>
            <a:xfrm rot="-5400000">
              <a:off x="6603368" y="4092681"/>
              <a:ext cx="685800" cy="914400"/>
            </a:xfrm>
            <a:prstGeom prst="triangle">
              <a:avLst>
                <a:gd name="adj" fmla="val 50000"/>
              </a:avLst>
            </a:prstGeom>
            <a:gradFill>
              <a:gsLst>
                <a:gs pos="0">
                  <a:srgbClr val="975506"/>
                </a:gs>
                <a:gs pos="50000">
                  <a:srgbClr val="DB7C0A"/>
                </a:gs>
                <a:gs pos="100000">
                  <a:srgbClr val="FF950C"/>
                </a:gs>
              </a:gsLst>
              <a:lin ang="54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745" name="Google Shape;745;p44"/>
            <p:cNvSpPr/>
            <p:nvPr/>
          </p:nvSpPr>
          <p:spPr>
            <a:xfrm rot="-5400000">
              <a:off x="6298568" y="2815753"/>
              <a:ext cx="1295400" cy="914400"/>
            </a:xfrm>
            <a:prstGeom prst="triangle">
              <a:avLst>
                <a:gd name="adj" fmla="val 50000"/>
              </a:avLst>
            </a:prstGeom>
            <a:gradFill>
              <a:gsLst>
                <a:gs pos="0">
                  <a:srgbClr val="975506"/>
                </a:gs>
                <a:gs pos="50000">
                  <a:srgbClr val="DB7C0A"/>
                </a:gs>
                <a:gs pos="100000">
                  <a:srgbClr val="FF950C"/>
                </a:gs>
              </a:gsLst>
              <a:lin ang="54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746" name="Google Shape;746;p44"/>
            <p:cNvSpPr/>
            <p:nvPr/>
          </p:nvSpPr>
          <p:spPr>
            <a:xfrm rot="-5400000">
              <a:off x="6565268" y="4968981"/>
              <a:ext cx="762000" cy="914400"/>
            </a:xfrm>
            <a:prstGeom prst="triangle">
              <a:avLst>
                <a:gd name="adj" fmla="val 50000"/>
              </a:avLst>
            </a:prstGeom>
            <a:gradFill>
              <a:gsLst>
                <a:gs pos="0">
                  <a:srgbClr val="975506"/>
                </a:gs>
                <a:gs pos="50000">
                  <a:srgbClr val="DB7C0A"/>
                </a:gs>
                <a:gs pos="100000">
                  <a:srgbClr val="FF950C"/>
                </a:gs>
              </a:gsLst>
              <a:lin ang="54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sp>
        <p:nvSpPr>
          <p:cNvPr id="1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29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lstStyle/>
          <a:p>
            <a:pPr lvl="1">
              <a:buClr>
                <a:srgbClr val="F7941D"/>
              </a:buClr>
            </a:pPr>
            <a:r>
              <a:rPr lang="en-US" altLang="en-US" dirty="0">
                <a:solidFill>
                  <a:schemeClr val="tx1"/>
                </a:solidFill>
              </a:rPr>
              <a:t>Set operators: Types and guidelines</a:t>
            </a:r>
          </a:p>
          <a:p>
            <a:pPr lvl="1">
              <a:buClr>
                <a:srgbClr val="A6A6A6"/>
              </a:buClr>
            </a:pPr>
            <a:r>
              <a:rPr lang="en-US" altLang="en-US" dirty="0">
                <a:solidFill>
                  <a:schemeClr val="tx1"/>
                </a:solidFill>
              </a:rPr>
              <a:t>Tables used in this lesson</a:t>
            </a:r>
          </a:p>
          <a:p>
            <a:pPr lvl="1">
              <a:buClr>
                <a:srgbClr val="A6A6A6"/>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A6A6A6"/>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A6A6A6"/>
              </a:buClr>
            </a:pPr>
            <a:r>
              <a:rPr lang="en-US" altLang="en-US" dirty="0">
                <a:solidFill>
                  <a:schemeClr val="tx1"/>
                </a:solidFill>
              </a:rPr>
              <a:t>Using the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operations</a:t>
            </a:r>
          </a:p>
          <a:p>
            <a:pPr marL="2540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290</a:t>
            </a:fld>
            <a:endParaRPr lang="es-VE" dirty="0"/>
          </a:p>
        </p:txBody>
      </p:sp>
    </p:spTree>
    <p:extLst>
      <p:ext uri="{BB962C8B-B14F-4D97-AF65-F5344CB8AC3E}">
        <p14:creationId xmlns:p14="http://schemas.microsoft.com/office/powerpoint/2010/main" val="39918400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Set Operators</a:t>
            </a:r>
            <a:endParaRPr lang="es-VE" dirty="0"/>
          </a:p>
        </p:txBody>
      </p:sp>
      <p:sp>
        <p:nvSpPr>
          <p:cNvPr id="6" name="Rounded Rectangle 32"/>
          <p:cNvSpPr/>
          <p:nvPr/>
        </p:nvSpPr>
        <p:spPr bwMode="auto">
          <a:xfrm flipH="1">
            <a:off x="1143164" y="4598455"/>
            <a:ext cx="10273213" cy="1679839"/>
          </a:xfrm>
          <a:prstGeom prst="roundRect">
            <a:avLst>
              <a:gd name="adj" fmla="val 16432"/>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bg1">
                <a:lumMod val="95000"/>
              </a:schemeClr>
            </a:solidFill>
            <a:prstDash val="solid"/>
            <a:round/>
            <a:headEnd type="none" w="sm" len="sm"/>
            <a:tailEnd type="none" w="sm" len="sm"/>
          </a:ln>
          <a:effectLst/>
        </p:spPr>
        <p:txBody>
          <a:bodyPr/>
          <a:lstStyle/>
          <a:p>
            <a:pPr algn="ctr" defTabSz="228600" eaLnBrk="1" hangingPunct="1">
              <a:spcBef>
                <a:spcPct val="20000"/>
              </a:spcBef>
              <a:buClr>
                <a:srgbClr val="FF0000"/>
              </a:buClr>
              <a:defRPr/>
            </a:pPr>
            <a:endParaRPr lang="en-US" dirty="0">
              <a:latin typeface="Arial" pitchFamily="34" charset="0"/>
            </a:endParaRPr>
          </a:p>
        </p:txBody>
      </p:sp>
      <p:sp>
        <p:nvSpPr>
          <p:cNvPr id="7" name="Rounded Rectangle 31"/>
          <p:cNvSpPr/>
          <p:nvPr/>
        </p:nvSpPr>
        <p:spPr bwMode="auto">
          <a:xfrm flipH="1">
            <a:off x="1143164" y="2803604"/>
            <a:ext cx="10273213" cy="1679839"/>
          </a:xfrm>
          <a:prstGeom prst="roundRect">
            <a:avLst>
              <a:gd name="adj" fmla="val 16432"/>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bg1">
                <a:lumMod val="95000"/>
              </a:schemeClr>
            </a:solidFill>
            <a:prstDash val="solid"/>
            <a:round/>
            <a:headEnd type="none" w="sm" len="sm"/>
            <a:tailEnd type="none" w="sm" len="sm"/>
          </a:ln>
          <a:effectLst/>
        </p:spPr>
        <p:txBody>
          <a:bodyPr/>
          <a:lstStyle/>
          <a:p>
            <a:pPr algn="ctr" defTabSz="228600" eaLnBrk="1" hangingPunct="1">
              <a:spcBef>
                <a:spcPct val="20000"/>
              </a:spcBef>
              <a:buClr>
                <a:srgbClr val="FF0000"/>
              </a:buClr>
              <a:defRPr/>
            </a:pPr>
            <a:endParaRPr lang="en-US" dirty="0">
              <a:latin typeface="Arial" pitchFamily="34" charset="0"/>
            </a:endParaRPr>
          </a:p>
        </p:txBody>
      </p:sp>
      <p:sp>
        <p:nvSpPr>
          <p:cNvPr id="8" name="Rounded Rectangle 29"/>
          <p:cNvSpPr/>
          <p:nvPr/>
        </p:nvSpPr>
        <p:spPr bwMode="auto">
          <a:xfrm flipH="1">
            <a:off x="1143164" y="1007437"/>
            <a:ext cx="10273213" cy="1679839"/>
          </a:xfrm>
          <a:prstGeom prst="roundRect">
            <a:avLst>
              <a:gd name="adj" fmla="val 16432"/>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a:ln w="28575" cap="flat" cmpd="sng" algn="ctr">
            <a:solidFill>
              <a:schemeClr val="bg1">
                <a:lumMod val="95000"/>
              </a:schemeClr>
            </a:solidFill>
            <a:prstDash val="solid"/>
            <a:round/>
            <a:headEnd type="none" w="sm" len="sm"/>
            <a:tailEnd type="none" w="sm" len="sm"/>
          </a:ln>
          <a:effectLst/>
        </p:spPr>
        <p:txBody>
          <a:bodyPr/>
          <a:lstStyle/>
          <a:p>
            <a:pPr algn="ctr" defTabSz="228600" eaLnBrk="1" hangingPunct="1">
              <a:spcBef>
                <a:spcPct val="20000"/>
              </a:spcBef>
              <a:buClr>
                <a:srgbClr val="FF0000"/>
              </a:buClr>
              <a:defRPr/>
            </a:pPr>
            <a:endParaRPr lang="en-US" dirty="0">
              <a:latin typeface="Arial" pitchFamily="34" charset="0"/>
            </a:endParaRPr>
          </a:p>
        </p:txBody>
      </p:sp>
      <p:sp>
        <p:nvSpPr>
          <p:cNvPr id="9" name="Rectangle 3"/>
          <p:cNvSpPr>
            <a:spLocks noChangeArrowheads="1"/>
          </p:cNvSpPr>
          <p:nvPr/>
        </p:nvSpPr>
        <p:spPr bwMode="auto">
          <a:xfrm>
            <a:off x="7184103" y="1712828"/>
            <a:ext cx="3381375" cy="431529"/>
          </a:xfrm>
          <a:prstGeom prst="rect">
            <a:avLst/>
          </a:prstGeom>
          <a:noFill/>
          <a:ln w="9525">
            <a:noFill/>
            <a:miter lim="800000"/>
            <a:headEnd/>
            <a:tailEnd/>
          </a:ln>
        </p:spPr>
        <p:txBody>
          <a:bodyPr lIns="92075" tIns="46038" rIns="92075" bIns="46038">
            <a:spAutoFit/>
          </a:bodyPr>
          <a:lstStyle/>
          <a:p>
            <a:r>
              <a:rPr lang="en-US" altLang="en-US" sz="2200" dirty="0">
                <a:latin typeface="Courier New" pitchFamily="49" charset="0"/>
              </a:rPr>
              <a:t>UNION</a:t>
            </a:r>
            <a:r>
              <a:rPr lang="en-US" altLang="en-US" sz="2200" dirty="0"/>
              <a:t>/</a:t>
            </a:r>
            <a:r>
              <a:rPr lang="en-US" altLang="en-US" sz="2200" dirty="0">
                <a:latin typeface="Courier New" pitchFamily="49" charset="0"/>
              </a:rPr>
              <a:t>UNION</a:t>
            </a:r>
            <a:r>
              <a:rPr lang="en-US" altLang="en-US" sz="2200" dirty="0"/>
              <a:t> </a:t>
            </a:r>
            <a:r>
              <a:rPr lang="en-US" altLang="en-US" sz="2200" dirty="0">
                <a:latin typeface="Courier New" pitchFamily="49" charset="0"/>
              </a:rPr>
              <a:t>ALL</a:t>
            </a:r>
          </a:p>
        </p:txBody>
      </p:sp>
      <p:sp>
        <p:nvSpPr>
          <p:cNvPr id="10" name="Rectangle 4"/>
          <p:cNvSpPr>
            <a:spLocks noChangeArrowheads="1"/>
          </p:cNvSpPr>
          <p:nvPr/>
        </p:nvSpPr>
        <p:spPr bwMode="auto">
          <a:xfrm>
            <a:off x="2864515" y="950828"/>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A</a:t>
            </a:r>
          </a:p>
        </p:txBody>
      </p:sp>
      <p:sp>
        <p:nvSpPr>
          <p:cNvPr id="11" name="Rectangle 5"/>
          <p:cNvSpPr>
            <a:spLocks noChangeArrowheads="1"/>
          </p:cNvSpPr>
          <p:nvPr/>
        </p:nvSpPr>
        <p:spPr bwMode="auto">
          <a:xfrm>
            <a:off x="3777328" y="963528"/>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B</a:t>
            </a:r>
          </a:p>
        </p:txBody>
      </p:sp>
      <p:sp>
        <p:nvSpPr>
          <p:cNvPr id="12" name="Oval 7"/>
          <p:cNvSpPr>
            <a:spLocks noChangeArrowheads="1"/>
          </p:cNvSpPr>
          <p:nvPr/>
        </p:nvSpPr>
        <p:spPr bwMode="gray">
          <a:xfrm>
            <a:off x="2361278" y="1287378"/>
            <a:ext cx="1274762" cy="1300163"/>
          </a:xfrm>
          <a:prstGeom prst="ellipse">
            <a:avLst/>
          </a:prstGeom>
          <a:solidFill>
            <a:srgbClr val="F7941D"/>
          </a:solidFill>
          <a:ln w="28575">
            <a:solidFill>
              <a:schemeClr val="bg1"/>
            </a:solidFill>
            <a:round/>
            <a:headEnd/>
            <a:tailEnd/>
          </a:ln>
          <a:effectLst/>
        </p:spPr>
        <p:txBody>
          <a:bodyPr wrap="none" lIns="90488" tIns="44450" rIns="90488" bIns="44450" anchor="ctr"/>
          <a:lstStyle/>
          <a:p>
            <a:pPr>
              <a:spcBef>
                <a:spcPct val="50000"/>
              </a:spcBef>
            </a:pPr>
            <a:endParaRPr lang="en-US" altLang="en-US" sz="2400" dirty="0"/>
          </a:p>
        </p:txBody>
      </p:sp>
      <p:sp>
        <p:nvSpPr>
          <p:cNvPr id="13" name="Oval 8"/>
          <p:cNvSpPr>
            <a:spLocks noChangeArrowheads="1"/>
          </p:cNvSpPr>
          <p:nvPr/>
        </p:nvSpPr>
        <p:spPr bwMode="gray">
          <a:xfrm>
            <a:off x="3282028" y="1295316"/>
            <a:ext cx="1274762" cy="1300163"/>
          </a:xfrm>
          <a:prstGeom prst="ellipse">
            <a:avLst/>
          </a:prstGeom>
          <a:solidFill>
            <a:srgbClr val="F7941D"/>
          </a:solidFill>
          <a:ln w="28575">
            <a:solidFill>
              <a:schemeClr val="bg1"/>
            </a:solidFill>
            <a:round/>
            <a:headEnd/>
            <a:tailEnd/>
          </a:ln>
          <a:effectLst/>
        </p:spPr>
        <p:txBody>
          <a:bodyPr wrap="none" lIns="90488" tIns="44450" rIns="90488" bIns="44450" anchor="ctr"/>
          <a:lstStyle/>
          <a:p>
            <a:pPr>
              <a:spcBef>
                <a:spcPct val="50000"/>
              </a:spcBef>
            </a:pPr>
            <a:endParaRPr lang="en-US" altLang="en-US" sz="2400" dirty="0"/>
          </a:p>
        </p:txBody>
      </p:sp>
      <p:grpSp>
        <p:nvGrpSpPr>
          <p:cNvPr id="14" name="Group 9"/>
          <p:cNvGrpSpPr>
            <a:grpSpLocks/>
          </p:cNvGrpSpPr>
          <p:nvPr/>
        </p:nvGrpSpPr>
        <p:grpSpPr bwMode="auto">
          <a:xfrm>
            <a:off x="4805239" y="1274679"/>
            <a:ext cx="2162177" cy="1308101"/>
            <a:chOff x="3744" y="912"/>
            <a:chExt cx="1362" cy="824"/>
          </a:xfrm>
          <a:solidFill>
            <a:srgbClr val="F7941D"/>
          </a:solidFill>
        </p:grpSpPr>
        <p:sp>
          <p:nvSpPr>
            <p:cNvPr id="15" name="Oval 10"/>
            <p:cNvSpPr>
              <a:spLocks noChangeArrowheads="1"/>
            </p:cNvSpPr>
            <p:nvPr/>
          </p:nvSpPr>
          <p:spPr bwMode="gray">
            <a:xfrm>
              <a:off x="3744" y="912"/>
              <a:ext cx="803" cy="819"/>
            </a:xfrm>
            <a:prstGeom prst="ellipse">
              <a:avLst/>
            </a:prstGeom>
            <a:grpFill/>
            <a:ln w="28575">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16" name="Oval 11"/>
            <p:cNvSpPr>
              <a:spLocks noChangeArrowheads="1"/>
            </p:cNvSpPr>
            <p:nvPr/>
          </p:nvSpPr>
          <p:spPr bwMode="gray">
            <a:xfrm>
              <a:off x="4303" y="917"/>
              <a:ext cx="803" cy="819"/>
            </a:xfrm>
            <a:prstGeom prst="ellipse">
              <a:avLst/>
            </a:prstGeom>
            <a:grpFill/>
            <a:ln w="28575">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17" name="Freeform 12"/>
            <p:cNvSpPr>
              <a:spLocks/>
            </p:cNvSpPr>
            <p:nvPr/>
          </p:nvSpPr>
          <p:spPr bwMode="gray">
            <a:xfrm>
              <a:off x="4288" y="1028"/>
              <a:ext cx="281" cy="608"/>
            </a:xfrm>
            <a:custGeom>
              <a:avLst/>
              <a:gdLst>
                <a:gd name="T0" fmla="*/ 156 w 281"/>
                <a:gd name="T1" fmla="*/ 13 h 608"/>
                <a:gd name="T2" fmla="*/ 178 w 281"/>
                <a:gd name="T3" fmla="*/ 35 h 608"/>
                <a:gd name="T4" fmla="*/ 198 w 281"/>
                <a:gd name="T5" fmla="*/ 59 h 608"/>
                <a:gd name="T6" fmla="*/ 216 w 281"/>
                <a:gd name="T7" fmla="*/ 85 h 608"/>
                <a:gd name="T8" fmla="*/ 232 w 281"/>
                <a:gd name="T9" fmla="*/ 112 h 608"/>
                <a:gd name="T10" fmla="*/ 246 w 281"/>
                <a:gd name="T11" fmla="*/ 141 h 608"/>
                <a:gd name="T12" fmla="*/ 258 w 281"/>
                <a:gd name="T13" fmla="*/ 171 h 608"/>
                <a:gd name="T14" fmla="*/ 267 w 281"/>
                <a:gd name="T15" fmla="*/ 202 h 608"/>
                <a:gd name="T16" fmla="*/ 274 w 281"/>
                <a:gd name="T17" fmla="*/ 235 h 608"/>
                <a:gd name="T18" fmla="*/ 278 w 281"/>
                <a:gd name="T19" fmla="*/ 268 h 608"/>
                <a:gd name="T20" fmla="*/ 280 w 281"/>
                <a:gd name="T21" fmla="*/ 303 h 608"/>
                <a:gd name="T22" fmla="*/ 278 w 281"/>
                <a:gd name="T23" fmla="*/ 337 h 608"/>
                <a:gd name="T24" fmla="*/ 274 w 281"/>
                <a:gd name="T25" fmla="*/ 370 h 608"/>
                <a:gd name="T26" fmla="*/ 267 w 281"/>
                <a:gd name="T27" fmla="*/ 403 h 608"/>
                <a:gd name="T28" fmla="*/ 258 w 281"/>
                <a:gd name="T29" fmla="*/ 434 h 608"/>
                <a:gd name="T30" fmla="*/ 245 w 281"/>
                <a:gd name="T31" fmla="*/ 464 h 608"/>
                <a:gd name="T32" fmla="*/ 232 w 281"/>
                <a:gd name="T33" fmla="*/ 493 h 608"/>
                <a:gd name="T34" fmla="*/ 215 w 281"/>
                <a:gd name="T35" fmla="*/ 521 h 608"/>
                <a:gd name="T36" fmla="*/ 197 w 281"/>
                <a:gd name="T37" fmla="*/ 546 h 608"/>
                <a:gd name="T38" fmla="*/ 177 w 281"/>
                <a:gd name="T39" fmla="*/ 570 h 608"/>
                <a:gd name="T40" fmla="*/ 155 w 281"/>
                <a:gd name="T41" fmla="*/ 593 h 608"/>
                <a:gd name="T42" fmla="*/ 131 w 281"/>
                <a:gd name="T43" fmla="*/ 600 h 608"/>
                <a:gd name="T44" fmla="*/ 109 w 281"/>
                <a:gd name="T45" fmla="*/ 578 h 608"/>
                <a:gd name="T46" fmla="*/ 88 w 281"/>
                <a:gd name="T47" fmla="*/ 554 h 608"/>
                <a:gd name="T48" fmla="*/ 69 w 281"/>
                <a:gd name="T49" fmla="*/ 530 h 608"/>
                <a:gd name="T50" fmla="*/ 53 w 281"/>
                <a:gd name="T51" fmla="*/ 503 h 608"/>
                <a:gd name="T52" fmla="*/ 37 w 281"/>
                <a:gd name="T53" fmla="*/ 475 h 608"/>
                <a:gd name="T54" fmla="*/ 25 w 281"/>
                <a:gd name="T55" fmla="*/ 444 h 608"/>
                <a:gd name="T56" fmla="*/ 16 w 281"/>
                <a:gd name="T57" fmla="*/ 414 h 608"/>
                <a:gd name="T58" fmla="*/ 7 w 281"/>
                <a:gd name="T59" fmla="*/ 381 h 608"/>
                <a:gd name="T60" fmla="*/ 2 w 281"/>
                <a:gd name="T61" fmla="*/ 348 h 608"/>
                <a:gd name="T62" fmla="*/ 0 w 281"/>
                <a:gd name="T63" fmla="*/ 314 h 608"/>
                <a:gd name="T64" fmla="*/ 0 w 281"/>
                <a:gd name="T65" fmla="*/ 280 h 608"/>
                <a:gd name="T66" fmla="*/ 3 w 281"/>
                <a:gd name="T67" fmla="*/ 247 h 608"/>
                <a:gd name="T68" fmla="*/ 10 w 281"/>
                <a:gd name="T69" fmla="*/ 214 h 608"/>
                <a:gd name="T70" fmla="*/ 19 w 281"/>
                <a:gd name="T71" fmla="*/ 182 h 608"/>
                <a:gd name="T72" fmla="*/ 30 w 281"/>
                <a:gd name="T73" fmla="*/ 151 h 608"/>
                <a:gd name="T74" fmla="*/ 43 w 281"/>
                <a:gd name="T75" fmla="*/ 121 h 608"/>
                <a:gd name="T76" fmla="*/ 58 w 281"/>
                <a:gd name="T77" fmla="*/ 94 h 608"/>
                <a:gd name="T78" fmla="*/ 76 w 281"/>
                <a:gd name="T79" fmla="*/ 67 h 608"/>
                <a:gd name="T80" fmla="*/ 95 w 281"/>
                <a:gd name="T81" fmla="*/ 43 h 608"/>
                <a:gd name="T82" fmla="*/ 117 w 281"/>
                <a:gd name="T83" fmla="*/ 20 h 608"/>
                <a:gd name="T84" fmla="*/ 140 w 281"/>
                <a:gd name="T85" fmla="*/ 0 h 6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1"/>
                <a:gd name="T130" fmla="*/ 0 h 608"/>
                <a:gd name="T131" fmla="*/ 281 w 281"/>
                <a:gd name="T132" fmla="*/ 608 h 6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1" h="608">
                  <a:moveTo>
                    <a:pt x="140" y="0"/>
                  </a:moveTo>
                  <a:lnTo>
                    <a:pt x="148" y="6"/>
                  </a:lnTo>
                  <a:lnTo>
                    <a:pt x="156" y="13"/>
                  </a:lnTo>
                  <a:lnTo>
                    <a:pt x="164" y="20"/>
                  </a:lnTo>
                  <a:lnTo>
                    <a:pt x="171" y="27"/>
                  </a:lnTo>
                  <a:lnTo>
                    <a:pt x="178" y="35"/>
                  </a:lnTo>
                  <a:lnTo>
                    <a:pt x="184" y="43"/>
                  </a:lnTo>
                  <a:lnTo>
                    <a:pt x="192" y="51"/>
                  </a:lnTo>
                  <a:lnTo>
                    <a:pt x="198" y="59"/>
                  </a:lnTo>
                  <a:lnTo>
                    <a:pt x="204" y="67"/>
                  </a:lnTo>
                  <a:lnTo>
                    <a:pt x="210" y="76"/>
                  </a:lnTo>
                  <a:lnTo>
                    <a:pt x="216" y="85"/>
                  </a:lnTo>
                  <a:lnTo>
                    <a:pt x="222" y="94"/>
                  </a:lnTo>
                  <a:lnTo>
                    <a:pt x="227" y="103"/>
                  </a:lnTo>
                  <a:lnTo>
                    <a:pt x="232" y="112"/>
                  </a:lnTo>
                  <a:lnTo>
                    <a:pt x="237" y="121"/>
                  </a:lnTo>
                  <a:lnTo>
                    <a:pt x="242" y="131"/>
                  </a:lnTo>
                  <a:lnTo>
                    <a:pt x="246" y="141"/>
                  </a:lnTo>
                  <a:lnTo>
                    <a:pt x="250" y="151"/>
                  </a:lnTo>
                  <a:lnTo>
                    <a:pt x="254" y="161"/>
                  </a:lnTo>
                  <a:lnTo>
                    <a:pt x="258" y="171"/>
                  </a:lnTo>
                  <a:lnTo>
                    <a:pt x="261" y="181"/>
                  </a:lnTo>
                  <a:lnTo>
                    <a:pt x="264" y="192"/>
                  </a:lnTo>
                  <a:lnTo>
                    <a:pt x="267" y="202"/>
                  </a:lnTo>
                  <a:lnTo>
                    <a:pt x="270" y="213"/>
                  </a:lnTo>
                  <a:lnTo>
                    <a:pt x="272" y="224"/>
                  </a:lnTo>
                  <a:lnTo>
                    <a:pt x="274" y="235"/>
                  </a:lnTo>
                  <a:lnTo>
                    <a:pt x="276" y="246"/>
                  </a:lnTo>
                  <a:lnTo>
                    <a:pt x="277" y="258"/>
                  </a:lnTo>
                  <a:lnTo>
                    <a:pt x="278" y="268"/>
                  </a:lnTo>
                  <a:lnTo>
                    <a:pt x="279" y="279"/>
                  </a:lnTo>
                  <a:lnTo>
                    <a:pt x="280" y="291"/>
                  </a:lnTo>
                  <a:lnTo>
                    <a:pt x="280" y="303"/>
                  </a:lnTo>
                  <a:lnTo>
                    <a:pt x="280" y="314"/>
                  </a:lnTo>
                  <a:lnTo>
                    <a:pt x="279" y="326"/>
                  </a:lnTo>
                  <a:lnTo>
                    <a:pt x="278" y="337"/>
                  </a:lnTo>
                  <a:lnTo>
                    <a:pt x="277" y="348"/>
                  </a:lnTo>
                  <a:lnTo>
                    <a:pt x="276" y="359"/>
                  </a:lnTo>
                  <a:lnTo>
                    <a:pt x="274" y="370"/>
                  </a:lnTo>
                  <a:lnTo>
                    <a:pt x="272" y="381"/>
                  </a:lnTo>
                  <a:lnTo>
                    <a:pt x="270" y="392"/>
                  </a:lnTo>
                  <a:lnTo>
                    <a:pt x="267" y="403"/>
                  </a:lnTo>
                  <a:lnTo>
                    <a:pt x="264" y="413"/>
                  </a:lnTo>
                  <a:lnTo>
                    <a:pt x="261" y="424"/>
                  </a:lnTo>
                  <a:lnTo>
                    <a:pt x="258" y="434"/>
                  </a:lnTo>
                  <a:lnTo>
                    <a:pt x="254" y="444"/>
                  </a:lnTo>
                  <a:lnTo>
                    <a:pt x="250" y="454"/>
                  </a:lnTo>
                  <a:lnTo>
                    <a:pt x="245" y="464"/>
                  </a:lnTo>
                  <a:lnTo>
                    <a:pt x="242" y="475"/>
                  </a:lnTo>
                  <a:lnTo>
                    <a:pt x="236" y="484"/>
                  </a:lnTo>
                  <a:lnTo>
                    <a:pt x="232" y="493"/>
                  </a:lnTo>
                  <a:lnTo>
                    <a:pt x="226" y="502"/>
                  </a:lnTo>
                  <a:lnTo>
                    <a:pt x="221" y="512"/>
                  </a:lnTo>
                  <a:lnTo>
                    <a:pt x="215" y="521"/>
                  </a:lnTo>
                  <a:lnTo>
                    <a:pt x="210" y="529"/>
                  </a:lnTo>
                  <a:lnTo>
                    <a:pt x="203" y="537"/>
                  </a:lnTo>
                  <a:lnTo>
                    <a:pt x="197" y="546"/>
                  </a:lnTo>
                  <a:lnTo>
                    <a:pt x="191" y="554"/>
                  </a:lnTo>
                  <a:lnTo>
                    <a:pt x="184" y="563"/>
                  </a:lnTo>
                  <a:lnTo>
                    <a:pt x="177" y="570"/>
                  </a:lnTo>
                  <a:lnTo>
                    <a:pt x="170" y="578"/>
                  </a:lnTo>
                  <a:lnTo>
                    <a:pt x="162" y="585"/>
                  </a:lnTo>
                  <a:lnTo>
                    <a:pt x="155" y="593"/>
                  </a:lnTo>
                  <a:lnTo>
                    <a:pt x="147" y="600"/>
                  </a:lnTo>
                  <a:lnTo>
                    <a:pt x="139" y="607"/>
                  </a:lnTo>
                  <a:lnTo>
                    <a:pt x="131" y="600"/>
                  </a:lnTo>
                  <a:lnTo>
                    <a:pt x="123" y="593"/>
                  </a:lnTo>
                  <a:lnTo>
                    <a:pt x="116" y="585"/>
                  </a:lnTo>
                  <a:lnTo>
                    <a:pt x="109" y="578"/>
                  </a:lnTo>
                  <a:lnTo>
                    <a:pt x="102" y="570"/>
                  </a:lnTo>
                  <a:lnTo>
                    <a:pt x="95" y="563"/>
                  </a:lnTo>
                  <a:lnTo>
                    <a:pt x="88" y="554"/>
                  </a:lnTo>
                  <a:lnTo>
                    <a:pt x="82" y="546"/>
                  </a:lnTo>
                  <a:lnTo>
                    <a:pt x="76" y="537"/>
                  </a:lnTo>
                  <a:lnTo>
                    <a:pt x="69" y="530"/>
                  </a:lnTo>
                  <a:lnTo>
                    <a:pt x="63" y="521"/>
                  </a:lnTo>
                  <a:lnTo>
                    <a:pt x="58" y="512"/>
                  </a:lnTo>
                  <a:lnTo>
                    <a:pt x="53" y="503"/>
                  </a:lnTo>
                  <a:lnTo>
                    <a:pt x="47" y="493"/>
                  </a:lnTo>
                  <a:lnTo>
                    <a:pt x="43" y="484"/>
                  </a:lnTo>
                  <a:lnTo>
                    <a:pt x="37" y="475"/>
                  </a:lnTo>
                  <a:lnTo>
                    <a:pt x="34" y="464"/>
                  </a:lnTo>
                  <a:lnTo>
                    <a:pt x="29" y="455"/>
                  </a:lnTo>
                  <a:lnTo>
                    <a:pt x="25" y="444"/>
                  </a:lnTo>
                  <a:lnTo>
                    <a:pt x="22" y="434"/>
                  </a:lnTo>
                  <a:lnTo>
                    <a:pt x="18" y="424"/>
                  </a:lnTo>
                  <a:lnTo>
                    <a:pt x="16" y="414"/>
                  </a:lnTo>
                  <a:lnTo>
                    <a:pt x="12" y="403"/>
                  </a:lnTo>
                  <a:lnTo>
                    <a:pt x="10" y="392"/>
                  </a:lnTo>
                  <a:lnTo>
                    <a:pt x="7" y="381"/>
                  </a:lnTo>
                  <a:lnTo>
                    <a:pt x="5" y="370"/>
                  </a:lnTo>
                  <a:lnTo>
                    <a:pt x="3" y="359"/>
                  </a:lnTo>
                  <a:lnTo>
                    <a:pt x="2" y="348"/>
                  </a:lnTo>
                  <a:lnTo>
                    <a:pt x="1" y="338"/>
                  </a:lnTo>
                  <a:lnTo>
                    <a:pt x="0" y="326"/>
                  </a:lnTo>
                  <a:lnTo>
                    <a:pt x="0" y="314"/>
                  </a:lnTo>
                  <a:lnTo>
                    <a:pt x="0" y="303"/>
                  </a:lnTo>
                  <a:lnTo>
                    <a:pt x="0" y="292"/>
                  </a:lnTo>
                  <a:lnTo>
                    <a:pt x="0" y="280"/>
                  </a:lnTo>
                  <a:lnTo>
                    <a:pt x="1" y="268"/>
                  </a:lnTo>
                  <a:lnTo>
                    <a:pt x="2" y="258"/>
                  </a:lnTo>
                  <a:lnTo>
                    <a:pt x="3" y="247"/>
                  </a:lnTo>
                  <a:lnTo>
                    <a:pt x="5" y="236"/>
                  </a:lnTo>
                  <a:lnTo>
                    <a:pt x="7" y="225"/>
                  </a:lnTo>
                  <a:lnTo>
                    <a:pt x="10" y="214"/>
                  </a:lnTo>
                  <a:lnTo>
                    <a:pt x="12" y="203"/>
                  </a:lnTo>
                  <a:lnTo>
                    <a:pt x="16" y="192"/>
                  </a:lnTo>
                  <a:lnTo>
                    <a:pt x="19" y="182"/>
                  </a:lnTo>
                  <a:lnTo>
                    <a:pt x="22" y="172"/>
                  </a:lnTo>
                  <a:lnTo>
                    <a:pt x="26" y="162"/>
                  </a:lnTo>
                  <a:lnTo>
                    <a:pt x="30" y="151"/>
                  </a:lnTo>
                  <a:lnTo>
                    <a:pt x="34" y="142"/>
                  </a:lnTo>
                  <a:lnTo>
                    <a:pt x="37" y="131"/>
                  </a:lnTo>
                  <a:lnTo>
                    <a:pt x="43" y="121"/>
                  </a:lnTo>
                  <a:lnTo>
                    <a:pt x="48" y="112"/>
                  </a:lnTo>
                  <a:lnTo>
                    <a:pt x="53" y="103"/>
                  </a:lnTo>
                  <a:lnTo>
                    <a:pt x="58" y="94"/>
                  </a:lnTo>
                  <a:lnTo>
                    <a:pt x="64" y="85"/>
                  </a:lnTo>
                  <a:lnTo>
                    <a:pt x="69" y="76"/>
                  </a:lnTo>
                  <a:lnTo>
                    <a:pt x="76" y="67"/>
                  </a:lnTo>
                  <a:lnTo>
                    <a:pt x="82" y="59"/>
                  </a:lnTo>
                  <a:lnTo>
                    <a:pt x="89" y="51"/>
                  </a:lnTo>
                  <a:lnTo>
                    <a:pt x="95" y="43"/>
                  </a:lnTo>
                  <a:lnTo>
                    <a:pt x="103" y="35"/>
                  </a:lnTo>
                  <a:lnTo>
                    <a:pt x="110" y="27"/>
                  </a:lnTo>
                  <a:lnTo>
                    <a:pt x="117" y="20"/>
                  </a:lnTo>
                  <a:lnTo>
                    <a:pt x="125" y="13"/>
                  </a:lnTo>
                  <a:lnTo>
                    <a:pt x="133" y="6"/>
                  </a:lnTo>
                  <a:lnTo>
                    <a:pt x="140" y="0"/>
                  </a:lnTo>
                </a:path>
              </a:pathLst>
            </a:cu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50000" t="50000" r="50000" b="50000"/>
              </a:path>
              <a:tileRect/>
            </a:gradFill>
            <a:ln w="28575" cap="rnd" cmpd="sng">
              <a:solidFill>
                <a:schemeClr val="bg1"/>
              </a:solidFill>
              <a:prstDash val="solid"/>
              <a:round/>
              <a:headEnd type="none" w="sm" len="sm"/>
              <a:tailEnd type="none" w="sm" len="sm"/>
            </a:ln>
          </p:spPr>
          <p:txBody>
            <a:bodyPr/>
            <a:lstStyle/>
            <a:p>
              <a:endParaRPr lang="en-US" dirty="0"/>
            </a:p>
          </p:txBody>
        </p:sp>
      </p:grpSp>
      <p:sp>
        <p:nvSpPr>
          <p:cNvPr id="18" name="Rectangle 13"/>
          <p:cNvSpPr>
            <a:spLocks noChangeArrowheads="1"/>
          </p:cNvSpPr>
          <p:nvPr/>
        </p:nvSpPr>
        <p:spPr bwMode="auto">
          <a:xfrm>
            <a:off x="5287834" y="950828"/>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A</a:t>
            </a:r>
          </a:p>
        </p:txBody>
      </p:sp>
      <p:sp>
        <p:nvSpPr>
          <p:cNvPr id="19" name="Rectangle 14"/>
          <p:cNvSpPr>
            <a:spLocks noChangeArrowheads="1"/>
          </p:cNvSpPr>
          <p:nvPr/>
        </p:nvSpPr>
        <p:spPr bwMode="auto">
          <a:xfrm>
            <a:off x="6199058" y="950828"/>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B</a:t>
            </a:r>
          </a:p>
        </p:txBody>
      </p:sp>
      <p:sp>
        <p:nvSpPr>
          <p:cNvPr id="20" name="Rectangle 15"/>
          <p:cNvSpPr>
            <a:spLocks noChangeArrowheads="1"/>
          </p:cNvSpPr>
          <p:nvPr/>
        </p:nvSpPr>
        <p:spPr bwMode="auto">
          <a:xfrm>
            <a:off x="5287834" y="2712953"/>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A</a:t>
            </a:r>
          </a:p>
        </p:txBody>
      </p:sp>
      <p:sp>
        <p:nvSpPr>
          <p:cNvPr id="21" name="Rectangle 16"/>
          <p:cNvSpPr>
            <a:spLocks noChangeArrowheads="1"/>
          </p:cNvSpPr>
          <p:nvPr/>
        </p:nvSpPr>
        <p:spPr bwMode="auto">
          <a:xfrm>
            <a:off x="6199058" y="2712953"/>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B</a:t>
            </a:r>
          </a:p>
        </p:txBody>
      </p:sp>
      <p:sp>
        <p:nvSpPr>
          <p:cNvPr id="22" name="Rectangle 17"/>
          <p:cNvSpPr>
            <a:spLocks noChangeArrowheads="1"/>
          </p:cNvSpPr>
          <p:nvPr/>
        </p:nvSpPr>
        <p:spPr bwMode="auto">
          <a:xfrm>
            <a:off x="7184103" y="3513053"/>
            <a:ext cx="1715213" cy="431529"/>
          </a:xfrm>
          <a:prstGeom prst="rect">
            <a:avLst/>
          </a:prstGeom>
          <a:noFill/>
          <a:ln w="9525">
            <a:noFill/>
            <a:miter lim="800000"/>
            <a:headEnd/>
            <a:tailEnd/>
          </a:ln>
        </p:spPr>
        <p:txBody>
          <a:bodyPr wrap="none" lIns="92075" tIns="46038" rIns="92075" bIns="46038">
            <a:spAutoFit/>
          </a:bodyPr>
          <a:lstStyle/>
          <a:p>
            <a:r>
              <a:rPr lang="en-US" altLang="en-US" sz="2200" dirty="0">
                <a:latin typeface="Courier New" pitchFamily="49" charset="0"/>
              </a:rPr>
              <a:t>INTERSECT</a:t>
            </a:r>
          </a:p>
        </p:txBody>
      </p:sp>
      <p:grpSp>
        <p:nvGrpSpPr>
          <p:cNvPr id="23" name="Group 18"/>
          <p:cNvGrpSpPr>
            <a:grpSpLocks/>
          </p:cNvGrpSpPr>
          <p:nvPr/>
        </p:nvGrpSpPr>
        <p:grpSpPr bwMode="auto">
          <a:xfrm>
            <a:off x="4768720" y="3059028"/>
            <a:ext cx="2235200" cy="1341437"/>
            <a:chOff x="561" y="1988"/>
            <a:chExt cx="1408" cy="845"/>
          </a:xfrm>
          <a:solidFill>
            <a:srgbClr val="818286"/>
          </a:solidFill>
        </p:grpSpPr>
        <p:sp>
          <p:nvSpPr>
            <p:cNvPr id="24" name="Oval 19"/>
            <p:cNvSpPr>
              <a:spLocks noChangeArrowheads="1"/>
            </p:cNvSpPr>
            <p:nvPr/>
          </p:nvSpPr>
          <p:spPr bwMode="gray">
            <a:xfrm>
              <a:off x="561" y="1988"/>
              <a:ext cx="824" cy="840"/>
            </a:xfrm>
            <a:prstGeom prst="ellipse">
              <a:avLst/>
            </a:prstGeom>
            <a:grpFill/>
            <a:ln w="28575">
              <a:solidFill>
                <a:schemeClr val="bg1"/>
              </a:solidFill>
              <a:round/>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endParaRPr lang="en-US" altLang="en-US" sz="2400" dirty="0"/>
            </a:p>
          </p:txBody>
        </p:sp>
        <p:sp>
          <p:nvSpPr>
            <p:cNvPr id="25" name="Oval 20"/>
            <p:cNvSpPr>
              <a:spLocks noChangeArrowheads="1"/>
            </p:cNvSpPr>
            <p:nvPr/>
          </p:nvSpPr>
          <p:spPr bwMode="gray">
            <a:xfrm>
              <a:off x="1145" y="1993"/>
              <a:ext cx="824" cy="840"/>
            </a:xfrm>
            <a:prstGeom prst="ellipse">
              <a:avLst/>
            </a:prstGeom>
            <a:grpFill/>
            <a:ln w="28575">
              <a:solidFill>
                <a:schemeClr val="bg1"/>
              </a:solidFill>
              <a:round/>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endParaRPr lang="en-US" altLang="en-US" sz="2400" dirty="0"/>
            </a:p>
          </p:txBody>
        </p:sp>
        <p:sp>
          <p:nvSpPr>
            <p:cNvPr id="26" name="Freeform 21"/>
            <p:cNvSpPr>
              <a:spLocks/>
            </p:cNvSpPr>
            <p:nvPr/>
          </p:nvSpPr>
          <p:spPr bwMode="gray">
            <a:xfrm>
              <a:off x="1123" y="2112"/>
              <a:ext cx="282" cy="612"/>
            </a:xfrm>
            <a:custGeom>
              <a:avLst/>
              <a:gdLst>
                <a:gd name="T0" fmla="*/ 156 w 282"/>
                <a:gd name="T1" fmla="*/ 13 h 612"/>
                <a:gd name="T2" fmla="*/ 178 w 282"/>
                <a:gd name="T3" fmla="*/ 35 h 612"/>
                <a:gd name="T4" fmla="*/ 198 w 282"/>
                <a:gd name="T5" fmla="*/ 60 h 612"/>
                <a:gd name="T6" fmla="*/ 217 w 282"/>
                <a:gd name="T7" fmla="*/ 86 h 612"/>
                <a:gd name="T8" fmla="*/ 233 w 282"/>
                <a:gd name="T9" fmla="*/ 113 h 612"/>
                <a:gd name="T10" fmla="*/ 247 w 282"/>
                <a:gd name="T11" fmla="*/ 142 h 612"/>
                <a:gd name="T12" fmla="*/ 259 w 282"/>
                <a:gd name="T13" fmla="*/ 172 h 612"/>
                <a:gd name="T14" fmla="*/ 268 w 282"/>
                <a:gd name="T15" fmla="*/ 203 h 612"/>
                <a:gd name="T16" fmla="*/ 275 w 282"/>
                <a:gd name="T17" fmla="*/ 236 h 612"/>
                <a:gd name="T18" fmla="*/ 279 w 282"/>
                <a:gd name="T19" fmla="*/ 270 h 612"/>
                <a:gd name="T20" fmla="*/ 281 w 282"/>
                <a:gd name="T21" fmla="*/ 305 h 612"/>
                <a:gd name="T22" fmla="*/ 279 w 282"/>
                <a:gd name="T23" fmla="*/ 339 h 612"/>
                <a:gd name="T24" fmla="*/ 275 w 282"/>
                <a:gd name="T25" fmla="*/ 373 h 612"/>
                <a:gd name="T26" fmla="*/ 268 w 282"/>
                <a:gd name="T27" fmla="*/ 406 h 612"/>
                <a:gd name="T28" fmla="*/ 259 w 282"/>
                <a:gd name="T29" fmla="*/ 437 h 612"/>
                <a:gd name="T30" fmla="*/ 246 w 282"/>
                <a:gd name="T31" fmla="*/ 467 h 612"/>
                <a:gd name="T32" fmla="*/ 233 w 282"/>
                <a:gd name="T33" fmla="*/ 496 h 612"/>
                <a:gd name="T34" fmla="*/ 216 w 282"/>
                <a:gd name="T35" fmla="*/ 524 h 612"/>
                <a:gd name="T36" fmla="*/ 198 w 282"/>
                <a:gd name="T37" fmla="*/ 550 h 612"/>
                <a:gd name="T38" fmla="*/ 178 w 282"/>
                <a:gd name="T39" fmla="*/ 574 h 612"/>
                <a:gd name="T40" fmla="*/ 156 w 282"/>
                <a:gd name="T41" fmla="*/ 597 h 612"/>
                <a:gd name="T42" fmla="*/ 132 w 282"/>
                <a:gd name="T43" fmla="*/ 604 h 612"/>
                <a:gd name="T44" fmla="*/ 109 w 282"/>
                <a:gd name="T45" fmla="*/ 582 h 612"/>
                <a:gd name="T46" fmla="*/ 89 w 282"/>
                <a:gd name="T47" fmla="*/ 558 h 612"/>
                <a:gd name="T48" fmla="*/ 69 w 282"/>
                <a:gd name="T49" fmla="*/ 533 h 612"/>
                <a:gd name="T50" fmla="*/ 53 w 282"/>
                <a:gd name="T51" fmla="*/ 506 h 612"/>
                <a:gd name="T52" fmla="*/ 38 w 282"/>
                <a:gd name="T53" fmla="*/ 478 h 612"/>
                <a:gd name="T54" fmla="*/ 25 w 282"/>
                <a:gd name="T55" fmla="*/ 447 h 612"/>
                <a:gd name="T56" fmla="*/ 16 w 282"/>
                <a:gd name="T57" fmla="*/ 417 h 612"/>
                <a:gd name="T58" fmla="*/ 7 w 282"/>
                <a:gd name="T59" fmla="*/ 384 h 612"/>
                <a:gd name="T60" fmla="*/ 2 w 282"/>
                <a:gd name="T61" fmla="*/ 351 h 612"/>
                <a:gd name="T62" fmla="*/ 0 w 282"/>
                <a:gd name="T63" fmla="*/ 316 h 612"/>
                <a:gd name="T64" fmla="*/ 0 w 282"/>
                <a:gd name="T65" fmla="*/ 282 h 612"/>
                <a:gd name="T66" fmla="*/ 3 w 282"/>
                <a:gd name="T67" fmla="*/ 248 h 612"/>
                <a:gd name="T68" fmla="*/ 10 w 282"/>
                <a:gd name="T69" fmla="*/ 215 h 612"/>
                <a:gd name="T70" fmla="*/ 19 w 282"/>
                <a:gd name="T71" fmla="*/ 183 h 612"/>
                <a:gd name="T72" fmla="*/ 30 w 282"/>
                <a:gd name="T73" fmla="*/ 152 h 612"/>
                <a:gd name="T74" fmla="*/ 43 w 282"/>
                <a:gd name="T75" fmla="*/ 122 h 612"/>
                <a:gd name="T76" fmla="*/ 58 w 282"/>
                <a:gd name="T77" fmla="*/ 95 h 612"/>
                <a:gd name="T78" fmla="*/ 76 w 282"/>
                <a:gd name="T79" fmla="*/ 68 h 612"/>
                <a:gd name="T80" fmla="*/ 96 w 282"/>
                <a:gd name="T81" fmla="*/ 44 h 612"/>
                <a:gd name="T82" fmla="*/ 117 w 282"/>
                <a:gd name="T83" fmla="*/ 20 h 612"/>
                <a:gd name="T84" fmla="*/ 140 w 282"/>
                <a:gd name="T85" fmla="*/ 0 h 6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2"/>
                <a:gd name="T130" fmla="*/ 0 h 612"/>
                <a:gd name="T131" fmla="*/ 282 w 282"/>
                <a:gd name="T132" fmla="*/ 612 h 6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2" h="612">
                  <a:moveTo>
                    <a:pt x="140" y="0"/>
                  </a:moveTo>
                  <a:lnTo>
                    <a:pt x="148" y="6"/>
                  </a:lnTo>
                  <a:lnTo>
                    <a:pt x="156" y="13"/>
                  </a:lnTo>
                  <a:lnTo>
                    <a:pt x="164" y="20"/>
                  </a:lnTo>
                  <a:lnTo>
                    <a:pt x="171" y="27"/>
                  </a:lnTo>
                  <a:lnTo>
                    <a:pt x="178" y="35"/>
                  </a:lnTo>
                  <a:lnTo>
                    <a:pt x="185" y="44"/>
                  </a:lnTo>
                  <a:lnTo>
                    <a:pt x="192" y="51"/>
                  </a:lnTo>
                  <a:lnTo>
                    <a:pt x="198" y="60"/>
                  </a:lnTo>
                  <a:lnTo>
                    <a:pt x="205" y="68"/>
                  </a:lnTo>
                  <a:lnTo>
                    <a:pt x="211" y="77"/>
                  </a:lnTo>
                  <a:lnTo>
                    <a:pt x="217" y="86"/>
                  </a:lnTo>
                  <a:lnTo>
                    <a:pt x="222" y="94"/>
                  </a:lnTo>
                  <a:lnTo>
                    <a:pt x="228" y="104"/>
                  </a:lnTo>
                  <a:lnTo>
                    <a:pt x="233" y="113"/>
                  </a:lnTo>
                  <a:lnTo>
                    <a:pt x="238" y="122"/>
                  </a:lnTo>
                  <a:lnTo>
                    <a:pt x="243" y="132"/>
                  </a:lnTo>
                  <a:lnTo>
                    <a:pt x="247" y="142"/>
                  </a:lnTo>
                  <a:lnTo>
                    <a:pt x="251" y="152"/>
                  </a:lnTo>
                  <a:lnTo>
                    <a:pt x="255" y="162"/>
                  </a:lnTo>
                  <a:lnTo>
                    <a:pt x="259" y="172"/>
                  </a:lnTo>
                  <a:lnTo>
                    <a:pt x="262" y="182"/>
                  </a:lnTo>
                  <a:lnTo>
                    <a:pt x="265" y="193"/>
                  </a:lnTo>
                  <a:lnTo>
                    <a:pt x="268" y="203"/>
                  </a:lnTo>
                  <a:lnTo>
                    <a:pt x="271" y="214"/>
                  </a:lnTo>
                  <a:lnTo>
                    <a:pt x="273" y="225"/>
                  </a:lnTo>
                  <a:lnTo>
                    <a:pt x="275" y="236"/>
                  </a:lnTo>
                  <a:lnTo>
                    <a:pt x="277" y="247"/>
                  </a:lnTo>
                  <a:lnTo>
                    <a:pt x="278" y="259"/>
                  </a:lnTo>
                  <a:lnTo>
                    <a:pt x="279" y="270"/>
                  </a:lnTo>
                  <a:lnTo>
                    <a:pt x="280" y="281"/>
                  </a:lnTo>
                  <a:lnTo>
                    <a:pt x="281" y="293"/>
                  </a:lnTo>
                  <a:lnTo>
                    <a:pt x="281" y="305"/>
                  </a:lnTo>
                  <a:lnTo>
                    <a:pt x="281" y="316"/>
                  </a:lnTo>
                  <a:lnTo>
                    <a:pt x="280" y="328"/>
                  </a:lnTo>
                  <a:lnTo>
                    <a:pt x="279" y="339"/>
                  </a:lnTo>
                  <a:lnTo>
                    <a:pt x="278" y="350"/>
                  </a:lnTo>
                  <a:lnTo>
                    <a:pt x="277" y="362"/>
                  </a:lnTo>
                  <a:lnTo>
                    <a:pt x="275" y="373"/>
                  </a:lnTo>
                  <a:lnTo>
                    <a:pt x="273" y="384"/>
                  </a:lnTo>
                  <a:lnTo>
                    <a:pt x="271" y="395"/>
                  </a:lnTo>
                  <a:lnTo>
                    <a:pt x="268" y="406"/>
                  </a:lnTo>
                  <a:lnTo>
                    <a:pt x="265" y="416"/>
                  </a:lnTo>
                  <a:lnTo>
                    <a:pt x="262" y="427"/>
                  </a:lnTo>
                  <a:lnTo>
                    <a:pt x="259" y="437"/>
                  </a:lnTo>
                  <a:lnTo>
                    <a:pt x="255" y="447"/>
                  </a:lnTo>
                  <a:lnTo>
                    <a:pt x="251" y="457"/>
                  </a:lnTo>
                  <a:lnTo>
                    <a:pt x="246" y="467"/>
                  </a:lnTo>
                  <a:lnTo>
                    <a:pt x="242" y="478"/>
                  </a:lnTo>
                  <a:lnTo>
                    <a:pt x="237" y="487"/>
                  </a:lnTo>
                  <a:lnTo>
                    <a:pt x="233" y="496"/>
                  </a:lnTo>
                  <a:lnTo>
                    <a:pt x="227" y="506"/>
                  </a:lnTo>
                  <a:lnTo>
                    <a:pt x="222" y="515"/>
                  </a:lnTo>
                  <a:lnTo>
                    <a:pt x="216" y="524"/>
                  </a:lnTo>
                  <a:lnTo>
                    <a:pt x="211" y="533"/>
                  </a:lnTo>
                  <a:lnTo>
                    <a:pt x="204" y="541"/>
                  </a:lnTo>
                  <a:lnTo>
                    <a:pt x="198" y="550"/>
                  </a:lnTo>
                  <a:lnTo>
                    <a:pt x="191" y="558"/>
                  </a:lnTo>
                  <a:lnTo>
                    <a:pt x="184" y="566"/>
                  </a:lnTo>
                  <a:lnTo>
                    <a:pt x="178" y="574"/>
                  </a:lnTo>
                  <a:lnTo>
                    <a:pt x="171" y="582"/>
                  </a:lnTo>
                  <a:lnTo>
                    <a:pt x="163" y="589"/>
                  </a:lnTo>
                  <a:lnTo>
                    <a:pt x="156" y="597"/>
                  </a:lnTo>
                  <a:lnTo>
                    <a:pt x="147" y="604"/>
                  </a:lnTo>
                  <a:lnTo>
                    <a:pt x="140" y="611"/>
                  </a:lnTo>
                  <a:lnTo>
                    <a:pt x="132" y="604"/>
                  </a:lnTo>
                  <a:lnTo>
                    <a:pt x="124" y="597"/>
                  </a:lnTo>
                  <a:lnTo>
                    <a:pt x="116" y="589"/>
                  </a:lnTo>
                  <a:lnTo>
                    <a:pt x="109" y="582"/>
                  </a:lnTo>
                  <a:lnTo>
                    <a:pt x="102" y="574"/>
                  </a:lnTo>
                  <a:lnTo>
                    <a:pt x="95" y="566"/>
                  </a:lnTo>
                  <a:lnTo>
                    <a:pt x="89" y="558"/>
                  </a:lnTo>
                  <a:lnTo>
                    <a:pt x="82" y="550"/>
                  </a:lnTo>
                  <a:lnTo>
                    <a:pt x="76" y="541"/>
                  </a:lnTo>
                  <a:lnTo>
                    <a:pt x="69" y="533"/>
                  </a:lnTo>
                  <a:lnTo>
                    <a:pt x="63" y="524"/>
                  </a:lnTo>
                  <a:lnTo>
                    <a:pt x="58" y="515"/>
                  </a:lnTo>
                  <a:lnTo>
                    <a:pt x="53" y="506"/>
                  </a:lnTo>
                  <a:lnTo>
                    <a:pt x="47" y="496"/>
                  </a:lnTo>
                  <a:lnTo>
                    <a:pt x="43" y="487"/>
                  </a:lnTo>
                  <a:lnTo>
                    <a:pt x="38" y="478"/>
                  </a:lnTo>
                  <a:lnTo>
                    <a:pt x="34" y="467"/>
                  </a:lnTo>
                  <a:lnTo>
                    <a:pt x="29" y="458"/>
                  </a:lnTo>
                  <a:lnTo>
                    <a:pt x="25" y="447"/>
                  </a:lnTo>
                  <a:lnTo>
                    <a:pt x="22" y="437"/>
                  </a:lnTo>
                  <a:lnTo>
                    <a:pt x="18" y="427"/>
                  </a:lnTo>
                  <a:lnTo>
                    <a:pt x="16" y="417"/>
                  </a:lnTo>
                  <a:lnTo>
                    <a:pt x="12" y="406"/>
                  </a:lnTo>
                  <a:lnTo>
                    <a:pt x="10" y="395"/>
                  </a:lnTo>
                  <a:lnTo>
                    <a:pt x="7" y="384"/>
                  </a:lnTo>
                  <a:lnTo>
                    <a:pt x="5" y="373"/>
                  </a:lnTo>
                  <a:lnTo>
                    <a:pt x="3" y="362"/>
                  </a:lnTo>
                  <a:lnTo>
                    <a:pt x="2" y="351"/>
                  </a:lnTo>
                  <a:lnTo>
                    <a:pt x="1" y="340"/>
                  </a:lnTo>
                  <a:lnTo>
                    <a:pt x="0" y="328"/>
                  </a:lnTo>
                  <a:lnTo>
                    <a:pt x="0" y="316"/>
                  </a:lnTo>
                  <a:lnTo>
                    <a:pt x="0" y="305"/>
                  </a:lnTo>
                  <a:lnTo>
                    <a:pt x="0" y="294"/>
                  </a:lnTo>
                  <a:lnTo>
                    <a:pt x="0" y="282"/>
                  </a:lnTo>
                  <a:lnTo>
                    <a:pt x="1" y="270"/>
                  </a:lnTo>
                  <a:lnTo>
                    <a:pt x="2" y="259"/>
                  </a:lnTo>
                  <a:lnTo>
                    <a:pt x="3" y="248"/>
                  </a:lnTo>
                  <a:lnTo>
                    <a:pt x="5" y="237"/>
                  </a:lnTo>
                  <a:lnTo>
                    <a:pt x="7" y="226"/>
                  </a:lnTo>
                  <a:lnTo>
                    <a:pt x="10" y="215"/>
                  </a:lnTo>
                  <a:lnTo>
                    <a:pt x="12" y="204"/>
                  </a:lnTo>
                  <a:lnTo>
                    <a:pt x="16" y="193"/>
                  </a:lnTo>
                  <a:lnTo>
                    <a:pt x="19" y="183"/>
                  </a:lnTo>
                  <a:lnTo>
                    <a:pt x="22" y="173"/>
                  </a:lnTo>
                  <a:lnTo>
                    <a:pt x="26" y="163"/>
                  </a:lnTo>
                  <a:lnTo>
                    <a:pt x="30" y="152"/>
                  </a:lnTo>
                  <a:lnTo>
                    <a:pt x="34" y="143"/>
                  </a:lnTo>
                  <a:lnTo>
                    <a:pt x="38" y="132"/>
                  </a:lnTo>
                  <a:lnTo>
                    <a:pt x="43" y="122"/>
                  </a:lnTo>
                  <a:lnTo>
                    <a:pt x="48" y="113"/>
                  </a:lnTo>
                  <a:lnTo>
                    <a:pt x="53" y="104"/>
                  </a:lnTo>
                  <a:lnTo>
                    <a:pt x="58" y="95"/>
                  </a:lnTo>
                  <a:lnTo>
                    <a:pt x="64" y="86"/>
                  </a:lnTo>
                  <a:lnTo>
                    <a:pt x="69" y="77"/>
                  </a:lnTo>
                  <a:lnTo>
                    <a:pt x="76" y="68"/>
                  </a:lnTo>
                  <a:lnTo>
                    <a:pt x="82" y="60"/>
                  </a:lnTo>
                  <a:lnTo>
                    <a:pt x="89" y="51"/>
                  </a:lnTo>
                  <a:lnTo>
                    <a:pt x="96" y="44"/>
                  </a:lnTo>
                  <a:lnTo>
                    <a:pt x="103" y="35"/>
                  </a:lnTo>
                  <a:lnTo>
                    <a:pt x="110" y="27"/>
                  </a:lnTo>
                  <a:lnTo>
                    <a:pt x="117" y="20"/>
                  </a:lnTo>
                  <a:lnTo>
                    <a:pt x="125" y="13"/>
                  </a:lnTo>
                  <a:lnTo>
                    <a:pt x="133" y="6"/>
                  </a:lnTo>
                  <a:lnTo>
                    <a:pt x="140" y="0"/>
                  </a:lnTo>
                </a:path>
              </a:pathLst>
            </a:custGeom>
            <a:solidFill>
              <a:srgbClr val="F7941D"/>
            </a:solidFill>
            <a:ln w="28575" cap="rnd" cmpd="sng">
              <a:solidFill>
                <a:schemeClr val="bg1"/>
              </a:solidFill>
              <a:prstDash val="solid"/>
              <a:round/>
              <a:headEnd type="none" w="sm" len="sm"/>
              <a:tailEnd type="none" w="sm" len="sm"/>
            </a:ln>
          </p:spPr>
          <p:txBody>
            <a:bodyPr/>
            <a:lstStyle/>
            <a:p>
              <a:endParaRPr lang="en-US" dirty="0"/>
            </a:p>
          </p:txBody>
        </p:sp>
      </p:grpSp>
      <p:sp>
        <p:nvSpPr>
          <p:cNvPr id="27" name="Rectangle 22"/>
          <p:cNvSpPr>
            <a:spLocks noChangeArrowheads="1"/>
          </p:cNvSpPr>
          <p:nvPr/>
        </p:nvSpPr>
        <p:spPr bwMode="auto">
          <a:xfrm>
            <a:off x="5287834" y="4551278"/>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A</a:t>
            </a:r>
          </a:p>
        </p:txBody>
      </p:sp>
      <p:sp>
        <p:nvSpPr>
          <p:cNvPr id="28" name="Rectangle 23"/>
          <p:cNvSpPr>
            <a:spLocks noChangeArrowheads="1"/>
          </p:cNvSpPr>
          <p:nvPr/>
        </p:nvSpPr>
        <p:spPr bwMode="auto">
          <a:xfrm>
            <a:off x="6199058" y="4551278"/>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B</a:t>
            </a:r>
          </a:p>
        </p:txBody>
      </p:sp>
      <p:sp>
        <p:nvSpPr>
          <p:cNvPr id="29" name="Rectangle 24"/>
          <p:cNvSpPr>
            <a:spLocks noChangeArrowheads="1"/>
          </p:cNvSpPr>
          <p:nvPr/>
        </p:nvSpPr>
        <p:spPr bwMode="auto">
          <a:xfrm>
            <a:off x="7184103" y="5327565"/>
            <a:ext cx="1035540" cy="431529"/>
          </a:xfrm>
          <a:prstGeom prst="rect">
            <a:avLst/>
          </a:prstGeom>
          <a:noFill/>
          <a:ln w="9525">
            <a:noFill/>
            <a:miter lim="800000"/>
            <a:headEnd/>
            <a:tailEnd/>
          </a:ln>
        </p:spPr>
        <p:txBody>
          <a:bodyPr wrap="none" lIns="92075" tIns="46038" rIns="92075" bIns="46038">
            <a:spAutoFit/>
          </a:bodyPr>
          <a:lstStyle/>
          <a:p>
            <a:r>
              <a:rPr lang="en-US" altLang="en-US" sz="2200" dirty="0">
                <a:latin typeface="Courier New" pitchFamily="49" charset="0"/>
              </a:rPr>
              <a:t>MINUS</a:t>
            </a:r>
          </a:p>
        </p:txBody>
      </p:sp>
      <p:grpSp>
        <p:nvGrpSpPr>
          <p:cNvPr id="30" name="Group 25"/>
          <p:cNvGrpSpPr>
            <a:grpSpLocks/>
          </p:cNvGrpSpPr>
          <p:nvPr/>
        </p:nvGrpSpPr>
        <p:grpSpPr bwMode="auto">
          <a:xfrm>
            <a:off x="4783802" y="4878303"/>
            <a:ext cx="2205037" cy="1317625"/>
            <a:chOff x="569" y="3038"/>
            <a:chExt cx="1389" cy="830"/>
          </a:xfrm>
        </p:grpSpPr>
        <p:sp>
          <p:nvSpPr>
            <p:cNvPr id="31" name="Oval 26"/>
            <p:cNvSpPr>
              <a:spLocks noChangeArrowheads="1"/>
            </p:cNvSpPr>
            <p:nvPr/>
          </p:nvSpPr>
          <p:spPr bwMode="gray">
            <a:xfrm>
              <a:off x="569" y="3038"/>
              <a:ext cx="806" cy="825"/>
            </a:xfrm>
            <a:prstGeom prst="ellipse">
              <a:avLst/>
            </a:prstGeom>
            <a:solidFill>
              <a:srgbClr val="F7941D"/>
            </a:solidFill>
            <a:ln w="28575">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32" name="Oval 27"/>
            <p:cNvSpPr>
              <a:spLocks noChangeArrowheads="1"/>
            </p:cNvSpPr>
            <p:nvPr/>
          </p:nvSpPr>
          <p:spPr bwMode="gray">
            <a:xfrm>
              <a:off x="1152" y="3043"/>
              <a:ext cx="806" cy="825"/>
            </a:xfrm>
            <a:prstGeom prst="ellipse">
              <a:avLst/>
            </a:prstGeom>
            <a:solidFill>
              <a:srgbClr val="818286"/>
            </a:solidFill>
            <a:ln w="28575">
              <a:solidFill>
                <a:schemeClr val="bg1"/>
              </a:solidFill>
              <a:round/>
              <a:headEnd/>
              <a:tailEnd/>
            </a:ln>
          </p:spPr>
          <p:txBody>
            <a:bodyPr wrap="none" lIns="90488" tIns="44450" rIns="90488" bIns="44450" anchor="ctr"/>
            <a:lstStyle/>
            <a:p>
              <a:pPr>
                <a:spcBef>
                  <a:spcPct val="50000"/>
                </a:spcBef>
              </a:pPr>
              <a:endParaRPr lang="en-US" altLang="en-US" sz="2400"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291</a:t>
            </a:fld>
            <a:endParaRPr lang="es-VE" dirty="0"/>
          </a:p>
        </p:txBody>
      </p:sp>
    </p:spTree>
    <p:extLst>
      <p:ext uri="{BB962C8B-B14F-4D97-AF65-F5344CB8AC3E}">
        <p14:creationId xmlns:p14="http://schemas.microsoft.com/office/powerpoint/2010/main" val="33756481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Set Operator Rules</a:t>
            </a:r>
            <a:endParaRPr lang="es-VE" dirty="0"/>
          </a:p>
        </p:txBody>
      </p:sp>
      <p:sp>
        <p:nvSpPr>
          <p:cNvPr id="5" name="Marcador de contenido 4"/>
          <p:cNvSpPr>
            <a:spLocks noGrp="1"/>
          </p:cNvSpPr>
          <p:nvPr>
            <p:ph idx="1"/>
          </p:nvPr>
        </p:nvSpPr>
        <p:spPr/>
        <p:txBody>
          <a:bodyPr/>
          <a:lstStyle/>
          <a:p>
            <a:pPr lvl="1"/>
            <a:r>
              <a:rPr lang="en-US" altLang="en-US" dirty="0"/>
              <a:t>The expressions in the </a:t>
            </a:r>
            <a:r>
              <a:rPr lang="en-US" altLang="en-US" dirty="0">
                <a:latin typeface="Courier New" pitchFamily="49" charset="0"/>
              </a:rPr>
              <a:t>SELECT</a:t>
            </a:r>
            <a:r>
              <a:rPr lang="en-US" altLang="en-US" dirty="0"/>
              <a:t> lists must match in number.</a:t>
            </a:r>
          </a:p>
          <a:p>
            <a:pPr lvl="1"/>
            <a:r>
              <a:rPr lang="en-US" altLang="en-US" dirty="0"/>
              <a:t>The data type of each column in the subsequent query must match the data type of its corresponding column in the first query. </a:t>
            </a:r>
          </a:p>
          <a:p>
            <a:pPr lvl="1"/>
            <a:r>
              <a:rPr lang="en-US" altLang="en-US" dirty="0"/>
              <a:t>Parentheses can be used to alter the sequence of execution.</a:t>
            </a:r>
          </a:p>
          <a:p>
            <a:pPr lvl="1"/>
            <a:r>
              <a:rPr lang="en-US" altLang="en-US" dirty="0"/>
              <a:t>The </a:t>
            </a:r>
            <a:r>
              <a:rPr lang="en-US" altLang="en-US" dirty="0">
                <a:latin typeface="Courier New" pitchFamily="49" charset="0"/>
              </a:rPr>
              <a:t>ORDER</a:t>
            </a:r>
            <a:r>
              <a:rPr lang="en-US" altLang="en-US" dirty="0"/>
              <a:t> </a:t>
            </a:r>
            <a:r>
              <a:rPr lang="en-US" altLang="en-US" dirty="0">
                <a:latin typeface="Courier New" pitchFamily="49" charset="0"/>
              </a:rPr>
              <a:t>BY</a:t>
            </a:r>
            <a:r>
              <a:rPr lang="en-US" altLang="en-US" dirty="0"/>
              <a:t> clause can appear only at the very end of the statement.</a:t>
            </a:r>
          </a:p>
          <a:p>
            <a:endParaRPr lang="es-VE" dirty="0"/>
          </a:p>
        </p:txBody>
      </p:sp>
      <p:grpSp>
        <p:nvGrpSpPr>
          <p:cNvPr id="13" name="Grupo 12"/>
          <p:cNvGrpSpPr/>
          <p:nvPr/>
        </p:nvGrpSpPr>
        <p:grpSpPr>
          <a:xfrm>
            <a:off x="7321632" y="4114201"/>
            <a:ext cx="4869011" cy="2445832"/>
            <a:chOff x="7321632" y="4114201"/>
            <a:chExt cx="4869011" cy="2445832"/>
          </a:xfrm>
        </p:grpSpPr>
        <p:grpSp>
          <p:nvGrpSpPr>
            <p:cNvPr id="14" name="Group 13"/>
            <p:cNvGrpSpPr/>
            <p:nvPr/>
          </p:nvGrpSpPr>
          <p:grpSpPr>
            <a:xfrm>
              <a:off x="7321632" y="4114201"/>
              <a:ext cx="4869011" cy="2445832"/>
              <a:chOff x="573215" y="3721867"/>
              <a:chExt cx="3815118" cy="1916434"/>
            </a:xfr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100000" b="100000"/>
              </a:path>
              <a:tileRect t="-100000" r="-100000"/>
            </a:gradFill>
          </p:grpSpPr>
          <p:sp>
            <p:nvSpPr>
              <p:cNvPr id="19" name="Rectangle 2"/>
              <p:cNvSpPr>
                <a:spLocks noChangeArrowheads="1"/>
              </p:cNvSpPr>
              <p:nvPr/>
            </p:nvSpPr>
            <p:spPr bwMode="auto">
              <a:xfrm>
                <a:off x="1715036" y="3721867"/>
                <a:ext cx="2673297" cy="1916434"/>
              </a:xfrm>
              <a:prstGeom prst="rect">
                <a:avLst/>
              </a:prstGeom>
              <a:grpFill/>
              <a:ln>
                <a:noFill/>
              </a:ln>
            </p:spPr>
            <p:txBody>
              <a:bodyPr/>
              <a:lstStyle>
                <a:lvl1pPr defTabSz="228600">
                  <a:spcBef>
                    <a:spcPct val="20000"/>
                  </a:spcBef>
                  <a:buClr>
                    <a:srgbClr val="000000"/>
                  </a:buClr>
                  <a:buFont typeface="Arial" panose="020B0604020202020204" pitchFamily="34" charset="0"/>
                  <a:defRPr>
                    <a:solidFill>
                      <a:srgbClr val="5F5F5F"/>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a:solidFill>
                      <a:srgbClr val="5F5F5F"/>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1600">
                    <a:solidFill>
                      <a:srgbClr val="5F5F5F"/>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sz="1400">
                    <a:solidFill>
                      <a:srgbClr val="5F5F5F"/>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400">
                    <a:solidFill>
                      <a:srgbClr val="5F5F5F"/>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9pPr>
              </a:lstStyle>
              <a:p>
                <a:pPr algn="ctr" eaLnBrk="1" hangingPunct="1">
                  <a:buClr>
                    <a:srgbClr val="FF0000"/>
                  </a:buClr>
                </a:pPr>
                <a:endParaRPr lang="en-US" altLang="en-US">
                  <a:solidFill>
                    <a:schemeClr val="tx1"/>
                  </a:solidFill>
                </a:endParaRPr>
              </a:p>
            </p:txBody>
          </p:sp>
          <p:sp>
            <p:nvSpPr>
              <p:cNvPr id="20" name="Rectangle 5"/>
              <p:cNvSpPr>
                <a:spLocks noChangeArrowheads="1"/>
              </p:cNvSpPr>
              <p:nvPr/>
            </p:nvSpPr>
            <p:spPr bwMode="auto">
              <a:xfrm flipH="1">
                <a:off x="573215" y="3721867"/>
                <a:ext cx="1227513" cy="1916434"/>
              </a:xfrm>
              <a:prstGeom prst="rect">
                <a:avLst/>
              </a:prstGeom>
              <a:grp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a:spcBef>
                    <a:spcPct val="20000"/>
                  </a:spcBef>
                  <a:buClr>
                    <a:srgbClr val="000000"/>
                  </a:buClr>
                  <a:buFont typeface="Arial" panose="020B0604020202020204" pitchFamily="34" charset="0"/>
                  <a:defRPr>
                    <a:solidFill>
                      <a:srgbClr val="5F5F5F"/>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a:solidFill>
                      <a:srgbClr val="5F5F5F"/>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1600">
                    <a:solidFill>
                      <a:srgbClr val="5F5F5F"/>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sz="1400">
                    <a:solidFill>
                      <a:srgbClr val="5F5F5F"/>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400">
                    <a:solidFill>
                      <a:srgbClr val="5F5F5F"/>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9pPr>
              </a:lstStyle>
              <a:p>
                <a:pPr algn="ctr" eaLnBrk="1" hangingPunct="1">
                  <a:buClr>
                    <a:srgbClr val="FF0000"/>
                  </a:buClr>
                </a:pPr>
                <a:endParaRPr lang="en-US" altLang="en-US">
                  <a:solidFill>
                    <a:schemeClr val="tx1"/>
                  </a:solidFill>
                </a:endParaRPr>
              </a:p>
            </p:txBody>
          </p:sp>
        </p:grpSp>
        <p:pic>
          <p:nvPicPr>
            <p:cNvPr id="15"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7145" y="4373187"/>
              <a:ext cx="2888730" cy="1927860"/>
            </a:xfrm>
            <a:prstGeom prst="rect">
              <a:avLst/>
            </a:prstGeom>
            <a:noFill/>
            <a:ln w="28575">
              <a:solidFill>
                <a:schemeClr val="bg1"/>
              </a:solidFill>
              <a:miter lim="800000"/>
              <a:headEnd/>
              <a:tailEnd/>
            </a:ln>
          </p:spPr>
        </p:pic>
        <p:grpSp>
          <p:nvGrpSpPr>
            <p:cNvPr id="16" name="Group 7"/>
            <p:cNvGrpSpPr/>
            <p:nvPr/>
          </p:nvGrpSpPr>
          <p:grpSpPr>
            <a:xfrm>
              <a:off x="10988426" y="5370984"/>
              <a:ext cx="1028700" cy="1028700"/>
              <a:chOff x="7191119" y="3132752"/>
              <a:chExt cx="1028700" cy="1028700"/>
            </a:xfrm>
          </p:grpSpPr>
          <p:sp>
            <p:nvSpPr>
              <p:cNvPr id="17" name="Oval 8"/>
              <p:cNvSpPr/>
              <p:nvPr/>
            </p:nvSpPr>
            <p:spPr bwMode="auto">
              <a:xfrm>
                <a:off x="7191119" y="3132752"/>
                <a:ext cx="1028700" cy="1028700"/>
              </a:xfrm>
              <a:prstGeom prst="ellipse">
                <a:avLst/>
              </a:prstGeom>
              <a:solidFill>
                <a:srgbClr val="F7941D"/>
              </a:solidFill>
              <a:ln w="28575" cap="flat" cmpd="sng" algn="ctr">
                <a:solidFill>
                  <a:schemeClr val="bg1"/>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18" name="Picture 9"/>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199130" y="3223229"/>
                <a:ext cx="1012678" cy="847747"/>
              </a:xfrm>
              <a:prstGeom prst="rect">
                <a:avLst/>
              </a:prstGeom>
            </p:spPr>
          </p:pic>
        </p:gr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292</a:t>
            </a:fld>
            <a:endParaRPr lang="es-VE" dirty="0"/>
          </a:p>
        </p:txBody>
      </p:sp>
    </p:spTree>
    <p:extLst>
      <p:ext uri="{BB962C8B-B14F-4D97-AF65-F5344CB8AC3E}">
        <p14:creationId xmlns:p14="http://schemas.microsoft.com/office/powerpoint/2010/main" val="11678717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Oracle Server and Set Operators</a:t>
            </a:r>
            <a:endParaRPr lang="es-VE" dirty="0"/>
          </a:p>
        </p:txBody>
      </p:sp>
      <p:sp>
        <p:nvSpPr>
          <p:cNvPr id="5" name="Marcador de contenido 4"/>
          <p:cNvSpPr>
            <a:spLocks noGrp="1"/>
          </p:cNvSpPr>
          <p:nvPr>
            <p:ph idx="1"/>
          </p:nvPr>
        </p:nvSpPr>
        <p:spPr/>
        <p:txBody>
          <a:bodyPr/>
          <a:lstStyle/>
          <a:p>
            <a:pPr lvl="1"/>
            <a:r>
              <a:rPr lang="en-US" altLang="en-US" dirty="0"/>
              <a:t>Duplicate rows are automatically eliminated except in </a:t>
            </a:r>
            <a:r>
              <a:rPr lang="en-US" altLang="en-US" dirty="0">
                <a:latin typeface="Courier New" pitchFamily="49" charset="0"/>
              </a:rPr>
              <a:t>UNION</a:t>
            </a:r>
            <a:r>
              <a:rPr lang="en-US" altLang="en-US" dirty="0"/>
              <a:t> </a:t>
            </a:r>
            <a:r>
              <a:rPr lang="en-US" altLang="en-US" dirty="0">
                <a:latin typeface="Courier New" pitchFamily="49" charset="0"/>
              </a:rPr>
              <a:t>ALL</a:t>
            </a:r>
            <a:r>
              <a:rPr lang="en-US" altLang="en-US" dirty="0"/>
              <a:t>.</a:t>
            </a:r>
          </a:p>
          <a:p>
            <a:pPr lvl="1"/>
            <a:r>
              <a:rPr lang="en-US" altLang="en-US" dirty="0"/>
              <a:t>Column names from the first query appear in the result.</a:t>
            </a:r>
          </a:p>
          <a:p>
            <a:pPr lvl="1"/>
            <a:r>
              <a:rPr lang="en-US" altLang="en-US" dirty="0"/>
              <a:t>The output is sorted in ascending order by default, except in </a:t>
            </a:r>
            <a:r>
              <a:rPr lang="en-US" altLang="en-US" dirty="0">
                <a:latin typeface="Courier New" pitchFamily="49" charset="0"/>
              </a:rPr>
              <a:t>UNION</a:t>
            </a:r>
            <a:r>
              <a:rPr lang="en-US" altLang="en-US" dirty="0"/>
              <a:t> </a:t>
            </a:r>
            <a:r>
              <a:rPr lang="en-US" altLang="en-US" dirty="0">
                <a:latin typeface="Courier New" pitchFamily="49" charset="0"/>
              </a:rPr>
              <a:t>ALL</a:t>
            </a:r>
            <a:r>
              <a:rPr lang="en-US" altLang="en-US" dirty="0"/>
              <a: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293</a:t>
            </a:fld>
            <a:endParaRPr lang="es-VE" dirty="0"/>
          </a:p>
        </p:txBody>
      </p:sp>
    </p:spTree>
    <p:extLst>
      <p:ext uri="{BB962C8B-B14F-4D97-AF65-F5344CB8AC3E}">
        <p14:creationId xmlns:p14="http://schemas.microsoft.com/office/powerpoint/2010/main" val="11141276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Set operators: Types and guidelines</a:t>
            </a:r>
          </a:p>
          <a:p>
            <a:pPr lvl="1">
              <a:buClr>
                <a:srgbClr val="F7941D"/>
              </a:buClr>
            </a:pPr>
            <a:r>
              <a:rPr lang="en-US" altLang="en-US" dirty="0">
                <a:solidFill>
                  <a:schemeClr val="tx1"/>
                </a:solidFill>
              </a:rPr>
              <a:t>Tables used in this lesson</a:t>
            </a:r>
          </a:p>
          <a:p>
            <a:pPr lvl="1">
              <a:buClr>
                <a:srgbClr val="A6A6A6"/>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A6A6A6"/>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A6A6A6"/>
              </a:buClr>
            </a:pPr>
            <a:r>
              <a:rPr lang="en-US" altLang="en-US" dirty="0">
                <a:solidFill>
                  <a:schemeClr val="tx1"/>
                </a:solidFill>
              </a:rPr>
              <a:t>Using the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a:t>
            </a:r>
            <a:r>
              <a:rPr lang="en-US" altLang="en-US" dirty="0" smtClean="0">
                <a:solidFill>
                  <a:schemeClr val="tx1"/>
                </a:solidFill>
              </a:rPr>
              <a:t>operations</a:t>
            </a:r>
            <a:endParaRPr lang="en-US" altLang="en-US" dirty="0">
              <a:solidFill>
                <a:schemeClr val="tx1"/>
              </a:solidFill>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294</a:t>
            </a:fld>
            <a:endParaRPr lang="es-VE" dirty="0"/>
          </a:p>
        </p:txBody>
      </p:sp>
    </p:spTree>
    <p:extLst>
      <p:ext uri="{BB962C8B-B14F-4D97-AF65-F5344CB8AC3E}">
        <p14:creationId xmlns:p14="http://schemas.microsoft.com/office/powerpoint/2010/main" val="9818450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Tables Used in This Lesson</a:t>
            </a:r>
            <a:endParaRPr lang="es-VE" dirty="0"/>
          </a:p>
        </p:txBody>
      </p:sp>
      <p:sp>
        <p:nvSpPr>
          <p:cNvPr id="5" name="Marcador de contenido 4"/>
          <p:cNvSpPr>
            <a:spLocks noGrp="1"/>
          </p:cNvSpPr>
          <p:nvPr>
            <p:ph idx="1"/>
          </p:nvPr>
        </p:nvSpPr>
        <p:spPr/>
        <p:txBody>
          <a:bodyPr/>
          <a:lstStyle/>
          <a:p>
            <a:pPr indent="0">
              <a:buNone/>
            </a:pPr>
            <a:r>
              <a:rPr lang="en-US" altLang="en-US" dirty="0">
                <a:latin typeface="Arial" charset="0"/>
              </a:rPr>
              <a:t>The tables used in this lesson are:</a:t>
            </a:r>
          </a:p>
          <a:p>
            <a:pPr lvl="1"/>
            <a:r>
              <a:rPr lang="en-US" altLang="en-US" dirty="0">
                <a:latin typeface="Courier New" pitchFamily="49" charset="0"/>
              </a:rPr>
              <a:t>EMPLOYEES</a:t>
            </a:r>
            <a:r>
              <a:rPr lang="en-US" altLang="en-US" dirty="0"/>
              <a:t>: Provides details about all current employees</a:t>
            </a:r>
          </a:p>
          <a:p>
            <a:pPr lvl="1"/>
            <a:r>
              <a:rPr lang="en-US" altLang="en-US" dirty="0">
                <a:latin typeface="Courier New" pitchFamily="49" charset="0"/>
              </a:rPr>
              <a:t>RETIRED_EMPLOYEES</a:t>
            </a:r>
            <a:r>
              <a:rPr lang="en-US" altLang="en-US" dirty="0"/>
              <a:t>: Provides details about all past employees</a:t>
            </a:r>
          </a:p>
          <a:p>
            <a:endParaRPr lang="es-VE" dirty="0"/>
          </a:p>
        </p:txBody>
      </p:sp>
      <p:sp>
        <p:nvSpPr>
          <p:cNvPr id="6" name="Rectangle 5"/>
          <p:cNvSpPr/>
          <p:nvPr/>
        </p:nvSpPr>
        <p:spPr bwMode="auto">
          <a:xfrm rot="10800000" flipV="1">
            <a:off x="7185274" y="3810000"/>
            <a:ext cx="4999182" cy="2247132"/>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t="100000" r="100000"/>
            </a:path>
            <a:tileRect l="-100000" b="-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7" name="Group 4"/>
          <p:cNvGrpSpPr/>
          <p:nvPr/>
        </p:nvGrpSpPr>
        <p:grpSpPr>
          <a:xfrm>
            <a:off x="9226632" y="4060136"/>
            <a:ext cx="2373475" cy="1746861"/>
            <a:chOff x="9218612" y="4143924"/>
            <a:chExt cx="2373475" cy="1746861"/>
          </a:xfrm>
        </p:grpSpPr>
        <p:sp>
          <p:nvSpPr>
            <p:cNvPr id="8" name="Round Diagonal Corner Rectangle 7"/>
            <p:cNvSpPr/>
            <p:nvPr/>
          </p:nvSpPr>
          <p:spPr bwMode="auto">
            <a:xfrm>
              <a:off x="9218612" y="4143924"/>
              <a:ext cx="2290156" cy="1746861"/>
            </a:xfrm>
            <a:prstGeom prst="round2DiagRect">
              <a:avLst/>
            </a:prstGeom>
            <a:solidFill>
              <a:schemeClr val="bg1"/>
            </a:solidFill>
            <a:ln w="5715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nvGrpSpPr>
            <p:cNvPr id="9" name="Group 3"/>
            <p:cNvGrpSpPr/>
            <p:nvPr/>
          </p:nvGrpSpPr>
          <p:grpSpPr>
            <a:xfrm>
              <a:off x="9421461" y="4243609"/>
              <a:ext cx="2170626" cy="1547490"/>
              <a:chOff x="8761412" y="4038600"/>
              <a:chExt cx="2932626" cy="2090737"/>
            </a:xfrm>
          </p:grpSpPr>
          <p:pic>
            <p:nvPicPr>
              <p:cNvPr id="10" name="Picture 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61412" y="4793218"/>
                <a:ext cx="1313026" cy="1336119"/>
              </a:xfrm>
              <a:prstGeom prst="rect">
                <a:avLst/>
              </a:prstGeom>
            </p:spPr>
          </p:pic>
          <p:pic>
            <p:nvPicPr>
              <p:cNvPr id="11" name="Picture 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75812" y="4038600"/>
                <a:ext cx="2018226" cy="2090737"/>
              </a:xfrm>
              <a:prstGeom prst="rect">
                <a:avLst/>
              </a:prstGeom>
            </p:spPr>
          </p:pic>
        </p:grpSp>
      </p:grpSp>
      <p:sp>
        <p:nvSpPr>
          <p:cNvPr id="2" name="Marcador de número de diapositiva 1"/>
          <p:cNvSpPr>
            <a:spLocks noGrp="1"/>
          </p:cNvSpPr>
          <p:nvPr>
            <p:ph type="sldNum" sz="quarter" idx="12"/>
          </p:nvPr>
        </p:nvSpPr>
        <p:spPr/>
        <p:txBody>
          <a:bodyPr/>
          <a:lstStyle/>
          <a:p>
            <a:fld id="{3F142242-9245-470F-9EB3-514B6C674675}" type="slidenum">
              <a:rPr lang="es-VE" smtClean="0"/>
              <a:pPr/>
              <a:t>295</a:t>
            </a:fld>
            <a:endParaRPr lang="es-VE" dirty="0"/>
          </a:p>
        </p:txBody>
      </p:sp>
    </p:spTree>
    <p:extLst>
      <p:ext uri="{BB962C8B-B14F-4D97-AF65-F5344CB8AC3E}">
        <p14:creationId xmlns:p14="http://schemas.microsoft.com/office/powerpoint/2010/main" val="6796389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Set operators: Types and guidelines</a:t>
            </a:r>
          </a:p>
          <a:p>
            <a:pPr lvl="1">
              <a:buClr>
                <a:srgbClr val="A6A6A6"/>
              </a:buClr>
            </a:pPr>
            <a:r>
              <a:rPr lang="en-US" altLang="en-US" dirty="0">
                <a:solidFill>
                  <a:schemeClr val="tx1"/>
                </a:solidFill>
              </a:rPr>
              <a:t>Tables used in this lesson</a:t>
            </a:r>
          </a:p>
          <a:p>
            <a:pPr lvl="1">
              <a:buClr>
                <a:srgbClr val="F7941D"/>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A6A6A6"/>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A6A6A6"/>
              </a:buClr>
            </a:pPr>
            <a:r>
              <a:rPr lang="en-US" altLang="en-US" dirty="0">
                <a:solidFill>
                  <a:schemeClr val="tx1"/>
                </a:solidFill>
              </a:rPr>
              <a:t>Using the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a:t>
            </a:r>
            <a:r>
              <a:rPr lang="en-US" altLang="en-US" dirty="0" smtClean="0">
                <a:solidFill>
                  <a:schemeClr val="tx1"/>
                </a:solidFill>
              </a:rPr>
              <a:t>operations</a:t>
            </a:r>
            <a:endParaRPr lang="en-US" altLang="en-US" dirty="0">
              <a:solidFill>
                <a:schemeClr val="tx1"/>
              </a:solidFill>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296</a:t>
            </a:fld>
            <a:endParaRPr lang="es-VE" dirty="0"/>
          </a:p>
        </p:txBody>
      </p:sp>
    </p:spTree>
    <p:extLst>
      <p:ext uri="{BB962C8B-B14F-4D97-AF65-F5344CB8AC3E}">
        <p14:creationId xmlns:p14="http://schemas.microsoft.com/office/powerpoint/2010/main" val="25206660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UNION</a:t>
            </a:r>
            <a:r>
              <a:rPr lang="en-US" altLang="en-US" dirty="0"/>
              <a:t> Operator</a:t>
            </a:r>
            <a:endParaRPr lang="es-VE" dirty="0"/>
          </a:p>
        </p:txBody>
      </p:sp>
      <p:grpSp>
        <p:nvGrpSpPr>
          <p:cNvPr id="6" name="Group 3"/>
          <p:cNvGrpSpPr/>
          <p:nvPr/>
        </p:nvGrpSpPr>
        <p:grpSpPr>
          <a:xfrm>
            <a:off x="3592929" y="1660439"/>
            <a:ext cx="5387975" cy="3494088"/>
            <a:chOff x="3375025" y="1211263"/>
            <a:chExt cx="5387975" cy="3494088"/>
          </a:xfrm>
        </p:grpSpPr>
        <p:sp>
          <p:nvSpPr>
            <p:cNvPr id="7" name="Oval 3"/>
            <p:cNvSpPr>
              <a:spLocks noChangeArrowheads="1"/>
            </p:cNvSpPr>
            <p:nvPr/>
          </p:nvSpPr>
          <p:spPr bwMode="gray">
            <a:xfrm>
              <a:off x="3375025" y="1736726"/>
              <a:ext cx="3073400" cy="2968625"/>
            </a:xfrm>
            <a:prstGeom prst="ellipse">
              <a:avLst/>
            </a:prstGeom>
            <a:solidFill>
              <a:srgbClr val="F7941D"/>
            </a:solidFill>
            <a:ln w="57150">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8" name="Rectangle 4"/>
            <p:cNvSpPr>
              <a:spLocks noChangeArrowheads="1"/>
            </p:cNvSpPr>
            <p:nvPr/>
          </p:nvSpPr>
          <p:spPr bwMode="auto">
            <a:xfrm>
              <a:off x="4737100" y="1211263"/>
              <a:ext cx="349250" cy="366712"/>
            </a:xfrm>
            <a:prstGeom prst="rect">
              <a:avLst/>
            </a:prstGeom>
            <a:noFill/>
            <a:ln w="57150">
              <a:solidFill>
                <a:schemeClr val="bg1"/>
              </a:solidFill>
              <a:miter lim="800000"/>
              <a:headEnd/>
              <a:tailEnd/>
            </a:ln>
          </p:spPr>
          <p:txBody>
            <a:bodyPr wrap="none" lIns="92075" tIns="46038" rIns="92075" bIns="46038">
              <a:spAutoFit/>
            </a:bodyPr>
            <a:lstStyle/>
            <a:p>
              <a:pPr defTabSz="762000"/>
              <a:r>
                <a:rPr lang="en-US" altLang="en-US" dirty="0"/>
                <a:t>A</a:t>
              </a:r>
            </a:p>
          </p:txBody>
        </p:sp>
        <p:sp>
          <p:nvSpPr>
            <p:cNvPr id="9" name="Oval 5"/>
            <p:cNvSpPr>
              <a:spLocks noChangeArrowheads="1"/>
            </p:cNvSpPr>
            <p:nvPr/>
          </p:nvSpPr>
          <p:spPr bwMode="gray">
            <a:xfrm>
              <a:off x="5689600" y="1736726"/>
              <a:ext cx="3073400" cy="2968625"/>
            </a:xfrm>
            <a:prstGeom prst="ellipse">
              <a:avLst/>
            </a:prstGeom>
            <a:solidFill>
              <a:srgbClr val="F7941D"/>
            </a:solidFill>
            <a:ln w="57150">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10" name="Rectangle 6"/>
            <p:cNvSpPr>
              <a:spLocks noChangeArrowheads="1"/>
            </p:cNvSpPr>
            <p:nvPr/>
          </p:nvSpPr>
          <p:spPr bwMode="auto">
            <a:xfrm>
              <a:off x="7051675" y="1211263"/>
              <a:ext cx="349250" cy="366712"/>
            </a:xfrm>
            <a:prstGeom prst="rect">
              <a:avLst/>
            </a:prstGeom>
            <a:noFill/>
            <a:ln w="57150">
              <a:solidFill>
                <a:schemeClr val="bg1"/>
              </a:solidFill>
              <a:miter lim="800000"/>
              <a:headEnd/>
              <a:tailEnd/>
            </a:ln>
          </p:spPr>
          <p:txBody>
            <a:bodyPr wrap="none" lIns="92075" tIns="46038" rIns="92075" bIns="46038">
              <a:spAutoFit/>
            </a:bodyPr>
            <a:lstStyle/>
            <a:p>
              <a:pPr defTabSz="762000"/>
              <a:r>
                <a:rPr lang="en-US" altLang="en-US" dirty="0"/>
                <a:t>B</a:t>
              </a:r>
            </a:p>
          </p:txBody>
        </p:sp>
      </p:grpSp>
      <p:sp>
        <p:nvSpPr>
          <p:cNvPr id="11" name="Rectangle 7"/>
          <p:cNvSpPr>
            <a:spLocks noChangeArrowheads="1"/>
          </p:cNvSpPr>
          <p:nvPr/>
        </p:nvSpPr>
        <p:spPr bwMode="auto">
          <a:xfrm>
            <a:off x="2650748" y="5456152"/>
            <a:ext cx="7272337" cy="555625"/>
          </a:xfrm>
          <a:prstGeom prst="rect">
            <a:avLst/>
          </a:prstGeom>
          <a:noFill/>
          <a:ln w="9525">
            <a:noFill/>
            <a:miter lim="800000"/>
            <a:headEnd/>
            <a:tailEnd/>
          </a:ln>
        </p:spPr>
        <p:txBody>
          <a:bodyPr lIns="92075" tIns="46038" rIns="92075" bIns="46038">
            <a:spAutoFit/>
          </a:bodyPr>
          <a:lstStyle/>
          <a:p>
            <a:pPr algn="ctr" defTabSz="346075">
              <a:lnSpc>
                <a:spcPct val="95000"/>
              </a:lnSpc>
              <a:spcBef>
                <a:spcPct val="35000"/>
              </a:spcBef>
              <a:tabLst>
                <a:tab pos="571500" algn="l"/>
              </a:tabLst>
            </a:pPr>
            <a:r>
              <a:rPr lang="en-US" altLang="en-US" sz="1600" dirty="0"/>
              <a:t>The </a:t>
            </a:r>
            <a:r>
              <a:rPr lang="en-US" altLang="en-US" sz="1600" dirty="0">
                <a:latin typeface="Courier New" pitchFamily="49" charset="0"/>
              </a:rPr>
              <a:t>UNION</a:t>
            </a:r>
            <a:r>
              <a:rPr lang="en-US" altLang="en-US" sz="1600" dirty="0"/>
              <a:t> operator returns rows from both queries after eliminating duplications.</a:t>
            </a:r>
          </a:p>
        </p:txBody>
      </p:sp>
      <p:sp>
        <p:nvSpPr>
          <p:cNvPr id="12" name="TextBox 7"/>
          <p:cNvSpPr txBox="1"/>
          <p:nvPr/>
        </p:nvSpPr>
        <p:spPr>
          <a:xfrm>
            <a:off x="2091377" y="1487179"/>
            <a:ext cx="1844628" cy="584775"/>
          </a:xfrm>
          <a:prstGeom prst="rect">
            <a:avLst/>
          </a:prstGeom>
          <a:noFill/>
        </p:spPr>
        <p:txBody>
          <a:bodyPr wrap="square" rtlCol="0">
            <a:spAutoFit/>
          </a:bodyPr>
          <a:lstStyle/>
          <a:p>
            <a:r>
              <a:rPr lang="en-US" sz="1600" dirty="0">
                <a:latin typeface="+mn-lt"/>
              </a:rPr>
              <a:t>Returns all rows from A &amp; B</a:t>
            </a:r>
          </a:p>
        </p:txBody>
      </p:sp>
      <p:sp>
        <p:nvSpPr>
          <p:cNvPr id="13" name="Rectangle 11"/>
          <p:cNvSpPr/>
          <p:nvPr/>
        </p:nvSpPr>
        <p:spPr>
          <a:xfrm>
            <a:off x="5753517" y="1287376"/>
            <a:ext cx="2156681" cy="338554"/>
          </a:xfrm>
          <a:prstGeom prst="rect">
            <a:avLst/>
          </a:prstGeom>
          <a:ln>
            <a:solidFill>
              <a:srgbClr val="F7941D"/>
            </a:solidFill>
          </a:ln>
        </p:spPr>
        <p:txBody>
          <a:bodyPr wrap="none">
            <a:spAutoFit/>
          </a:bodyPr>
          <a:lstStyle/>
          <a:p>
            <a:r>
              <a:rPr lang="en-US" sz="1600" dirty="0">
                <a:solidFill>
                  <a:srgbClr val="F7941D"/>
                </a:solidFill>
                <a:latin typeface="+mn-lt"/>
              </a:rPr>
              <a:t>Duplicates are removed</a:t>
            </a:r>
          </a:p>
        </p:txBody>
      </p:sp>
      <p:cxnSp>
        <p:nvCxnSpPr>
          <p:cNvPr id="14" name="Elbow Connector 2"/>
          <p:cNvCxnSpPr>
            <a:endCxn id="7" idx="1"/>
          </p:cNvCxnSpPr>
          <p:nvPr/>
        </p:nvCxnSpPr>
        <p:spPr bwMode="auto">
          <a:xfrm>
            <a:off x="3315116" y="1896976"/>
            <a:ext cx="727902" cy="723671"/>
          </a:xfrm>
          <a:prstGeom prst="bentConnector2">
            <a:avLst/>
          </a:prstGeom>
          <a:noFill/>
          <a:ln w="28575" cap="flat" cmpd="sng" algn="ctr">
            <a:solidFill>
              <a:schemeClr val="tx1"/>
            </a:solidFill>
            <a:prstDash val="solid"/>
            <a:round/>
            <a:headEnd type="none" w="sm" len="sm"/>
            <a:tailEnd type="triangle" w="lg" len="lg"/>
          </a:ln>
          <a:effectLst/>
        </p:spPr>
      </p:cxnSp>
      <p:cxnSp>
        <p:nvCxnSpPr>
          <p:cNvPr id="15" name="Straight Arrow Connector 5"/>
          <p:cNvCxnSpPr/>
          <p:nvPr/>
        </p:nvCxnSpPr>
        <p:spPr bwMode="auto">
          <a:xfrm>
            <a:off x="6286917" y="1603465"/>
            <a:ext cx="0" cy="1097280"/>
          </a:xfrm>
          <a:prstGeom prst="straightConnector1">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297</a:t>
            </a:fld>
            <a:endParaRPr lang="es-VE" dirty="0"/>
          </a:p>
        </p:txBody>
      </p:sp>
    </p:spTree>
    <p:extLst>
      <p:ext uri="{BB962C8B-B14F-4D97-AF65-F5344CB8AC3E}">
        <p14:creationId xmlns:p14="http://schemas.microsoft.com/office/powerpoint/2010/main" val="541016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Using the </a:t>
            </a:r>
            <a:r>
              <a:rPr lang="en-US" altLang="en-US" dirty="0">
                <a:latin typeface="Courier New" pitchFamily="49" charset="0"/>
              </a:rPr>
              <a:t>UNION</a:t>
            </a:r>
            <a:r>
              <a:rPr lang="en-US" altLang="en-US" dirty="0"/>
              <a:t> Operator</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Display the job details of all the current and retired employees. Display each job only once.</a:t>
            </a:r>
            <a:endParaRPr lang="es-VE" dirty="0"/>
          </a:p>
        </p:txBody>
      </p:sp>
      <p:grpSp>
        <p:nvGrpSpPr>
          <p:cNvPr id="8" name="Group 1"/>
          <p:cNvGrpSpPr/>
          <p:nvPr/>
        </p:nvGrpSpPr>
        <p:grpSpPr>
          <a:xfrm>
            <a:off x="2222582" y="2121567"/>
            <a:ext cx="8064500" cy="4158323"/>
            <a:chOff x="2062162" y="1955905"/>
            <a:chExt cx="8064500" cy="4158323"/>
          </a:xfrm>
        </p:grpSpPr>
        <p:sp>
          <p:nvSpPr>
            <p:cNvPr id="9" name="Content Placeholder 2"/>
            <p:cNvSpPr txBox="1">
              <a:spLocks/>
            </p:cNvSpPr>
            <p:nvPr/>
          </p:nvSpPr>
          <p:spPr bwMode="gray">
            <a:xfrm>
              <a:off x="2062162" y="1955905"/>
              <a:ext cx="8064500" cy="159162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UNION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retired_employees</a:t>
              </a:r>
            </a:p>
          </p:txBody>
        </p:sp>
        <p:sp>
          <p:nvSpPr>
            <p:cNvPr id="10" name="Rectangle 13"/>
            <p:cNvSpPr>
              <a:spLocks noChangeArrowheads="1"/>
            </p:cNvSpPr>
            <p:nvPr/>
          </p:nvSpPr>
          <p:spPr bwMode="auto">
            <a:xfrm>
              <a:off x="2179637" y="2473022"/>
              <a:ext cx="762000" cy="3048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pic>
          <p:nvPicPr>
            <p:cNvPr id="11" name="Picture 8"/>
            <p:cNvPicPr>
              <a:picLocks noChangeAspect="1" noChangeArrowheads="1"/>
            </p:cNvPicPr>
            <p:nvPr/>
          </p:nvPicPr>
          <p:blipFill>
            <a:blip r:embed="rId3" cstate="print"/>
            <a:srcRect/>
            <a:stretch>
              <a:fillRect/>
            </a:stretch>
          </p:blipFill>
          <p:spPr bwMode="auto">
            <a:xfrm>
              <a:off x="2062162" y="3638799"/>
              <a:ext cx="846857" cy="2475429"/>
            </a:xfrm>
            <a:prstGeom prst="rect">
              <a:avLst/>
            </a:prstGeom>
            <a:noFill/>
            <a:ln w="28575">
              <a:solidFill>
                <a:srgbClr val="F7941D"/>
              </a:solidFill>
              <a:miter lim="800000"/>
              <a:headEnd type="none" w="sm" len="sm"/>
              <a:tailEnd type="none" w="sm" len="sm"/>
            </a:ln>
          </p:spPr>
        </p:pic>
      </p:grpSp>
      <p:sp>
        <p:nvSpPr>
          <p:cNvPr id="3" name="Marcador de número de diapositiva 2"/>
          <p:cNvSpPr>
            <a:spLocks noGrp="1"/>
          </p:cNvSpPr>
          <p:nvPr>
            <p:ph type="sldNum" sz="quarter" idx="12"/>
          </p:nvPr>
        </p:nvSpPr>
        <p:spPr/>
        <p:txBody>
          <a:bodyPr/>
          <a:lstStyle/>
          <a:p>
            <a:fld id="{3F142242-9245-470F-9EB3-514B6C674675}" type="slidenum">
              <a:rPr lang="es-VE" smtClean="0"/>
              <a:pPr/>
              <a:t>298</a:t>
            </a:fld>
            <a:endParaRPr lang="es-VE" dirty="0"/>
          </a:p>
        </p:txBody>
      </p:sp>
    </p:spTree>
    <p:extLst>
      <p:ext uri="{BB962C8B-B14F-4D97-AF65-F5344CB8AC3E}">
        <p14:creationId xmlns:p14="http://schemas.microsoft.com/office/powerpoint/2010/main" val="9707738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UNION</a:t>
            </a:r>
            <a:r>
              <a:rPr lang="en-US" altLang="en-US" dirty="0"/>
              <a:t> </a:t>
            </a:r>
            <a:r>
              <a:rPr lang="en-US" altLang="en-US" dirty="0">
                <a:latin typeface="Courier New" pitchFamily="49" charset="0"/>
              </a:rPr>
              <a:t>ALL</a:t>
            </a:r>
            <a:r>
              <a:rPr lang="en-US" altLang="en-US" dirty="0"/>
              <a:t> Operator</a:t>
            </a:r>
            <a:endParaRPr lang="es-VE" dirty="0"/>
          </a:p>
        </p:txBody>
      </p:sp>
      <p:sp>
        <p:nvSpPr>
          <p:cNvPr id="5" name="Marcador de contenido 4"/>
          <p:cNvSpPr>
            <a:spLocks noGrp="1"/>
          </p:cNvSpPr>
          <p:nvPr>
            <p:ph idx="1"/>
          </p:nvPr>
        </p:nvSpPr>
        <p:spPr/>
        <p:txBody>
          <a:bodyPr/>
          <a:lstStyle/>
          <a:p>
            <a:endParaRPr lang="es-VE"/>
          </a:p>
        </p:txBody>
      </p:sp>
      <p:sp>
        <p:nvSpPr>
          <p:cNvPr id="6" name="Rectangle 3"/>
          <p:cNvSpPr>
            <a:spLocks noChangeArrowheads="1"/>
          </p:cNvSpPr>
          <p:nvPr/>
        </p:nvSpPr>
        <p:spPr bwMode="auto">
          <a:xfrm>
            <a:off x="3507844" y="5528342"/>
            <a:ext cx="5463815" cy="555625"/>
          </a:xfrm>
          <a:prstGeom prst="rect">
            <a:avLst/>
          </a:prstGeom>
          <a:noFill/>
          <a:ln w="9525">
            <a:noFill/>
            <a:miter lim="800000"/>
            <a:headEnd/>
            <a:tailEnd/>
          </a:ln>
        </p:spPr>
        <p:txBody>
          <a:bodyPr lIns="92075" tIns="46038" rIns="92075" bIns="46038">
            <a:spAutoFit/>
          </a:bodyPr>
          <a:lstStyle/>
          <a:p>
            <a:pPr algn="ctr" defTabSz="346075">
              <a:lnSpc>
                <a:spcPct val="95000"/>
              </a:lnSpc>
              <a:spcBef>
                <a:spcPct val="35000"/>
              </a:spcBef>
              <a:tabLst>
                <a:tab pos="571500" algn="l"/>
              </a:tabLst>
            </a:pPr>
            <a:r>
              <a:rPr lang="en-US" altLang="en-US" sz="1600" dirty="0"/>
              <a:t>The </a:t>
            </a:r>
            <a:r>
              <a:rPr lang="en-US" altLang="en-US" sz="1600" dirty="0">
                <a:latin typeface="Courier New" pitchFamily="49" charset="0"/>
              </a:rPr>
              <a:t>UNION</a:t>
            </a:r>
            <a:r>
              <a:rPr lang="en-US" altLang="en-US" sz="1600" dirty="0"/>
              <a:t> </a:t>
            </a:r>
            <a:r>
              <a:rPr lang="en-US" altLang="en-US" sz="1600" dirty="0">
                <a:latin typeface="Courier New" pitchFamily="49" charset="0"/>
              </a:rPr>
              <a:t>ALL</a:t>
            </a:r>
            <a:r>
              <a:rPr lang="en-US" altLang="en-US" sz="1600" dirty="0"/>
              <a:t> operator returns rows from both queries, including all duplications.</a:t>
            </a:r>
          </a:p>
        </p:txBody>
      </p:sp>
      <p:sp>
        <p:nvSpPr>
          <p:cNvPr id="7" name="Oval 4"/>
          <p:cNvSpPr>
            <a:spLocks noChangeArrowheads="1"/>
          </p:cNvSpPr>
          <p:nvPr/>
        </p:nvSpPr>
        <p:spPr bwMode="gray">
          <a:xfrm>
            <a:off x="3546557" y="2147445"/>
            <a:ext cx="3073400" cy="2968625"/>
          </a:xfrm>
          <a:prstGeom prst="ellipse">
            <a:avLst/>
          </a:prstGeom>
          <a:solidFill>
            <a:srgbClr val="F7941D"/>
          </a:solidFill>
          <a:ln w="57150">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8" name="Rectangle 5"/>
          <p:cNvSpPr>
            <a:spLocks noChangeArrowheads="1"/>
          </p:cNvSpPr>
          <p:nvPr/>
        </p:nvSpPr>
        <p:spPr bwMode="auto">
          <a:xfrm>
            <a:off x="4908632" y="1613567"/>
            <a:ext cx="349250" cy="366713"/>
          </a:xfrm>
          <a:prstGeom prst="rect">
            <a:avLst/>
          </a:prstGeom>
          <a:noFill/>
          <a:ln w="9525">
            <a:noFill/>
            <a:miter lim="800000"/>
            <a:headEnd/>
            <a:tailEnd/>
          </a:ln>
        </p:spPr>
        <p:txBody>
          <a:bodyPr wrap="none" lIns="92075" tIns="46038" rIns="92075" bIns="46038">
            <a:spAutoFit/>
          </a:bodyPr>
          <a:lstStyle/>
          <a:p>
            <a:pPr defTabSz="762000"/>
            <a:r>
              <a:rPr lang="en-US" altLang="en-US" dirty="0"/>
              <a:t>A</a:t>
            </a:r>
          </a:p>
        </p:txBody>
      </p:sp>
      <p:sp>
        <p:nvSpPr>
          <p:cNvPr id="9" name="Oval 6"/>
          <p:cNvSpPr>
            <a:spLocks noChangeArrowheads="1"/>
          </p:cNvSpPr>
          <p:nvPr/>
        </p:nvSpPr>
        <p:spPr bwMode="gray">
          <a:xfrm>
            <a:off x="5861132" y="2139030"/>
            <a:ext cx="3073400" cy="2968625"/>
          </a:xfrm>
          <a:prstGeom prst="ellipse">
            <a:avLst/>
          </a:prstGeom>
          <a:solidFill>
            <a:srgbClr val="F7941D"/>
          </a:solidFill>
          <a:ln w="57150">
            <a:solidFill>
              <a:schemeClr val="bg1"/>
            </a:solidFill>
            <a:round/>
            <a:headEnd/>
            <a:tailEnd/>
          </a:ln>
        </p:spPr>
        <p:txBody>
          <a:bodyPr wrap="none" lIns="90488" tIns="44450" rIns="90488" bIns="44450" anchor="ctr"/>
          <a:lstStyle/>
          <a:p>
            <a:pPr>
              <a:spcBef>
                <a:spcPct val="50000"/>
              </a:spcBef>
            </a:pPr>
            <a:endParaRPr lang="en-US" altLang="en-US" sz="2400" dirty="0"/>
          </a:p>
        </p:txBody>
      </p:sp>
      <p:sp>
        <p:nvSpPr>
          <p:cNvPr id="10" name="Rectangle 7"/>
          <p:cNvSpPr>
            <a:spLocks noChangeArrowheads="1"/>
          </p:cNvSpPr>
          <p:nvPr/>
        </p:nvSpPr>
        <p:spPr bwMode="auto">
          <a:xfrm>
            <a:off x="7223207" y="1613567"/>
            <a:ext cx="349250" cy="366713"/>
          </a:xfrm>
          <a:prstGeom prst="rect">
            <a:avLst/>
          </a:prstGeom>
          <a:noFill/>
          <a:ln w="9525">
            <a:noFill/>
            <a:miter lim="800000"/>
            <a:headEnd/>
            <a:tailEnd/>
          </a:ln>
        </p:spPr>
        <p:txBody>
          <a:bodyPr wrap="none" lIns="92075" tIns="46038" rIns="92075" bIns="46038">
            <a:spAutoFit/>
          </a:bodyPr>
          <a:lstStyle/>
          <a:p>
            <a:pPr defTabSz="762000"/>
            <a:r>
              <a:rPr lang="en-US" altLang="en-US" dirty="0"/>
              <a:t>B</a:t>
            </a:r>
          </a:p>
        </p:txBody>
      </p:sp>
      <p:sp>
        <p:nvSpPr>
          <p:cNvPr id="11" name="Freeform 8"/>
          <p:cNvSpPr>
            <a:spLocks/>
          </p:cNvSpPr>
          <p:nvPr/>
        </p:nvSpPr>
        <p:spPr bwMode="gray">
          <a:xfrm>
            <a:off x="5853194" y="2652954"/>
            <a:ext cx="782638" cy="1965960"/>
          </a:xfrm>
          <a:custGeom>
            <a:avLst/>
            <a:gdLst>
              <a:gd name="T0" fmla="*/ 2147483646 w 529"/>
              <a:gd name="T1" fmla="*/ 2147483646 h 1345"/>
              <a:gd name="T2" fmla="*/ 2147483646 w 529"/>
              <a:gd name="T3" fmla="*/ 2147483646 h 1345"/>
              <a:gd name="T4" fmla="*/ 2147483646 w 529"/>
              <a:gd name="T5" fmla="*/ 2147483646 h 1345"/>
              <a:gd name="T6" fmla="*/ 2147483646 w 529"/>
              <a:gd name="T7" fmla="*/ 2147483646 h 1345"/>
              <a:gd name="T8" fmla="*/ 2147483646 w 529"/>
              <a:gd name="T9" fmla="*/ 2147483646 h 1345"/>
              <a:gd name="T10" fmla="*/ 2147483646 w 529"/>
              <a:gd name="T11" fmla="*/ 2147483646 h 1345"/>
              <a:gd name="T12" fmla="*/ 2147483646 w 529"/>
              <a:gd name="T13" fmla="*/ 2147483646 h 1345"/>
              <a:gd name="T14" fmla="*/ 2147483646 w 529"/>
              <a:gd name="T15" fmla="*/ 2147483646 h 1345"/>
              <a:gd name="T16" fmla="*/ 2147483646 w 529"/>
              <a:gd name="T17" fmla="*/ 2147483646 h 1345"/>
              <a:gd name="T18" fmla="*/ 2147483646 w 529"/>
              <a:gd name="T19" fmla="*/ 2147483646 h 1345"/>
              <a:gd name="T20" fmla="*/ 2147483646 w 529"/>
              <a:gd name="T21" fmla="*/ 2147483646 h 1345"/>
              <a:gd name="T22" fmla="*/ 2147483646 w 529"/>
              <a:gd name="T23" fmla="*/ 2147483646 h 1345"/>
              <a:gd name="T24" fmla="*/ 2147483646 w 529"/>
              <a:gd name="T25" fmla="*/ 2147483646 h 1345"/>
              <a:gd name="T26" fmla="*/ 2147483646 w 529"/>
              <a:gd name="T27" fmla="*/ 2147483646 h 1345"/>
              <a:gd name="T28" fmla="*/ 2147483646 w 529"/>
              <a:gd name="T29" fmla="*/ 2147483646 h 1345"/>
              <a:gd name="T30" fmla="*/ 2147483646 w 529"/>
              <a:gd name="T31" fmla="*/ 2147483646 h 1345"/>
              <a:gd name="T32" fmla="*/ 2147483646 w 529"/>
              <a:gd name="T33" fmla="*/ 2147483646 h 1345"/>
              <a:gd name="T34" fmla="*/ 2147483646 w 529"/>
              <a:gd name="T35" fmla="*/ 2147483646 h 1345"/>
              <a:gd name="T36" fmla="*/ 2147483646 w 529"/>
              <a:gd name="T37" fmla="*/ 2147483646 h 1345"/>
              <a:gd name="T38" fmla="*/ 2147483646 w 529"/>
              <a:gd name="T39" fmla="*/ 2147483646 h 1345"/>
              <a:gd name="T40" fmla="*/ 2147483646 w 529"/>
              <a:gd name="T41" fmla="*/ 2147483646 h 1345"/>
              <a:gd name="T42" fmla="*/ 2147483646 w 529"/>
              <a:gd name="T43" fmla="*/ 2147483646 h 1345"/>
              <a:gd name="T44" fmla="*/ 2147483646 w 529"/>
              <a:gd name="T45" fmla="*/ 2147483646 h 1345"/>
              <a:gd name="T46" fmla="*/ 2147483646 w 529"/>
              <a:gd name="T47" fmla="*/ 2147483646 h 1345"/>
              <a:gd name="T48" fmla="*/ 2147483646 w 529"/>
              <a:gd name="T49" fmla="*/ 2147483646 h 1345"/>
              <a:gd name="T50" fmla="*/ 2147483646 w 529"/>
              <a:gd name="T51" fmla="*/ 2147483646 h 1345"/>
              <a:gd name="T52" fmla="*/ 2147483646 w 529"/>
              <a:gd name="T53" fmla="*/ 2147483646 h 1345"/>
              <a:gd name="T54" fmla="*/ 2147483646 w 529"/>
              <a:gd name="T55" fmla="*/ 2147483646 h 1345"/>
              <a:gd name="T56" fmla="*/ 2147483646 w 529"/>
              <a:gd name="T57" fmla="*/ 2147483646 h 1345"/>
              <a:gd name="T58" fmla="*/ 2147483646 w 529"/>
              <a:gd name="T59" fmla="*/ 2147483646 h 1345"/>
              <a:gd name="T60" fmla="*/ 2147483646 w 529"/>
              <a:gd name="T61" fmla="*/ 2147483646 h 1345"/>
              <a:gd name="T62" fmla="*/ 0 w 529"/>
              <a:gd name="T63" fmla="*/ 2147483646 h 1345"/>
              <a:gd name="T64" fmla="*/ 2147483646 w 529"/>
              <a:gd name="T65" fmla="*/ 2147483646 h 1345"/>
              <a:gd name="T66" fmla="*/ 2147483646 w 529"/>
              <a:gd name="T67" fmla="*/ 2147483646 h 1345"/>
              <a:gd name="T68" fmla="*/ 2147483646 w 529"/>
              <a:gd name="T69" fmla="*/ 2147483646 h 1345"/>
              <a:gd name="T70" fmla="*/ 2147483646 w 529"/>
              <a:gd name="T71" fmla="*/ 2147483646 h 1345"/>
              <a:gd name="T72" fmla="*/ 2147483646 w 529"/>
              <a:gd name="T73" fmla="*/ 2147483646 h 1345"/>
              <a:gd name="T74" fmla="*/ 2147483646 w 529"/>
              <a:gd name="T75" fmla="*/ 2147483646 h 1345"/>
              <a:gd name="T76" fmla="*/ 2147483646 w 529"/>
              <a:gd name="T77" fmla="*/ 2147483646 h 1345"/>
              <a:gd name="T78" fmla="*/ 2147483646 w 529"/>
              <a:gd name="T79" fmla="*/ 2147483646 h 1345"/>
              <a:gd name="T80" fmla="*/ 2147483646 w 529"/>
              <a:gd name="T81" fmla="*/ 2147483646 h 1345"/>
              <a:gd name="T82" fmla="*/ 2147483646 w 529"/>
              <a:gd name="T83" fmla="*/ 2147483646 h 1345"/>
              <a:gd name="T84" fmla="*/ 2147483646 w 529"/>
              <a:gd name="T85" fmla="*/ 0 h 13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9"/>
              <a:gd name="T130" fmla="*/ 0 h 1345"/>
              <a:gd name="T131" fmla="*/ 529 w 529"/>
              <a:gd name="T132" fmla="*/ 1345 h 13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9" h="1345">
                <a:moveTo>
                  <a:pt x="264" y="0"/>
                </a:moveTo>
                <a:lnTo>
                  <a:pt x="279" y="14"/>
                </a:lnTo>
                <a:lnTo>
                  <a:pt x="294" y="29"/>
                </a:lnTo>
                <a:lnTo>
                  <a:pt x="309" y="44"/>
                </a:lnTo>
                <a:lnTo>
                  <a:pt x="322" y="61"/>
                </a:lnTo>
                <a:lnTo>
                  <a:pt x="336" y="77"/>
                </a:lnTo>
                <a:lnTo>
                  <a:pt x="348" y="96"/>
                </a:lnTo>
                <a:lnTo>
                  <a:pt x="362" y="113"/>
                </a:lnTo>
                <a:lnTo>
                  <a:pt x="373" y="132"/>
                </a:lnTo>
                <a:lnTo>
                  <a:pt x="385" y="150"/>
                </a:lnTo>
                <a:lnTo>
                  <a:pt x="396" y="169"/>
                </a:lnTo>
                <a:lnTo>
                  <a:pt x="408" y="190"/>
                </a:lnTo>
                <a:lnTo>
                  <a:pt x="418" y="208"/>
                </a:lnTo>
                <a:lnTo>
                  <a:pt x="429" y="229"/>
                </a:lnTo>
                <a:lnTo>
                  <a:pt x="438" y="249"/>
                </a:lnTo>
                <a:lnTo>
                  <a:pt x="448" y="269"/>
                </a:lnTo>
                <a:lnTo>
                  <a:pt x="457" y="292"/>
                </a:lnTo>
                <a:lnTo>
                  <a:pt x="465" y="312"/>
                </a:lnTo>
                <a:lnTo>
                  <a:pt x="472" y="335"/>
                </a:lnTo>
                <a:lnTo>
                  <a:pt x="480" y="357"/>
                </a:lnTo>
                <a:lnTo>
                  <a:pt x="487" y="379"/>
                </a:lnTo>
                <a:lnTo>
                  <a:pt x="493" y="401"/>
                </a:lnTo>
                <a:lnTo>
                  <a:pt x="499" y="426"/>
                </a:lnTo>
                <a:lnTo>
                  <a:pt x="504" y="448"/>
                </a:lnTo>
                <a:lnTo>
                  <a:pt x="510" y="472"/>
                </a:lnTo>
                <a:lnTo>
                  <a:pt x="514" y="496"/>
                </a:lnTo>
                <a:lnTo>
                  <a:pt x="517" y="521"/>
                </a:lnTo>
                <a:lnTo>
                  <a:pt x="520" y="545"/>
                </a:lnTo>
                <a:lnTo>
                  <a:pt x="523" y="571"/>
                </a:lnTo>
                <a:lnTo>
                  <a:pt x="525" y="595"/>
                </a:lnTo>
                <a:lnTo>
                  <a:pt x="526" y="619"/>
                </a:lnTo>
                <a:lnTo>
                  <a:pt x="528" y="645"/>
                </a:lnTo>
                <a:lnTo>
                  <a:pt x="528" y="672"/>
                </a:lnTo>
                <a:lnTo>
                  <a:pt x="528" y="695"/>
                </a:lnTo>
                <a:lnTo>
                  <a:pt x="526" y="722"/>
                </a:lnTo>
                <a:lnTo>
                  <a:pt x="525" y="746"/>
                </a:lnTo>
                <a:lnTo>
                  <a:pt x="523" y="770"/>
                </a:lnTo>
                <a:lnTo>
                  <a:pt x="520" y="796"/>
                </a:lnTo>
                <a:lnTo>
                  <a:pt x="517" y="821"/>
                </a:lnTo>
                <a:lnTo>
                  <a:pt x="514" y="845"/>
                </a:lnTo>
                <a:lnTo>
                  <a:pt x="510" y="869"/>
                </a:lnTo>
                <a:lnTo>
                  <a:pt x="504" y="893"/>
                </a:lnTo>
                <a:lnTo>
                  <a:pt x="499" y="916"/>
                </a:lnTo>
                <a:lnTo>
                  <a:pt x="493" y="940"/>
                </a:lnTo>
                <a:lnTo>
                  <a:pt x="487" y="961"/>
                </a:lnTo>
                <a:lnTo>
                  <a:pt x="480" y="984"/>
                </a:lnTo>
                <a:lnTo>
                  <a:pt x="472" y="1006"/>
                </a:lnTo>
                <a:lnTo>
                  <a:pt x="463" y="1029"/>
                </a:lnTo>
                <a:lnTo>
                  <a:pt x="456" y="1051"/>
                </a:lnTo>
                <a:lnTo>
                  <a:pt x="446" y="1072"/>
                </a:lnTo>
                <a:lnTo>
                  <a:pt x="438" y="1092"/>
                </a:lnTo>
                <a:lnTo>
                  <a:pt x="427" y="1113"/>
                </a:lnTo>
                <a:lnTo>
                  <a:pt x="417" y="1133"/>
                </a:lnTo>
                <a:lnTo>
                  <a:pt x="407" y="1153"/>
                </a:lnTo>
                <a:lnTo>
                  <a:pt x="396" y="1172"/>
                </a:lnTo>
                <a:lnTo>
                  <a:pt x="384" y="1191"/>
                </a:lnTo>
                <a:lnTo>
                  <a:pt x="372" y="1210"/>
                </a:lnTo>
                <a:lnTo>
                  <a:pt x="360" y="1228"/>
                </a:lnTo>
                <a:lnTo>
                  <a:pt x="347" y="1247"/>
                </a:lnTo>
                <a:lnTo>
                  <a:pt x="334" y="1263"/>
                </a:lnTo>
                <a:lnTo>
                  <a:pt x="321" y="1280"/>
                </a:lnTo>
                <a:lnTo>
                  <a:pt x="306" y="1297"/>
                </a:lnTo>
                <a:lnTo>
                  <a:pt x="293" y="1314"/>
                </a:lnTo>
                <a:lnTo>
                  <a:pt x="278" y="1329"/>
                </a:lnTo>
                <a:lnTo>
                  <a:pt x="263" y="1344"/>
                </a:lnTo>
                <a:lnTo>
                  <a:pt x="248" y="1329"/>
                </a:lnTo>
                <a:lnTo>
                  <a:pt x="233" y="1314"/>
                </a:lnTo>
                <a:lnTo>
                  <a:pt x="219" y="1297"/>
                </a:lnTo>
                <a:lnTo>
                  <a:pt x="206" y="1280"/>
                </a:lnTo>
                <a:lnTo>
                  <a:pt x="193" y="1263"/>
                </a:lnTo>
                <a:lnTo>
                  <a:pt x="179" y="1247"/>
                </a:lnTo>
                <a:lnTo>
                  <a:pt x="167" y="1228"/>
                </a:lnTo>
                <a:lnTo>
                  <a:pt x="155" y="1210"/>
                </a:lnTo>
                <a:lnTo>
                  <a:pt x="143" y="1191"/>
                </a:lnTo>
                <a:lnTo>
                  <a:pt x="131" y="1174"/>
                </a:lnTo>
                <a:lnTo>
                  <a:pt x="119" y="1153"/>
                </a:lnTo>
                <a:lnTo>
                  <a:pt x="110" y="1133"/>
                </a:lnTo>
                <a:lnTo>
                  <a:pt x="100" y="1114"/>
                </a:lnTo>
                <a:lnTo>
                  <a:pt x="89" y="1092"/>
                </a:lnTo>
                <a:lnTo>
                  <a:pt x="81" y="1072"/>
                </a:lnTo>
                <a:lnTo>
                  <a:pt x="71" y="1051"/>
                </a:lnTo>
                <a:lnTo>
                  <a:pt x="64" y="1029"/>
                </a:lnTo>
                <a:lnTo>
                  <a:pt x="55" y="1008"/>
                </a:lnTo>
                <a:lnTo>
                  <a:pt x="47" y="984"/>
                </a:lnTo>
                <a:lnTo>
                  <a:pt x="42" y="961"/>
                </a:lnTo>
                <a:lnTo>
                  <a:pt x="34" y="940"/>
                </a:lnTo>
                <a:lnTo>
                  <a:pt x="30" y="917"/>
                </a:lnTo>
                <a:lnTo>
                  <a:pt x="23" y="893"/>
                </a:lnTo>
                <a:lnTo>
                  <a:pt x="19" y="869"/>
                </a:lnTo>
                <a:lnTo>
                  <a:pt x="14" y="845"/>
                </a:lnTo>
                <a:lnTo>
                  <a:pt x="10" y="821"/>
                </a:lnTo>
                <a:lnTo>
                  <a:pt x="7" y="796"/>
                </a:lnTo>
                <a:lnTo>
                  <a:pt x="4" y="772"/>
                </a:lnTo>
                <a:lnTo>
                  <a:pt x="2" y="748"/>
                </a:lnTo>
                <a:lnTo>
                  <a:pt x="1" y="722"/>
                </a:lnTo>
                <a:lnTo>
                  <a:pt x="0" y="695"/>
                </a:lnTo>
                <a:lnTo>
                  <a:pt x="0" y="672"/>
                </a:lnTo>
                <a:lnTo>
                  <a:pt x="0" y="648"/>
                </a:lnTo>
                <a:lnTo>
                  <a:pt x="1" y="621"/>
                </a:lnTo>
                <a:lnTo>
                  <a:pt x="2" y="595"/>
                </a:lnTo>
                <a:lnTo>
                  <a:pt x="4" y="571"/>
                </a:lnTo>
                <a:lnTo>
                  <a:pt x="7" y="547"/>
                </a:lnTo>
                <a:lnTo>
                  <a:pt x="10" y="522"/>
                </a:lnTo>
                <a:lnTo>
                  <a:pt x="14" y="498"/>
                </a:lnTo>
                <a:lnTo>
                  <a:pt x="19" y="474"/>
                </a:lnTo>
                <a:lnTo>
                  <a:pt x="23" y="450"/>
                </a:lnTo>
                <a:lnTo>
                  <a:pt x="30" y="426"/>
                </a:lnTo>
                <a:lnTo>
                  <a:pt x="36" y="403"/>
                </a:lnTo>
                <a:lnTo>
                  <a:pt x="42" y="382"/>
                </a:lnTo>
                <a:lnTo>
                  <a:pt x="49" y="359"/>
                </a:lnTo>
                <a:lnTo>
                  <a:pt x="56" y="335"/>
                </a:lnTo>
                <a:lnTo>
                  <a:pt x="64" y="314"/>
                </a:lnTo>
                <a:lnTo>
                  <a:pt x="71" y="292"/>
                </a:lnTo>
                <a:lnTo>
                  <a:pt x="81" y="269"/>
                </a:lnTo>
                <a:lnTo>
                  <a:pt x="91" y="249"/>
                </a:lnTo>
                <a:lnTo>
                  <a:pt x="100" y="229"/>
                </a:lnTo>
                <a:lnTo>
                  <a:pt x="110" y="210"/>
                </a:lnTo>
                <a:lnTo>
                  <a:pt x="120" y="190"/>
                </a:lnTo>
                <a:lnTo>
                  <a:pt x="131" y="169"/>
                </a:lnTo>
                <a:lnTo>
                  <a:pt x="143" y="150"/>
                </a:lnTo>
                <a:lnTo>
                  <a:pt x="155" y="132"/>
                </a:lnTo>
                <a:lnTo>
                  <a:pt x="168" y="113"/>
                </a:lnTo>
                <a:lnTo>
                  <a:pt x="180" y="96"/>
                </a:lnTo>
                <a:lnTo>
                  <a:pt x="194" y="77"/>
                </a:lnTo>
                <a:lnTo>
                  <a:pt x="207" y="61"/>
                </a:lnTo>
                <a:lnTo>
                  <a:pt x="221" y="44"/>
                </a:lnTo>
                <a:lnTo>
                  <a:pt x="235" y="29"/>
                </a:lnTo>
                <a:lnTo>
                  <a:pt x="251" y="14"/>
                </a:lnTo>
                <a:lnTo>
                  <a:pt x="264" y="0"/>
                </a:lnTo>
              </a:path>
            </a:pathLst>
          </a:custGeom>
          <a:solidFill>
            <a:srgbClr val="F7941D"/>
          </a:solidFill>
          <a:ln w="57150" cap="rnd" cmpd="sng">
            <a:solidFill>
              <a:schemeClr val="bg1"/>
            </a:solidFill>
            <a:prstDash val="solid"/>
            <a:round/>
            <a:headEnd type="none" w="sm" len="sm"/>
            <a:tailEnd type="none" w="sm" len="sm"/>
          </a:ln>
        </p:spPr>
        <p:txBody>
          <a:bodyPr/>
          <a:lstStyle/>
          <a:p>
            <a:endParaRPr lang="en-US" dirty="0"/>
          </a:p>
        </p:txBody>
      </p:sp>
      <p:sp>
        <p:nvSpPr>
          <p:cNvPr id="12" name="TextBox 18"/>
          <p:cNvSpPr txBox="1"/>
          <p:nvPr/>
        </p:nvSpPr>
        <p:spPr>
          <a:xfrm>
            <a:off x="2036715" y="1429547"/>
            <a:ext cx="1844628" cy="584775"/>
          </a:xfrm>
          <a:prstGeom prst="rect">
            <a:avLst/>
          </a:prstGeom>
          <a:noFill/>
        </p:spPr>
        <p:txBody>
          <a:bodyPr wrap="square" rtlCol="0">
            <a:spAutoFit/>
          </a:bodyPr>
          <a:lstStyle/>
          <a:p>
            <a:r>
              <a:rPr lang="en-US" sz="1600" dirty="0">
                <a:latin typeface="+mn-lt"/>
              </a:rPr>
              <a:t>Returns all rows from A &amp; B</a:t>
            </a:r>
          </a:p>
        </p:txBody>
      </p:sp>
      <p:sp>
        <p:nvSpPr>
          <p:cNvPr id="13" name="Rectangle 19"/>
          <p:cNvSpPr/>
          <p:nvPr/>
        </p:nvSpPr>
        <p:spPr>
          <a:xfrm>
            <a:off x="5698855" y="1229744"/>
            <a:ext cx="2156681" cy="338554"/>
          </a:xfrm>
          <a:prstGeom prst="rect">
            <a:avLst/>
          </a:prstGeom>
          <a:ln>
            <a:solidFill>
              <a:srgbClr val="F7941D"/>
            </a:solidFill>
          </a:ln>
        </p:spPr>
        <p:txBody>
          <a:bodyPr wrap="none">
            <a:spAutoFit/>
          </a:bodyPr>
          <a:lstStyle/>
          <a:p>
            <a:r>
              <a:rPr lang="en-US" sz="1600" dirty="0">
                <a:solidFill>
                  <a:srgbClr val="F7941D"/>
                </a:solidFill>
                <a:latin typeface="+mn-lt"/>
              </a:rPr>
              <a:t>Duplicates are removed</a:t>
            </a:r>
          </a:p>
        </p:txBody>
      </p:sp>
      <p:cxnSp>
        <p:nvCxnSpPr>
          <p:cNvPr id="14" name="Elbow Connector 20"/>
          <p:cNvCxnSpPr/>
          <p:nvPr/>
        </p:nvCxnSpPr>
        <p:spPr bwMode="auto">
          <a:xfrm>
            <a:off x="3260454" y="1839344"/>
            <a:ext cx="727902" cy="723671"/>
          </a:xfrm>
          <a:prstGeom prst="bentConnector2">
            <a:avLst/>
          </a:prstGeom>
          <a:noFill/>
          <a:ln w="28575" cap="flat" cmpd="sng" algn="ctr">
            <a:solidFill>
              <a:schemeClr val="tx1"/>
            </a:solidFill>
            <a:prstDash val="solid"/>
            <a:round/>
            <a:headEnd type="none" w="sm" len="sm"/>
            <a:tailEnd type="triangle" w="lg" len="lg"/>
          </a:ln>
          <a:effectLst/>
        </p:spPr>
      </p:cxnSp>
      <p:cxnSp>
        <p:nvCxnSpPr>
          <p:cNvPr id="15" name="Straight Arrow Connector 21"/>
          <p:cNvCxnSpPr/>
          <p:nvPr/>
        </p:nvCxnSpPr>
        <p:spPr bwMode="auto">
          <a:xfrm>
            <a:off x="6232255" y="1545833"/>
            <a:ext cx="0" cy="1097280"/>
          </a:xfrm>
          <a:prstGeom prst="straightConnector1">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299</a:t>
            </a:fld>
            <a:endParaRPr lang="es-VE" dirty="0"/>
          </a:p>
        </p:txBody>
      </p:sp>
    </p:spTree>
    <p:extLst>
      <p:ext uri="{BB962C8B-B14F-4D97-AF65-F5344CB8AC3E}">
        <p14:creationId xmlns:p14="http://schemas.microsoft.com/office/powerpoint/2010/main" val="412223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lt1"/>
              </a:buClr>
              <a:buSzPts val="6000"/>
              <a:buFont typeface="Teko"/>
              <a:buNone/>
            </a:pPr>
            <a:r>
              <a:rPr lang="en-US"/>
              <a:t>Lesson Objectives</a:t>
            </a:r>
            <a:endParaRPr/>
          </a:p>
        </p:txBody>
      </p:sp>
      <p:sp>
        <p:nvSpPr>
          <p:cNvPr id="117" name="Google Shape;117;p1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dirty="0"/>
              <a:t>Describe Oracle server’s implementation of </a:t>
            </a:r>
            <a:r>
              <a:rPr lang="en-US" dirty="0">
                <a:latin typeface="Arial"/>
                <a:ea typeface="Arial"/>
                <a:cs typeface="Arial"/>
                <a:sym typeface="Arial"/>
              </a:rPr>
              <a:t>relational database management system (RDBMS) </a:t>
            </a:r>
            <a:r>
              <a:rPr lang="en-US" dirty="0"/>
              <a:t>and object relational database management system (ORDBMS)</a:t>
            </a:r>
            <a:endParaRPr dirty="0"/>
          </a:p>
          <a:p>
            <a:pPr marL="457200" lvl="1" indent="-365760" algn="l" rtl="0">
              <a:lnSpc>
                <a:spcPct val="90000"/>
              </a:lnSpc>
              <a:spcBef>
                <a:spcPts val="900"/>
              </a:spcBef>
              <a:spcAft>
                <a:spcPts val="0"/>
              </a:spcAft>
              <a:buClr>
                <a:schemeClr val="dk1"/>
              </a:buClr>
              <a:buSzPts val="2100"/>
              <a:buChar char="•"/>
            </a:pPr>
            <a:r>
              <a:rPr lang="en-US" dirty="0"/>
              <a:t>Identify the development environments that can be used for this course</a:t>
            </a:r>
            <a:endParaRPr dirty="0"/>
          </a:p>
          <a:p>
            <a:pPr marL="457200" lvl="1" indent="-365760" algn="l" rtl="0">
              <a:lnSpc>
                <a:spcPct val="90000"/>
              </a:lnSpc>
              <a:spcBef>
                <a:spcPts val="900"/>
              </a:spcBef>
              <a:spcAft>
                <a:spcPts val="0"/>
              </a:spcAft>
              <a:buClr>
                <a:schemeClr val="dk1"/>
              </a:buClr>
              <a:buSzPts val="2100"/>
              <a:buChar char="•"/>
            </a:pPr>
            <a:r>
              <a:rPr lang="en-US" dirty="0"/>
              <a:t>Describe the database and schema used in this course</a:t>
            </a:r>
            <a:endParaRPr dirty="0"/>
          </a:p>
          <a:p>
            <a:pPr marL="228600" lvl="0" indent="-25400" algn="l" rtl="0">
              <a:lnSpc>
                <a:spcPct val="90000"/>
              </a:lnSpc>
              <a:spcBef>
                <a:spcPts val="1000"/>
              </a:spcBef>
              <a:spcAft>
                <a:spcPts val="0"/>
              </a:spcAft>
              <a:buClr>
                <a:schemeClr val="dk1"/>
              </a:buClr>
              <a:buSzPts val="3200"/>
              <a:buNone/>
            </a:pPr>
            <a:endParaRPr dirty="0"/>
          </a:p>
        </p:txBody>
      </p:sp>
      <p:sp>
        <p:nvSpPr>
          <p:cNvPr id="7" name="Google Shape;116;p16"/>
          <p:cNvSpPr txBox="1">
            <a:spLocks/>
          </p:cNvSpPr>
          <p:nvPr/>
        </p:nvSpPr>
        <p:spPr>
          <a:xfrm>
            <a:off x="672316" y="77254"/>
            <a:ext cx="11519683" cy="811737"/>
          </a:xfrm>
          <a:prstGeom prst="rect">
            <a:avLst/>
          </a:prstGeom>
          <a:solidFill>
            <a:srgbClr val="81828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eko"/>
              <a:buNone/>
              <a:defRPr sz="6000" b="1"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mtClean="0"/>
              <a:t>Lesson Objectives</a:t>
            </a:r>
            <a:endParaRPr lang="en-US"/>
          </a:p>
        </p:txBody>
      </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dirty="0" smtClean="0"/>
              <a:t>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Development </a:t>
            </a:r>
            <a:r>
              <a:rPr lang="en-US" dirty="0" smtClean="0"/>
              <a:t>Environments</a:t>
            </a:r>
            <a:endParaRPr dirty="0"/>
          </a:p>
        </p:txBody>
      </p:sp>
      <p:sp>
        <p:nvSpPr>
          <p:cNvPr id="753" name="Google Shape;753;p4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There are two development environments for this course:</a:t>
            </a:r>
            <a:endParaRPr/>
          </a:p>
          <a:p>
            <a:pPr marL="457200" lvl="1" indent="-365760" algn="l" rtl="0">
              <a:lnSpc>
                <a:spcPct val="90000"/>
              </a:lnSpc>
              <a:spcBef>
                <a:spcPts val="900"/>
              </a:spcBef>
              <a:spcAft>
                <a:spcPts val="0"/>
              </a:spcAft>
              <a:buClr>
                <a:schemeClr val="dk1"/>
              </a:buClr>
              <a:buSzPts val="2100"/>
              <a:buChar char="•"/>
            </a:pPr>
            <a:r>
              <a:rPr lang="en-US"/>
              <a:t>The primary tool is Oracle SQL Developer.</a:t>
            </a:r>
            <a:endParaRPr/>
          </a:p>
          <a:p>
            <a:pPr marL="457200" lvl="1" indent="-365760" algn="l" rtl="0">
              <a:lnSpc>
                <a:spcPct val="90000"/>
              </a:lnSpc>
              <a:spcBef>
                <a:spcPts val="900"/>
              </a:spcBef>
              <a:spcAft>
                <a:spcPts val="0"/>
              </a:spcAft>
              <a:buClr>
                <a:schemeClr val="dk1"/>
              </a:buClr>
              <a:buSzPts val="2100"/>
              <a:buChar char="•"/>
            </a:pPr>
            <a:r>
              <a:rPr lang="en-US"/>
              <a:t>The SQL*Plus command-line interface can also be used.</a:t>
            </a:r>
            <a:endParaRPr/>
          </a:p>
          <a:p>
            <a:pPr marL="228600" lvl="0" indent="-25400" algn="l" rtl="0">
              <a:lnSpc>
                <a:spcPct val="90000"/>
              </a:lnSpc>
              <a:spcBef>
                <a:spcPts val="1000"/>
              </a:spcBef>
              <a:spcAft>
                <a:spcPts val="0"/>
              </a:spcAft>
              <a:buClr>
                <a:schemeClr val="dk1"/>
              </a:buClr>
              <a:buSzPts val="3200"/>
              <a:buNone/>
            </a:pPr>
            <a:endParaRPr/>
          </a:p>
        </p:txBody>
      </p:sp>
      <p:grpSp>
        <p:nvGrpSpPr>
          <p:cNvPr id="754" name="Google Shape;754;p45"/>
          <p:cNvGrpSpPr/>
          <p:nvPr/>
        </p:nvGrpSpPr>
        <p:grpSpPr>
          <a:xfrm>
            <a:off x="2104334" y="2895600"/>
            <a:ext cx="7980156" cy="2890751"/>
            <a:chOff x="2008394" y="2971801"/>
            <a:chExt cx="7980156" cy="2890751"/>
          </a:xfrm>
        </p:grpSpPr>
        <p:cxnSp>
          <p:nvCxnSpPr>
            <p:cNvPr id="755" name="Google Shape;755;p45"/>
            <p:cNvCxnSpPr/>
            <p:nvPr/>
          </p:nvCxnSpPr>
          <p:spPr>
            <a:xfrm rot="10800000">
              <a:off x="3373791" y="5109091"/>
              <a:ext cx="697566" cy="490731"/>
            </a:xfrm>
            <a:prstGeom prst="bentConnector2">
              <a:avLst/>
            </a:prstGeom>
            <a:noFill/>
            <a:ln w="28575" cap="flat" cmpd="sng">
              <a:solidFill>
                <a:srgbClr val="F7941D"/>
              </a:solidFill>
              <a:prstDash val="solid"/>
              <a:round/>
              <a:headEnd type="none" w="sm" len="sm"/>
              <a:tailEnd type="triangle" w="lg" len="lg"/>
            </a:ln>
          </p:spPr>
        </p:cxnSp>
        <p:cxnSp>
          <p:nvCxnSpPr>
            <p:cNvPr id="756" name="Google Shape;756;p45"/>
            <p:cNvCxnSpPr/>
            <p:nvPr/>
          </p:nvCxnSpPr>
          <p:spPr>
            <a:xfrm rot="10800000" flipH="1">
              <a:off x="7869113" y="5109091"/>
              <a:ext cx="697566" cy="490731"/>
            </a:xfrm>
            <a:prstGeom prst="bentConnector2">
              <a:avLst/>
            </a:prstGeom>
            <a:noFill/>
            <a:ln w="28575" cap="flat" cmpd="sng">
              <a:solidFill>
                <a:srgbClr val="F7941D"/>
              </a:solidFill>
              <a:prstDash val="solid"/>
              <a:round/>
              <a:headEnd type="none" w="sm" len="sm"/>
              <a:tailEnd type="triangle" w="lg" len="lg"/>
            </a:ln>
          </p:spPr>
        </p:cxnSp>
        <p:pic>
          <p:nvPicPr>
            <p:cNvPr id="757" name="Google Shape;757;p45"/>
            <p:cNvPicPr preferRelativeResize="0"/>
            <p:nvPr/>
          </p:nvPicPr>
          <p:blipFill rotWithShape="1">
            <a:blip r:embed="rId3">
              <a:alphaModFix/>
            </a:blip>
            <a:srcRect/>
            <a:stretch/>
          </p:blipFill>
          <p:spPr>
            <a:xfrm>
              <a:off x="2008394" y="2971801"/>
              <a:ext cx="3832018" cy="2137289"/>
            </a:xfrm>
            <a:prstGeom prst="rect">
              <a:avLst/>
            </a:prstGeom>
            <a:noFill/>
            <a:ln w="28575" cap="flat" cmpd="sng">
              <a:solidFill>
                <a:srgbClr val="F7941D"/>
              </a:solidFill>
              <a:prstDash val="solid"/>
              <a:miter lim="800000"/>
              <a:headEnd type="none" w="sm" len="sm"/>
              <a:tailEnd type="none" w="sm" len="sm"/>
            </a:ln>
          </p:spPr>
        </p:pic>
        <p:sp>
          <p:nvSpPr>
            <p:cNvPr id="758" name="Google Shape;758;p45"/>
            <p:cNvSpPr/>
            <p:nvPr/>
          </p:nvSpPr>
          <p:spPr>
            <a:xfrm>
              <a:off x="4062413" y="5337089"/>
              <a:ext cx="1752600" cy="525463"/>
            </a:xfrm>
            <a:prstGeom prst="rect">
              <a:avLst/>
            </a:prstGeom>
            <a:solidFill>
              <a:srgbClr val="F7941D"/>
            </a:solidFill>
            <a:ln w="28575" cap="flat" cmpd="sng">
              <a:solidFill>
                <a:schemeClr val="dk1"/>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SQL Developer</a:t>
              </a:r>
              <a:endParaRPr sz="1800">
                <a:solidFill>
                  <a:schemeClr val="dk1"/>
                </a:solidFill>
                <a:latin typeface="Calibri"/>
                <a:ea typeface="Calibri"/>
                <a:cs typeface="Calibri"/>
                <a:sym typeface="Calibri"/>
              </a:endParaRPr>
            </a:p>
          </p:txBody>
        </p:sp>
        <p:sp>
          <p:nvSpPr>
            <p:cNvPr id="759" name="Google Shape;759;p45"/>
            <p:cNvSpPr/>
            <p:nvPr/>
          </p:nvSpPr>
          <p:spPr>
            <a:xfrm>
              <a:off x="6170613" y="5337089"/>
              <a:ext cx="1701800" cy="525463"/>
            </a:xfrm>
            <a:prstGeom prst="rect">
              <a:avLst/>
            </a:prstGeom>
            <a:solidFill>
              <a:srgbClr val="F7941D"/>
            </a:solidFill>
            <a:ln w="28575" cap="flat" cmpd="sng">
              <a:solidFill>
                <a:schemeClr val="dk1"/>
              </a:solidFill>
              <a:prstDash val="solid"/>
              <a:miter lim="800000"/>
              <a:headEnd type="none" w="sm" len="sm"/>
              <a:tailEnd type="none" w="sm" len="sm"/>
            </a:ln>
          </p:spPr>
          <p:txBody>
            <a:bodyPr spcFirstLastPara="1" wrap="square" lIns="46025" tIns="46025" rIns="46025" bIns="46025" anchor="ctr" anchorCtr="0">
              <a:noAutofit/>
            </a:bodyPr>
            <a:lstStyle/>
            <a:p>
              <a:pPr marL="0" marR="0" lvl="0" indent="0" algn="ctr" rtl="0">
                <a:spcBef>
                  <a:spcPts val="0"/>
                </a:spcBef>
                <a:spcAft>
                  <a:spcPts val="0"/>
                </a:spcAft>
                <a:buClr>
                  <a:srgbClr val="2F2F2F"/>
                </a:buClr>
                <a:buSzPts val="1800"/>
                <a:buFont typeface="Arial"/>
                <a:buNone/>
              </a:pPr>
              <a:r>
                <a:rPr lang="en-US" sz="1800">
                  <a:solidFill>
                    <a:srgbClr val="2F2F2F"/>
                  </a:solidFill>
                  <a:latin typeface="Arial"/>
                  <a:ea typeface="Arial"/>
                  <a:cs typeface="Arial"/>
                  <a:sym typeface="Arial"/>
                </a:rPr>
                <a:t>SQL*Plus</a:t>
              </a:r>
              <a:endParaRPr sz="1800">
                <a:solidFill>
                  <a:schemeClr val="dk1"/>
                </a:solidFill>
                <a:latin typeface="Calibri"/>
                <a:ea typeface="Calibri"/>
                <a:cs typeface="Calibri"/>
                <a:sym typeface="Calibri"/>
              </a:endParaRPr>
            </a:p>
          </p:txBody>
        </p:sp>
        <p:pic>
          <p:nvPicPr>
            <p:cNvPr id="760" name="Google Shape;760;p45"/>
            <p:cNvPicPr preferRelativeResize="0"/>
            <p:nvPr/>
          </p:nvPicPr>
          <p:blipFill rotWithShape="1">
            <a:blip r:embed="rId4">
              <a:alphaModFix/>
            </a:blip>
            <a:srcRect/>
            <a:stretch/>
          </p:blipFill>
          <p:spPr>
            <a:xfrm>
              <a:off x="6170613" y="2971801"/>
              <a:ext cx="3817937" cy="2149475"/>
            </a:xfrm>
            <a:prstGeom prst="rect">
              <a:avLst/>
            </a:prstGeom>
            <a:noFill/>
            <a:ln w="28575" cap="flat" cmpd="sng">
              <a:solidFill>
                <a:srgbClr val="F7941D"/>
              </a:solidFill>
              <a:prstDash val="solid"/>
              <a:miter lim="800000"/>
              <a:headEnd type="none" w="sm" len="sm"/>
              <a:tailEnd type="none" w="sm" len="sm"/>
            </a:ln>
          </p:spPr>
        </p:pic>
      </p:grp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Using the </a:t>
            </a:r>
            <a:r>
              <a:rPr lang="en-US" altLang="en-US" dirty="0">
                <a:latin typeface="Courier New" pitchFamily="49" charset="0"/>
                <a:cs typeface="Courier New" pitchFamily="49" charset="0"/>
              </a:rPr>
              <a:t>UNION ALL </a:t>
            </a:r>
            <a:r>
              <a:rPr lang="en-US" altLang="en-US" dirty="0"/>
              <a:t>Operator</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Display the jobs and departments of all current and previous employees.</a:t>
            </a:r>
          </a:p>
          <a:p>
            <a:pPr marL="0" indent="0">
              <a:buNone/>
            </a:pPr>
            <a:endParaRPr lang="es-VE" dirty="0"/>
          </a:p>
        </p:txBody>
      </p:sp>
      <p:grpSp>
        <p:nvGrpSpPr>
          <p:cNvPr id="6" name="Group 1"/>
          <p:cNvGrpSpPr/>
          <p:nvPr/>
        </p:nvGrpSpPr>
        <p:grpSpPr>
          <a:xfrm>
            <a:off x="3011487" y="1828800"/>
            <a:ext cx="6165850" cy="4154383"/>
            <a:chOff x="2062162" y="1955905"/>
            <a:chExt cx="6165850" cy="4154383"/>
          </a:xfrm>
        </p:grpSpPr>
        <p:sp>
          <p:nvSpPr>
            <p:cNvPr id="7" name="Content Placeholder 2"/>
            <p:cNvSpPr txBox="1">
              <a:spLocks/>
            </p:cNvSpPr>
            <p:nvPr/>
          </p:nvSpPr>
          <p:spPr bwMode="gray">
            <a:xfrm>
              <a:off x="2062162" y="1955905"/>
              <a:ext cx="6165850" cy="1890058"/>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job_id,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UNION ALL</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job_id,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retired_employees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ORDER BY  job_id;</a:t>
              </a:r>
            </a:p>
          </p:txBody>
        </p:sp>
        <p:pic>
          <p:nvPicPr>
            <p:cNvPr id="8" name="Picture 15"/>
            <p:cNvPicPr>
              <a:picLocks noChangeAspect="1" noChangeArrowheads="1"/>
            </p:cNvPicPr>
            <p:nvPr/>
          </p:nvPicPr>
          <p:blipFill>
            <a:blip r:embed="rId3" cstate="print"/>
            <a:srcRect/>
            <a:stretch>
              <a:fillRect/>
            </a:stretch>
          </p:blipFill>
          <p:spPr bwMode="auto">
            <a:xfrm>
              <a:off x="4892322" y="4114800"/>
              <a:ext cx="2493334" cy="1697143"/>
            </a:xfrm>
            <a:prstGeom prst="rect">
              <a:avLst/>
            </a:prstGeom>
            <a:noFill/>
            <a:ln w="28575">
              <a:solidFill>
                <a:srgbClr val="F7941D"/>
              </a:solidFill>
              <a:miter lim="800000"/>
              <a:headEnd type="none" w="sm" len="sm"/>
              <a:tailEnd type="none" w="sm" len="sm"/>
            </a:ln>
          </p:spPr>
        </p:pic>
        <p:sp>
          <p:nvSpPr>
            <p:cNvPr id="9" name="Rectangle 7"/>
            <p:cNvSpPr>
              <a:spLocks noChangeArrowheads="1"/>
            </p:cNvSpPr>
            <p:nvPr/>
          </p:nvSpPr>
          <p:spPr bwMode="gray">
            <a:xfrm>
              <a:off x="2171700" y="2529143"/>
              <a:ext cx="1371600" cy="267021"/>
            </a:xfrm>
            <a:prstGeom prst="rect">
              <a:avLst/>
            </a:prstGeom>
            <a:noFill/>
            <a:ln w="28575">
              <a:solidFill>
                <a:schemeClr val="tx1"/>
              </a:solidFill>
              <a:miter lim="800000"/>
              <a:headEnd/>
              <a:tailEnd/>
            </a:ln>
          </p:spPr>
          <p:txBody>
            <a:bodyPr wrap="none" anchor="ctr"/>
            <a:lstStyle/>
            <a:p>
              <a:pPr eaLnBrk="1" hangingPunct="1"/>
              <a:endParaRPr lang="en-US" altLang="en-US" dirty="0"/>
            </a:p>
          </p:txBody>
        </p:sp>
        <p:sp>
          <p:nvSpPr>
            <p:cNvPr id="10" name="Text Box 9"/>
            <p:cNvSpPr txBox="1">
              <a:spLocks noChangeArrowheads="1"/>
            </p:cNvSpPr>
            <p:nvPr/>
          </p:nvSpPr>
          <p:spPr bwMode="gray">
            <a:xfrm>
              <a:off x="2109434" y="5715000"/>
              <a:ext cx="381000" cy="395288"/>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pic>
          <p:nvPicPr>
            <p:cNvPr id="11" name="Picture 14"/>
            <p:cNvPicPr>
              <a:picLocks noChangeAspect="1" noChangeArrowheads="1"/>
            </p:cNvPicPr>
            <p:nvPr/>
          </p:nvPicPr>
          <p:blipFill>
            <a:blip r:embed="rId4" cstate="print"/>
            <a:stretch>
              <a:fillRect/>
            </a:stretch>
          </p:blipFill>
          <p:spPr bwMode="auto">
            <a:xfrm>
              <a:off x="2109434" y="4038600"/>
              <a:ext cx="2266667" cy="1904762"/>
            </a:xfrm>
            <a:prstGeom prst="rect">
              <a:avLst/>
            </a:prstGeom>
            <a:noFill/>
            <a:ln w="28575">
              <a:solidFill>
                <a:srgbClr val="F7941D"/>
              </a:solidFill>
              <a:miter lim="800000"/>
              <a:headEnd type="none" w="sm" len="sm"/>
              <a:tailEnd type="none" w="sm" len="sm"/>
            </a:ln>
          </p:spPr>
        </p:pic>
        <p:sp>
          <p:nvSpPr>
            <p:cNvPr id="12" name="Rectangle 16"/>
            <p:cNvSpPr>
              <a:spLocks noChangeArrowheads="1"/>
            </p:cNvSpPr>
            <p:nvPr/>
          </p:nvSpPr>
          <p:spPr bwMode="auto">
            <a:xfrm>
              <a:off x="2109433" y="4806349"/>
              <a:ext cx="2266667" cy="3810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13" name="Rectangle 17"/>
            <p:cNvSpPr>
              <a:spLocks noChangeArrowheads="1"/>
            </p:cNvSpPr>
            <p:nvPr/>
          </p:nvSpPr>
          <p:spPr bwMode="auto">
            <a:xfrm>
              <a:off x="2109433" y="5550005"/>
              <a:ext cx="2266667" cy="3810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14" name="Rectangle 18"/>
            <p:cNvSpPr>
              <a:spLocks noChangeArrowheads="1"/>
            </p:cNvSpPr>
            <p:nvPr/>
          </p:nvSpPr>
          <p:spPr bwMode="auto">
            <a:xfrm>
              <a:off x="4892322" y="4114800"/>
              <a:ext cx="2474912" cy="4572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15" name="Rectangle 19"/>
            <p:cNvSpPr>
              <a:spLocks noChangeArrowheads="1"/>
            </p:cNvSpPr>
            <p:nvPr/>
          </p:nvSpPr>
          <p:spPr bwMode="auto">
            <a:xfrm>
              <a:off x="4892322" y="4769556"/>
              <a:ext cx="2474912" cy="8382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300</a:t>
            </a:fld>
            <a:endParaRPr lang="es-VE" dirty="0"/>
          </a:p>
        </p:txBody>
      </p:sp>
    </p:spTree>
    <p:extLst>
      <p:ext uri="{BB962C8B-B14F-4D97-AF65-F5344CB8AC3E}">
        <p14:creationId xmlns:p14="http://schemas.microsoft.com/office/powerpoint/2010/main" val="3598599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Set operators: Types and guidelines</a:t>
            </a:r>
          </a:p>
          <a:p>
            <a:pPr lvl="1">
              <a:buClr>
                <a:srgbClr val="A6A6A6"/>
              </a:buClr>
            </a:pPr>
            <a:r>
              <a:rPr lang="en-US" altLang="en-US" dirty="0">
                <a:solidFill>
                  <a:schemeClr val="tx1"/>
                </a:solidFill>
              </a:rPr>
              <a:t>Tables used in this lesson</a:t>
            </a:r>
          </a:p>
          <a:p>
            <a:pPr lvl="1">
              <a:buClr>
                <a:srgbClr val="A6A6A6"/>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F7941D"/>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A6A6A6"/>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A6A6A6"/>
              </a:buClr>
            </a:pPr>
            <a:r>
              <a:rPr lang="en-US" altLang="en-US" dirty="0">
                <a:solidFill>
                  <a:schemeClr val="tx1"/>
                </a:solidFill>
              </a:rPr>
              <a:t>Using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operations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301</a:t>
            </a:fld>
            <a:endParaRPr lang="es-VE" dirty="0"/>
          </a:p>
        </p:txBody>
      </p:sp>
    </p:spTree>
    <p:extLst>
      <p:ext uri="{BB962C8B-B14F-4D97-AF65-F5344CB8AC3E}">
        <p14:creationId xmlns:p14="http://schemas.microsoft.com/office/powerpoint/2010/main" val="35930395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INTERSECT</a:t>
            </a:r>
            <a:r>
              <a:rPr lang="en-US" altLang="en-US" dirty="0"/>
              <a:t> Operator</a:t>
            </a:r>
            <a:endParaRPr lang="es-VE" dirty="0"/>
          </a:p>
        </p:txBody>
      </p:sp>
      <p:grpSp>
        <p:nvGrpSpPr>
          <p:cNvPr id="6" name="Group 1"/>
          <p:cNvGrpSpPr/>
          <p:nvPr/>
        </p:nvGrpSpPr>
        <p:grpSpPr>
          <a:xfrm>
            <a:off x="2458244" y="1415713"/>
            <a:ext cx="7272337" cy="4882079"/>
            <a:chOff x="2458244" y="609601"/>
            <a:chExt cx="7272337" cy="4882079"/>
          </a:xfrm>
        </p:grpSpPr>
        <p:sp>
          <p:nvSpPr>
            <p:cNvPr id="7" name="Oval 3"/>
            <p:cNvSpPr>
              <a:spLocks noChangeArrowheads="1"/>
            </p:cNvSpPr>
            <p:nvPr/>
          </p:nvSpPr>
          <p:spPr bwMode="gray">
            <a:xfrm>
              <a:off x="3384550" y="1846264"/>
              <a:ext cx="3098800" cy="2968625"/>
            </a:xfrm>
            <a:prstGeom prst="ellipse">
              <a:avLst/>
            </a:prstGeom>
            <a:solidFill>
              <a:srgbClr val="818286"/>
            </a:solidFill>
            <a:ln w="57150">
              <a:solidFill>
                <a:schemeClr val="bg1"/>
              </a:solidFill>
              <a:round/>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endParaRPr lang="en-US" altLang="en-US" sz="2400" dirty="0"/>
            </a:p>
          </p:txBody>
        </p:sp>
        <p:sp>
          <p:nvSpPr>
            <p:cNvPr id="8" name="Rectangle 4"/>
            <p:cNvSpPr>
              <a:spLocks noChangeArrowheads="1"/>
            </p:cNvSpPr>
            <p:nvPr/>
          </p:nvSpPr>
          <p:spPr bwMode="auto">
            <a:xfrm>
              <a:off x="4759325" y="1320801"/>
              <a:ext cx="349250" cy="366713"/>
            </a:xfrm>
            <a:prstGeom prst="rect">
              <a:avLst/>
            </a:prstGeom>
            <a:noFill/>
            <a:ln w="57150">
              <a:solidFill>
                <a:schemeClr val="bg1"/>
              </a:solidFill>
              <a:miter lim="800000"/>
              <a:headEnd/>
              <a:tailEnd/>
            </a:ln>
          </p:spPr>
          <p:txBody>
            <a:bodyPr wrap="none" lIns="92075" tIns="46038" rIns="92075" bIns="46038">
              <a:spAutoFit/>
            </a:bodyPr>
            <a:lstStyle/>
            <a:p>
              <a:pPr defTabSz="762000"/>
              <a:r>
                <a:rPr lang="en-US" altLang="en-US" dirty="0"/>
                <a:t>A</a:t>
              </a:r>
            </a:p>
          </p:txBody>
        </p:sp>
        <p:sp>
          <p:nvSpPr>
            <p:cNvPr id="9" name="Oval 5"/>
            <p:cNvSpPr>
              <a:spLocks noChangeArrowheads="1"/>
            </p:cNvSpPr>
            <p:nvPr/>
          </p:nvSpPr>
          <p:spPr bwMode="gray">
            <a:xfrm>
              <a:off x="5699125" y="1846264"/>
              <a:ext cx="3098800" cy="2968625"/>
            </a:xfrm>
            <a:prstGeom prst="ellipse">
              <a:avLst/>
            </a:prstGeom>
            <a:solidFill>
              <a:srgbClr val="818286"/>
            </a:solidFill>
            <a:ln w="57150">
              <a:solidFill>
                <a:schemeClr val="bg1"/>
              </a:solidFill>
              <a:round/>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endParaRPr lang="en-US" altLang="en-US" sz="2400" dirty="0"/>
            </a:p>
          </p:txBody>
        </p:sp>
        <p:sp>
          <p:nvSpPr>
            <p:cNvPr id="10" name="Rectangle 6"/>
            <p:cNvSpPr>
              <a:spLocks noChangeArrowheads="1"/>
            </p:cNvSpPr>
            <p:nvPr/>
          </p:nvSpPr>
          <p:spPr bwMode="auto">
            <a:xfrm>
              <a:off x="7073900" y="1320801"/>
              <a:ext cx="349250" cy="366713"/>
            </a:xfrm>
            <a:prstGeom prst="rect">
              <a:avLst/>
            </a:prstGeom>
            <a:noFill/>
            <a:ln w="57150">
              <a:solidFill>
                <a:schemeClr val="bg1"/>
              </a:solidFill>
              <a:miter lim="800000"/>
              <a:headEnd/>
              <a:tailEnd/>
            </a:ln>
          </p:spPr>
          <p:txBody>
            <a:bodyPr wrap="none" lIns="92075" tIns="46038" rIns="92075" bIns="46038">
              <a:spAutoFit/>
            </a:bodyPr>
            <a:lstStyle/>
            <a:p>
              <a:pPr defTabSz="762000"/>
              <a:r>
                <a:rPr lang="en-US" altLang="en-US" dirty="0"/>
                <a:t>B</a:t>
              </a:r>
            </a:p>
          </p:txBody>
        </p:sp>
        <p:sp>
          <p:nvSpPr>
            <p:cNvPr id="11" name="Rectangle 7"/>
            <p:cNvSpPr>
              <a:spLocks noChangeArrowheads="1"/>
            </p:cNvSpPr>
            <p:nvPr/>
          </p:nvSpPr>
          <p:spPr bwMode="auto">
            <a:xfrm>
              <a:off x="2458244" y="5162550"/>
              <a:ext cx="7272337" cy="329130"/>
            </a:xfrm>
            <a:prstGeom prst="rect">
              <a:avLst/>
            </a:prstGeom>
            <a:noFill/>
            <a:ln w="57150">
              <a:solidFill>
                <a:schemeClr val="bg1"/>
              </a:solidFill>
              <a:miter lim="800000"/>
              <a:headEnd/>
              <a:tailEnd/>
            </a:ln>
          </p:spPr>
          <p:txBody>
            <a:bodyPr lIns="92075" tIns="46038" rIns="92075" bIns="46038">
              <a:spAutoFit/>
            </a:bodyPr>
            <a:lstStyle/>
            <a:p>
              <a:pPr algn="ctr" defTabSz="346075">
                <a:lnSpc>
                  <a:spcPct val="95000"/>
                </a:lnSpc>
                <a:spcBef>
                  <a:spcPct val="35000"/>
                </a:spcBef>
                <a:tabLst>
                  <a:tab pos="571500" algn="l"/>
                </a:tabLst>
              </a:pPr>
              <a:r>
                <a:rPr lang="en-US" altLang="en-US" sz="1600" dirty="0"/>
                <a:t>The </a:t>
              </a:r>
              <a:r>
                <a:rPr lang="en-US" altLang="en-US" sz="1600" dirty="0">
                  <a:latin typeface="Courier New" pitchFamily="49" charset="0"/>
                </a:rPr>
                <a:t>INTERSECT</a:t>
              </a:r>
              <a:r>
                <a:rPr lang="en-US" altLang="en-US" sz="1600" dirty="0"/>
                <a:t> operator returns rows that are common to both queries.</a:t>
              </a:r>
            </a:p>
          </p:txBody>
        </p:sp>
        <p:sp>
          <p:nvSpPr>
            <p:cNvPr id="12" name="Freeform 8"/>
            <p:cNvSpPr>
              <a:spLocks/>
            </p:cNvSpPr>
            <p:nvPr/>
          </p:nvSpPr>
          <p:spPr bwMode="gray">
            <a:xfrm>
              <a:off x="5703887" y="2347914"/>
              <a:ext cx="782638" cy="1965325"/>
            </a:xfrm>
            <a:custGeom>
              <a:avLst/>
              <a:gdLst>
                <a:gd name="T0" fmla="*/ 2147483646 w 529"/>
                <a:gd name="T1" fmla="*/ 2147483646 h 1345"/>
                <a:gd name="T2" fmla="*/ 2147483646 w 529"/>
                <a:gd name="T3" fmla="*/ 2147483646 h 1345"/>
                <a:gd name="T4" fmla="*/ 2147483646 w 529"/>
                <a:gd name="T5" fmla="*/ 2147483646 h 1345"/>
                <a:gd name="T6" fmla="*/ 2147483646 w 529"/>
                <a:gd name="T7" fmla="*/ 2147483646 h 1345"/>
                <a:gd name="T8" fmla="*/ 2147483646 w 529"/>
                <a:gd name="T9" fmla="*/ 2147483646 h 1345"/>
                <a:gd name="T10" fmla="*/ 2147483646 w 529"/>
                <a:gd name="T11" fmla="*/ 2147483646 h 1345"/>
                <a:gd name="T12" fmla="*/ 2147483646 w 529"/>
                <a:gd name="T13" fmla="*/ 2147483646 h 1345"/>
                <a:gd name="T14" fmla="*/ 2147483646 w 529"/>
                <a:gd name="T15" fmla="*/ 2147483646 h 1345"/>
                <a:gd name="T16" fmla="*/ 2147483646 w 529"/>
                <a:gd name="T17" fmla="*/ 2147483646 h 1345"/>
                <a:gd name="T18" fmla="*/ 2147483646 w 529"/>
                <a:gd name="T19" fmla="*/ 2147483646 h 1345"/>
                <a:gd name="T20" fmla="*/ 2147483646 w 529"/>
                <a:gd name="T21" fmla="*/ 2147483646 h 1345"/>
                <a:gd name="T22" fmla="*/ 2147483646 w 529"/>
                <a:gd name="T23" fmla="*/ 2147483646 h 1345"/>
                <a:gd name="T24" fmla="*/ 2147483646 w 529"/>
                <a:gd name="T25" fmla="*/ 2147483646 h 1345"/>
                <a:gd name="T26" fmla="*/ 2147483646 w 529"/>
                <a:gd name="T27" fmla="*/ 2147483646 h 1345"/>
                <a:gd name="T28" fmla="*/ 2147483646 w 529"/>
                <a:gd name="T29" fmla="*/ 2147483646 h 1345"/>
                <a:gd name="T30" fmla="*/ 2147483646 w 529"/>
                <a:gd name="T31" fmla="*/ 2147483646 h 1345"/>
                <a:gd name="T32" fmla="*/ 2147483646 w 529"/>
                <a:gd name="T33" fmla="*/ 2147483646 h 1345"/>
                <a:gd name="T34" fmla="*/ 2147483646 w 529"/>
                <a:gd name="T35" fmla="*/ 2147483646 h 1345"/>
                <a:gd name="T36" fmla="*/ 2147483646 w 529"/>
                <a:gd name="T37" fmla="*/ 2147483646 h 1345"/>
                <a:gd name="T38" fmla="*/ 2147483646 w 529"/>
                <a:gd name="T39" fmla="*/ 2147483646 h 1345"/>
                <a:gd name="T40" fmla="*/ 2147483646 w 529"/>
                <a:gd name="T41" fmla="*/ 2147483646 h 1345"/>
                <a:gd name="T42" fmla="*/ 2147483646 w 529"/>
                <a:gd name="T43" fmla="*/ 2147483646 h 1345"/>
                <a:gd name="T44" fmla="*/ 2147483646 w 529"/>
                <a:gd name="T45" fmla="*/ 2147483646 h 1345"/>
                <a:gd name="T46" fmla="*/ 2147483646 w 529"/>
                <a:gd name="T47" fmla="*/ 2147483646 h 1345"/>
                <a:gd name="T48" fmla="*/ 2147483646 w 529"/>
                <a:gd name="T49" fmla="*/ 2147483646 h 1345"/>
                <a:gd name="T50" fmla="*/ 2147483646 w 529"/>
                <a:gd name="T51" fmla="*/ 2147483646 h 1345"/>
                <a:gd name="T52" fmla="*/ 2147483646 w 529"/>
                <a:gd name="T53" fmla="*/ 2147483646 h 1345"/>
                <a:gd name="T54" fmla="*/ 2147483646 w 529"/>
                <a:gd name="T55" fmla="*/ 2147483646 h 1345"/>
                <a:gd name="T56" fmla="*/ 2147483646 w 529"/>
                <a:gd name="T57" fmla="*/ 2147483646 h 1345"/>
                <a:gd name="T58" fmla="*/ 2147483646 w 529"/>
                <a:gd name="T59" fmla="*/ 2147483646 h 1345"/>
                <a:gd name="T60" fmla="*/ 2147483646 w 529"/>
                <a:gd name="T61" fmla="*/ 2147483646 h 1345"/>
                <a:gd name="T62" fmla="*/ 0 w 529"/>
                <a:gd name="T63" fmla="*/ 2147483646 h 1345"/>
                <a:gd name="T64" fmla="*/ 2147483646 w 529"/>
                <a:gd name="T65" fmla="*/ 2147483646 h 1345"/>
                <a:gd name="T66" fmla="*/ 2147483646 w 529"/>
                <a:gd name="T67" fmla="*/ 2147483646 h 1345"/>
                <a:gd name="T68" fmla="*/ 2147483646 w 529"/>
                <a:gd name="T69" fmla="*/ 2147483646 h 1345"/>
                <a:gd name="T70" fmla="*/ 2147483646 w 529"/>
                <a:gd name="T71" fmla="*/ 2147483646 h 1345"/>
                <a:gd name="T72" fmla="*/ 2147483646 w 529"/>
                <a:gd name="T73" fmla="*/ 2147483646 h 1345"/>
                <a:gd name="T74" fmla="*/ 2147483646 w 529"/>
                <a:gd name="T75" fmla="*/ 2147483646 h 1345"/>
                <a:gd name="T76" fmla="*/ 2147483646 w 529"/>
                <a:gd name="T77" fmla="*/ 2147483646 h 1345"/>
                <a:gd name="T78" fmla="*/ 2147483646 w 529"/>
                <a:gd name="T79" fmla="*/ 2147483646 h 1345"/>
                <a:gd name="T80" fmla="*/ 2147483646 w 529"/>
                <a:gd name="T81" fmla="*/ 2147483646 h 1345"/>
                <a:gd name="T82" fmla="*/ 2147483646 w 529"/>
                <a:gd name="T83" fmla="*/ 2147483646 h 1345"/>
                <a:gd name="T84" fmla="*/ 2147483646 w 529"/>
                <a:gd name="T85" fmla="*/ 0 h 13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9"/>
                <a:gd name="T130" fmla="*/ 0 h 1345"/>
                <a:gd name="T131" fmla="*/ 529 w 529"/>
                <a:gd name="T132" fmla="*/ 1345 h 13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9" h="1345">
                  <a:moveTo>
                    <a:pt x="264" y="0"/>
                  </a:moveTo>
                  <a:lnTo>
                    <a:pt x="279" y="14"/>
                  </a:lnTo>
                  <a:lnTo>
                    <a:pt x="294" y="29"/>
                  </a:lnTo>
                  <a:lnTo>
                    <a:pt x="309" y="44"/>
                  </a:lnTo>
                  <a:lnTo>
                    <a:pt x="322" y="61"/>
                  </a:lnTo>
                  <a:lnTo>
                    <a:pt x="336" y="77"/>
                  </a:lnTo>
                  <a:lnTo>
                    <a:pt x="348" y="96"/>
                  </a:lnTo>
                  <a:lnTo>
                    <a:pt x="362" y="113"/>
                  </a:lnTo>
                  <a:lnTo>
                    <a:pt x="373" y="132"/>
                  </a:lnTo>
                  <a:lnTo>
                    <a:pt x="385" y="150"/>
                  </a:lnTo>
                  <a:lnTo>
                    <a:pt x="396" y="169"/>
                  </a:lnTo>
                  <a:lnTo>
                    <a:pt x="408" y="190"/>
                  </a:lnTo>
                  <a:lnTo>
                    <a:pt x="418" y="208"/>
                  </a:lnTo>
                  <a:lnTo>
                    <a:pt x="429" y="229"/>
                  </a:lnTo>
                  <a:lnTo>
                    <a:pt x="438" y="249"/>
                  </a:lnTo>
                  <a:lnTo>
                    <a:pt x="448" y="269"/>
                  </a:lnTo>
                  <a:lnTo>
                    <a:pt x="457" y="292"/>
                  </a:lnTo>
                  <a:lnTo>
                    <a:pt x="465" y="312"/>
                  </a:lnTo>
                  <a:lnTo>
                    <a:pt x="472" y="335"/>
                  </a:lnTo>
                  <a:lnTo>
                    <a:pt x="480" y="357"/>
                  </a:lnTo>
                  <a:lnTo>
                    <a:pt x="487" y="379"/>
                  </a:lnTo>
                  <a:lnTo>
                    <a:pt x="493" y="401"/>
                  </a:lnTo>
                  <a:lnTo>
                    <a:pt x="499" y="426"/>
                  </a:lnTo>
                  <a:lnTo>
                    <a:pt x="504" y="448"/>
                  </a:lnTo>
                  <a:lnTo>
                    <a:pt x="510" y="472"/>
                  </a:lnTo>
                  <a:lnTo>
                    <a:pt x="514" y="496"/>
                  </a:lnTo>
                  <a:lnTo>
                    <a:pt x="517" y="521"/>
                  </a:lnTo>
                  <a:lnTo>
                    <a:pt x="520" y="545"/>
                  </a:lnTo>
                  <a:lnTo>
                    <a:pt x="523" y="571"/>
                  </a:lnTo>
                  <a:lnTo>
                    <a:pt x="525" y="595"/>
                  </a:lnTo>
                  <a:lnTo>
                    <a:pt x="526" y="619"/>
                  </a:lnTo>
                  <a:lnTo>
                    <a:pt x="528" y="645"/>
                  </a:lnTo>
                  <a:lnTo>
                    <a:pt x="528" y="672"/>
                  </a:lnTo>
                  <a:lnTo>
                    <a:pt x="528" y="695"/>
                  </a:lnTo>
                  <a:lnTo>
                    <a:pt x="526" y="722"/>
                  </a:lnTo>
                  <a:lnTo>
                    <a:pt x="525" y="746"/>
                  </a:lnTo>
                  <a:lnTo>
                    <a:pt x="523" y="770"/>
                  </a:lnTo>
                  <a:lnTo>
                    <a:pt x="520" y="796"/>
                  </a:lnTo>
                  <a:lnTo>
                    <a:pt x="517" y="821"/>
                  </a:lnTo>
                  <a:lnTo>
                    <a:pt x="514" y="845"/>
                  </a:lnTo>
                  <a:lnTo>
                    <a:pt x="510" y="869"/>
                  </a:lnTo>
                  <a:lnTo>
                    <a:pt x="504" y="893"/>
                  </a:lnTo>
                  <a:lnTo>
                    <a:pt x="499" y="916"/>
                  </a:lnTo>
                  <a:lnTo>
                    <a:pt x="493" y="940"/>
                  </a:lnTo>
                  <a:lnTo>
                    <a:pt x="487" y="961"/>
                  </a:lnTo>
                  <a:lnTo>
                    <a:pt x="480" y="984"/>
                  </a:lnTo>
                  <a:lnTo>
                    <a:pt x="472" y="1006"/>
                  </a:lnTo>
                  <a:lnTo>
                    <a:pt x="463" y="1029"/>
                  </a:lnTo>
                  <a:lnTo>
                    <a:pt x="456" y="1051"/>
                  </a:lnTo>
                  <a:lnTo>
                    <a:pt x="446" y="1072"/>
                  </a:lnTo>
                  <a:lnTo>
                    <a:pt x="438" y="1092"/>
                  </a:lnTo>
                  <a:lnTo>
                    <a:pt x="427" y="1113"/>
                  </a:lnTo>
                  <a:lnTo>
                    <a:pt x="417" y="1133"/>
                  </a:lnTo>
                  <a:lnTo>
                    <a:pt x="407" y="1153"/>
                  </a:lnTo>
                  <a:lnTo>
                    <a:pt x="396" y="1172"/>
                  </a:lnTo>
                  <a:lnTo>
                    <a:pt x="384" y="1191"/>
                  </a:lnTo>
                  <a:lnTo>
                    <a:pt x="372" y="1210"/>
                  </a:lnTo>
                  <a:lnTo>
                    <a:pt x="360" y="1228"/>
                  </a:lnTo>
                  <a:lnTo>
                    <a:pt x="347" y="1247"/>
                  </a:lnTo>
                  <a:lnTo>
                    <a:pt x="334" y="1263"/>
                  </a:lnTo>
                  <a:lnTo>
                    <a:pt x="321" y="1280"/>
                  </a:lnTo>
                  <a:lnTo>
                    <a:pt x="306" y="1297"/>
                  </a:lnTo>
                  <a:lnTo>
                    <a:pt x="293" y="1314"/>
                  </a:lnTo>
                  <a:lnTo>
                    <a:pt x="278" y="1329"/>
                  </a:lnTo>
                  <a:lnTo>
                    <a:pt x="263" y="1344"/>
                  </a:lnTo>
                  <a:lnTo>
                    <a:pt x="248" y="1329"/>
                  </a:lnTo>
                  <a:lnTo>
                    <a:pt x="233" y="1314"/>
                  </a:lnTo>
                  <a:lnTo>
                    <a:pt x="219" y="1297"/>
                  </a:lnTo>
                  <a:lnTo>
                    <a:pt x="206" y="1280"/>
                  </a:lnTo>
                  <a:lnTo>
                    <a:pt x="193" y="1263"/>
                  </a:lnTo>
                  <a:lnTo>
                    <a:pt x="179" y="1247"/>
                  </a:lnTo>
                  <a:lnTo>
                    <a:pt x="167" y="1228"/>
                  </a:lnTo>
                  <a:lnTo>
                    <a:pt x="155" y="1210"/>
                  </a:lnTo>
                  <a:lnTo>
                    <a:pt x="143" y="1191"/>
                  </a:lnTo>
                  <a:lnTo>
                    <a:pt x="131" y="1174"/>
                  </a:lnTo>
                  <a:lnTo>
                    <a:pt x="119" y="1153"/>
                  </a:lnTo>
                  <a:lnTo>
                    <a:pt x="110" y="1133"/>
                  </a:lnTo>
                  <a:lnTo>
                    <a:pt x="100" y="1114"/>
                  </a:lnTo>
                  <a:lnTo>
                    <a:pt x="89" y="1092"/>
                  </a:lnTo>
                  <a:lnTo>
                    <a:pt x="81" y="1072"/>
                  </a:lnTo>
                  <a:lnTo>
                    <a:pt x="71" y="1051"/>
                  </a:lnTo>
                  <a:lnTo>
                    <a:pt x="64" y="1029"/>
                  </a:lnTo>
                  <a:lnTo>
                    <a:pt x="55" y="1008"/>
                  </a:lnTo>
                  <a:lnTo>
                    <a:pt x="47" y="984"/>
                  </a:lnTo>
                  <a:lnTo>
                    <a:pt x="42" y="961"/>
                  </a:lnTo>
                  <a:lnTo>
                    <a:pt x="34" y="940"/>
                  </a:lnTo>
                  <a:lnTo>
                    <a:pt x="30" y="917"/>
                  </a:lnTo>
                  <a:lnTo>
                    <a:pt x="23" y="893"/>
                  </a:lnTo>
                  <a:lnTo>
                    <a:pt x="19" y="869"/>
                  </a:lnTo>
                  <a:lnTo>
                    <a:pt x="14" y="845"/>
                  </a:lnTo>
                  <a:lnTo>
                    <a:pt x="10" y="821"/>
                  </a:lnTo>
                  <a:lnTo>
                    <a:pt x="7" y="796"/>
                  </a:lnTo>
                  <a:lnTo>
                    <a:pt x="4" y="772"/>
                  </a:lnTo>
                  <a:lnTo>
                    <a:pt x="2" y="748"/>
                  </a:lnTo>
                  <a:lnTo>
                    <a:pt x="1" y="722"/>
                  </a:lnTo>
                  <a:lnTo>
                    <a:pt x="0" y="695"/>
                  </a:lnTo>
                  <a:lnTo>
                    <a:pt x="0" y="672"/>
                  </a:lnTo>
                  <a:lnTo>
                    <a:pt x="0" y="648"/>
                  </a:lnTo>
                  <a:lnTo>
                    <a:pt x="1" y="621"/>
                  </a:lnTo>
                  <a:lnTo>
                    <a:pt x="2" y="595"/>
                  </a:lnTo>
                  <a:lnTo>
                    <a:pt x="4" y="571"/>
                  </a:lnTo>
                  <a:lnTo>
                    <a:pt x="7" y="547"/>
                  </a:lnTo>
                  <a:lnTo>
                    <a:pt x="10" y="522"/>
                  </a:lnTo>
                  <a:lnTo>
                    <a:pt x="14" y="498"/>
                  </a:lnTo>
                  <a:lnTo>
                    <a:pt x="19" y="474"/>
                  </a:lnTo>
                  <a:lnTo>
                    <a:pt x="23" y="450"/>
                  </a:lnTo>
                  <a:lnTo>
                    <a:pt x="30" y="426"/>
                  </a:lnTo>
                  <a:lnTo>
                    <a:pt x="36" y="403"/>
                  </a:lnTo>
                  <a:lnTo>
                    <a:pt x="42" y="382"/>
                  </a:lnTo>
                  <a:lnTo>
                    <a:pt x="49" y="359"/>
                  </a:lnTo>
                  <a:lnTo>
                    <a:pt x="56" y="335"/>
                  </a:lnTo>
                  <a:lnTo>
                    <a:pt x="64" y="314"/>
                  </a:lnTo>
                  <a:lnTo>
                    <a:pt x="71" y="292"/>
                  </a:lnTo>
                  <a:lnTo>
                    <a:pt x="81" y="269"/>
                  </a:lnTo>
                  <a:lnTo>
                    <a:pt x="91" y="249"/>
                  </a:lnTo>
                  <a:lnTo>
                    <a:pt x="100" y="229"/>
                  </a:lnTo>
                  <a:lnTo>
                    <a:pt x="110" y="210"/>
                  </a:lnTo>
                  <a:lnTo>
                    <a:pt x="120" y="190"/>
                  </a:lnTo>
                  <a:lnTo>
                    <a:pt x="131" y="169"/>
                  </a:lnTo>
                  <a:lnTo>
                    <a:pt x="143" y="150"/>
                  </a:lnTo>
                  <a:lnTo>
                    <a:pt x="155" y="132"/>
                  </a:lnTo>
                  <a:lnTo>
                    <a:pt x="168" y="113"/>
                  </a:lnTo>
                  <a:lnTo>
                    <a:pt x="180" y="96"/>
                  </a:lnTo>
                  <a:lnTo>
                    <a:pt x="194" y="77"/>
                  </a:lnTo>
                  <a:lnTo>
                    <a:pt x="207" y="61"/>
                  </a:lnTo>
                  <a:lnTo>
                    <a:pt x="221" y="44"/>
                  </a:lnTo>
                  <a:lnTo>
                    <a:pt x="235" y="29"/>
                  </a:lnTo>
                  <a:lnTo>
                    <a:pt x="251" y="14"/>
                  </a:lnTo>
                  <a:lnTo>
                    <a:pt x="264" y="0"/>
                  </a:lnTo>
                </a:path>
              </a:pathLst>
            </a:custGeom>
            <a:solidFill>
              <a:srgbClr val="F7941D"/>
            </a:solidFill>
            <a:ln w="57150" cap="rnd" cmpd="sng">
              <a:solidFill>
                <a:schemeClr val="bg1"/>
              </a:solidFill>
              <a:prstDash val="solid"/>
              <a:round/>
              <a:headEnd type="none" w="sm" len="sm"/>
              <a:tailEnd type="none" w="sm" len="sm"/>
            </a:ln>
          </p:spPr>
          <p:txBody>
            <a:bodyPr/>
            <a:lstStyle/>
            <a:p>
              <a:endParaRPr lang="en-US" dirty="0"/>
            </a:p>
          </p:txBody>
        </p:sp>
        <p:sp>
          <p:nvSpPr>
            <p:cNvPr id="13" name="TextBox 8"/>
            <p:cNvSpPr txBox="1"/>
            <p:nvPr/>
          </p:nvSpPr>
          <p:spPr>
            <a:xfrm>
              <a:off x="5213879" y="609601"/>
              <a:ext cx="1752600" cy="584775"/>
            </a:xfrm>
            <a:prstGeom prst="rect">
              <a:avLst/>
            </a:prstGeom>
            <a:noFill/>
            <a:ln w="57150">
              <a:solidFill>
                <a:schemeClr val="bg1"/>
              </a:solidFill>
            </a:ln>
          </p:spPr>
          <p:txBody>
            <a:bodyPr wrap="square" rtlCol="0">
              <a:spAutoFit/>
            </a:bodyPr>
            <a:lstStyle/>
            <a:p>
              <a:r>
                <a:rPr lang="en-US" sz="1600" dirty="0">
                  <a:latin typeface="+mn-lt"/>
                </a:rPr>
                <a:t>Returns all rows common to A &amp; B</a:t>
              </a:r>
            </a:p>
          </p:txBody>
        </p:sp>
      </p:grpSp>
      <p:cxnSp>
        <p:nvCxnSpPr>
          <p:cNvPr id="14" name="Straight Arrow Connector 14"/>
          <p:cNvCxnSpPr/>
          <p:nvPr/>
        </p:nvCxnSpPr>
        <p:spPr bwMode="auto">
          <a:xfrm>
            <a:off x="6094413" y="2025313"/>
            <a:ext cx="0" cy="1097280"/>
          </a:xfrm>
          <a:prstGeom prst="straightConnector1">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302</a:t>
            </a:fld>
            <a:endParaRPr lang="es-VE" dirty="0"/>
          </a:p>
        </p:txBody>
      </p:sp>
    </p:spTree>
    <p:extLst>
      <p:ext uri="{BB962C8B-B14F-4D97-AF65-F5344CB8AC3E}">
        <p14:creationId xmlns:p14="http://schemas.microsoft.com/office/powerpoint/2010/main" val="333478951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Using the </a:t>
            </a:r>
            <a:r>
              <a:rPr lang="en-US" altLang="en-US" dirty="0">
                <a:latin typeface="Courier New" pitchFamily="49" charset="0"/>
                <a:cs typeface="Courier New" pitchFamily="49" charset="0"/>
              </a:rPr>
              <a:t>INTERSECT</a:t>
            </a:r>
            <a:r>
              <a:rPr lang="en-US" altLang="en-US" dirty="0"/>
              <a:t> Operator</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Display the common manager IDs and department IDs of current and previous employees.</a:t>
            </a:r>
          </a:p>
          <a:p>
            <a:endParaRPr lang="es-VE" dirty="0"/>
          </a:p>
        </p:txBody>
      </p:sp>
      <p:sp>
        <p:nvSpPr>
          <p:cNvPr id="6" name="Content Placeholder 2"/>
          <p:cNvSpPr txBox="1">
            <a:spLocks/>
          </p:cNvSpPr>
          <p:nvPr/>
        </p:nvSpPr>
        <p:spPr bwMode="gray">
          <a:xfrm>
            <a:off x="2238624" y="2125578"/>
            <a:ext cx="8064500" cy="159162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manager_id,department_id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INTERSECT</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manager_id,department_id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retired_employees</a:t>
            </a:r>
          </a:p>
        </p:txBody>
      </p:sp>
      <p:sp>
        <p:nvSpPr>
          <p:cNvPr id="7" name="Rectangle 6"/>
          <p:cNvSpPr>
            <a:spLocks noChangeArrowheads="1"/>
          </p:cNvSpPr>
          <p:nvPr/>
        </p:nvSpPr>
        <p:spPr bwMode="gray">
          <a:xfrm>
            <a:off x="2351337" y="2697923"/>
            <a:ext cx="1371600" cy="228600"/>
          </a:xfrm>
          <a:prstGeom prst="rect">
            <a:avLst/>
          </a:prstGeom>
          <a:noFill/>
          <a:ln w="28575">
            <a:solidFill>
              <a:schemeClr val="tx1"/>
            </a:solidFill>
            <a:miter lim="800000"/>
            <a:headEnd/>
            <a:tailEnd/>
          </a:ln>
        </p:spPr>
        <p:txBody>
          <a:bodyPr wrap="none" anchor="ctr"/>
          <a:lstStyle/>
          <a:p>
            <a:pPr eaLnBrk="1" hangingPunct="1"/>
            <a:endParaRPr lang="en-US" altLang="en-US" dirty="0"/>
          </a:p>
        </p:txBody>
      </p:sp>
      <p:pic>
        <p:nvPicPr>
          <p:cNvPr id="8" name="Picture 8"/>
          <p:cNvPicPr>
            <a:picLocks noChangeAspect="1" noChangeArrowheads="1"/>
          </p:cNvPicPr>
          <p:nvPr/>
        </p:nvPicPr>
        <p:blipFill>
          <a:blip r:embed="rId3" cstate="print"/>
          <a:srcRect/>
          <a:stretch>
            <a:fillRect/>
          </a:stretch>
        </p:blipFill>
        <p:spPr bwMode="auto">
          <a:xfrm>
            <a:off x="2384675" y="3900650"/>
            <a:ext cx="2447925" cy="419100"/>
          </a:xfrm>
          <a:prstGeom prst="rect">
            <a:avLst/>
          </a:prstGeom>
          <a:noFill/>
          <a:ln w="28575">
            <a:solidFill>
              <a:srgbClr val="F7941D"/>
            </a:solidFill>
            <a:miter lim="800000"/>
            <a:headEnd type="none" w="sm" len="sm"/>
            <a:tailEnd type="none" w="sm" len="sm"/>
          </a:ln>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303</a:t>
            </a:fld>
            <a:endParaRPr lang="es-VE" dirty="0"/>
          </a:p>
        </p:txBody>
      </p:sp>
    </p:spTree>
    <p:extLst>
      <p:ext uri="{BB962C8B-B14F-4D97-AF65-F5344CB8AC3E}">
        <p14:creationId xmlns:p14="http://schemas.microsoft.com/office/powerpoint/2010/main" val="12535761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Set operators: Types and guidelines</a:t>
            </a:r>
          </a:p>
          <a:p>
            <a:pPr lvl="1">
              <a:buClr>
                <a:srgbClr val="A6A6A6"/>
              </a:buClr>
            </a:pPr>
            <a:r>
              <a:rPr lang="en-US" altLang="en-US" dirty="0">
                <a:solidFill>
                  <a:schemeClr val="tx1"/>
                </a:solidFill>
              </a:rPr>
              <a:t>Tables used in this lesson</a:t>
            </a:r>
          </a:p>
          <a:p>
            <a:pPr lvl="1">
              <a:buClr>
                <a:srgbClr val="A6A6A6"/>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F7941D"/>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A6A6A6"/>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A6A6A6"/>
              </a:buClr>
            </a:pPr>
            <a:r>
              <a:rPr lang="en-US" altLang="en-US" dirty="0">
                <a:solidFill>
                  <a:schemeClr val="tx1"/>
                </a:solidFill>
              </a:rPr>
              <a:t>Using the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operations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304</a:t>
            </a:fld>
            <a:endParaRPr lang="es-VE" dirty="0"/>
          </a:p>
        </p:txBody>
      </p:sp>
    </p:spTree>
    <p:extLst>
      <p:ext uri="{BB962C8B-B14F-4D97-AF65-F5344CB8AC3E}">
        <p14:creationId xmlns:p14="http://schemas.microsoft.com/office/powerpoint/2010/main" val="11915277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MINUS</a:t>
            </a:r>
            <a:r>
              <a:rPr lang="en-US" altLang="en-US" dirty="0"/>
              <a:t> Operator</a:t>
            </a:r>
            <a:endParaRPr lang="es-VE" dirty="0"/>
          </a:p>
        </p:txBody>
      </p:sp>
      <p:sp>
        <p:nvSpPr>
          <p:cNvPr id="5" name="Marcador de contenido 4"/>
          <p:cNvSpPr>
            <a:spLocks noGrp="1"/>
          </p:cNvSpPr>
          <p:nvPr>
            <p:ph idx="1"/>
          </p:nvPr>
        </p:nvSpPr>
        <p:spPr/>
        <p:txBody>
          <a:bodyPr/>
          <a:lstStyle/>
          <a:p>
            <a:endParaRPr lang="es-VE"/>
          </a:p>
        </p:txBody>
      </p:sp>
      <p:sp>
        <p:nvSpPr>
          <p:cNvPr id="6" name="Oval 3"/>
          <p:cNvSpPr>
            <a:spLocks noChangeArrowheads="1"/>
          </p:cNvSpPr>
          <p:nvPr/>
        </p:nvSpPr>
        <p:spPr bwMode="gray">
          <a:xfrm>
            <a:off x="3346451" y="1772444"/>
            <a:ext cx="2968625" cy="2968625"/>
          </a:xfrm>
          <a:prstGeom prst="ellipse">
            <a:avLst/>
          </a:prstGeom>
          <a:solidFill>
            <a:srgbClr val="F7941D"/>
          </a:solidFill>
          <a:ln w="57150" cap="rnd">
            <a:solidFill>
              <a:schemeClr val="bg1"/>
            </a:solidFill>
            <a:round/>
            <a:headEnd type="none" w="sm" len="sm"/>
            <a:tailEnd type="none" w="sm" len="sm"/>
          </a:ln>
        </p:spPr>
        <p:txBody>
          <a:bodyPr/>
          <a:lstStyle/>
          <a:p>
            <a:pPr>
              <a:spcBef>
                <a:spcPct val="50000"/>
              </a:spcBef>
            </a:pPr>
            <a:endParaRPr lang="en-US" altLang="en-US" sz="2400" dirty="0"/>
          </a:p>
        </p:txBody>
      </p:sp>
      <p:sp>
        <p:nvSpPr>
          <p:cNvPr id="7" name="Rectangle 4"/>
          <p:cNvSpPr>
            <a:spLocks noChangeArrowheads="1"/>
          </p:cNvSpPr>
          <p:nvPr/>
        </p:nvSpPr>
        <p:spPr bwMode="auto">
          <a:xfrm>
            <a:off x="4656137" y="1246981"/>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A</a:t>
            </a:r>
          </a:p>
        </p:txBody>
      </p:sp>
      <p:sp>
        <p:nvSpPr>
          <p:cNvPr id="8" name="Oval 5"/>
          <p:cNvSpPr>
            <a:spLocks noChangeArrowheads="1"/>
          </p:cNvSpPr>
          <p:nvPr/>
        </p:nvSpPr>
        <p:spPr bwMode="gray">
          <a:xfrm>
            <a:off x="5661026" y="1772444"/>
            <a:ext cx="2968625" cy="2968625"/>
          </a:xfrm>
          <a:prstGeom prst="ellipse">
            <a:avLst/>
          </a:prstGeom>
          <a:solidFill>
            <a:srgbClr val="818286"/>
          </a:solidFill>
          <a:ln w="57150">
            <a:solidFill>
              <a:schemeClr val="bg1"/>
            </a:solidFill>
            <a:round/>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defRPr/>
            </a:pPr>
            <a:endParaRPr lang="en-US" altLang="en-US" sz="2400" dirty="0"/>
          </a:p>
        </p:txBody>
      </p:sp>
      <p:sp>
        <p:nvSpPr>
          <p:cNvPr id="9" name="Rectangle 6"/>
          <p:cNvSpPr>
            <a:spLocks noChangeArrowheads="1"/>
          </p:cNvSpPr>
          <p:nvPr/>
        </p:nvSpPr>
        <p:spPr bwMode="auto">
          <a:xfrm>
            <a:off x="6970712" y="1246981"/>
            <a:ext cx="349250" cy="366712"/>
          </a:xfrm>
          <a:prstGeom prst="rect">
            <a:avLst/>
          </a:prstGeom>
          <a:noFill/>
          <a:ln w="9525">
            <a:noFill/>
            <a:miter lim="800000"/>
            <a:headEnd/>
            <a:tailEnd/>
          </a:ln>
        </p:spPr>
        <p:txBody>
          <a:bodyPr wrap="none" lIns="92075" tIns="46038" rIns="92075" bIns="46038">
            <a:spAutoFit/>
          </a:bodyPr>
          <a:lstStyle/>
          <a:p>
            <a:pPr defTabSz="762000"/>
            <a:r>
              <a:rPr lang="en-US" altLang="en-US" dirty="0"/>
              <a:t>B</a:t>
            </a:r>
          </a:p>
        </p:txBody>
      </p:sp>
      <p:sp>
        <p:nvSpPr>
          <p:cNvPr id="10" name="Rectangle 7"/>
          <p:cNvSpPr>
            <a:spLocks noChangeArrowheads="1"/>
          </p:cNvSpPr>
          <p:nvPr/>
        </p:nvSpPr>
        <p:spPr bwMode="auto">
          <a:xfrm>
            <a:off x="2351087" y="5055394"/>
            <a:ext cx="7272338" cy="555625"/>
          </a:xfrm>
          <a:prstGeom prst="rect">
            <a:avLst/>
          </a:prstGeom>
          <a:noFill/>
          <a:ln w="9525">
            <a:noFill/>
            <a:miter lim="800000"/>
            <a:headEnd/>
            <a:tailEnd/>
          </a:ln>
        </p:spPr>
        <p:txBody>
          <a:bodyPr lIns="92075" tIns="46038" rIns="92075" bIns="46038">
            <a:spAutoFit/>
          </a:bodyPr>
          <a:lstStyle/>
          <a:p>
            <a:pPr algn="ctr" defTabSz="346075">
              <a:lnSpc>
                <a:spcPct val="95000"/>
              </a:lnSpc>
              <a:spcBef>
                <a:spcPct val="35000"/>
              </a:spcBef>
              <a:tabLst>
                <a:tab pos="571500" algn="l"/>
              </a:tabLst>
            </a:pPr>
            <a:r>
              <a:rPr lang="en-US" altLang="en-US" sz="1600" dirty="0"/>
              <a:t>The </a:t>
            </a:r>
            <a:r>
              <a:rPr lang="en-US" altLang="en-US" sz="1600" dirty="0">
                <a:latin typeface="Courier New" pitchFamily="49" charset="0"/>
              </a:rPr>
              <a:t>MINUS</a:t>
            </a:r>
            <a:r>
              <a:rPr lang="en-US" altLang="en-US" sz="1600" dirty="0"/>
              <a:t> operator returns all the distinct rows selected by the first query, but not present in the second query result set.</a:t>
            </a:r>
          </a:p>
        </p:txBody>
      </p:sp>
      <p:sp>
        <p:nvSpPr>
          <p:cNvPr id="11" name="TextBox 8"/>
          <p:cNvSpPr txBox="1"/>
          <p:nvPr/>
        </p:nvSpPr>
        <p:spPr>
          <a:xfrm>
            <a:off x="1686101" y="2516847"/>
            <a:ext cx="1752600" cy="584775"/>
          </a:xfrm>
          <a:prstGeom prst="rect">
            <a:avLst/>
          </a:prstGeom>
          <a:noFill/>
        </p:spPr>
        <p:txBody>
          <a:bodyPr wrap="square" rtlCol="0">
            <a:spAutoFit/>
          </a:bodyPr>
          <a:lstStyle/>
          <a:p>
            <a:r>
              <a:rPr lang="en-US" sz="1600" dirty="0">
                <a:latin typeface="+mn-lt"/>
              </a:rPr>
              <a:t>Returns all rows from A</a:t>
            </a:r>
          </a:p>
        </p:txBody>
      </p:sp>
      <p:sp>
        <p:nvSpPr>
          <p:cNvPr id="12" name="TextBox 9"/>
          <p:cNvSpPr txBox="1"/>
          <p:nvPr/>
        </p:nvSpPr>
        <p:spPr>
          <a:xfrm>
            <a:off x="9409291" y="2516847"/>
            <a:ext cx="1752600" cy="584775"/>
          </a:xfrm>
          <a:prstGeom prst="rect">
            <a:avLst/>
          </a:prstGeom>
          <a:noFill/>
        </p:spPr>
        <p:txBody>
          <a:bodyPr wrap="square" rtlCol="0">
            <a:spAutoFit/>
          </a:bodyPr>
          <a:lstStyle/>
          <a:p>
            <a:r>
              <a:rPr lang="en-US" sz="1600" dirty="0">
                <a:latin typeface="+mn-lt"/>
              </a:rPr>
              <a:t>Removes all rows from B</a:t>
            </a:r>
          </a:p>
        </p:txBody>
      </p:sp>
      <p:cxnSp>
        <p:nvCxnSpPr>
          <p:cNvPr id="13" name="Straight Arrow Connector 3"/>
          <p:cNvCxnSpPr/>
          <p:nvPr/>
        </p:nvCxnSpPr>
        <p:spPr bwMode="auto">
          <a:xfrm>
            <a:off x="2551112" y="2944018"/>
            <a:ext cx="795339"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4" name="Straight Arrow Connector 14"/>
          <p:cNvCxnSpPr/>
          <p:nvPr/>
        </p:nvCxnSpPr>
        <p:spPr bwMode="auto">
          <a:xfrm flipH="1">
            <a:off x="8607073" y="2944018"/>
            <a:ext cx="795339" cy="0"/>
          </a:xfrm>
          <a:prstGeom prst="straightConnector1">
            <a:avLst/>
          </a:prstGeom>
          <a:noFill/>
          <a:ln w="28575" cap="flat" cmpd="sng" algn="ctr">
            <a:solidFill>
              <a:schemeClr val="tx1"/>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305</a:t>
            </a:fld>
            <a:endParaRPr lang="es-VE" dirty="0"/>
          </a:p>
        </p:txBody>
      </p:sp>
    </p:spTree>
    <p:extLst>
      <p:ext uri="{BB962C8B-B14F-4D97-AF65-F5344CB8AC3E}">
        <p14:creationId xmlns:p14="http://schemas.microsoft.com/office/powerpoint/2010/main" val="34270309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Using the </a:t>
            </a:r>
            <a:r>
              <a:rPr lang="en-US" altLang="en-US" dirty="0">
                <a:latin typeface="Courier New" pitchFamily="49" charset="0"/>
                <a:cs typeface="Courier New" pitchFamily="49" charset="0"/>
              </a:rPr>
              <a:t>MINUS</a:t>
            </a:r>
            <a:r>
              <a:rPr lang="en-US" altLang="en-US" dirty="0"/>
              <a:t> Operator</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Display the manager IDs and Job IDs of employees whose managers have never managed retired employees in the Sales department.</a:t>
            </a:r>
          </a:p>
          <a:p>
            <a:pPr marL="0" indent="0">
              <a:buNone/>
            </a:pPr>
            <a:endParaRPr lang="es-VE" dirty="0"/>
          </a:p>
        </p:txBody>
      </p:sp>
      <p:grpSp>
        <p:nvGrpSpPr>
          <p:cNvPr id="6" name="Group 1"/>
          <p:cNvGrpSpPr/>
          <p:nvPr/>
        </p:nvGrpSpPr>
        <p:grpSpPr>
          <a:xfrm>
            <a:off x="3955965" y="2245894"/>
            <a:ext cx="4565650" cy="2954334"/>
            <a:chOff x="2062162" y="2318601"/>
            <a:chExt cx="4565650" cy="2954334"/>
          </a:xfrm>
        </p:grpSpPr>
        <p:sp>
          <p:nvSpPr>
            <p:cNvPr id="7" name="Content Placeholder 2"/>
            <p:cNvSpPr txBox="1">
              <a:spLocks/>
            </p:cNvSpPr>
            <p:nvPr/>
          </p:nvSpPr>
          <p:spPr bwMode="gray">
            <a:xfrm>
              <a:off x="2062162" y="2318601"/>
              <a:ext cx="4565650" cy="2188488"/>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manager_id,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department_id = 80</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MINUS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manager_id, job_id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retired_employees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department_id = 80;</a:t>
              </a:r>
            </a:p>
          </p:txBody>
        </p:sp>
        <p:sp>
          <p:nvSpPr>
            <p:cNvPr id="8" name="Rectangle 6"/>
            <p:cNvSpPr>
              <a:spLocks noChangeArrowheads="1"/>
            </p:cNvSpPr>
            <p:nvPr/>
          </p:nvSpPr>
          <p:spPr bwMode="gray">
            <a:xfrm>
              <a:off x="2107568" y="3108227"/>
              <a:ext cx="966788" cy="266700"/>
            </a:xfrm>
            <a:prstGeom prst="rect">
              <a:avLst/>
            </a:prstGeom>
            <a:noFill/>
            <a:ln w="28575">
              <a:solidFill>
                <a:schemeClr val="tx1"/>
              </a:solidFill>
              <a:miter lim="800000"/>
              <a:headEnd/>
              <a:tailEnd/>
            </a:ln>
          </p:spPr>
          <p:txBody>
            <a:bodyPr wrap="none" anchor="ctr"/>
            <a:lstStyle/>
            <a:p>
              <a:pPr eaLnBrk="1" hangingPunct="1"/>
              <a:endParaRPr lang="en-US" altLang="en-US" dirty="0"/>
            </a:p>
          </p:txBody>
        </p:sp>
        <p:pic>
          <p:nvPicPr>
            <p:cNvPr id="9" name="Picture 9"/>
            <p:cNvPicPr>
              <a:picLocks noChangeAspect="1" noChangeArrowheads="1"/>
            </p:cNvPicPr>
            <p:nvPr/>
          </p:nvPicPr>
          <p:blipFill>
            <a:blip r:embed="rId3" cstate="print"/>
            <a:srcRect/>
            <a:stretch>
              <a:fillRect/>
            </a:stretch>
          </p:blipFill>
          <p:spPr bwMode="auto">
            <a:xfrm>
              <a:off x="2062162" y="4663335"/>
              <a:ext cx="1718336" cy="6096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306</a:t>
            </a:fld>
            <a:endParaRPr lang="es-VE" dirty="0"/>
          </a:p>
        </p:txBody>
      </p:sp>
    </p:spTree>
    <p:extLst>
      <p:ext uri="{BB962C8B-B14F-4D97-AF65-F5344CB8AC3E}">
        <p14:creationId xmlns:p14="http://schemas.microsoft.com/office/powerpoint/2010/main" val="132982297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lstStyle/>
          <a:p>
            <a:pPr lvl="1">
              <a:buClr>
                <a:srgbClr val="A6A6A6"/>
              </a:buClr>
            </a:pPr>
            <a:r>
              <a:rPr lang="en-US" altLang="en-US" dirty="0">
                <a:solidFill>
                  <a:schemeClr val="tx1"/>
                </a:solidFill>
              </a:rPr>
              <a:t>Set operators: Types and guidelines</a:t>
            </a:r>
          </a:p>
          <a:p>
            <a:pPr lvl="1">
              <a:buClr>
                <a:srgbClr val="A6A6A6"/>
              </a:buClr>
            </a:pPr>
            <a:r>
              <a:rPr lang="en-US" altLang="en-US" dirty="0">
                <a:solidFill>
                  <a:schemeClr val="tx1"/>
                </a:solidFill>
              </a:rPr>
              <a:t>Tables used in this lesson</a:t>
            </a:r>
          </a:p>
          <a:p>
            <a:pPr lvl="1">
              <a:buClr>
                <a:srgbClr val="A6A6A6"/>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F7941D"/>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A6A6A6"/>
              </a:buClr>
            </a:pPr>
            <a:r>
              <a:rPr lang="en-US" altLang="en-US" dirty="0">
                <a:solidFill>
                  <a:schemeClr val="tx1"/>
                </a:solidFill>
              </a:rPr>
              <a:t>Using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operations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307</a:t>
            </a:fld>
            <a:endParaRPr lang="es-VE" dirty="0"/>
          </a:p>
        </p:txBody>
      </p:sp>
    </p:spTree>
    <p:extLst>
      <p:ext uri="{BB962C8B-B14F-4D97-AF65-F5344CB8AC3E}">
        <p14:creationId xmlns:p14="http://schemas.microsoft.com/office/powerpoint/2010/main" val="292919074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Matching </a:t>
            </a:r>
            <a:r>
              <a:rPr lang="en-US" altLang="en-US" dirty="0">
                <a:latin typeface="Courier New" pitchFamily="49" charset="0"/>
              </a:rPr>
              <a:t>SELECT</a:t>
            </a:r>
            <a:r>
              <a:rPr lang="en-US" altLang="en-US" dirty="0"/>
              <a:t> Statements</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You must match the data type (using the </a:t>
            </a:r>
            <a:r>
              <a:rPr lang="en-US" altLang="en-US" dirty="0">
                <a:latin typeface="Courier New" pitchFamily="49" charset="0"/>
              </a:rPr>
              <a:t>TO_CHAR</a:t>
            </a:r>
            <a:r>
              <a:rPr lang="en-US" altLang="en-US" dirty="0">
                <a:latin typeface="Arial" charset="0"/>
              </a:rPr>
              <a:t> function or any other conversion functions) when columns do not exist in one or the other table.</a:t>
            </a:r>
          </a:p>
          <a:p>
            <a:pPr marL="0" indent="0">
              <a:buNone/>
            </a:pPr>
            <a:endParaRPr lang="es-VE" dirty="0"/>
          </a:p>
        </p:txBody>
      </p:sp>
      <p:sp>
        <p:nvSpPr>
          <p:cNvPr id="6" name="Content Placeholder 2"/>
          <p:cNvSpPr txBox="1">
            <a:spLocks/>
          </p:cNvSpPr>
          <p:nvPr/>
        </p:nvSpPr>
        <p:spPr bwMode="gray">
          <a:xfrm>
            <a:off x="2592387" y="2660238"/>
            <a:ext cx="7004050" cy="2188488"/>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location_id, department_name "Department",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TO_CHAR(NULL) "Warehouse location"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departments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UNION</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location_id, TO_CHAR(NULL) "Department",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state_province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locations;</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308</a:t>
            </a:fld>
            <a:endParaRPr lang="es-VE" dirty="0"/>
          </a:p>
        </p:txBody>
      </p:sp>
    </p:spTree>
    <p:extLst>
      <p:ext uri="{BB962C8B-B14F-4D97-AF65-F5344CB8AC3E}">
        <p14:creationId xmlns:p14="http://schemas.microsoft.com/office/powerpoint/2010/main" val="234380533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Matching the </a:t>
            </a:r>
            <a:r>
              <a:rPr lang="en-US" altLang="en-US" sz="4400" dirty="0">
                <a:latin typeface="Courier New" pitchFamily="49" charset="0"/>
              </a:rPr>
              <a:t>SELECT</a:t>
            </a:r>
            <a:r>
              <a:rPr lang="en-US" altLang="en-US" sz="4400" dirty="0"/>
              <a:t> Statement: Example</a:t>
            </a:r>
            <a:endParaRPr lang="es-VE" sz="4400" dirty="0"/>
          </a:p>
        </p:txBody>
      </p:sp>
      <p:sp>
        <p:nvSpPr>
          <p:cNvPr id="5" name="Marcador de contenido 4"/>
          <p:cNvSpPr>
            <a:spLocks noGrp="1"/>
          </p:cNvSpPr>
          <p:nvPr>
            <p:ph idx="1"/>
          </p:nvPr>
        </p:nvSpPr>
        <p:spPr/>
        <p:txBody>
          <a:bodyPr/>
          <a:lstStyle/>
          <a:p>
            <a:pPr marL="0" indent="0">
              <a:buNone/>
            </a:pPr>
            <a:r>
              <a:rPr lang="en-US" altLang="en-US" dirty="0">
                <a:latin typeface="Arial" charset="0"/>
              </a:rPr>
              <a:t>Using the </a:t>
            </a:r>
            <a:r>
              <a:rPr lang="en-US" altLang="en-US" dirty="0">
                <a:latin typeface="Courier New" pitchFamily="49" charset="0"/>
              </a:rPr>
              <a:t>UNION</a:t>
            </a:r>
            <a:r>
              <a:rPr lang="en-US" altLang="en-US" dirty="0">
                <a:latin typeface="Arial" charset="0"/>
              </a:rPr>
              <a:t> operator, display the employee name, job ID, and hire date of all employees.</a:t>
            </a:r>
          </a:p>
          <a:p>
            <a:pPr marL="0" indent="0">
              <a:buNone/>
            </a:pPr>
            <a:endParaRPr lang="es-VE" dirty="0"/>
          </a:p>
        </p:txBody>
      </p:sp>
      <p:grpSp>
        <p:nvGrpSpPr>
          <p:cNvPr id="6" name="Group 1"/>
          <p:cNvGrpSpPr/>
          <p:nvPr/>
        </p:nvGrpSpPr>
        <p:grpSpPr>
          <a:xfrm>
            <a:off x="2600407" y="2424528"/>
            <a:ext cx="7308850" cy="3819860"/>
            <a:chOff x="2062162" y="2218372"/>
            <a:chExt cx="7308850" cy="3819860"/>
          </a:xfrm>
        </p:grpSpPr>
        <p:sp>
          <p:nvSpPr>
            <p:cNvPr id="7" name="TextBox 7"/>
            <p:cNvSpPr txBox="1">
              <a:spLocks noChangeArrowheads="1"/>
            </p:cNvSpPr>
            <p:nvPr/>
          </p:nvSpPr>
          <p:spPr bwMode="auto">
            <a:xfrm>
              <a:off x="2062162" y="5668344"/>
              <a:ext cx="457200" cy="369888"/>
            </a:xfrm>
            <a:prstGeom prst="rect">
              <a:avLst/>
            </a:prstGeom>
            <a:noFill/>
            <a:ln w="9525">
              <a:noFill/>
              <a:miter lim="800000"/>
              <a:headEnd/>
              <a:tailEnd/>
            </a:ln>
          </p:spPr>
          <p:txBody>
            <a:bodyPr>
              <a:spAutoFit/>
            </a:bodyPr>
            <a:lstStyle/>
            <a:p>
              <a:pPr eaLnBrk="1" hangingPunct="1"/>
              <a:r>
                <a:rPr lang="en-US" altLang="en-US" dirty="0"/>
                <a:t>…</a:t>
              </a:r>
            </a:p>
          </p:txBody>
        </p:sp>
        <p:sp>
          <p:nvSpPr>
            <p:cNvPr id="8" name="Content Placeholder 2"/>
            <p:cNvSpPr txBox="1">
              <a:spLocks/>
            </p:cNvSpPr>
            <p:nvPr/>
          </p:nvSpPr>
          <p:spPr bwMode="gray">
            <a:xfrm>
              <a:off x="2062162" y="2218372"/>
              <a:ext cx="7308850" cy="1591628"/>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FIRST_NAME, JOB_ID, hire_date "HIRE_DATE"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UNION</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FIRST_NAME, JOB_ID, TO_DATE(NULL)"HIRE_DATE"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FROM retired_employees;</a:t>
              </a:r>
            </a:p>
          </p:txBody>
        </p:sp>
        <p:pic>
          <p:nvPicPr>
            <p:cNvPr id="9" name="Picture 9"/>
            <p:cNvPicPr>
              <a:picLocks noChangeAspect="1" noChangeArrowheads="1"/>
            </p:cNvPicPr>
            <p:nvPr/>
          </p:nvPicPr>
          <p:blipFill>
            <a:blip r:embed="rId3" cstate="print"/>
            <a:srcRect/>
            <a:stretch>
              <a:fillRect/>
            </a:stretch>
          </p:blipFill>
          <p:spPr bwMode="auto">
            <a:xfrm>
              <a:off x="2062162" y="4031544"/>
              <a:ext cx="2365110" cy="16002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309</a:t>
            </a:fld>
            <a:endParaRPr lang="es-VE" dirty="0"/>
          </a:p>
        </p:txBody>
      </p:sp>
    </p:spTree>
    <p:extLst>
      <p:ext uri="{BB962C8B-B14F-4D97-AF65-F5344CB8AC3E}">
        <p14:creationId xmlns:p14="http://schemas.microsoft.com/office/powerpoint/2010/main" val="280242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6"/>
          <p:cNvSpPr/>
          <p:nvPr/>
        </p:nvSpPr>
        <p:spPr>
          <a:xfrm rot="5400000" flipH="1">
            <a:off x="9753849" y="4031384"/>
            <a:ext cx="1165225" cy="3711575"/>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767" name="Google Shape;767;p46"/>
          <p:cNvSpPr/>
          <p:nvPr/>
        </p:nvSpPr>
        <p:spPr>
          <a:xfrm>
            <a:off x="9641918" y="4858798"/>
            <a:ext cx="2278785" cy="1878658"/>
          </a:xfrm>
          <a:prstGeom prst="round2DiagRect">
            <a:avLst>
              <a:gd name="adj1" fmla="val 16667"/>
              <a:gd name="adj2" fmla="val 0"/>
            </a:avLst>
          </a:prstGeom>
          <a:solidFill>
            <a:schemeClr val="lt1"/>
          </a:solidFill>
          <a:ln w="57150" cap="flat" cmpd="sng">
            <a:solidFill>
              <a:srgbClr val="DDE4E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8" name="Google Shape;768;p4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4000" dirty="0"/>
              <a:t>Introduction to Oracle Live SQL</a:t>
            </a:r>
            <a:endParaRPr sz="4000" dirty="0"/>
          </a:p>
        </p:txBody>
      </p:sp>
      <p:sp>
        <p:nvSpPr>
          <p:cNvPr id="769" name="Google Shape;769;p4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dirty="0"/>
              <a:t>Easy way to learn, access, test, and share SQL and PL/SQL scripts on Oracle Database</a:t>
            </a:r>
            <a:endParaRPr dirty="0"/>
          </a:p>
          <a:p>
            <a:pPr marL="457200" lvl="1" indent="-365760" algn="l" rtl="0">
              <a:lnSpc>
                <a:spcPct val="90000"/>
              </a:lnSpc>
              <a:spcBef>
                <a:spcPts val="900"/>
              </a:spcBef>
              <a:spcAft>
                <a:spcPts val="0"/>
              </a:spcAft>
              <a:buClr>
                <a:schemeClr val="dk1"/>
              </a:buClr>
              <a:buSzPts val="2100"/>
              <a:buChar char="•"/>
            </a:pPr>
            <a:r>
              <a:rPr lang="en-US" dirty="0"/>
              <a:t>Sign up and use it free of cost.</a:t>
            </a:r>
            <a:endParaRPr dirty="0"/>
          </a:p>
          <a:p>
            <a:pPr marL="228600" lvl="0" indent="-25400" algn="l" rtl="0">
              <a:lnSpc>
                <a:spcPct val="90000"/>
              </a:lnSpc>
              <a:spcBef>
                <a:spcPts val="1000"/>
              </a:spcBef>
              <a:spcAft>
                <a:spcPts val="0"/>
              </a:spcAft>
              <a:buClr>
                <a:schemeClr val="dk1"/>
              </a:buClr>
              <a:buSzPts val="3200"/>
              <a:buNone/>
            </a:pPr>
            <a:endParaRPr dirty="0"/>
          </a:p>
        </p:txBody>
      </p:sp>
      <p:pic>
        <p:nvPicPr>
          <p:cNvPr id="770" name="Google Shape;770;p46"/>
          <p:cNvPicPr preferRelativeResize="0"/>
          <p:nvPr/>
        </p:nvPicPr>
        <p:blipFill rotWithShape="1">
          <a:blip r:embed="rId3">
            <a:alphaModFix/>
          </a:blip>
          <a:srcRect/>
          <a:stretch/>
        </p:blipFill>
        <p:spPr>
          <a:xfrm>
            <a:off x="3323503" y="2667000"/>
            <a:ext cx="5541818" cy="3059181"/>
          </a:xfrm>
          <a:prstGeom prst="rect">
            <a:avLst/>
          </a:prstGeom>
          <a:noFill/>
          <a:ln w="28575" cap="flat" cmpd="sng">
            <a:solidFill>
              <a:srgbClr val="F7941D"/>
            </a:solidFill>
            <a:prstDash val="solid"/>
            <a:miter lim="800000"/>
            <a:headEnd type="none" w="sm" len="sm"/>
            <a:tailEnd type="none" w="sm" len="sm"/>
          </a:ln>
        </p:spPr>
      </p:pic>
      <p:pic>
        <p:nvPicPr>
          <p:cNvPr id="771" name="Google Shape;771;p46"/>
          <p:cNvPicPr preferRelativeResize="0"/>
          <p:nvPr/>
        </p:nvPicPr>
        <p:blipFill rotWithShape="1">
          <a:blip r:embed="rId4">
            <a:alphaModFix/>
          </a:blip>
          <a:srcRect/>
          <a:stretch/>
        </p:blipFill>
        <p:spPr>
          <a:xfrm>
            <a:off x="9832356" y="4853640"/>
            <a:ext cx="1897907" cy="1897907"/>
          </a:xfrm>
          <a:prstGeom prst="rect">
            <a:avLst/>
          </a:prstGeom>
          <a:noFill/>
          <a:ln>
            <a:noFill/>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Set operators: Types and guidelines</a:t>
            </a:r>
          </a:p>
          <a:p>
            <a:pPr lvl="1">
              <a:buClr>
                <a:srgbClr val="A6A6A6"/>
              </a:buClr>
            </a:pPr>
            <a:r>
              <a:rPr lang="en-US" altLang="en-US" dirty="0">
                <a:solidFill>
                  <a:schemeClr val="tx1"/>
                </a:solidFill>
              </a:rPr>
              <a:t>Tables used in this lesson</a:t>
            </a:r>
          </a:p>
          <a:p>
            <a:pPr lvl="1">
              <a:buClr>
                <a:srgbClr val="A6A6A6"/>
              </a:buClr>
            </a:pPr>
            <a:r>
              <a:rPr lang="en-US" altLang="en-US" dirty="0">
                <a:solidFill>
                  <a:schemeClr val="tx1"/>
                </a:solidFill>
                <a:latin typeface="Courier New" pitchFamily="49" charset="0"/>
              </a:rPr>
              <a:t>UNION</a:t>
            </a:r>
            <a:r>
              <a:rPr lang="en-US" altLang="en-US" dirty="0">
                <a:solidFill>
                  <a:schemeClr val="tx1"/>
                </a:solidFill>
              </a:rPr>
              <a:t> and </a:t>
            </a:r>
            <a:r>
              <a:rPr lang="en-US" altLang="en-US" dirty="0">
                <a:solidFill>
                  <a:schemeClr val="tx1"/>
                </a:solidFill>
                <a:latin typeface="Courier New" pitchFamily="49" charset="0"/>
              </a:rPr>
              <a:t>UNION</a:t>
            </a:r>
            <a:r>
              <a:rPr lang="en-US" altLang="en-US" dirty="0">
                <a:solidFill>
                  <a:schemeClr val="tx1"/>
                </a:solidFill>
              </a:rPr>
              <a:t> </a:t>
            </a:r>
            <a:r>
              <a:rPr lang="en-US" altLang="en-US" dirty="0">
                <a:solidFill>
                  <a:schemeClr val="tx1"/>
                </a:solidFill>
                <a:latin typeface="Courier New" pitchFamily="49" charset="0"/>
              </a:rPr>
              <a:t>ALL</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INTERSECT</a:t>
            </a:r>
            <a:r>
              <a:rPr lang="en-US" altLang="en-US" dirty="0">
                <a:solidFill>
                  <a:schemeClr val="tx1"/>
                </a:solidFill>
              </a:rPr>
              <a:t> operator</a:t>
            </a:r>
          </a:p>
          <a:p>
            <a:pPr lvl="1">
              <a:buClr>
                <a:srgbClr val="A6A6A6"/>
              </a:buClr>
            </a:pPr>
            <a:r>
              <a:rPr lang="en-US" altLang="en-US" dirty="0">
                <a:solidFill>
                  <a:schemeClr val="tx1"/>
                </a:solidFill>
                <a:latin typeface="Courier New" pitchFamily="49" charset="0"/>
              </a:rPr>
              <a:t>MINUS</a:t>
            </a:r>
            <a:r>
              <a:rPr lang="en-US" altLang="en-US" dirty="0">
                <a:solidFill>
                  <a:schemeClr val="tx1"/>
                </a:solidFill>
              </a:rPr>
              <a:t> operator</a:t>
            </a:r>
          </a:p>
          <a:p>
            <a:pPr lvl="1">
              <a:buClr>
                <a:srgbClr val="A6A6A6"/>
              </a:buClr>
            </a:pPr>
            <a:r>
              <a:rPr lang="en-US" altLang="en-US" dirty="0">
                <a:solidFill>
                  <a:schemeClr val="tx1"/>
                </a:solidFill>
              </a:rPr>
              <a:t>Matching </a:t>
            </a:r>
            <a:r>
              <a:rPr lang="en-US" altLang="en-US" dirty="0">
                <a:solidFill>
                  <a:schemeClr val="tx1"/>
                </a:solidFill>
                <a:latin typeface="Courier New" pitchFamily="49" charset="0"/>
              </a:rPr>
              <a:t>SELECT</a:t>
            </a:r>
            <a:r>
              <a:rPr lang="en-US" altLang="en-US" dirty="0">
                <a:solidFill>
                  <a:schemeClr val="tx1"/>
                </a:solidFill>
              </a:rPr>
              <a:t> statements</a:t>
            </a:r>
          </a:p>
          <a:p>
            <a:pPr lvl="1">
              <a:buClr>
                <a:srgbClr val="F7941D"/>
              </a:buClr>
            </a:pPr>
            <a:r>
              <a:rPr lang="en-US" altLang="en-US" dirty="0">
                <a:solidFill>
                  <a:schemeClr val="tx1"/>
                </a:solidFill>
              </a:rPr>
              <a:t>Using the </a:t>
            </a:r>
            <a:r>
              <a:rPr lang="en-US" altLang="en-US" dirty="0">
                <a:solidFill>
                  <a:schemeClr val="tx1"/>
                </a:solidFill>
                <a:latin typeface="Courier New" pitchFamily="49" charset="0"/>
              </a:rPr>
              <a:t>ORDER</a:t>
            </a:r>
            <a:r>
              <a:rPr lang="en-US" altLang="en-US" dirty="0">
                <a:solidFill>
                  <a:schemeClr val="tx1"/>
                </a:solidFill>
              </a:rPr>
              <a:t> </a:t>
            </a:r>
            <a:r>
              <a:rPr lang="en-US" altLang="en-US" dirty="0">
                <a:solidFill>
                  <a:schemeClr val="tx1"/>
                </a:solidFill>
                <a:latin typeface="Courier New" pitchFamily="49" charset="0"/>
              </a:rPr>
              <a:t>BY</a:t>
            </a:r>
            <a:r>
              <a:rPr lang="en-US" altLang="en-US" dirty="0">
                <a:solidFill>
                  <a:schemeClr val="tx1"/>
                </a:solidFill>
              </a:rPr>
              <a:t> clause in set operation</a:t>
            </a:r>
            <a:r>
              <a:rPr lang="en-US" altLang="en-US" dirty="0"/>
              <a:t>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310</a:t>
            </a:fld>
            <a:endParaRPr lang="es-VE" dirty="0"/>
          </a:p>
        </p:txBody>
      </p:sp>
    </p:spTree>
    <p:extLst>
      <p:ext uri="{BB962C8B-B14F-4D97-AF65-F5344CB8AC3E}">
        <p14:creationId xmlns:p14="http://schemas.microsoft.com/office/powerpoint/2010/main" val="157447936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000" dirty="0"/>
              <a:t>Using the </a:t>
            </a:r>
            <a:r>
              <a:rPr lang="en-US" altLang="en-US" sz="4000" dirty="0">
                <a:latin typeface="Courier New" pitchFamily="49" charset="0"/>
              </a:rPr>
              <a:t>ORDER</a:t>
            </a:r>
            <a:r>
              <a:rPr lang="en-US" altLang="en-US" sz="4000" dirty="0"/>
              <a:t> </a:t>
            </a:r>
            <a:r>
              <a:rPr lang="en-US" altLang="en-US" sz="4000" dirty="0">
                <a:latin typeface="Courier New" pitchFamily="49" charset="0"/>
              </a:rPr>
              <a:t>BY</a:t>
            </a:r>
            <a:r>
              <a:rPr lang="en-US" altLang="en-US" sz="4000" dirty="0"/>
              <a:t> Clause in Set Operations</a:t>
            </a:r>
            <a:endParaRPr lang="es-VE" sz="4000" dirty="0"/>
          </a:p>
        </p:txBody>
      </p:sp>
      <p:sp>
        <p:nvSpPr>
          <p:cNvPr id="5" name="Marcador de contenido 4"/>
          <p:cNvSpPr>
            <a:spLocks noGrp="1"/>
          </p:cNvSpPr>
          <p:nvPr>
            <p:ph idx="1"/>
          </p:nvPr>
        </p:nvSpPr>
        <p:spPr/>
        <p:txBody>
          <a:bodyPr/>
          <a:lstStyle/>
          <a:p>
            <a:pPr lvl="1"/>
            <a:r>
              <a:rPr lang="en-US" altLang="en-US" dirty="0"/>
              <a:t>The </a:t>
            </a:r>
            <a:r>
              <a:rPr lang="en-US" altLang="en-US" dirty="0">
                <a:latin typeface="Courier New" pitchFamily="49" charset="0"/>
              </a:rPr>
              <a:t>ORDER</a:t>
            </a:r>
            <a:r>
              <a:rPr lang="en-US" altLang="en-US" dirty="0"/>
              <a:t> </a:t>
            </a:r>
            <a:r>
              <a:rPr lang="en-US" altLang="en-US" dirty="0">
                <a:latin typeface="Courier New" pitchFamily="49" charset="0"/>
              </a:rPr>
              <a:t>BY</a:t>
            </a:r>
            <a:r>
              <a:rPr lang="en-US" altLang="en-US" dirty="0"/>
              <a:t> clause can appear only once at the end of the compound query.</a:t>
            </a:r>
          </a:p>
          <a:p>
            <a:pPr lvl="1"/>
            <a:r>
              <a:rPr lang="en-US" altLang="en-US" dirty="0"/>
              <a:t>Component queries cannot have individual </a:t>
            </a:r>
            <a:r>
              <a:rPr lang="en-US" altLang="en-US" dirty="0">
                <a:latin typeface="Courier New" pitchFamily="49" charset="0"/>
              </a:rPr>
              <a:t>ORDER</a:t>
            </a:r>
            <a:r>
              <a:rPr lang="en-US" altLang="en-US" dirty="0"/>
              <a:t> </a:t>
            </a:r>
            <a:r>
              <a:rPr lang="en-US" altLang="en-US" dirty="0">
                <a:latin typeface="Courier New" pitchFamily="49" charset="0"/>
              </a:rPr>
              <a:t>BY</a:t>
            </a:r>
            <a:r>
              <a:rPr lang="en-US" altLang="en-US" dirty="0"/>
              <a:t> clauses.</a:t>
            </a:r>
          </a:p>
          <a:p>
            <a:pPr lvl="1"/>
            <a:r>
              <a:rPr lang="en-US" altLang="en-US" dirty="0"/>
              <a:t>The </a:t>
            </a:r>
            <a:r>
              <a:rPr lang="en-US" altLang="en-US" dirty="0">
                <a:latin typeface="Courier New" pitchFamily="49" charset="0"/>
              </a:rPr>
              <a:t>ORDER</a:t>
            </a:r>
            <a:r>
              <a:rPr lang="en-US" altLang="en-US" dirty="0"/>
              <a:t> </a:t>
            </a:r>
            <a:r>
              <a:rPr lang="en-US" altLang="en-US" dirty="0">
                <a:latin typeface="Courier New" pitchFamily="49" charset="0"/>
              </a:rPr>
              <a:t>BY</a:t>
            </a:r>
            <a:r>
              <a:rPr lang="en-US" altLang="en-US" dirty="0"/>
              <a:t> clause recognizes only the columns of the first </a:t>
            </a:r>
            <a:r>
              <a:rPr lang="en-US" altLang="en-US" dirty="0">
                <a:latin typeface="Courier New" pitchFamily="49" charset="0"/>
              </a:rPr>
              <a:t>SELECT</a:t>
            </a:r>
            <a:r>
              <a:rPr lang="en-US" altLang="en-US" dirty="0"/>
              <a:t> query. </a:t>
            </a:r>
          </a:p>
          <a:p>
            <a:pPr lvl="1"/>
            <a:r>
              <a:rPr lang="en-US" altLang="en-US" dirty="0"/>
              <a:t>By default, the first column of the first </a:t>
            </a:r>
            <a:r>
              <a:rPr lang="en-US" altLang="en-US" dirty="0">
                <a:latin typeface="Courier New" pitchFamily="49" charset="0"/>
              </a:rPr>
              <a:t>SELECT</a:t>
            </a:r>
            <a:r>
              <a:rPr lang="en-US" altLang="en-US" dirty="0"/>
              <a:t> query is used to sort the output in  ascending order.</a:t>
            </a:r>
          </a:p>
        </p:txBody>
      </p:sp>
      <p:sp>
        <p:nvSpPr>
          <p:cNvPr id="7" name="Round Diagonal Corner Rectangle 12"/>
          <p:cNvSpPr/>
          <p:nvPr/>
        </p:nvSpPr>
        <p:spPr bwMode="auto">
          <a:xfrm>
            <a:off x="9379032" y="4557437"/>
            <a:ext cx="2290156" cy="1746861"/>
          </a:xfrm>
          <a:prstGeom prst="round2DiagRect">
            <a:avLst/>
          </a:prstGeom>
          <a:solidFill>
            <a:schemeClr val="bg1"/>
          </a:solidFill>
          <a:ln w="5715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311</a:t>
            </a:fld>
            <a:endParaRPr lang="es-VE" dirty="0"/>
          </a:p>
        </p:txBody>
      </p:sp>
    </p:spTree>
    <p:extLst>
      <p:ext uri="{BB962C8B-B14F-4D97-AF65-F5344CB8AC3E}">
        <p14:creationId xmlns:p14="http://schemas.microsoft.com/office/powerpoint/2010/main" val="361343405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Quiz</a:t>
            </a:r>
            <a:endParaRPr lang="es-VE" dirty="0"/>
          </a:p>
        </p:txBody>
      </p:sp>
      <p:sp>
        <p:nvSpPr>
          <p:cNvPr id="7" name="Marcador de contenido 6"/>
          <p:cNvSpPr>
            <a:spLocks noGrp="1"/>
          </p:cNvSpPr>
          <p:nvPr>
            <p:ph idx="1"/>
          </p:nvPr>
        </p:nvSpPr>
        <p:spPr/>
        <p:txBody>
          <a:bodyPr/>
          <a:lstStyle/>
          <a:p>
            <a:pPr marL="0" indent="0">
              <a:buNone/>
            </a:pPr>
            <a:r>
              <a:rPr lang="en-US" altLang="en-US" dirty="0">
                <a:latin typeface="Arial" charset="0"/>
              </a:rPr>
              <a:t>Identify two set operator guidelines.</a:t>
            </a:r>
          </a:p>
          <a:p>
            <a:pPr lvl="1">
              <a:buFont typeface="Arial" charset="0"/>
              <a:buAutoNum type="alphaLcPeriod"/>
            </a:pPr>
            <a:r>
              <a:rPr lang="en-US" altLang="en-US" dirty="0"/>
              <a:t>The expressions in the </a:t>
            </a:r>
            <a:r>
              <a:rPr lang="en-US" altLang="en-US" dirty="0">
                <a:latin typeface="Courier New" pitchFamily="49" charset="0"/>
                <a:cs typeface="Courier New" pitchFamily="49" charset="0"/>
              </a:rPr>
              <a:t>SELECT</a:t>
            </a:r>
            <a:r>
              <a:rPr lang="en-US" altLang="en-US" dirty="0"/>
              <a:t> lists must match in number.</a:t>
            </a:r>
          </a:p>
          <a:p>
            <a:pPr lvl="1">
              <a:buFont typeface="Arial" charset="0"/>
              <a:buAutoNum type="alphaLcPeriod"/>
            </a:pPr>
            <a:r>
              <a:rPr lang="en-US" altLang="en-US" dirty="0"/>
              <a:t>Parentheses cannot be used to alter the sequence of execution.</a:t>
            </a:r>
          </a:p>
          <a:p>
            <a:pPr lvl="1">
              <a:buFont typeface="Arial" charset="0"/>
              <a:buAutoNum type="alphaLcPeriod"/>
            </a:pPr>
            <a:r>
              <a:rPr lang="en-US" altLang="en-US" dirty="0"/>
              <a:t>The data type of each column in the second query must match the data type of its corresponding column in the first query.</a:t>
            </a:r>
          </a:p>
          <a:p>
            <a:pPr lvl="1">
              <a:buFont typeface="Arial" charset="0"/>
              <a:buAutoNum type="alphaLcPeriod"/>
            </a:pPr>
            <a:r>
              <a:rPr lang="en-US" altLang="en-US" dirty="0"/>
              <a:t>The </a:t>
            </a:r>
            <a:r>
              <a:rPr lang="en-US" altLang="en-US" dirty="0">
                <a:latin typeface="Courier New" pitchFamily="49" charset="0"/>
                <a:cs typeface="Courier New" pitchFamily="49" charset="0"/>
              </a:rPr>
              <a:t>ORDER BY </a:t>
            </a:r>
            <a:r>
              <a:rPr lang="en-US" altLang="en-US" dirty="0"/>
              <a:t>clause can be used only once in a compound query, unless a </a:t>
            </a:r>
            <a:r>
              <a:rPr lang="en-US" altLang="en-US" dirty="0">
                <a:latin typeface="Courier New" pitchFamily="49" charset="0"/>
                <a:cs typeface="Courier New" pitchFamily="49" charset="0"/>
              </a:rPr>
              <a:t>UNION ALL </a:t>
            </a:r>
            <a:r>
              <a:rPr lang="en-US" altLang="en-US" dirty="0"/>
              <a:t>operator is used.</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312</a:t>
            </a:fld>
            <a:endParaRPr lang="es-VE" dirty="0"/>
          </a:p>
        </p:txBody>
      </p:sp>
    </p:spTree>
    <p:extLst>
      <p:ext uri="{BB962C8B-B14F-4D97-AF65-F5344CB8AC3E}">
        <p14:creationId xmlns:p14="http://schemas.microsoft.com/office/powerpoint/2010/main" val="23771420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Summary</a:t>
            </a:r>
            <a:endParaRPr lang="es-VE" dirty="0"/>
          </a:p>
        </p:txBody>
      </p:sp>
      <p:sp>
        <p:nvSpPr>
          <p:cNvPr id="7" name="Marcador de contenido 6"/>
          <p:cNvSpPr>
            <a:spLocks noGrp="1"/>
          </p:cNvSpPr>
          <p:nvPr>
            <p:ph idx="1"/>
          </p:nvPr>
        </p:nvSpPr>
        <p:spPr/>
        <p:txBody>
          <a:bodyPr/>
          <a:lstStyle/>
          <a:p>
            <a:pPr indent="0">
              <a:buNone/>
            </a:pPr>
            <a:r>
              <a:rPr lang="en-US" altLang="en-US" dirty="0">
                <a:latin typeface="Arial" charset="0"/>
              </a:rPr>
              <a:t>In this lesson, you should have learned how to use:</a:t>
            </a:r>
          </a:p>
          <a:p>
            <a:pPr lvl="1"/>
            <a:r>
              <a:rPr lang="en-US" altLang="en-US" dirty="0">
                <a:latin typeface="Courier New" pitchFamily="49" charset="0"/>
              </a:rPr>
              <a:t>UNION</a:t>
            </a:r>
            <a:r>
              <a:rPr lang="en-US" altLang="en-US" dirty="0"/>
              <a:t> to return all distinct rows</a:t>
            </a:r>
          </a:p>
          <a:p>
            <a:pPr lvl="1"/>
            <a:r>
              <a:rPr lang="en-US" altLang="en-US" dirty="0">
                <a:latin typeface="Courier New" pitchFamily="49" charset="0"/>
              </a:rPr>
              <a:t>UNION</a:t>
            </a:r>
            <a:r>
              <a:rPr lang="en-US" altLang="en-US" dirty="0"/>
              <a:t> </a:t>
            </a:r>
            <a:r>
              <a:rPr lang="en-US" altLang="en-US" dirty="0">
                <a:latin typeface="Courier New" pitchFamily="49" charset="0"/>
              </a:rPr>
              <a:t>ALL</a:t>
            </a:r>
            <a:r>
              <a:rPr lang="en-US" altLang="en-US" dirty="0"/>
              <a:t> to return all rows, including duplicates</a:t>
            </a:r>
          </a:p>
          <a:p>
            <a:pPr lvl="1"/>
            <a:r>
              <a:rPr lang="en-US" altLang="en-US" dirty="0">
                <a:latin typeface="Courier New" pitchFamily="49" charset="0"/>
              </a:rPr>
              <a:t>INTERSECT</a:t>
            </a:r>
            <a:r>
              <a:rPr lang="en-US" altLang="en-US" dirty="0"/>
              <a:t> to return all rows that are shared by both queries</a:t>
            </a:r>
          </a:p>
          <a:p>
            <a:pPr lvl="1"/>
            <a:r>
              <a:rPr lang="en-US" altLang="en-US" dirty="0">
                <a:latin typeface="Courier New" pitchFamily="49" charset="0"/>
              </a:rPr>
              <a:t>MINUS</a:t>
            </a:r>
            <a:r>
              <a:rPr lang="en-US" altLang="en-US" dirty="0"/>
              <a:t> to return all distinct rows that are selected by the first query, but not by the second</a:t>
            </a:r>
          </a:p>
          <a:p>
            <a:pPr lvl="1"/>
            <a:r>
              <a:rPr lang="en-US" altLang="en-US" dirty="0">
                <a:latin typeface="Courier New" pitchFamily="49" charset="0"/>
              </a:rPr>
              <a:t>ORDER</a:t>
            </a:r>
            <a:r>
              <a:rPr lang="en-US" altLang="en-US" dirty="0"/>
              <a:t> </a:t>
            </a:r>
            <a:r>
              <a:rPr lang="en-US" altLang="en-US" dirty="0">
                <a:latin typeface="Courier New" pitchFamily="49" charset="0"/>
              </a:rPr>
              <a:t>BY</a:t>
            </a:r>
            <a:r>
              <a:rPr lang="en-US" altLang="en-US" dirty="0"/>
              <a:t> only at the very end of the statement</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313</a:t>
            </a:fld>
            <a:endParaRPr lang="es-VE" dirty="0"/>
          </a:p>
        </p:txBody>
      </p:sp>
    </p:spTree>
    <p:extLst>
      <p:ext uri="{BB962C8B-B14F-4D97-AF65-F5344CB8AC3E}">
        <p14:creationId xmlns:p14="http://schemas.microsoft.com/office/powerpoint/2010/main" val="25144022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Practice 9: Overview</a:t>
            </a:r>
            <a:endParaRPr lang="es-VE" dirty="0"/>
          </a:p>
        </p:txBody>
      </p:sp>
      <p:sp>
        <p:nvSpPr>
          <p:cNvPr id="7" name="Marcador de contenido 6"/>
          <p:cNvSpPr>
            <a:spLocks noGrp="1"/>
          </p:cNvSpPr>
          <p:nvPr>
            <p:ph idx="1"/>
          </p:nvPr>
        </p:nvSpPr>
        <p:spPr/>
        <p:txBody>
          <a:bodyPr/>
          <a:lstStyle/>
          <a:p>
            <a:pPr indent="0">
              <a:buNone/>
            </a:pPr>
            <a:r>
              <a:rPr lang="en-US" altLang="en-US" dirty="0">
                <a:latin typeface="Arial" charset="0"/>
              </a:rPr>
              <a:t>In this practice, you create reports by using:</a:t>
            </a:r>
          </a:p>
          <a:p>
            <a:pPr lvl="1"/>
            <a:r>
              <a:rPr lang="en-US" altLang="en-US" dirty="0"/>
              <a:t>The </a:t>
            </a:r>
            <a:r>
              <a:rPr lang="en-US" altLang="en-US" dirty="0">
                <a:latin typeface="Courier New" pitchFamily="49" charset="0"/>
              </a:rPr>
              <a:t>UNION</a:t>
            </a:r>
            <a:r>
              <a:rPr lang="en-US" altLang="en-US" dirty="0"/>
              <a:t> operator</a:t>
            </a:r>
          </a:p>
          <a:p>
            <a:pPr lvl="1"/>
            <a:r>
              <a:rPr lang="en-US" altLang="en-US" dirty="0"/>
              <a:t>The </a:t>
            </a:r>
            <a:r>
              <a:rPr lang="en-US" altLang="en-US" dirty="0">
                <a:latin typeface="Courier New" pitchFamily="49" charset="0"/>
              </a:rPr>
              <a:t>INTERSECT</a:t>
            </a:r>
            <a:r>
              <a:rPr lang="en-US" altLang="en-US" dirty="0"/>
              <a:t> operator</a:t>
            </a:r>
          </a:p>
          <a:p>
            <a:pPr lvl="1"/>
            <a:r>
              <a:rPr lang="en-US" altLang="en-US" dirty="0"/>
              <a:t>The </a:t>
            </a:r>
            <a:r>
              <a:rPr lang="en-US" altLang="en-US" dirty="0">
                <a:latin typeface="Courier New" pitchFamily="49" charset="0"/>
              </a:rPr>
              <a:t>MINUS</a:t>
            </a:r>
            <a:r>
              <a:rPr lang="en-US" altLang="en-US" dirty="0"/>
              <a:t> operator</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314</a:t>
            </a:fld>
            <a:endParaRPr lang="es-VE" dirty="0"/>
          </a:p>
        </p:txBody>
      </p:sp>
    </p:spTree>
    <p:extLst>
      <p:ext uri="{BB962C8B-B14F-4D97-AF65-F5344CB8AC3E}">
        <p14:creationId xmlns:p14="http://schemas.microsoft.com/office/powerpoint/2010/main" val="34270711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ítulo 14"/>
          <p:cNvSpPr>
            <a:spLocks noGrp="1"/>
          </p:cNvSpPr>
          <p:nvPr>
            <p:ph type="subTitle" idx="4294967295"/>
          </p:nvPr>
        </p:nvSpPr>
        <p:spPr>
          <a:xfrm>
            <a:off x="4965143" y="4970192"/>
            <a:ext cx="7226856" cy="714986"/>
          </a:xfrm>
        </p:spPr>
        <p:txBody>
          <a:bodyPr/>
          <a:lstStyle/>
          <a:p>
            <a:r>
              <a:rPr lang="en-US" altLang="en-US" dirty="0"/>
              <a:t>Managing Tables Using DML Statements</a:t>
            </a:r>
            <a:endParaRPr lang="es-VE" dirty="0"/>
          </a:p>
        </p:txBody>
      </p:sp>
      <p:sp>
        <p:nvSpPr>
          <p:cNvPr id="14" name="Título 13"/>
          <p:cNvSpPr>
            <a:spLocks noGrp="1"/>
          </p:cNvSpPr>
          <p:nvPr>
            <p:ph type="ctrTitle"/>
          </p:nvPr>
        </p:nvSpPr>
        <p:spPr/>
        <p:txBody>
          <a:bodyPr/>
          <a:lstStyle/>
          <a:p>
            <a:r>
              <a:rPr lang="es-VE" dirty="0" smtClean="0"/>
              <a:t>DML</a:t>
            </a:r>
            <a:endParaRPr lang="es-VE" dirty="0"/>
          </a:p>
        </p:txBody>
      </p:sp>
    </p:spTree>
    <p:extLst>
      <p:ext uri="{BB962C8B-B14F-4D97-AF65-F5344CB8AC3E}">
        <p14:creationId xmlns:p14="http://schemas.microsoft.com/office/powerpoint/2010/main" val="7249914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Course Roadmap</a:t>
            </a:r>
            <a:endParaRPr lang="es-VE" dirty="0"/>
          </a:p>
        </p:txBody>
      </p:sp>
      <p:sp>
        <p:nvSpPr>
          <p:cNvPr id="3" name="Marcador de contenido 2"/>
          <p:cNvSpPr>
            <a:spLocks noGrp="1"/>
          </p:cNvSpPr>
          <p:nvPr>
            <p:ph idx="1"/>
          </p:nvPr>
        </p:nvSpPr>
        <p:spPr/>
        <p:txBody>
          <a:bodyPr/>
          <a:lstStyle/>
          <a:p>
            <a:endParaRPr lang="es-VE" dirty="0"/>
          </a:p>
        </p:txBody>
      </p:sp>
      <p:sp>
        <p:nvSpPr>
          <p:cNvPr id="4" name="Rounded Rectangle 16"/>
          <p:cNvSpPr/>
          <p:nvPr/>
        </p:nvSpPr>
        <p:spPr bwMode="auto">
          <a:xfrm>
            <a:off x="3511630" y="3508211"/>
            <a:ext cx="8305800" cy="2518729"/>
          </a:xfrm>
          <a:prstGeom prst="roundRect">
            <a:avLst>
              <a:gd name="adj" fmla="val 926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5" name="Rounded Rectangle 20"/>
          <p:cNvSpPr/>
          <p:nvPr/>
        </p:nvSpPr>
        <p:spPr bwMode="auto">
          <a:xfrm>
            <a:off x="4612595" y="3863306"/>
            <a:ext cx="5713476" cy="831273"/>
          </a:xfrm>
          <a:prstGeom prst="roundRect">
            <a:avLst>
              <a:gd name="adj" fmla="val 28911"/>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6" name="Rounded Rectangle 21"/>
          <p:cNvSpPr/>
          <p:nvPr/>
        </p:nvSpPr>
        <p:spPr bwMode="auto">
          <a:xfrm>
            <a:off x="4612595" y="4888187"/>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7" name="TextBox 26"/>
          <p:cNvSpPr txBox="1"/>
          <p:nvPr/>
        </p:nvSpPr>
        <p:spPr>
          <a:xfrm>
            <a:off x="5256062" y="4001943"/>
            <a:ext cx="4083283" cy="553998"/>
          </a:xfrm>
          <a:prstGeom prst="rect">
            <a:avLst/>
          </a:prstGeom>
          <a:noFill/>
        </p:spPr>
        <p:txBody>
          <a:bodyPr wrap="square" rtlCol="0" anchor="ctr">
            <a:spAutoFit/>
          </a:bodyPr>
          <a:lstStyle>
            <a:defPPr>
              <a:defRPr lang="en-US"/>
            </a:defPPr>
            <a:lvl1pPr>
              <a:defRPr sz="1500" b="1">
                <a:solidFill>
                  <a:schemeClr val="bg1"/>
                </a:solidFill>
              </a:defRPr>
            </a:lvl1pPr>
          </a:lstStyle>
          <a:p>
            <a:pPr defTabSz="228600" fontAlgn="auto">
              <a:spcBef>
                <a:spcPts val="0"/>
              </a:spcBef>
              <a:spcAft>
                <a:spcPts val="0"/>
              </a:spcAft>
              <a:defRPr/>
            </a:pPr>
            <a:r>
              <a:rPr lang="en-US" dirty="0"/>
              <a:t>Lesson 10: Managing Tables Using DML Statements</a:t>
            </a:r>
            <a:endParaRPr lang="en-US" dirty="0">
              <a:latin typeface="Courier New" pitchFamily="49" charset="0"/>
              <a:cs typeface="Courier New" pitchFamily="49" charset="0"/>
            </a:endParaRPr>
          </a:p>
        </p:txBody>
      </p:sp>
      <p:sp>
        <p:nvSpPr>
          <p:cNvPr id="8" name="TextBox 27"/>
          <p:cNvSpPr txBox="1"/>
          <p:nvPr/>
        </p:nvSpPr>
        <p:spPr>
          <a:xfrm>
            <a:off x="5256062" y="5026824"/>
            <a:ext cx="4083283"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pPr>
              <a:defRPr/>
            </a:pPr>
            <a:r>
              <a:rPr lang="en-US" dirty="0">
                <a:solidFill>
                  <a:schemeClr val="tx1"/>
                </a:solidFill>
              </a:rPr>
              <a:t>Lesson 11: Introduction to Data Definition Language</a:t>
            </a:r>
          </a:p>
        </p:txBody>
      </p:sp>
      <p:sp>
        <p:nvSpPr>
          <p:cNvPr id="9" name="Isosceles Triangle 29"/>
          <p:cNvSpPr>
            <a:spLocks noChangeAspect="1"/>
          </p:cNvSpPr>
          <p:nvPr/>
        </p:nvSpPr>
        <p:spPr bwMode="auto">
          <a:xfrm rot="5400000">
            <a:off x="4786862" y="4181010"/>
            <a:ext cx="293800" cy="195865"/>
          </a:xfrm>
          <a:prstGeom prst="triangle">
            <a:avLst/>
          </a:prstGeom>
          <a:solidFill>
            <a:srgbClr val="F7941D"/>
          </a:solidFill>
          <a:ln w="2857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0" name="Isosceles Triangle 30"/>
          <p:cNvSpPr>
            <a:spLocks noChangeAspect="1"/>
          </p:cNvSpPr>
          <p:nvPr/>
        </p:nvSpPr>
        <p:spPr bwMode="auto">
          <a:xfrm rot="5400000">
            <a:off x="4786862" y="5205891"/>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1" name="Group 32"/>
          <p:cNvGrpSpPr/>
          <p:nvPr/>
        </p:nvGrpSpPr>
        <p:grpSpPr>
          <a:xfrm>
            <a:off x="10251397" y="3983465"/>
            <a:ext cx="1715510" cy="591689"/>
            <a:chOff x="9786179" y="1585747"/>
            <a:chExt cx="1715510" cy="591689"/>
          </a:xfrm>
          <a:solidFill>
            <a:srgbClr val="F7941D"/>
          </a:solidFill>
        </p:grpSpPr>
        <p:sp>
          <p:nvSpPr>
            <p:cNvPr id="12" name="Freeform 33"/>
            <p:cNvSpPr/>
            <p:nvPr/>
          </p:nvSpPr>
          <p:spPr bwMode="auto">
            <a:xfrm>
              <a:off x="11346670" y="1627299"/>
              <a:ext cx="142410" cy="515233"/>
            </a:xfrm>
            <a:custGeom>
              <a:avLst/>
              <a:gdLst>
                <a:gd name="connsiteX0" fmla="*/ 0 w 142410"/>
                <a:gd name="connsiteY0" fmla="*/ 0 h 515233"/>
                <a:gd name="connsiteX1" fmla="*/ 56536 w 142410"/>
                <a:gd name="connsiteY1" fmla="*/ 0 h 515233"/>
                <a:gd name="connsiteX2" fmla="*/ 142410 w 142410"/>
                <a:gd name="connsiteY2" fmla="*/ 85874 h 515233"/>
                <a:gd name="connsiteX3" fmla="*/ 142410 w 142410"/>
                <a:gd name="connsiteY3" fmla="*/ 429359 h 515233"/>
                <a:gd name="connsiteX4" fmla="*/ 56536 w 142410"/>
                <a:gd name="connsiteY4" fmla="*/ 515233 h 515233"/>
                <a:gd name="connsiteX5" fmla="*/ 0 w 142410"/>
                <a:gd name="connsiteY5" fmla="*/ 515233 h 515233"/>
                <a:gd name="connsiteX6" fmla="*/ 0 w 142410"/>
                <a:gd name="connsiteY6" fmla="*/ 0 h 5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10" h="515233">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3" name="Freeform 34"/>
            <p:cNvSpPr/>
            <p:nvPr/>
          </p:nvSpPr>
          <p:spPr bwMode="auto">
            <a:xfrm>
              <a:off x="10097297" y="1662739"/>
              <a:ext cx="1404392" cy="437706"/>
            </a:xfrm>
            <a:custGeom>
              <a:avLst/>
              <a:gdLst>
                <a:gd name="connsiteX0" fmla="*/ 1376166 w 1404392"/>
                <a:gd name="connsiteY0" fmla="*/ 0 h 704932"/>
                <a:gd name="connsiteX1" fmla="*/ 1376773 w 1404392"/>
                <a:gd name="connsiteY1" fmla="*/ 564 h 704932"/>
                <a:gd name="connsiteX2" fmla="*/ 1404392 w 1404392"/>
                <a:gd name="connsiteY2" fmla="*/ 92517 h 704932"/>
                <a:gd name="connsiteX3" fmla="*/ 1404392 w 1404392"/>
                <a:gd name="connsiteY3" fmla="*/ 612664 h 704932"/>
                <a:gd name="connsiteX4" fmla="*/ 1376773 w 1404392"/>
                <a:gd name="connsiteY4" fmla="*/ 704619 h 704932"/>
                <a:gd name="connsiteX5" fmla="*/ 1376436 w 1404392"/>
                <a:gd name="connsiteY5" fmla="*/ 704932 h 704932"/>
                <a:gd name="connsiteX6" fmla="*/ 1369115 w 1404392"/>
                <a:gd name="connsiteY6" fmla="*/ 680559 h 704932"/>
                <a:gd name="connsiteX7" fmla="*/ 1314010 w 1404392"/>
                <a:gd name="connsiteY7" fmla="*/ 649080 h 704932"/>
                <a:gd name="connsiteX8" fmla="*/ 0 w 1404392"/>
                <a:gd name="connsiteY8" fmla="*/ 649080 h 704932"/>
                <a:gd name="connsiteX9" fmla="*/ 0 w 1404392"/>
                <a:gd name="connsiteY9" fmla="*/ 54954 h 704932"/>
                <a:gd name="connsiteX10" fmla="*/ 1314010 w 1404392"/>
                <a:gd name="connsiteY10" fmla="*/ 54954 h 704932"/>
                <a:gd name="connsiteX11" fmla="*/ 1369115 w 1404392"/>
                <a:gd name="connsiteY11" fmla="*/ 23476 h 704932"/>
                <a:gd name="connsiteX12" fmla="*/ 1376166 w 1404392"/>
                <a:gd name="connsiteY12" fmla="*/ 0 h 70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392" h="704932">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4" name="Isosceles Triangle 35"/>
            <p:cNvSpPr/>
            <p:nvPr/>
          </p:nvSpPr>
          <p:spPr bwMode="auto">
            <a:xfrm rot="16200000">
              <a:off x="9701851" y="1670075"/>
              <a:ext cx="591689" cy="423034"/>
            </a:xfrm>
            <a:prstGeom prst="triangl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5" name="TextBox 36"/>
            <p:cNvSpPr txBox="1"/>
            <p:nvPr/>
          </p:nvSpPr>
          <p:spPr>
            <a:xfrm>
              <a:off x="10098845" y="1727704"/>
              <a:ext cx="1322479" cy="307777"/>
            </a:xfrm>
            <a:prstGeom prst="rect">
              <a:avLst/>
            </a:prstGeom>
            <a:grpFill/>
          </p:spPr>
          <p:txBody>
            <a:bodyPr wrap="square" rtlCol="0">
              <a:spAutoFit/>
            </a:bodyPr>
            <a:lstStyle/>
            <a:p>
              <a:pPr algn="ctr"/>
              <a:r>
                <a:rPr lang="en-US" sz="1400" b="1" dirty="0">
                  <a:solidFill>
                    <a:schemeClr val="bg1"/>
                  </a:solidFill>
                  <a:latin typeface="LavosHandy™"/>
                </a:rPr>
                <a:t>You are here!</a:t>
              </a:r>
            </a:p>
          </p:txBody>
        </p:sp>
      </p:grpSp>
      <p:sp>
        <p:nvSpPr>
          <p:cNvPr id="16" name="Rounded Rectangle 37"/>
          <p:cNvSpPr/>
          <p:nvPr/>
        </p:nvSpPr>
        <p:spPr bwMode="auto">
          <a:xfrm>
            <a:off x="3283361" y="2740005"/>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7" name="Rounded Rectangle 38"/>
          <p:cNvSpPr/>
          <p:nvPr/>
        </p:nvSpPr>
        <p:spPr bwMode="auto">
          <a:xfrm>
            <a:off x="3283361" y="1694541"/>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8" name="Rounded Rectangle 39"/>
          <p:cNvSpPr/>
          <p:nvPr/>
        </p:nvSpPr>
        <p:spPr bwMode="auto">
          <a:xfrm>
            <a:off x="3283361" y="3796257"/>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9" name="Rounded Rectangle 40"/>
          <p:cNvSpPr/>
          <p:nvPr/>
        </p:nvSpPr>
        <p:spPr bwMode="auto">
          <a:xfrm>
            <a:off x="3283361" y="4840868"/>
            <a:ext cx="960176" cy="982414"/>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0" name="Rectangle 41"/>
          <p:cNvSpPr/>
          <p:nvPr/>
        </p:nvSpPr>
        <p:spPr bwMode="auto">
          <a:xfrm>
            <a:off x="666784" y="1086182"/>
            <a:ext cx="3422440" cy="5499100"/>
          </a:xfrm>
          <a:prstGeom prst="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6200000" scaled="1"/>
            <a:tileRect/>
          </a:gradFill>
          <a:ln>
            <a:noFill/>
          </a:ln>
          <a:effectLst>
            <a:softEdge rad="317500"/>
          </a:effectLst>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1" name="Freeform 42"/>
          <p:cNvSpPr/>
          <p:nvPr/>
        </p:nvSpPr>
        <p:spPr bwMode="auto">
          <a:xfrm>
            <a:off x="627771" y="1724200"/>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2" name="Freeform 43"/>
          <p:cNvSpPr/>
          <p:nvPr/>
        </p:nvSpPr>
        <p:spPr bwMode="auto">
          <a:xfrm>
            <a:off x="627771" y="2774012"/>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3" name="Freeform 44"/>
          <p:cNvSpPr/>
          <p:nvPr/>
        </p:nvSpPr>
        <p:spPr bwMode="auto">
          <a:xfrm>
            <a:off x="627771" y="3828123"/>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4" name="Freeform 45"/>
          <p:cNvSpPr/>
          <p:nvPr/>
        </p:nvSpPr>
        <p:spPr bwMode="auto">
          <a:xfrm>
            <a:off x="627771" y="4870561"/>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5" name="TextBox 46"/>
          <p:cNvSpPr txBox="1"/>
          <p:nvPr/>
        </p:nvSpPr>
        <p:spPr>
          <a:xfrm>
            <a:off x="985254" y="2019818"/>
            <a:ext cx="243396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Lesson 1: Introduction</a:t>
            </a:r>
          </a:p>
        </p:txBody>
      </p:sp>
      <p:sp>
        <p:nvSpPr>
          <p:cNvPr id="26" name="TextBox 47"/>
          <p:cNvSpPr txBox="1"/>
          <p:nvPr/>
        </p:nvSpPr>
        <p:spPr>
          <a:xfrm>
            <a:off x="985254" y="2954213"/>
            <a:ext cx="29327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1: Retrieving, Restricting, and Sorting Data</a:t>
            </a:r>
          </a:p>
        </p:txBody>
      </p:sp>
      <p:sp>
        <p:nvSpPr>
          <p:cNvPr id="27" name="TextBox 48"/>
          <p:cNvSpPr txBox="1"/>
          <p:nvPr/>
        </p:nvSpPr>
        <p:spPr>
          <a:xfrm>
            <a:off x="985254" y="4011643"/>
            <a:ext cx="29835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2: Joins, Subqueries, and Set Operators</a:t>
            </a:r>
          </a:p>
        </p:txBody>
      </p:sp>
      <p:sp>
        <p:nvSpPr>
          <p:cNvPr id="28" name="TextBox 49"/>
          <p:cNvSpPr txBox="1"/>
          <p:nvPr/>
        </p:nvSpPr>
        <p:spPr>
          <a:xfrm>
            <a:off x="985254" y="5166179"/>
            <a:ext cx="221269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1">
                <a:solidFill>
                  <a:schemeClr val="bg1"/>
                </a:solidFill>
              </a:defRPr>
            </a:lvl1pPr>
          </a:lstStyle>
          <a:p>
            <a:r>
              <a:rPr lang="en-US" dirty="0"/>
              <a:t>Unit 3: DML and DDL</a:t>
            </a:r>
          </a:p>
        </p:txBody>
      </p:sp>
      <p:sp>
        <p:nvSpPr>
          <p:cNvPr id="29" name="Marcador de número de diapositiva 28"/>
          <p:cNvSpPr>
            <a:spLocks noGrp="1"/>
          </p:cNvSpPr>
          <p:nvPr>
            <p:ph type="sldNum" sz="quarter" idx="12"/>
          </p:nvPr>
        </p:nvSpPr>
        <p:spPr/>
        <p:txBody>
          <a:bodyPr/>
          <a:lstStyle/>
          <a:p>
            <a:fld id="{3F142242-9245-470F-9EB3-514B6C674675}" type="slidenum">
              <a:rPr lang="es-VE" smtClean="0"/>
              <a:pPr/>
              <a:t>316</a:t>
            </a:fld>
            <a:endParaRPr lang="es-VE" dirty="0"/>
          </a:p>
        </p:txBody>
      </p:sp>
    </p:spTree>
    <p:extLst>
      <p:ext uri="{BB962C8B-B14F-4D97-AF65-F5344CB8AC3E}">
        <p14:creationId xmlns:p14="http://schemas.microsoft.com/office/powerpoint/2010/main" val="351023961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Objectives</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After completing this lesson, you should be able to do the following:</a:t>
            </a:r>
          </a:p>
          <a:p>
            <a:pPr lvl="1"/>
            <a:r>
              <a:rPr lang="en-US" altLang="en-US" dirty="0"/>
              <a:t>Describe each data manipulation language (DML) statement</a:t>
            </a:r>
          </a:p>
          <a:p>
            <a:pPr lvl="1"/>
            <a:r>
              <a:rPr lang="en-US" altLang="en-US" dirty="0"/>
              <a:t>Control transactions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317</a:t>
            </a:fld>
            <a:endParaRPr lang="es-VE" dirty="0"/>
          </a:p>
        </p:txBody>
      </p:sp>
    </p:spTree>
    <p:extLst>
      <p:ext uri="{BB962C8B-B14F-4D97-AF65-F5344CB8AC3E}">
        <p14:creationId xmlns:p14="http://schemas.microsoft.com/office/powerpoint/2010/main" val="13476209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t>HR Application Scenario</a:t>
            </a:r>
            <a:endParaRPr lang="es-VE" dirty="0"/>
          </a:p>
        </p:txBody>
      </p:sp>
      <p:sp>
        <p:nvSpPr>
          <p:cNvPr id="6" name="Rectangle 2"/>
          <p:cNvSpPr>
            <a:spLocks noChangeArrowheads="1"/>
          </p:cNvSpPr>
          <p:nvPr/>
        </p:nvSpPr>
        <p:spPr bwMode="auto">
          <a:xfrm>
            <a:off x="-698" y="3833881"/>
            <a:ext cx="4215724" cy="1264880"/>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l="50000" t="50000" r="50000" b="50000"/>
            </a:path>
            <a:tileRect/>
          </a:gradFill>
          <a:ln>
            <a:noFill/>
          </a:ln>
        </p:spPr>
        <p:txBody>
          <a:bodyPr/>
          <a:lstStyle/>
          <a:p>
            <a:pPr algn="ctr" defTabSz="228600">
              <a:spcBef>
                <a:spcPct val="20000"/>
              </a:spcBef>
              <a:buClr>
                <a:srgbClr val="FF0000"/>
              </a:buClr>
              <a:buFont typeface="Arial" panose="020B0604020202020204" pitchFamily="34" charset="0"/>
            </a:pPr>
            <a:endParaRPr lang="en-US" altLang="en-US">
              <a:latin typeface="Arial" panose="020B0604020202020204" pitchFamily="34" charset="0"/>
            </a:endParaRPr>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0434" y="4254038"/>
            <a:ext cx="2299716" cy="1534768"/>
          </a:xfrm>
          <a:prstGeom prst="round2DiagRect">
            <a:avLst>
              <a:gd name="adj1" fmla="val 0"/>
              <a:gd name="adj2" fmla="val 17007"/>
            </a:avLst>
          </a:prstGeom>
          <a:ln w="88900" cap="sq">
            <a:solidFill>
              <a:schemeClr val="bg1"/>
            </a:solidFill>
            <a:miter lim="800000"/>
          </a:ln>
          <a:effectLst/>
        </p:spPr>
      </p:pic>
      <p:pic>
        <p:nvPicPr>
          <p:cNvPr id="8" name="Picture 23"/>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57627" y="4119322"/>
            <a:ext cx="1066387" cy="693998"/>
          </a:xfrm>
          <a:prstGeom prst="rect">
            <a:avLst/>
          </a:prstGeom>
        </p:spPr>
      </p:pic>
      <p:sp>
        <p:nvSpPr>
          <p:cNvPr id="9" name="TextBox 24"/>
          <p:cNvSpPr txBox="1"/>
          <p:nvPr/>
        </p:nvSpPr>
        <p:spPr>
          <a:xfrm>
            <a:off x="6397267" y="1655476"/>
            <a:ext cx="2409528" cy="338554"/>
          </a:xfrm>
          <a:prstGeom prst="rect">
            <a:avLst/>
          </a:prstGeom>
          <a:noFill/>
        </p:spPr>
        <p:txBody>
          <a:bodyPr wrap="square" rtlCol="0">
            <a:spAutoFit/>
          </a:bodyPr>
          <a:lstStyle/>
          <a:p>
            <a:r>
              <a:rPr lang="en-US" sz="1600" b="1" dirty="0">
                <a:solidFill>
                  <a:schemeClr val="bg1"/>
                </a:solidFill>
              </a:rPr>
              <a:t>HR Application</a:t>
            </a:r>
          </a:p>
        </p:txBody>
      </p:sp>
      <p:sp>
        <p:nvSpPr>
          <p:cNvPr id="10" name="Rounded Rectangle 25"/>
          <p:cNvSpPr/>
          <p:nvPr/>
        </p:nvSpPr>
        <p:spPr bwMode="auto">
          <a:xfrm>
            <a:off x="6542845" y="1677381"/>
            <a:ext cx="4387320" cy="3075957"/>
          </a:xfrm>
          <a:prstGeom prst="roundRect">
            <a:avLst>
              <a:gd name="adj" fmla="val 9753"/>
            </a:avLst>
          </a:prstGeom>
          <a:solidFill>
            <a:srgbClr val="F7941D"/>
          </a:solidFill>
          <a:ln w="38100" cap="flat" cmpd="sng" algn="ctr">
            <a:solidFill>
              <a:schemeClr val="bg1"/>
            </a:solidFill>
            <a:prstDash val="solid"/>
            <a:round/>
            <a:headEnd type="none" w="sm" len="sm"/>
            <a:tailEnd type="none" w="sm" len="sm"/>
          </a:ln>
          <a:effectLst>
            <a:outerShdw blurRad="63500" sx="102000" sy="102000" algn="ctr" rotWithShape="0">
              <a:srgbClr val="2FFF2F">
                <a:alpha val="40000"/>
              </a:srgbClr>
            </a:outerShdw>
          </a:effectLst>
        </p:spPr>
        <p:txBody>
          <a:bodyPr wrap="square">
            <a:noAutofit/>
          </a:bodyPr>
          <a:lstStyle/>
          <a:p>
            <a:pPr algn="ctr" defTabSz="228600">
              <a:spcBef>
                <a:spcPct val="20000"/>
              </a:spcBef>
              <a:buClr>
                <a:srgbClr val="FF0000"/>
              </a:buClr>
            </a:pPr>
            <a:endParaRPr lang="en-US"/>
          </a:p>
        </p:txBody>
      </p:sp>
      <p:sp>
        <p:nvSpPr>
          <p:cNvPr id="11" name="Rounded Rectangle 26"/>
          <p:cNvSpPr/>
          <p:nvPr/>
        </p:nvSpPr>
        <p:spPr bwMode="auto">
          <a:xfrm>
            <a:off x="6726612" y="2068161"/>
            <a:ext cx="4019788" cy="1800494"/>
          </a:xfrm>
          <a:prstGeom prst="roundRect">
            <a:avLst>
              <a:gd name="adj" fmla="val 0"/>
            </a:avLst>
          </a:prstGeom>
          <a:solidFill>
            <a:schemeClr val="bg1"/>
          </a:solidFill>
          <a:ln w="38100" cap="flat" cmpd="sng" algn="ctr">
            <a:solidFill>
              <a:srgbClr val="818286"/>
            </a:solidFill>
            <a:prstDash val="solid"/>
            <a:round/>
            <a:headEnd type="none" w="sm" len="sm"/>
            <a:tailEnd type="none" w="sm" len="sm"/>
          </a:ln>
          <a:effectLst>
            <a:innerShdw blurRad="114300">
              <a:srgbClr val="5FD453"/>
            </a:inn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2" name="TextBox 27"/>
          <p:cNvSpPr txBox="1"/>
          <p:nvPr/>
        </p:nvSpPr>
        <p:spPr>
          <a:xfrm>
            <a:off x="6734347" y="1710054"/>
            <a:ext cx="2409528" cy="338554"/>
          </a:xfrm>
          <a:prstGeom prst="rect">
            <a:avLst/>
          </a:prstGeom>
          <a:noFill/>
        </p:spPr>
        <p:txBody>
          <a:bodyPr wrap="square" rtlCol="0">
            <a:spAutoFit/>
          </a:bodyPr>
          <a:lstStyle/>
          <a:p>
            <a:r>
              <a:rPr lang="en-US" sz="1600" b="1" dirty="0"/>
              <a:t>HR Application</a:t>
            </a:r>
          </a:p>
        </p:txBody>
      </p:sp>
      <p:graphicFrame>
        <p:nvGraphicFramePr>
          <p:cNvPr id="13" name="Table 28"/>
          <p:cNvGraphicFramePr>
            <a:graphicFrameLocks noGrp="1"/>
          </p:cNvGraphicFramePr>
          <p:nvPr>
            <p:extLst/>
          </p:nvPr>
        </p:nvGraphicFramePr>
        <p:xfrm>
          <a:off x="6907706" y="2212123"/>
          <a:ext cx="3657600" cy="1512570"/>
        </p:xfrm>
        <a:graphic>
          <a:graphicData uri="http://schemas.openxmlformats.org/drawingml/2006/table">
            <a:tbl>
              <a:tblPr firstRow="1" lastRow="1" bandCol="1">
                <a:tableStyleId>{5FD0F851-EC5A-4D38-B0AD-8093EC10F338}</a:tableStyleId>
              </a:tblPr>
              <a:tblGrid>
                <a:gridCol w="304800">
                  <a:extLst>
                    <a:ext uri="{9D8B030D-6E8A-4147-A177-3AD203B41FA5}">
                      <a16:colId xmlns:a16="http://schemas.microsoft.com/office/drawing/2014/main" xmlns="" val="20000"/>
                    </a:ext>
                  </a:extLst>
                </a:gridCol>
                <a:gridCol w="838200">
                  <a:extLst>
                    <a:ext uri="{9D8B030D-6E8A-4147-A177-3AD203B41FA5}">
                      <a16:colId xmlns:a16="http://schemas.microsoft.com/office/drawing/2014/main" xmlns="" val="20001"/>
                    </a:ext>
                  </a:extLst>
                </a:gridCol>
                <a:gridCol w="914400">
                  <a:extLst>
                    <a:ext uri="{9D8B030D-6E8A-4147-A177-3AD203B41FA5}">
                      <a16:colId xmlns:a16="http://schemas.microsoft.com/office/drawing/2014/main" xmlns="" val="20002"/>
                    </a:ext>
                  </a:extLst>
                </a:gridCol>
                <a:gridCol w="868680">
                  <a:extLst>
                    <a:ext uri="{9D8B030D-6E8A-4147-A177-3AD203B41FA5}">
                      <a16:colId xmlns:a16="http://schemas.microsoft.com/office/drawing/2014/main" xmlns="" val="20003"/>
                    </a:ext>
                  </a:extLst>
                </a:gridCol>
                <a:gridCol w="731520">
                  <a:extLst>
                    <a:ext uri="{9D8B030D-6E8A-4147-A177-3AD203B41FA5}">
                      <a16:colId xmlns:a16="http://schemas.microsoft.com/office/drawing/2014/main" xmlns="" val="20004"/>
                    </a:ext>
                  </a:extLst>
                </a:gridCol>
              </a:tblGrid>
              <a:tr h="361950">
                <a:tc>
                  <a:txBody>
                    <a:bodyPr/>
                    <a:lstStyle/>
                    <a:p>
                      <a:endParaRPr lang="en-US" sz="1100" dirty="0"/>
                    </a:p>
                  </a:txBody>
                  <a:tcPr>
                    <a:solidFill>
                      <a:srgbClr val="818286"/>
                    </a:solidFill>
                  </a:tcPr>
                </a:tc>
                <a:tc>
                  <a:txBody>
                    <a:bodyPr/>
                    <a:lstStyle/>
                    <a:p>
                      <a:r>
                        <a:rPr lang="en-US" sz="1100" dirty="0" err="1">
                          <a:solidFill>
                            <a:schemeClr val="bg1"/>
                          </a:solidFill>
                        </a:rPr>
                        <a:t>Emp_ID</a:t>
                      </a:r>
                      <a:endParaRPr lang="en-US" sz="1100" dirty="0">
                        <a:solidFill>
                          <a:schemeClr val="bg1"/>
                        </a:solidFill>
                      </a:endParaRPr>
                    </a:p>
                  </a:txBody>
                  <a:tcPr>
                    <a:solidFill>
                      <a:srgbClr val="818286"/>
                    </a:solidFill>
                  </a:tcPr>
                </a:tc>
                <a:tc>
                  <a:txBody>
                    <a:bodyPr/>
                    <a:lstStyle/>
                    <a:p>
                      <a:r>
                        <a:rPr lang="en-US" sz="1100" dirty="0">
                          <a:solidFill>
                            <a:schemeClr val="bg1"/>
                          </a:solidFill>
                        </a:rPr>
                        <a:t>First Name</a:t>
                      </a:r>
                    </a:p>
                  </a:txBody>
                  <a:tcPr>
                    <a:solidFill>
                      <a:srgbClr val="818286"/>
                    </a:solidFill>
                  </a:tcPr>
                </a:tc>
                <a:tc>
                  <a:txBody>
                    <a:bodyPr/>
                    <a:lstStyle/>
                    <a:p>
                      <a:r>
                        <a:rPr lang="en-US" sz="1100" dirty="0">
                          <a:solidFill>
                            <a:schemeClr val="bg1"/>
                          </a:solidFill>
                        </a:rPr>
                        <a:t>Last Name</a:t>
                      </a:r>
                    </a:p>
                  </a:txBody>
                  <a:tcPr>
                    <a:solidFill>
                      <a:srgbClr val="818286"/>
                    </a:solidFill>
                  </a:tcPr>
                </a:tc>
                <a:tc>
                  <a:txBody>
                    <a:bodyPr/>
                    <a:lstStyle/>
                    <a:p>
                      <a:r>
                        <a:rPr lang="en-US" sz="1100" dirty="0">
                          <a:solidFill>
                            <a:schemeClr val="bg1"/>
                          </a:solidFill>
                        </a:rPr>
                        <a:t>Salary</a:t>
                      </a:r>
                    </a:p>
                  </a:txBody>
                  <a:tcPr>
                    <a:solidFill>
                      <a:srgbClr val="818286"/>
                    </a:solidFill>
                  </a:tcPr>
                </a:tc>
                <a:extLst>
                  <a:ext uri="{0D108BD9-81ED-4DB2-BD59-A6C34878D82A}">
                    <a16:rowId xmlns:a16="http://schemas.microsoft.com/office/drawing/2014/main" xmlns="" val="10000"/>
                  </a:ext>
                </a:extLst>
              </a:tr>
              <a:tr h="361950">
                <a:tc>
                  <a:txBody>
                    <a:bodyPr/>
                    <a:lstStyle/>
                    <a:p>
                      <a:endParaRPr lang="en-US" sz="1200" dirty="0"/>
                    </a:p>
                  </a:txBody>
                  <a:tcPr/>
                </a:tc>
                <a:tc>
                  <a:txBody>
                    <a:bodyPr/>
                    <a:lstStyle/>
                    <a:p>
                      <a:r>
                        <a:rPr lang="en-US" sz="1200" dirty="0"/>
                        <a:t>100</a:t>
                      </a:r>
                    </a:p>
                  </a:txBody>
                  <a:tcPr/>
                </a:tc>
                <a:tc>
                  <a:txBody>
                    <a:bodyPr/>
                    <a:lstStyle/>
                    <a:p>
                      <a:r>
                        <a:rPr lang="en-US" sz="1200" dirty="0"/>
                        <a:t>Steven</a:t>
                      </a:r>
                    </a:p>
                  </a:txBody>
                  <a:tcPr/>
                </a:tc>
                <a:tc>
                  <a:txBody>
                    <a:bodyPr/>
                    <a:lstStyle/>
                    <a:p>
                      <a:r>
                        <a:rPr lang="en-US" sz="1200" dirty="0"/>
                        <a:t>King</a:t>
                      </a:r>
                    </a:p>
                  </a:txBody>
                  <a:tcPr/>
                </a:tc>
                <a:tc>
                  <a:txBody>
                    <a:bodyPr/>
                    <a:lstStyle/>
                    <a:p>
                      <a:r>
                        <a:rPr lang="en-US" sz="1200" dirty="0"/>
                        <a:t>24000</a:t>
                      </a:r>
                    </a:p>
                  </a:txBody>
                  <a:tcPr/>
                </a:tc>
                <a:extLst>
                  <a:ext uri="{0D108BD9-81ED-4DB2-BD59-A6C34878D82A}">
                    <a16:rowId xmlns:a16="http://schemas.microsoft.com/office/drawing/2014/main" xmlns="" val="10001"/>
                  </a:ext>
                </a:extLst>
              </a:tr>
              <a:tr h="361950">
                <a:tc>
                  <a:txBody>
                    <a:bodyPr/>
                    <a:lstStyle/>
                    <a:p>
                      <a:endParaRPr lang="en-US" sz="1200" dirty="0"/>
                    </a:p>
                  </a:txBody>
                  <a:tcPr>
                    <a:lnB w="12700" cap="flat" cmpd="sng" algn="ctr">
                      <a:solidFill>
                        <a:srgbClr val="E8EDEF"/>
                      </a:solidFill>
                      <a:prstDash val="solid"/>
                      <a:round/>
                      <a:headEnd type="none" w="med" len="med"/>
                      <a:tailEnd type="none" w="med" len="med"/>
                    </a:lnB>
                  </a:tcPr>
                </a:tc>
                <a:tc>
                  <a:txBody>
                    <a:bodyPr/>
                    <a:lstStyle/>
                    <a:p>
                      <a:r>
                        <a:rPr lang="en-US" sz="1200" dirty="0"/>
                        <a:t>104</a:t>
                      </a:r>
                    </a:p>
                  </a:txBody>
                  <a:tcPr>
                    <a:lnB w="12700" cap="flat" cmpd="sng" algn="ctr">
                      <a:solidFill>
                        <a:schemeClr val="bg1"/>
                      </a:solidFill>
                      <a:prstDash val="solid"/>
                      <a:round/>
                      <a:headEnd type="none" w="med" len="med"/>
                      <a:tailEnd type="none" w="med" len="med"/>
                    </a:lnB>
                  </a:tcPr>
                </a:tc>
                <a:tc>
                  <a:txBody>
                    <a:bodyPr/>
                    <a:lstStyle/>
                    <a:p>
                      <a:r>
                        <a:rPr lang="en-US" sz="1200" dirty="0"/>
                        <a:t>Bruce</a:t>
                      </a:r>
                    </a:p>
                  </a:txBody>
                  <a:tcPr>
                    <a:lnB w="12700" cap="flat" cmpd="sng" algn="ctr">
                      <a:solidFill>
                        <a:srgbClr val="E8EDEF"/>
                      </a:solidFill>
                      <a:prstDash val="solid"/>
                      <a:round/>
                      <a:headEnd type="none" w="med" len="med"/>
                      <a:tailEnd type="none" w="med" len="med"/>
                    </a:lnB>
                  </a:tcPr>
                </a:tc>
                <a:tc>
                  <a:txBody>
                    <a:bodyPr/>
                    <a:lstStyle/>
                    <a:p>
                      <a:r>
                        <a:rPr lang="en-US" sz="1200" dirty="0"/>
                        <a:t>Ernst</a:t>
                      </a:r>
                    </a:p>
                  </a:txBody>
                  <a:tcPr>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6000</a:t>
                      </a:r>
                    </a:p>
                  </a:txBody>
                  <a:tcPr>
                    <a:lnB w="12700" cap="flat" cmpd="sng" algn="ctr">
                      <a:solidFill>
                        <a:srgbClr val="E8EDEF"/>
                      </a:solidFill>
                      <a:prstDash val="solid"/>
                      <a:round/>
                      <a:headEnd type="none" w="med" len="med"/>
                      <a:tailEnd type="none" w="med" len="med"/>
                    </a:lnB>
                  </a:tcPr>
                </a:tc>
                <a:extLst>
                  <a:ext uri="{0D108BD9-81ED-4DB2-BD59-A6C34878D82A}">
                    <a16:rowId xmlns:a16="http://schemas.microsoft.com/office/drawing/2014/main" xmlns="" val="10002"/>
                  </a:ext>
                </a:extLst>
              </a:tr>
              <a:tr h="361950">
                <a:tc>
                  <a:txBody>
                    <a:bodyPr/>
                    <a:lstStyle/>
                    <a:p>
                      <a:endParaRPr lang="en-US" sz="1200" b="0" dirty="0"/>
                    </a:p>
                  </a:txBody>
                  <a:tcPr>
                    <a:lnT w="12700" cap="flat" cmpd="sng" algn="ctr">
                      <a:solidFill>
                        <a:srgbClr val="E8EDEF"/>
                      </a:solidFill>
                      <a:prstDash val="solid"/>
                      <a:round/>
                      <a:headEnd type="none" w="med" len="med"/>
                      <a:tailEnd type="none" w="med" len="med"/>
                    </a:lnT>
                    <a:solidFill>
                      <a:srgbClr val="E8EDEF"/>
                    </a:solidFill>
                  </a:tcPr>
                </a:tc>
                <a:tc>
                  <a:txBody>
                    <a:bodyPr/>
                    <a:lstStyle/>
                    <a:p>
                      <a:r>
                        <a:rPr lang="en-US" sz="1200" b="0" dirty="0"/>
                        <a:t>141</a:t>
                      </a:r>
                    </a:p>
                  </a:txBody>
                  <a:tcPr>
                    <a:lnT w="12700" cap="flat" cmpd="sng" algn="ctr">
                      <a:solidFill>
                        <a:schemeClr val="bg1"/>
                      </a:solidFill>
                      <a:prstDash val="solid"/>
                      <a:round/>
                      <a:headEnd type="none" w="med" len="med"/>
                      <a:tailEnd type="none" w="med" len="med"/>
                    </a:lnT>
                  </a:tcPr>
                </a:tc>
                <a:tc>
                  <a:txBody>
                    <a:bodyPr/>
                    <a:lstStyle/>
                    <a:p>
                      <a:r>
                        <a:rPr lang="en-US" sz="1200" b="0" dirty="0" err="1"/>
                        <a:t>Trenna</a:t>
                      </a:r>
                      <a:endParaRPr lang="en-US" sz="1200" b="0" dirty="0"/>
                    </a:p>
                  </a:txBody>
                  <a:tcPr>
                    <a:lnT w="12700" cap="flat" cmpd="sng" algn="ctr">
                      <a:solidFill>
                        <a:srgbClr val="E8EDEF"/>
                      </a:solidFill>
                      <a:prstDash val="solid"/>
                      <a:round/>
                      <a:headEnd type="none" w="med" len="med"/>
                      <a:tailEnd type="none" w="med" len="med"/>
                    </a:lnT>
                    <a:solidFill>
                      <a:srgbClr val="E8EDEF"/>
                    </a:solidFill>
                  </a:tcPr>
                </a:tc>
                <a:tc>
                  <a:txBody>
                    <a:bodyPr/>
                    <a:lstStyle/>
                    <a:p>
                      <a:r>
                        <a:rPr lang="en-US" sz="1200" b="0" dirty="0" err="1"/>
                        <a:t>Rajs</a:t>
                      </a:r>
                      <a:endParaRPr lang="en-US" sz="1200" b="0" dirty="0"/>
                    </a:p>
                  </a:txBody>
                  <a:tcPr>
                    <a:lnT w="12700" cap="flat" cmpd="sng" algn="ctr">
                      <a:solidFill>
                        <a:schemeClr val="bg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3500</a:t>
                      </a:r>
                    </a:p>
                  </a:txBody>
                  <a:tcPr>
                    <a:lnT w="12700" cap="flat" cmpd="sng" algn="ctr">
                      <a:solidFill>
                        <a:srgbClr val="E8EDEF"/>
                      </a:solidFill>
                      <a:prstDash val="solid"/>
                      <a:round/>
                      <a:headEnd type="none" w="med" len="med"/>
                      <a:tailEnd type="none" w="med" len="med"/>
                    </a:lnT>
                    <a:solidFill>
                      <a:srgbClr val="E8EDEF"/>
                    </a:solidFill>
                  </a:tcPr>
                </a:tc>
                <a:extLst>
                  <a:ext uri="{0D108BD9-81ED-4DB2-BD59-A6C34878D82A}">
                    <a16:rowId xmlns:a16="http://schemas.microsoft.com/office/drawing/2014/main" xmlns="" val="10003"/>
                  </a:ext>
                </a:extLst>
              </a:tr>
            </a:tbl>
          </a:graphicData>
        </a:graphic>
      </p:graphicFrame>
      <p:sp>
        <p:nvSpPr>
          <p:cNvPr id="14" name="TextBox 29"/>
          <p:cNvSpPr txBox="1"/>
          <p:nvPr/>
        </p:nvSpPr>
        <p:spPr>
          <a:xfrm>
            <a:off x="6679019" y="3762738"/>
            <a:ext cx="441146" cy="400110"/>
          </a:xfrm>
          <a:prstGeom prst="rect">
            <a:avLst/>
          </a:prstGeom>
          <a:noFill/>
        </p:spPr>
        <p:txBody>
          <a:bodyPr wrap="none" rtlCol="0">
            <a:spAutoFit/>
          </a:bodyPr>
          <a:lstStyle/>
          <a:p>
            <a:r>
              <a:rPr lang="en-US" sz="2000" dirty="0"/>
              <a:t>…</a:t>
            </a:r>
            <a:endParaRPr lang="en-US" dirty="0"/>
          </a:p>
        </p:txBody>
      </p:sp>
      <p:grpSp>
        <p:nvGrpSpPr>
          <p:cNvPr id="15" name="Group 30"/>
          <p:cNvGrpSpPr/>
          <p:nvPr/>
        </p:nvGrpSpPr>
        <p:grpSpPr>
          <a:xfrm>
            <a:off x="6712034" y="4256705"/>
            <a:ext cx="4048943" cy="344233"/>
            <a:chOff x="5091259" y="2935097"/>
            <a:chExt cx="4048943" cy="344233"/>
          </a:xfrm>
        </p:grpSpPr>
        <p:sp>
          <p:nvSpPr>
            <p:cNvPr id="16" name="Rounded Rectangle 31"/>
            <p:cNvSpPr/>
            <p:nvPr/>
          </p:nvSpPr>
          <p:spPr bwMode="auto">
            <a:xfrm>
              <a:off x="5091259" y="2935097"/>
              <a:ext cx="1207689"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INSERT</a:t>
              </a:r>
              <a:endParaRPr lang="en-US" sz="1500" b="1" dirty="0">
                <a:solidFill>
                  <a:schemeClr val="bg1"/>
                </a:solidFill>
                <a:latin typeface="Arial" pitchFamily="34" charset="0"/>
              </a:endParaRPr>
            </a:p>
          </p:txBody>
        </p:sp>
        <p:sp>
          <p:nvSpPr>
            <p:cNvPr id="17" name="Rounded Rectangle 32"/>
            <p:cNvSpPr/>
            <p:nvPr/>
          </p:nvSpPr>
          <p:spPr bwMode="auto">
            <a:xfrm>
              <a:off x="6511886" y="2935097"/>
              <a:ext cx="1207689"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UPDATE</a:t>
              </a:r>
              <a:endParaRPr lang="en-US" sz="1500" b="1" dirty="0">
                <a:solidFill>
                  <a:schemeClr val="bg1"/>
                </a:solidFill>
                <a:latin typeface="Arial" pitchFamily="34" charset="0"/>
              </a:endParaRPr>
            </a:p>
          </p:txBody>
        </p:sp>
        <p:sp>
          <p:nvSpPr>
            <p:cNvPr id="18" name="Rounded Rectangle 33"/>
            <p:cNvSpPr/>
            <p:nvPr/>
          </p:nvSpPr>
          <p:spPr bwMode="auto">
            <a:xfrm>
              <a:off x="7932513" y="2935097"/>
              <a:ext cx="1207689"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DELETE</a:t>
              </a:r>
              <a:endParaRPr lang="en-US" sz="1500" b="1" dirty="0">
                <a:solidFill>
                  <a:schemeClr val="bg1"/>
                </a:solidFill>
                <a:latin typeface="Arial" pitchFamily="34" charset="0"/>
              </a:endParaRPr>
            </a:p>
          </p:txBody>
        </p:sp>
      </p:grpSp>
      <p:sp>
        <p:nvSpPr>
          <p:cNvPr id="19" name="TextBox 34"/>
          <p:cNvSpPr txBox="1"/>
          <p:nvPr/>
        </p:nvSpPr>
        <p:spPr>
          <a:xfrm>
            <a:off x="7700462" y="5518482"/>
            <a:ext cx="2745372" cy="523220"/>
          </a:xfrm>
          <a:prstGeom prst="rect">
            <a:avLst/>
          </a:prstGeom>
          <a:noFill/>
        </p:spPr>
        <p:txBody>
          <a:bodyPr wrap="square" rtlCol="0">
            <a:spAutoFit/>
          </a:bodyPr>
          <a:lstStyle/>
          <a:p>
            <a:r>
              <a:rPr lang="en-US" sz="1400" dirty="0">
                <a:latin typeface="+mj-lt"/>
              </a:rPr>
              <a:t>Selects a record and clicks DELETE to delete an employee.</a:t>
            </a:r>
          </a:p>
        </p:txBody>
      </p:sp>
      <p:sp>
        <p:nvSpPr>
          <p:cNvPr id="20" name="TextBox 35"/>
          <p:cNvSpPr txBox="1"/>
          <p:nvPr/>
        </p:nvSpPr>
        <p:spPr>
          <a:xfrm>
            <a:off x="4290774" y="4228634"/>
            <a:ext cx="2150327" cy="738664"/>
          </a:xfrm>
          <a:prstGeom prst="rect">
            <a:avLst/>
          </a:prstGeom>
          <a:noFill/>
        </p:spPr>
        <p:txBody>
          <a:bodyPr wrap="square" rtlCol="0">
            <a:spAutoFit/>
          </a:bodyPr>
          <a:lstStyle/>
          <a:p>
            <a:r>
              <a:rPr lang="en-US" sz="1400" dirty="0">
                <a:latin typeface="+mj-lt"/>
              </a:rPr>
              <a:t>Clicks INSERT and enters values for the new employee.</a:t>
            </a:r>
          </a:p>
        </p:txBody>
      </p:sp>
      <p:cxnSp>
        <p:nvCxnSpPr>
          <p:cNvPr id="21" name="Elbow Connector 36"/>
          <p:cNvCxnSpPr>
            <a:endCxn id="18" idx="2"/>
          </p:cNvCxnSpPr>
          <p:nvPr/>
        </p:nvCxnSpPr>
        <p:spPr bwMode="auto">
          <a:xfrm flipV="1">
            <a:off x="4300634" y="4600938"/>
            <a:ext cx="5856499" cy="841344"/>
          </a:xfrm>
          <a:prstGeom prst="bentConnector2">
            <a:avLst/>
          </a:prstGeom>
          <a:noFill/>
          <a:ln w="28575" cap="rnd" cmpd="sng" algn="ctr">
            <a:solidFill>
              <a:schemeClr val="tx1"/>
            </a:solidFill>
            <a:prstDash val="solid"/>
            <a:round/>
            <a:headEnd type="none" w="sm" len="sm"/>
            <a:tailEnd type="triangle" w="lg" len="lg"/>
          </a:ln>
          <a:effectLst/>
        </p:spPr>
      </p:cxnSp>
      <p:cxnSp>
        <p:nvCxnSpPr>
          <p:cNvPr id="22" name="Elbow Connector 37"/>
          <p:cNvCxnSpPr>
            <a:endCxn id="16" idx="2"/>
          </p:cNvCxnSpPr>
          <p:nvPr/>
        </p:nvCxnSpPr>
        <p:spPr bwMode="auto">
          <a:xfrm flipV="1">
            <a:off x="4300634" y="4600938"/>
            <a:ext cx="3015245" cy="417462"/>
          </a:xfrm>
          <a:prstGeom prst="bentConnector2">
            <a:avLst/>
          </a:prstGeom>
          <a:noFill/>
          <a:ln w="28575" cap="rnd" cmpd="sng" algn="ctr">
            <a:solidFill>
              <a:schemeClr val="tx1"/>
            </a:solidFill>
            <a:prstDash val="solid"/>
            <a:round/>
            <a:headEnd type="none" w="sm" len="sm"/>
            <a:tailEnd type="triangle" w="lg" len="lg"/>
          </a:ln>
          <a:effectLst/>
        </p:spPr>
      </p:cxnSp>
      <p:sp>
        <p:nvSpPr>
          <p:cNvPr id="23" name="Rounded Rectangle 38"/>
          <p:cNvSpPr/>
          <p:nvPr/>
        </p:nvSpPr>
        <p:spPr bwMode="auto">
          <a:xfrm>
            <a:off x="6964999" y="2693056"/>
            <a:ext cx="185328" cy="185328"/>
          </a:xfrm>
          <a:prstGeom prst="roundRect">
            <a:avLst/>
          </a:prstGeom>
          <a:solidFill>
            <a:schemeClr val="bg1"/>
          </a:solidFill>
          <a:ln w="19050" cap="flat" cmpd="sng" algn="ctr">
            <a:solidFill>
              <a:schemeClr val="bg2">
                <a:lumMod val="9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4" name="Rounded Rectangle 39"/>
          <p:cNvSpPr/>
          <p:nvPr/>
        </p:nvSpPr>
        <p:spPr bwMode="auto">
          <a:xfrm>
            <a:off x="6964999" y="3053036"/>
            <a:ext cx="185328" cy="185328"/>
          </a:xfrm>
          <a:prstGeom prst="roundRect">
            <a:avLst/>
          </a:prstGeom>
          <a:solidFill>
            <a:schemeClr val="bg1"/>
          </a:solidFill>
          <a:ln w="19050" cap="flat" cmpd="sng" algn="ctr">
            <a:solidFill>
              <a:schemeClr val="bg2">
                <a:lumMod val="9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5" name="Rounded Rectangle 40"/>
          <p:cNvSpPr/>
          <p:nvPr/>
        </p:nvSpPr>
        <p:spPr bwMode="auto">
          <a:xfrm>
            <a:off x="6964999" y="3413016"/>
            <a:ext cx="185328" cy="185328"/>
          </a:xfrm>
          <a:prstGeom prst="roundRect">
            <a:avLst/>
          </a:prstGeom>
          <a:solidFill>
            <a:schemeClr val="bg1"/>
          </a:solidFill>
          <a:ln w="19050" cap="flat" cmpd="sng" algn="ctr">
            <a:solidFill>
              <a:schemeClr val="bg2">
                <a:lumMod val="9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pic>
        <p:nvPicPr>
          <p:cNvPr id="26" name="Picture 4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03714" y="3014991"/>
            <a:ext cx="194206" cy="192162"/>
          </a:xfrm>
          <a:prstGeom prst="rect">
            <a:avLst/>
          </a:prstGeom>
        </p:spPr>
      </p:pic>
      <p:sp>
        <p:nvSpPr>
          <p:cNvPr id="27" name="Rounded Rectangle 42"/>
          <p:cNvSpPr/>
          <p:nvPr/>
        </p:nvSpPr>
        <p:spPr bwMode="auto">
          <a:xfrm>
            <a:off x="3378510" y="5245391"/>
            <a:ext cx="772729" cy="388073"/>
          </a:xfrm>
          <a:prstGeom prst="roundRect">
            <a:avLst/>
          </a:prstGeom>
          <a:solidFill>
            <a:srgbClr val="818286"/>
          </a:solidFill>
          <a:ln w="38100" cap="flat" cmpd="sng" algn="ctr">
            <a:solidFill>
              <a:schemeClr val="bg1"/>
            </a:solidFill>
            <a:prstDash val="solid"/>
            <a:round/>
            <a:headEnd type="none" w="sm" len="sm"/>
            <a:tailEnd type="none" w="sm" len="sm"/>
          </a:ln>
          <a:effectLst/>
        </p:spPr>
        <p:txBody>
          <a:bodyPr anchor="ctr"/>
          <a:lstStyle/>
          <a:p>
            <a:pPr algn="ctr" defTabSz="228600">
              <a:spcBef>
                <a:spcPct val="20000"/>
              </a:spcBef>
              <a:buClr>
                <a:srgbClr val="FF0000"/>
              </a:buClr>
            </a:pPr>
            <a:r>
              <a:rPr lang="en-US" sz="1600" b="1" dirty="0">
                <a:latin typeface="Arial" pitchFamily="34" charset="0"/>
              </a:rPr>
              <a:t>Ben</a:t>
            </a:r>
          </a:p>
        </p:txBody>
      </p:sp>
      <p:grpSp>
        <p:nvGrpSpPr>
          <p:cNvPr id="28" name="Group 43"/>
          <p:cNvGrpSpPr/>
          <p:nvPr/>
        </p:nvGrpSpPr>
        <p:grpSpPr>
          <a:xfrm flipH="1">
            <a:off x="1907376" y="2295504"/>
            <a:ext cx="2647170" cy="2258283"/>
            <a:chOff x="574220" y="1850448"/>
            <a:chExt cx="2647170" cy="2258283"/>
          </a:xfr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p:grpSpPr>
        <p:sp>
          <p:nvSpPr>
            <p:cNvPr id="29" name="Rounded Rectangle 44"/>
            <p:cNvSpPr/>
            <p:nvPr/>
          </p:nvSpPr>
          <p:spPr bwMode="auto">
            <a:xfrm>
              <a:off x="574220" y="1850448"/>
              <a:ext cx="2647170" cy="1134313"/>
            </a:xfrm>
            <a:prstGeom prst="roundRect">
              <a:avLst>
                <a:gd name="adj" fmla="val 20019"/>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30" name="Oval 45"/>
            <p:cNvSpPr/>
            <p:nvPr/>
          </p:nvSpPr>
          <p:spPr bwMode="auto">
            <a:xfrm>
              <a:off x="2621453" y="2882022"/>
              <a:ext cx="345052" cy="345052"/>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31" name="Oval 46"/>
            <p:cNvSpPr/>
            <p:nvPr/>
          </p:nvSpPr>
          <p:spPr bwMode="auto">
            <a:xfrm>
              <a:off x="2711716" y="3312951"/>
              <a:ext cx="254789" cy="254789"/>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32" name="Oval 47"/>
            <p:cNvSpPr/>
            <p:nvPr/>
          </p:nvSpPr>
          <p:spPr bwMode="auto">
            <a:xfrm>
              <a:off x="2691098" y="3665665"/>
              <a:ext cx="205762" cy="205762"/>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33" name="Oval 48"/>
            <p:cNvSpPr/>
            <p:nvPr/>
          </p:nvSpPr>
          <p:spPr bwMode="auto">
            <a:xfrm>
              <a:off x="2557761" y="3954776"/>
              <a:ext cx="153955" cy="153955"/>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sp>
        <p:nvSpPr>
          <p:cNvPr id="34" name="TextBox 49"/>
          <p:cNvSpPr txBox="1"/>
          <p:nvPr/>
        </p:nvSpPr>
        <p:spPr>
          <a:xfrm>
            <a:off x="1864691" y="2392126"/>
            <a:ext cx="2743200" cy="954107"/>
          </a:xfrm>
          <a:prstGeom prst="rect">
            <a:avLst/>
          </a:prstGeom>
          <a:noFill/>
        </p:spPr>
        <p:txBody>
          <a:bodyPr wrap="square" rtlCol="0">
            <a:spAutoFit/>
          </a:bodyPr>
          <a:lstStyle/>
          <a:p>
            <a:pPr algn="ctr" defTabSz="228600">
              <a:spcBef>
                <a:spcPct val="20000"/>
              </a:spcBef>
              <a:buClr>
                <a:srgbClr val="FF0000"/>
              </a:buClr>
            </a:pPr>
            <a:r>
              <a:rPr lang="en-US" sz="1400" dirty="0">
                <a:latin typeface="Arial" pitchFamily="34" charset="0"/>
              </a:rPr>
              <a:t>It is time for me to update the employee directory! Let me first delete the employees who have quit and insert new hires.</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318</a:t>
            </a:fld>
            <a:endParaRPr lang="es-VE" dirty="0"/>
          </a:p>
        </p:txBody>
      </p:sp>
    </p:spTree>
    <p:extLst>
      <p:ext uri="{BB962C8B-B14F-4D97-AF65-F5344CB8AC3E}">
        <p14:creationId xmlns:p14="http://schemas.microsoft.com/office/powerpoint/2010/main" val="94844185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normAutofit fontScale="92500" lnSpcReduction="10000"/>
          </a:bodyPr>
          <a:lstStyle/>
          <a:p>
            <a:pPr lvl="1">
              <a:buClr>
                <a:srgbClr val="F7941D"/>
              </a:buClr>
            </a:pPr>
            <a:r>
              <a:rPr lang="en-US" altLang="en-US" dirty="0">
                <a:solidFill>
                  <a:schemeClr val="tx1"/>
                </a:solidFill>
              </a:rPr>
              <a:t>Adding new rows in a table</a:t>
            </a:r>
          </a:p>
          <a:p>
            <a:pPr lvl="2">
              <a:buClr>
                <a:srgbClr val="F7941D"/>
              </a:buClr>
            </a:pPr>
            <a:r>
              <a:rPr lang="en-US" altLang="en-US" dirty="0">
                <a:solidFill>
                  <a:schemeClr val="tx1"/>
                </a:solidFill>
                <a:latin typeface="Courier New" pitchFamily="49" charset="0"/>
              </a:rPr>
              <a:t>INSERT</a:t>
            </a:r>
            <a:r>
              <a:rPr lang="en-US" altLang="en-US" dirty="0">
                <a:solidFill>
                  <a:schemeClr val="tx1"/>
                </a:solidFill>
              </a:rPr>
              <a:t> statement</a:t>
            </a:r>
          </a:p>
          <a:p>
            <a:pPr lvl="1">
              <a:buClr>
                <a:srgbClr val="A6A6A6"/>
              </a:buClr>
            </a:pPr>
            <a:r>
              <a:rPr lang="en-US" altLang="en-US" dirty="0">
                <a:solidFill>
                  <a:schemeClr val="tx1"/>
                </a:solidFill>
              </a:rPr>
              <a:t>Changing data in a table</a:t>
            </a:r>
          </a:p>
          <a:p>
            <a:pPr lvl="2">
              <a:buClr>
                <a:srgbClr val="A6A6A6"/>
              </a:buClr>
            </a:pPr>
            <a:r>
              <a:rPr lang="en-US" altLang="en-US" dirty="0">
                <a:solidFill>
                  <a:schemeClr val="tx1"/>
                </a:solidFill>
                <a:latin typeface="Courier New" pitchFamily="49" charset="0"/>
              </a:rPr>
              <a:t>UPDATE</a:t>
            </a:r>
            <a:r>
              <a:rPr lang="en-US" altLang="en-US" dirty="0">
                <a:solidFill>
                  <a:schemeClr val="tx1"/>
                </a:solidFill>
              </a:rPr>
              <a:t> statement</a:t>
            </a:r>
          </a:p>
          <a:p>
            <a:pPr lvl="1">
              <a:buClr>
                <a:srgbClr val="A6A6A6"/>
              </a:buClr>
            </a:pPr>
            <a:r>
              <a:rPr lang="en-US" altLang="en-US" dirty="0">
                <a:solidFill>
                  <a:schemeClr val="tx1"/>
                </a:solidFill>
              </a:rPr>
              <a:t>Removing rows from a table:</a:t>
            </a:r>
          </a:p>
          <a:p>
            <a:pPr lvl="2">
              <a:buClr>
                <a:srgbClr val="A6A6A6"/>
              </a:buClr>
            </a:pPr>
            <a:r>
              <a:rPr lang="en-US" altLang="en-US" dirty="0">
                <a:solidFill>
                  <a:schemeClr val="tx1"/>
                </a:solidFill>
                <a:latin typeface="Courier New" pitchFamily="49" charset="0"/>
              </a:rPr>
              <a:t>DELETE</a:t>
            </a:r>
            <a:r>
              <a:rPr lang="en-US" altLang="en-US" dirty="0">
                <a:solidFill>
                  <a:schemeClr val="tx1"/>
                </a:solidFill>
              </a:rPr>
              <a:t> statement</a:t>
            </a:r>
          </a:p>
          <a:p>
            <a:pPr lvl="2">
              <a:buClr>
                <a:srgbClr val="A6A6A6"/>
              </a:buClr>
            </a:pPr>
            <a:r>
              <a:rPr lang="en-US" altLang="en-US" dirty="0">
                <a:solidFill>
                  <a:schemeClr val="tx1"/>
                </a:solidFill>
                <a:latin typeface="Courier New" pitchFamily="49" charset="0"/>
              </a:rPr>
              <a:t>TRUNCATE</a:t>
            </a:r>
            <a:r>
              <a:rPr lang="en-US" altLang="en-US" dirty="0">
                <a:solidFill>
                  <a:schemeClr val="tx1"/>
                </a:solidFill>
              </a:rPr>
              <a:t> statement</a:t>
            </a:r>
          </a:p>
          <a:p>
            <a:pPr lvl="1">
              <a:buClr>
                <a:srgbClr val="A6A6A6"/>
              </a:buClr>
            </a:pPr>
            <a:r>
              <a:rPr lang="en-US" altLang="en-US" dirty="0">
                <a:solidFill>
                  <a:schemeClr val="tx1"/>
                </a:solidFill>
              </a:rPr>
              <a:t>Database transaction control using </a:t>
            </a:r>
            <a:r>
              <a:rPr lang="en-US" altLang="en-US" dirty="0">
                <a:solidFill>
                  <a:schemeClr val="tx1"/>
                </a:solidFill>
                <a:latin typeface="Courier New" pitchFamily="49" charset="0"/>
              </a:rPr>
              <a:t>COMMIT</a:t>
            </a:r>
            <a:r>
              <a:rPr lang="en-US" altLang="en-US" dirty="0">
                <a:solidFill>
                  <a:schemeClr val="tx1"/>
                </a:solidFill>
              </a:rPr>
              <a:t>, </a:t>
            </a:r>
            <a:r>
              <a:rPr lang="en-US" altLang="en-US" dirty="0">
                <a:solidFill>
                  <a:schemeClr val="tx1"/>
                </a:solidFill>
                <a:latin typeface="Courier New" pitchFamily="49" charset="0"/>
              </a:rPr>
              <a:t>ROLLBACK</a:t>
            </a:r>
            <a:r>
              <a:rPr lang="en-US" altLang="en-US" dirty="0">
                <a:solidFill>
                  <a:schemeClr val="tx1"/>
                </a:solidFill>
              </a:rPr>
              <a:t>, and </a:t>
            </a:r>
            <a:r>
              <a:rPr lang="en-US" altLang="en-US" dirty="0">
                <a:solidFill>
                  <a:schemeClr val="tx1"/>
                </a:solidFill>
                <a:latin typeface="Courier New" pitchFamily="49" charset="0"/>
              </a:rPr>
              <a:t>SAVEPOINT</a:t>
            </a:r>
          </a:p>
          <a:p>
            <a:pPr lvl="1">
              <a:buClr>
                <a:srgbClr val="A6A6A6"/>
              </a:buClr>
            </a:pPr>
            <a:r>
              <a:rPr lang="en-US" altLang="en-US" dirty="0">
                <a:solidFill>
                  <a:schemeClr val="tx1"/>
                </a:solidFill>
              </a:rPr>
              <a:t>Read consistency</a:t>
            </a:r>
          </a:p>
          <a:p>
            <a:pPr lvl="1">
              <a:buClr>
                <a:schemeClr val="bg1">
                  <a:lumMod val="65000"/>
                </a:schemeClr>
              </a:buClr>
            </a:pPr>
            <a:r>
              <a:rPr lang="en-US" altLang="en-US" dirty="0">
                <a:solidFill>
                  <a:schemeClr val="tx1"/>
                </a:solidFill>
              </a:rPr>
              <a:t>Manual Data Locking</a:t>
            </a:r>
          </a:p>
          <a:p>
            <a:pPr lvl="2">
              <a:buClr>
                <a:srgbClr val="A6A6A6"/>
              </a:buClr>
            </a:pPr>
            <a:r>
              <a:rPr lang="en-US" altLang="en-US" dirty="0">
                <a:solidFill>
                  <a:schemeClr val="tx1"/>
                </a:solidFill>
                <a:latin typeface="Courier New" pitchFamily="49" charset="0"/>
              </a:rPr>
              <a:t>FOR UPDATE</a:t>
            </a:r>
            <a:r>
              <a:rPr lang="en-US" altLang="en-US" sz="2100" dirty="0">
                <a:solidFill>
                  <a:schemeClr val="tx1"/>
                </a:solidFill>
              </a:rPr>
              <a:t> clause in a </a:t>
            </a:r>
            <a:r>
              <a:rPr lang="en-US" altLang="en-US" dirty="0">
                <a:solidFill>
                  <a:schemeClr val="tx1"/>
                </a:solidFill>
                <a:latin typeface="Courier New" pitchFamily="49" charset="0"/>
              </a:rPr>
              <a:t>SELECT</a:t>
            </a:r>
            <a:r>
              <a:rPr lang="en-US" altLang="en-US" sz="2100" dirty="0">
                <a:solidFill>
                  <a:schemeClr val="tx1"/>
                </a:solidFill>
              </a:rPr>
              <a:t> statement</a:t>
            </a:r>
          </a:p>
          <a:p>
            <a:pPr lvl="2">
              <a:buClr>
                <a:srgbClr val="A6A6A6"/>
              </a:buClr>
            </a:pPr>
            <a:r>
              <a:rPr lang="en-US" altLang="en-US" dirty="0">
                <a:solidFill>
                  <a:schemeClr val="tx1"/>
                </a:solidFill>
                <a:latin typeface="Courier New" pitchFamily="49" charset="0"/>
              </a:rPr>
              <a:t>LOCK TABLE</a:t>
            </a:r>
            <a:r>
              <a:rPr lang="en-US" altLang="en-US" sz="2100" dirty="0">
                <a:solidFill>
                  <a:schemeClr val="tx1"/>
                </a:solidFill>
              </a:rPr>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319</a:t>
            </a:fld>
            <a:endParaRPr lang="es-VE" dirty="0"/>
          </a:p>
        </p:txBody>
      </p:sp>
    </p:spTree>
    <p:extLst>
      <p:ext uri="{BB962C8B-B14F-4D97-AF65-F5344CB8AC3E}">
        <p14:creationId xmlns:p14="http://schemas.microsoft.com/office/powerpoint/2010/main" val="164422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777" name="Google Shape;777;p4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Course objectives, agenda, and appendixes used in the course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Oracle Database </a:t>
            </a:r>
            <a:r>
              <a:rPr lang="en-US" dirty="0" smtClean="0">
                <a:solidFill>
                  <a:schemeClr val="tx1"/>
                </a:solidFill>
              </a:rPr>
              <a:t>19c </a:t>
            </a:r>
            <a:r>
              <a:rPr lang="en-US" dirty="0">
                <a:solidFill>
                  <a:schemeClr val="tx1"/>
                </a:solidFill>
              </a:rPr>
              <a:t>and related products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relational database management concepts and terminologies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Human Resource (</a:t>
            </a:r>
            <a:r>
              <a:rPr lang="en-US" dirty="0">
                <a:solidFill>
                  <a:schemeClr val="tx1"/>
                </a:solidFill>
                <a:latin typeface="Courier New"/>
                <a:ea typeface="Courier New"/>
                <a:cs typeface="Courier New"/>
                <a:sym typeface="Courier New"/>
              </a:rPr>
              <a:t>HR</a:t>
            </a:r>
            <a:r>
              <a:rPr lang="en-US" dirty="0">
                <a:solidFill>
                  <a:schemeClr val="tx1"/>
                </a:solidFill>
              </a:rPr>
              <a:t>) Schema and the tables used in this course </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Introduction to SQL and its development environments</a:t>
            </a:r>
            <a:endParaRPr dirty="0">
              <a:solidFill>
                <a:schemeClr val="tx1"/>
              </a:solidFill>
            </a:endParaRPr>
          </a:p>
          <a:p>
            <a:pPr marL="605790" lvl="1" indent="-514350" algn="l" rtl="0">
              <a:lnSpc>
                <a:spcPct val="90000"/>
              </a:lnSpc>
              <a:spcBef>
                <a:spcPts val="900"/>
              </a:spcBef>
              <a:spcAft>
                <a:spcPts val="0"/>
              </a:spcAft>
              <a:buClr>
                <a:srgbClr val="F7941D"/>
              </a:buClr>
              <a:buSzPts val="2100"/>
              <a:buChar char="•"/>
            </a:pPr>
            <a:r>
              <a:rPr lang="en-US" dirty="0">
                <a:solidFill>
                  <a:schemeClr val="tx1"/>
                </a:solidFill>
              </a:rPr>
              <a:t>Oracle Database </a:t>
            </a:r>
            <a:r>
              <a:rPr lang="en-US" dirty="0" smtClean="0">
                <a:solidFill>
                  <a:schemeClr val="tx1"/>
                </a:solidFill>
              </a:rPr>
              <a:t>19c </a:t>
            </a:r>
            <a:r>
              <a:rPr lang="en-US" dirty="0">
                <a:solidFill>
                  <a:schemeClr val="tx1"/>
                </a:solidFill>
              </a:rPr>
              <a:t>SQL Documentation and Additional Resources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Data Manipulation Language</a:t>
            </a:r>
            <a:endParaRPr lang="es-VE" dirty="0"/>
          </a:p>
        </p:txBody>
      </p:sp>
      <p:sp>
        <p:nvSpPr>
          <p:cNvPr id="5" name="Marcador de contenido 4"/>
          <p:cNvSpPr>
            <a:spLocks noGrp="1"/>
          </p:cNvSpPr>
          <p:nvPr>
            <p:ph idx="1"/>
          </p:nvPr>
        </p:nvSpPr>
        <p:spPr/>
        <p:txBody>
          <a:bodyPr/>
          <a:lstStyle/>
          <a:p>
            <a:pPr lvl="1"/>
            <a:r>
              <a:rPr lang="en-US" altLang="en-US" dirty="0"/>
              <a:t>A DML statement is executed when you:</a:t>
            </a:r>
          </a:p>
          <a:p>
            <a:pPr lvl="2"/>
            <a:r>
              <a:rPr lang="en-US" altLang="en-US" dirty="0"/>
              <a:t>Add new rows to a table</a:t>
            </a:r>
          </a:p>
          <a:p>
            <a:pPr lvl="2"/>
            <a:r>
              <a:rPr lang="en-US" altLang="en-US" dirty="0"/>
              <a:t>Modify existing rows in a table</a:t>
            </a:r>
          </a:p>
          <a:p>
            <a:pPr lvl="2"/>
            <a:r>
              <a:rPr lang="en-US" altLang="en-US" dirty="0"/>
              <a:t>Remove existing rows from a table</a:t>
            </a:r>
          </a:p>
          <a:p>
            <a:pPr lvl="1"/>
            <a:r>
              <a:rPr lang="en-US" altLang="en-US" dirty="0"/>
              <a:t>A </a:t>
            </a:r>
            <a:r>
              <a:rPr lang="en-US" altLang="en-US" i="1" dirty="0"/>
              <a:t>transaction</a:t>
            </a:r>
            <a:r>
              <a:rPr lang="en-US" altLang="en-US" dirty="0"/>
              <a:t> consists of a collection of DML statements that form a logical unit of work.</a:t>
            </a:r>
          </a:p>
          <a:p>
            <a:endParaRPr lang="es-VE" dirty="0"/>
          </a:p>
        </p:txBody>
      </p:sp>
      <p:sp>
        <p:nvSpPr>
          <p:cNvPr id="6" name="Arc 4"/>
          <p:cNvSpPr>
            <a:spLocks/>
          </p:cNvSpPr>
          <p:nvPr/>
        </p:nvSpPr>
        <p:spPr bwMode="ltGray">
          <a:xfrm>
            <a:off x="6907212" y="657724"/>
            <a:ext cx="211138" cy="2254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9525" cap="rnd">
            <a:noFill/>
            <a:round/>
            <a:headEnd type="none" w="sm" len="sm"/>
            <a:tailEnd type="none" w="sm" len="sm"/>
          </a:ln>
        </p:spPr>
        <p:txBody>
          <a:bodyPr/>
          <a:lstStyle/>
          <a:p>
            <a:endParaRPr lang="en-US" dirty="0"/>
          </a:p>
        </p:txBody>
      </p:sp>
      <p:grpSp>
        <p:nvGrpSpPr>
          <p:cNvPr id="7" name="Group 13"/>
          <p:cNvGrpSpPr/>
          <p:nvPr/>
        </p:nvGrpSpPr>
        <p:grpSpPr>
          <a:xfrm>
            <a:off x="4979591" y="4239123"/>
            <a:ext cx="2229643" cy="1836987"/>
            <a:chOff x="5312569" y="3581400"/>
            <a:chExt cx="2229643" cy="1836987"/>
          </a:xfrm>
          <a:noFill/>
        </p:grpSpPr>
        <p:sp>
          <p:nvSpPr>
            <p:cNvPr id="8" name="Rounded Rectangle 10"/>
            <p:cNvSpPr>
              <a:spLocks noChangeAspect="1"/>
            </p:cNvSpPr>
            <p:nvPr/>
          </p:nvSpPr>
          <p:spPr bwMode="auto">
            <a:xfrm>
              <a:off x="5312569" y="3581400"/>
              <a:ext cx="2229643" cy="1409700"/>
            </a:xfrm>
            <a:prstGeom prst="roundRect">
              <a:avLst/>
            </a:prstGeom>
            <a:grp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sp>
          <p:nvSpPr>
            <p:cNvPr id="9" name="TextBox 8"/>
            <p:cNvSpPr txBox="1"/>
            <p:nvPr/>
          </p:nvSpPr>
          <p:spPr>
            <a:xfrm>
              <a:off x="5932090" y="5049055"/>
              <a:ext cx="990600" cy="369332"/>
            </a:xfrm>
            <a:prstGeom prst="rect">
              <a:avLst/>
            </a:prstGeom>
            <a:grpFill/>
          </p:spPr>
          <p:txBody>
            <a:bodyPr wrap="square" rtlCol="0">
              <a:spAutoFit/>
            </a:bodyPr>
            <a:lstStyle/>
            <a:p>
              <a:pPr algn="ctr"/>
              <a:r>
                <a:rPr lang="en-US" dirty="0">
                  <a:latin typeface="+mn-lt"/>
                </a:rPr>
                <a:t>Update</a:t>
              </a:r>
            </a:p>
          </p:txBody>
        </p:sp>
        <p:pic>
          <p:nvPicPr>
            <p:cNvPr id="10" name="Picture 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7177" y="3810000"/>
              <a:ext cx="1880426" cy="965855"/>
            </a:xfrm>
            <a:prstGeom prst="rect">
              <a:avLst/>
            </a:prstGeom>
            <a:grpFill/>
          </p:spPr>
        </p:pic>
      </p:grpSp>
      <p:grpSp>
        <p:nvGrpSpPr>
          <p:cNvPr id="11" name="Group 14"/>
          <p:cNvGrpSpPr/>
          <p:nvPr/>
        </p:nvGrpSpPr>
        <p:grpSpPr>
          <a:xfrm>
            <a:off x="2701943" y="4239123"/>
            <a:ext cx="1563687" cy="1817132"/>
            <a:chOff x="2644267" y="3581400"/>
            <a:chExt cx="1563687" cy="1817132"/>
          </a:xfrm>
          <a:noFill/>
        </p:grpSpPr>
        <p:sp>
          <p:nvSpPr>
            <p:cNvPr id="12" name="Rounded Rectangle 11"/>
            <p:cNvSpPr>
              <a:spLocks noChangeAspect="1"/>
            </p:cNvSpPr>
            <p:nvPr/>
          </p:nvSpPr>
          <p:spPr bwMode="auto">
            <a:xfrm>
              <a:off x="2644267" y="3581400"/>
              <a:ext cx="1563687" cy="1409700"/>
            </a:xfrm>
            <a:prstGeom prst="roundRect">
              <a:avLst/>
            </a:prstGeom>
            <a:grp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sp>
          <p:nvSpPr>
            <p:cNvPr id="13" name="TextBox 7"/>
            <p:cNvSpPr txBox="1"/>
            <p:nvPr/>
          </p:nvSpPr>
          <p:spPr>
            <a:xfrm>
              <a:off x="3007010" y="5029200"/>
              <a:ext cx="838200" cy="369332"/>
            </a:xfrm>
            <a:prstGeom prst="rect">
              <a:avLst/>
            </a:prstGeom>
            <a:grpFill/>
          </p:spPr>
          <p:txBody>
            <a:bodyPr wrap="square" rtlCol="0">
              <a:spAutoFit/>
            </a:bodyPr>
            <a:lstStyle/>
            <a:p>
              <a:pPr algn="ctr"/>
              <a:r>
                <a:rPr lang="en-US" dirty="0">
                  <a:latin typeface="+mn-lt"/>
                </a:rPr>
                <a:t>Insert</a:t>
              </a:r>
            </a:p>
          </p:txBody>
        </p:sp>
        <p:pic>
          <p:nvPicPr>
            <p:cNvPr id="14" name="Picture 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66187" y="3867340"/>
              <a:ext cx="1319847" cy="851175"/>
            </a:xfrm>
            <a:prstGeom prst="rect">
              <a:avLst/>
            </a:prstGeom>
            <a:grpFill/>
          </p:spPr>
        </p:pic>
      </p:grpSp>
      <p:grpSp>
        <p:nvGrpSpPr>
          <p:cNvPr id="15" name="Group 16"/>
          <p:cNvGrpSpPr/>
          <p:nvPr/>
        </p:nvGrpSpPr>
        <p:grpSpPr>
          <a:xfrm>
            <a:off x="7923195" y="4239123"/>
            <a:ext cx="1563687" cy="1817132"/>
            <a:chOff x="7865519" y="3581400"/>
            <a:chExt cx="1563687" cy="1817132"/>
          </a:xfrm>
          <a:noFill/>
        </p:grpSpPr>
        <p:sp>
          <p:nvSpPr>
            <p:cNvPr id="16" name="Rounded Rectangle 15"/>
            <p:cNvSpPr>
              <a:spLocks noChangeAspect="1"/>
            </p:cNvSpPr>
            <p:nvPr/>
          </p:nvSpPr>
          <p:spPr bwMode="auto">
            <a:xfrm>
              <a:off x="7865519" y="3581400"/>
              <a:ext cx="1563687" cy="1409700"/>
            </a:xfrm>
            <a:prstGeom prst="roundRect">
              <a:avLst/>
            </a:prstGeom>
            <a:grpFill/>
            <a:ln w="28575" cap="flat" cmpd="sng" algn="ctr">
              <a:solidFill>
                <a:schemeClr val="bg1"/>
              </a:solidFill>
              <a:prstDash val="solid"/>
              <a:round/>
              <a:headEnd type="none" w="sm" len="sm"/>
              <a:tailEnd type="none" w="sm" len="sm"/>
            </a:ln>
            <a:effectLst>
              <a:outerShdw blurRad="50800" dist="38100" dir="5400000" sx="99000" sy="99000" algn="t" rotWithShape="0">
                <a:prstClr val="black">
                  <a:alpha val="40000"/>
                </a:prstClr>
              </a:outerShdw>
            </a:effectLst>
          </p:spPr>
          <p:txBody>
            <a:bodyPr/>
            <a:lstStyle/>
            <a:p>
              <a:pPr algn="ctr" defTabSz="228600">
                <a:spcBef>
                  <a:spcPct val="20000"/>
                </a:spcBef>
                <a:buClr>
                  <a:srgbClr val="FF0000"/>
                </a:buClr>
                <a:buFont typeface="Arial" pitchFamily="34" charset="0"/>
                <a:buNone/>
              </a:pPr>
              <a:endParaRPr lang="en-US" dirty="0"/>
            </a:p>
          </p:txBody>
        </p:sp>
        <p:sp>
          <p:nvSpPr>
            <p:cNvPr id="17" name="TextBox 9"/>
            <p:cNvSpPr txBox="1"/>
            <p:nvPr/>
          </p:nvSpPr>
          <p:spPr>
            <a:xfrm>
              <a:off x="8190162" y="5029200"/>
              <a:ext cx="914400" cy="369332"/>
            </a:xfrm>
            <a:prstGeom prst="rect">
              <a:avLst/>
            </a:prstGeom>
            <a:grpFill/>
          </p:spPr>
          <p:txBody>
            <a:bodyPr wrap="square" rtlCol="0">
              <a:spAutoFit/>
            </a:bodyPr>
            <a:lstStyle/>
            <a:p>
              <a:pPr algn="ctr"/>
              <a:r>
                <a:rPr lang="en-US" dirty="0">
                  <a:latin typeface="+mn-lt"/>
                </a:rPr>
                <a:t>Delete</a:t>
              </a:r>
            </a:p>
          </p:txBody>
        </p:sp>
        <p:pic>
          <p:nvPicPr>
            <p:cNvPr id="18" name="Picture 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66714" y="3749456"/>
              <a:ext cx="1361296" cy="1086942"/>
            </a:xfrm>
            <a:prstGeom prst="rect">
              <a:avLst/>
            </a:prstGeom>
            <a:grpFill/>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320</a:t>
            </a:fld>
            <a:endParaRPr lang="es-VE" dirty="0"/>
          </a:p>
        </p:txBody>
      </p:sp>
    </p:spTree>
    <p:extLst>
      <p:ext uri="{BB962C8B-B14F-4D97-AF65-F5344CB8AC3E}">
        <p14:creationId xmlns:p14="http://schemas.microsoft.com/office/powerpoint/2010/main" val="36073801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Adding a New Row to a Table</a:t>
            </a:r>
            <a:endParaRPr lang="es-VE" dirty="0"/>
          </a:p>
        </p:txBody>
      </p:sp>
      <p:grpSp>
        <p:nvGrpSpPr>
          <p:cNvPr id="6" name="Group 1"/>
          <p:cNvGrpSpPr>
            <a:grpSpLocks/>
          </p:cNvGrpSpPr>
          <p:nvPr/>
        </p:nvGrpSpPr>
        <p:grpSpPr bwMode="auto">
          <a:xfrm>
            <a:off x="1930401" y="1299836"/>
            <a:ext cx="8534104" cy="4860749"/>
            <a:chOff x="533400" y="1374922"/>
            <a:chExt cx="8532478" cy="4859191"/>
          </a:xfrm>
        </p:grpSpPr>
        <p:sp>
          <p:nvSpPr>
            <p:cNvPr id="7" name="Freeform 3"/>
            <p:cNvSpPr>
              <a:spLocks/>
            </p:cNvSpPr>
            <p:nvPr/>
          </p:nvSpPr>
          <p:spPr bwMode="auto">
            <a:xfrm>
              <a:off x="5486400" y="3124200"/>
              <a:ext cx="609600" cy="896938"/>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rgbClr val="F7941D"/>
              </a:solidFill>
              <a:prstDash val="solid"/>
              <a:round/>
              <a:headEnd type="none" w="med" len="med"/>
              <a:tailEnd type="triangle" w="lg" len="lg"/>
            </a:ln>
          </p:spPr>
          <p:txBody>
            <a:bodyPr/>
            <a:lstStyle/>
            <a:p>
              <a:endParaRPr lang="en-US" dirty="0"/>
            </a:p>
          </p:txBody>
        </p:sp>
        <p:sp>
          <p:nvSpPr>
            <p:cNvPr id="8" name="Rectangle 4"/>
            <p:cNvSpPr>
              <a:spLocks noChangeArrowheads="1"/>
            </p:cNvSpPr>
            <p:nvPr/>
          </p:nvSpPr>
          <p:spPr bwMode="auto">
            <a:xfrm>
              <a:off x="533400" y="1447800"/>
              <a:ext cx="2032221" cy="400624"/>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DEPARTMENTS </a:t>
              </a:r>
            </a:p>
          </p:txBody>
        </p:sp>
        <p:sp>
          <p:nvSpPr>
            <p:cNvPr id="9" name="Rectangle 5"/>
            <p:cNvSpPr>
              <a:spLocks noChangeArrowheads="1"/>
            </p:cNvSpPr>
            <p:nvPr/>
          </p:nvSpPr>
          <p:spPr bwMode="auto">
            <a:xfrm>
              <a:off x="7940440" y="1374922"/>
              <a:ext cx="1125438" cy="314473"/>
            </a:xfrm>
            <a:prstGeom prst="rect">
              <a:avLst/>
            </a:prstGeom>
            <a:noFill/>
            <a:ln w="9525">
              <a:noFill/>
              <a:miter lim="800000"/>
              <a:headEnd/>
              <a:tailEnd/>
            </a:ln>
          </p:spPr>
          <p:txBody>
            <a:bodyPr wrap="square" lIns="92075" tIns="46038" rIns="92075" bIns="46038">
              <a:spAutoFit/>
            </a:bodyPr>
            <a:lstStyle/>
            <a:p>
              <a:pPr>
                <a:lnSpc>
                  <a:spcPct val="80000"/>
                </a:lnSpc>
              </a:pPr>
              <a:r>
                <a:rPr lang="en-US" altLang="en-US" dirty="0">
                  <a:latin typeface="+mn-lt"/>
                </a:rPr>
                <a:t>New row</a:t>
              </a:r>
            </a:p>
          </p:txBody>
        </p:sp>
        <p:sp>
          <p:nvSpPr>
            <p:cNvPr id="10" name="Rectangle 6"/>
            <p:cNvSpPr>
              <a:spLocks noChangeArrowheads="1"/>
            </p:cNvSpPr>
            <p:nvPr/>
          </p:nvSpPr>
          <p:spPr bwMode="auto">
            <a:xfrm>
              <a:off x="5839401" y="2998238"/>
              <a:ext cx="3127375" cy="831850"/>
            </a:xfrm>
            <a:prstGeom prst="rect">
              <a:avLst/>
            </a:prstGeom>
            <a:noFill/>
            <a:ln w="9525">
              <a:noFill/>
              <a:miter lim="800000"/>
              <a:headEnd/>
              <a:tailEnd/>
            </a:ln>
          </p:spPr>
          <p:txBody>
            <a:bodyPr lIns="92075" tIns="46038" rIns="92075" bIns="46038">
              <a:spAutoFit/>
            </a:bodyPr>
            <a:lstStyle/>
            <a:p>
              <a:pPr algn="ctr" defTabSz="346075">
                <a:lnSpc>
                  <a:spcPct val="80000"/>
                </a:lnSpc>
                <a:tabLst>
                  <a:tab pos="576263" algn="l"/>
                </a:tabLst>
              </a:pPr>
              <a:r>
                <a:rPr lang="en-US" altLang="en-US" dirty="0">
                  <a:latin typeface="+mn-lt"/>
                </a:rPr>
                <a:t>Insert a new row</a:t>
              </a:r>
              <a:br>
                <a:rPr lang="en-US" altLang="en-US" dirty="0">
                  <a:latin typeface="+mn-lt"/>
                </a:rPr>
              </a:br>
              <a:r>
                <a:rPr lang="en-US" altLang="en-US" dirty="0">
                  <a:latin typeface="+mn-lt"/>
                </a:rPr>
                <a:t>into the</a:t>
              </a:r>
              <a:br>
                <a:rPr lang="en-US" altLang="en-US" dirty="0">
                  <a:latin typeface="+mn-lt"/>
                </a:rPr>
              </a:br>
              <a:r>
                <a:rPr lang="en-US" altLang="en-US" dirty="0">
                  <a:latin typeface="Courier New" panose="02070309020205020404" pitchFamily="49" charset="0"/>
                  <a:cs typeface="Courier New" panose="02070309020205020404" pitchFamily="49" charset="0"/>
                </a:rPr>
                <a:t>DEPARTMENTS</a:t>
              </a:r>
              <a:r>
                <a:rPr lang="en-US" altLang="en-US" sz="2400" dirty="0">
                  <a:latin typeface="+mn-lt"/>
                </a:rPr>
                <a:t> </a:t>
              </a:r>
              <a:r>
                <a:rPr lang="en-US" altLang="en-US" dirty="0">
                  <a:latin typeface="+mn-lt"/>
                </a:rPr>
                <a:t>table.</a:t>
              </a:r>
            </a:p>
          </p:txBody>
        </p:sp>
        <p:pic>
          <p:nvPicPr>
            <p:cNvPr id="11" name="Picture 16" descr="C:\salome_official\projects\11gR2_SQL 1\screenshots\les9_5s_a.gif"/>
            <p:cNvPicPr>
              <a:picLocks noChangeAspect="1" noChangeArrowheads="1"/>
            </p:cNvPicPr>
            <p:nvPr/>
          </p:nvPicPr>
          <p:blipFill>
            <a:blip r:embed="rId3" cstate="print"/>
            <a:srcRect/>
            <a:stretch>
              <a:fillRect/>
            </a:stretch>
          </p:blipFill>
          <p:spPr bwMode="auto">
            <a:xfrm>
              <a:off x="685800" y="1828800"/>
              <a:ext cx="4543425" cy="1646238"/>
            </a:xfrm>
            <a:prstGeom prst="rect">
              <a:avLst/>
            </a:prstGeom>
            <a:noFill/>
            <a:ln w="28575">
              <a:solidFill>
                <a:srgbClr val="F7941D"/>
              </a:solidFill>
              <a:miter lim="800000"/>
              <a:headEnd/>
              <a:tailEnd/>
            </a:ln>
          </p:spPr>
        </p:pic>
        <p:pic>
          <p:nvPicPr>
            <p:cNvPr id="12" name="Picture 17" descr="C:\salome_official\projects\11gR2_SQL 1\screenshots\les9_5s_b.gif"/>
            <p:cNvPicPr>
              <a:picLocks noChangeAspect="1" noChangeArrowheads="1"/>
            </p:cNvPicPr>
            <p:nvPr/>
          </p:nvPicPr>
          <p:blipFill>
            <a:blip r:embed="rId4" cstate="print"/>
            <a:srcRect/>
            <a:stretch>
              <a:fillRect/>
            </a:stretch>
          </p:blipFill>
          <p:spPr bwMode="auto">
            <a:xfrm>
              <a:off x="3733800" y="1447800"/>
              <a:ext cx="4140200" cy="182563"/>
            </a:xfrm>
            <a:prstGeom prst="rect">
              <a:avLst/>
            </a:prstGeom>
            <a:noFill/>
            <a:ln w="28575">
              <a:solidFill>
                <a:srgbClr val="F7941D"/>
              </a:solidFill>
              <a:miter lim="800000"/>
              <a:headEnd/>
              <a:tailEnd/>
            </a:ln>
          </p:spPr>
        </p:pic>
        <p:pic>
          <p:nvPicPr>
            <p:cNvPr id="13" name="Picture 18" descr="C:\salome_official\projects\11gR2_SQL 1\screenshots\les9_5s_c.gif"/>
            <p:cNvPicPr>
              <a:picLocks noChangeAspect="1" noChangeArrowheads="1"/>
            </p:cNvPicPr>
            <p:nvPr/>
          </p:nvPicPr>
          <p:blipFill>
            <a:blip r:embed="rId5" cstate="print"/>
            <a:srcRect/>
            <a:stretch>
              <a:fillRect/>
            </a:stretch>
          </p:blipFill>
          <p:spPr bwMode="auto">
            <a:xfrm>
              <a:off x="3733800" y="4114800"/>
              <a:ext cx="4543425" cy="182563"/>
            </a:xfrm>
            <a:prstGeom prst="rect">
              <a:avLst/>
            </a:prstGeom>
            <a:noFill/>
            <a:ln w="28575">
              <a:solidFill>
                <a:srgbClr val="F7941D"/>
              </a:solidFill>
              <a:miter lim="800000"/>
              <a:headEnd/>
              <a:tailEnd/>
            </a:ln>
          </p:spPr>
        </p:pic>
        <p:pic>
          <p:nvPicPr>
            <p:cNvPr id="14" name="Picture 19" descr="C:\salome_official\projects\11gR2_SQL 1\screenshots\les9_5s_d.gif"/>
            <p:cNvPicPr>
              <a:picLocks noChangeAspect="1" noChangeArrowheads="1"/>
            </p:cNvPicPr>
            <p:nvPr/>
          </p:nvPicPr>
          <p:blipFill>
            <a:blip r:embed="rId6" cstate="print"/>
            <a:srcRect/>
            <a:stretch>
              <a:fillRect/>
            </a:stretch>
          </p:blipFill>
          <p:spPr bwMode="auto">
            <a:xfrm>
              <a:off x="3733800" y="4419600"/>
              <a:ext cx="4543425" cy="192088"/>
            </a:xfrm>
            <a:prstGeom prst="rect">
              <a:avLst/>
            </a:prstGeom>
            <a:noFill/>
            <a:ln w="28575">
              <a:solidFill>
                <a:srgbClr val="F7941D"/>
              </a:solidFill>
              <a:miter lim="800000"/>
              <a:headEnd/>
              <a:tailEnd/>
            </a:ln>
          </p:spPr>
        </p:pic>
        <p:pic>
          <p:nvPicPr>
            <p:cNvPr id="15" name="Picture 20" descr="C:\salome_official\projects\11gR2_SQL 1\screenshots\les9_5s_e.gif"/>
            <p:cNvPicPr>
              <a:picLocks noChangeAspect="1" noChangeArrowheads="1"/>
            </p:cNvPicPr>
            <p:nvPr/>
          </p:nvPicPr>
          <p:blipFill>
            <a:blip r:embed="rId7" cstate="print"/>
            <a:srcRect/>
            <a:stretch>
              <a:fillRect/>
            </a:stretch>
          </p:blipFill>
          <p:spPr bwMode="auto">
            <a:xfrm>
              <a:off x="3733800" y="4762500"/>
              <a:ext cx="4543425" cy="1471613"/>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321</a:t>
            </a:fld>
            <a:endParaRPr lang="es-VE" dirty="0"/>
          </a:p>
        </p:txBody>
      </p:sp>
    </p:spTree>
    <p:extLst>
      <p:ext uri="{BB962C8B-B14F-4D97-AF65-F5344CB8AC3E}">
        <p14:creationId xmlns:p14="http://schemas.microsoft.com/office/powerpoint/2010/main" val="174123504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INSERT</a:t>
            </a:r>
            <a:r>
              <a:rPr lang="en-US" altLang="en-US" dirty="0"/>
              <a:t> Statement Syntax</a:t>
            </a:r>
            <a:endParaRPr lang="es-VE" dirty="0"/>
          </a:p>
        </p:txBody>
      </p:sp>
      <p:sp>
        <p:nvSpPr>
          <p:cNvPr id="5" name="Marcador de contenido 4"/>
          <p:cNvSpPr>
            <a:spLocks noGrp="1"/>
          </p:cNvSpPr>
          <p:nvPr>
            <p:ph idx="1"/>
          </p:nvPr>
        </p:nvSpPr>
        <p:spPr/>
        <p:txBody>
          <a:bodyPr/>
          <a:lstStyle/>
          <a:p>
            <a:pPr lvl="1"/>
            <a:r>
              <a:rPr lang="en-US" altLang="en-US" dirty="0"/>
              <a:t>Add new rows to a table by using the </a:t>
            </a:r>
            <a:r>
              <a:rPr lang="en-US" altLang="en-US" dirty="0">
                <a:latin typeface="Courier New" pitchFamily="49" charset="0"/>
              </a:rPr>
              <a:t>INSERT</a:t>
            </a:r>
            <a:r>
              <a:rPr lang="en-US" altLang="en-US" dirty="0"/>
              <a:t> statement:</a:t>
            </a:r>
            <a:br>
              <a:rPr lang="en-US" altLang="en-US" dirty="0"/>
            </a:br>
            <a:r>
              <a:rPr lang="en-US" altLang="en-US" dirty="0"/>
              <a:t/>
            </a:r>
            <a:br>
              <a:rPr lang="en-US" altLang="en-US" dirty="0"/>
            </a:br>
            <a:endParaRPr lang="en-US" altLang="en-US" dirty="0"/>
          </a:p>
          <a:p>
            <a:pPr lvl="1"/>
            <a:endParaRPr lang="en-US" altLang="en-US" dirty="0"/>
          </a:p>
          <a:p>
            <a:pPr lvl="1"/>
            <a:r>
              <a:rPr lang="en-US" altLang="en-US" dirty="0"/>
              <a:t>With this syntax, only one row is inserted at a time.</a:t>
            </a:r>
          </a:p>
          <a:p>
            <a:endParaRPr lang="es-VE" dirty="0"/>
          </a:p>
        </p:txBody>
      </p:sp>
      <p:sp>
        <p:nvSpPr>
          <p:cNvPr id="8" name="Content Placeholder 2"/>
          <p:cNvSpPr txBox="1">
            <a:spLocks/>
          </p:cNvSpPr>
          <p:nvPr/>
        </p:nvSpPr>
        <p:spPr bwMode="gray">
          <a:xfrm>
            <a:off x="1225632" y="1818699"/>
            <a:ext cx="6318250" cy="696337"/>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a:t>
            </a:r>
            <a:r>
              <a:rPr lang="en-US" altLang="en-US" b="1" i="1" dirty="0">
                <a:solidFill>
                  <a:schemeClr val="tx1">
                    <a:lumMod val="75000"/>
                  </a:schemeClr>
                </a:solidFill>
                <a:latin typeface="Courier New" panose="02070309020205020404" pitchFamily="49" charset="0"/>
                <a:cs typeface="Arial" panose="020B0604020202020204" pitchFamily="34" charset="0"/>
              </a:rPr>
              <a:t>table </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i="1" dirty="0">
                <a:solidFill>
                  <a:schemeClr val="tx1">
                    <a:lumMod val="75000"/>
                  </a:schemeClr>
                </a:solidFill>
                <a:latin typeface="Courier New" panose="02070309020205020404" pitchFamily="49" charset="0"/>
                <a:cs typeface="Arial" panose="020B0604020202020204" pitchFamily="34" charset="0"/>
              </a:rPr>
              <a:t>column </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i="1" dirty="0">
                <a:solidFill>
                  <a:schemeClr val="tx1">
                    <a:lumMod val="75000"/>
                  </a:schemeClr>
                </a:solidFill>
                <a:latin typeface="Courier New" panose="02070309020205020404" pitchFamily="49" charset="0"/>
                <a:cs typeface="Arial" panose="020B0604020202020204" pitchFamily="34" charset="0"/>
              </a:rPr>
              <a:t>, column...</a:t>
            </a:r>
            <a:r>
              <a:rPr lang="en-US" altLang="en-US" b="1" dirty="0">
                <a:solidFill>
                  <a:schemeClr val="tx1">
                    <a:lumMod val="75000"/>
                  </a:schemeClr>
                </a:solidFill>
                <a:latin typeface="Courier New" panose="02070309020205020404" pitchFamily="49" charset="0"/>
                <a:cs typeface="Arial" panose="020B0604020202020204" pitchFamily="34" charset="0"/>
              </a:rPr>
              <a:t>])]</a:t>
            </a:r>
            <a:endParaRPr lang="en-US" altLang="en-US" b="1" i="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a:t>
            </a:r>
            <a:r>
              <a:rPr lang="en-US" altLang="en-US" b="1" i="1" dirty="0">
                <a:solidFill>
                  <a:schemeClr val="tx1">
                    <a:lumMod val="75000"/>
                  </a:schemeClr>
                </a:solidFill>
                <a:latin typeface="Courier New" panose="02070309020205020404" pitchFamily="49" charset="0"/>
                <a:cs typeface="Arial" panose="020B0604020202020204" pitchFamily="34" charset="0"/>
              </a:rPr>
              <a:t>(value </a:t>
            </a:r>
            <a:r>
              <a:rPr lang="en-US" altLang="en-US" b="1" dirty="0">
                <a:solidFill>
                  <a:schemeClr val="tx1">
                    <a:lumMod val="75000"/>
                  </a:schemeClr>
                </a:solidFill>
                <a:latin typeface="Courier New" panose="02070309020205020404" pitchFamily="49" charset="0"/>
                <a:cs typeface="Arial" panose="020B0604020202020204" pitchFamily="34" charset="0"/>
              </a:rPr>
              <a:t>[</a:t>
            </a:r>
            <a:r>
              <a:rPr lang="en-US" altLang="en-US" b="1" i="1" dirty="0">
                <a:solidFill>
                  <a:schemeClr val="tx1">
                    <a:lumMod val="75000"/>
                  </a:schemeClr>
                </a:solidFill>
                <a:latin typeface="Courier New" panose="02070309020205020404" pitchFamily="49" charset="0"/>
                <a:cs typeface="Arial" panose="020B0604020202020204" pitchFamily="34" charset="0"/>
              </a:rPr>
              <a:t>, value...</a:t>
            </a:r>
            <a:r>
              <a:rPr lang="en-US" altLang="en-US" b="1" dirty="0">
                <a:solidFill>
                  <a:schemeClr val="tx1">
                    <a:lumMod val="75000"/>
                  </a:schemeClr>
                </a:solidFill>
                <a:latin typeface="Courier New" panose="02070309020205020404" pitchFamily="49" charset="0"/>
                <a:cs typeface="Arial" panose="020B0604020202020204" pitchFamily="34" charset="0"/>
              </a:rPr>
              <a:t>]);</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322</a:t>
            </a:fld>
            <a:endParaRPr lang="es-VE" dirty="0"/>
          </a:p>
        </p:txBody>
      </p:sp>
    </p:spTree>
    <p:extLst>
      <p:ext uri="{BB962C8B-B14F-4D97-AF65-F5344CB8AC3E}">
        <p14:creationId xmlns:p14="http://schemas.microsoft.com/office/powerpoint/2010/main" val="4944533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Inserting New Rows</a:t>
            </a:r>
            <a:endParaRPr lang="es-VE" dirty="0"/>
          </a:p>
        </p:txBody>
      </p:sp>
      <p:sp>
        <p:nvSpPr>
          <p:cNvPr id="5" name="Marcador de contenido 4"/>
          <p:cNvSpPr>
            <a:spLocks noGrp="1"/>
          </p:cNvSpPr>
          <p:nvPr>
            <p:ph idx="1"/>
          </p:nvPr>
        </p:nvSpPr>
        <p:spPr/>
        <p:txBody>
          <a:bodyPr/>
          <a:lstStyle/>
          <a:p>
            <a:pPr lvl="1"/>
            <a:r>
              <a:rPr lang="en-US" altLang="en-US" dirty="0"/>
              <a:t>Insert a new row containing values for each column.</a:t>
            </a:r>
          </a:p>
          <a:p>
            <a:pPr lvl="1"/>
            <a:r>
              <a:rPr lang="en-US" altLang="en-US" dirty="0"/>
              <a:t>List values in the default order of the columns in the table.</a:t>
            </a:r>
          </a:p>
          <a:p>
            <a:pPr lvl="1"/>
            <a:r>
              <a:rPr lang="en-US" altLang="en-US" dirty="0"/>
              <a:t>Optionally, list the columns in the </a:t>
            </a:r>
            <a:r>
              <a:rPr lang="en-US" altLang="en-US" dirty="0">
                <a:latin typeface="Courier New" pitchFamily="49" charset="0"/>
              </a:rPr>
              <a:t>INSERT</a:t>
            </a:r>
            <a:r>
              <a:rPr lang="en-US" altLang="en-US" dirty="0"/>
              <a:t> clause.</a:t>
            </a:r>
          </a:p>
          <a:p>
            <a:pPr marL="91440" lvl="1" indent="0">
              <a:buNone/>
            </a:pP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lvl="1"/>
            <a:endParaRPr lang="en-US" altLang="en-US" dirty="0"/>
          </a:p>
          <a:p>
            <a:pPr lvl="1"/>
            <a:r>
              <a:rPr lang="en-US" altLang="en-US" dirty="0"/>
              <a:t>Enclose character and date values within single quotation marks.</a:t>
            </a:r>
          </a:p>
          <a:p>
            <a:endParaRPr lang="es-VE" dirty="0"/>
          </a:p>
        </p:txBody>
      </p:sp>
      <p:grpSp>
        <p:nvGrpSpPr>
          <p:cNvPr id="6" name="Group 1"/>
          <p:cNvGrpSpPr/>
          <p:nvPr/>
        </p:nvGrpSpPr>
        <p:grpSpPr>
          <a:xfrm>
            <a:off x="2380664" y="2937907"/>
            <a:ext cx="6927850" cy="1293197"/>
            <a:chOff x="2062162" y="2463182"/>
            <a:chExt cx="6927850" cy="1293197"/>
          </a:xfrm>
          <a:solidFill>
            <a:srgbClr val="F7941D"/>
          </a:solidFill>
        </p:grpSpPr>
        <p:sp>
          <p:nvSpPr>
            <p:cNvPr id="7" name="Content Placeholder 2"/>
            <p:cNvSpPr txBox="1">
              <a:spLocks/>
            </p:cNvSpPr>
            <p:nvPr/>
          </p:nvSpPr>
          <p:spPr bwMode="gray">
            <a:xfrm>
              <a:off x="2062162" y="2463182"/>
              <a:ext cx="6927850" cy="1293197"/>
            </a:xfrm>
            <a:prstGeom prst="round2DiagRect">
              <a:avLst>
                <a:gd name="adj1" fmla="val 13028"/>
                <a:gd name="adj2" fmla="val 0"/>
              </a:avLst>
            </a:prstGeom>
            <a:grp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departments(department_id,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department_name, manager_id, location_id)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(70, 'Public Relations', 100, 1700);</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pic>
          <p:nvPicPr>
            <p:cNvPr id="8" name="Picture 5"/>
            <p:cNvPicPr>
              <a:picLocks noChangeAspect="1" noChangeArrowheads="1"/>
            </p:cNvPicPr>
            <p:nvPr/>
          </p:nvPicPr>
          <p:blipFill>
            <a:blip r:embed="rId3" cstate="print"/>
            <a:srcRect/>
            <a:stretch>
              <a:fillRect/>
            </a:stretch>
          </p:blipFill>
          <p:spPr bwMode="auto">
            <a:xfrm>
              <a:off x="2117900" y="3429001"/>
              <a:ext cx="1219200" cy="291395"/>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323</a:t>
            </a:fld>
            <a:endParaRPr lang="es-VE" dirty="0"/>
          </a:p>
        </p:txBody>
      </p:sp>
    </p:spTree>
    <p:extLst>
      <p:ext uri="{BB962C8B-B14F-4D97-AF65-F5344CB8AC3E}">
        <p14:creationId xmlns:p14="http://schemas.microsoft.com/office/powerpoint/2010/main" val="31336510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Inserting Rows with Null Values</a:t>
            </a:r>
            <a:endParaRPr lang="es-VE" dirty="0"/>
          </a:p>
        </p:txBody>
      </p:sp>
      <p:sp>
        <p:nvSpPr>
          <p:cNvPr id="5" name="Marcador de contenido 4"/>
          <p:cNvSpPr>
            <a:spLocks noGrp="1"/>
          </p:cNvSpPr>
          <p:nvPr>
            <p:ph idx="1"/>
          </p:nvPr>
        </p:nvSpPr>
        <p:spPr/>
        <p:txBody>
          <a:bodyPr/>
          <a:lstStyle/>
          <a:p>
            <a:pPr lvl="1"/>
            <a:r>
              <a:rPr lang="en-US" altLang="en-US" dirty="0"/>
              <a:t>Implicit method: Omit the column from the </a:t>
            </a:r>
            <a:br>
              <a:rPr lang="en-US" altLang="en-US" dirty="0"/>
            </a:br>
            <a:r>
              <a:rPr lang="en-US" altLang="en-US" dirty="0"/>
              <a:t>column list.</a:t>
            </a:r>
          </a:p>
          <a:p>
            <a:pPr lvl="1"/>
            <a:endParaRPr lang="en-US" altLang="en-US" dirty="0"/>
          </a:p>
          <a:p>
            <a:pPr lvl="1"/>
            <a:endParaRPr lang="en-US" altLang="en-US" dirty="0"/>
          </a:p>
          <a:p>
            <a:pPr lvl="1"/>
            <a:endParaRPr lang="en-US" altLang="en-US" dirty="0"/>
          </a:p>
          <a:p>
            <a:pPr lvl="1"/>
            <a:endParaRPr lang="en-US" altLang="en-US" dirty="0"/>
          </a:p>
          <a:p>
            <a:pPr lvl="1"/>
            <a:r>
              <a:rPr lang="en-US" altLang="en-US" dirty="0"/>
              <a:t>Explicit method: Specify the </a:t>
            </a:r>
            <a:r>
              <a:rPr lang="en-US" altLang="en-US" dirty="0">
                <a:latin typeface="Courier New" pitchFamily="49" charset="0"/>
              </a:rPr>
              <a:t>NULL</a:t>
            </a:r>
            <a:r>
              <a:rPr lang="en-US" altLang="en-US" dirty="0"/>
              <a:t> keyword in the </a:t>
            </a:r>
            <a:r>
              <a:rPr lang="en-US" altLang="en-US" dirty="0">
                <a:latin typeface="Courier New" pitchFamily="49" charset="0"/>
              </a:rPr>
              <a:t>VALUES</a:t>
            </a:r>
            <a:r>
              <a:rPr lang="en-US" altLang="en-US" dirty="0"/>
              <a:t> list.</a:t>
            </a:r>
          </a:p>
          <a:p>
            <a:endParaRPr lang="es-VE" dirty="0"/>
          </a:p>
        </p:txBody>
      </p:sp>
      <p:grpSp>
        <p:nvGrpSpPr>
          <p:cNvPr id="6" name="Group 2"/>
          <p:cNvGrpSpPr/>
          <p:nvPr/>
        </p:nvGrpSpPr>
        <p:grpSpPr>
          <a:xfrm>
            <a:off x="2252327" y="4888828"/>
            <a:ext cx="8064500" cy="994767"/>
            <a:chOff x="2055812" y="4343400"/>
            <a:chExt cx="8064500" cy="994767"/>
          </a:xfrm>
          <a:solidFill>
            <a:srgbClr val="F7941D"/>
          </a:solidFill>
        </p:grpSpPr>
        <p:sp>
          <p:nvSpPr>
            <p:cNvPr id="7" name="Content Placeholder 2"/>
            <p:cNvSpPr txBox="1">
              <a:spLocks/>
            </p:cNvSpPr>
            <p:nvPr/>
          </p:nvSpPr>
          <p:spPr bwMode="gray">
            <a:xfrm>
              <a:off x="2055812" y="4343400"/>
              <a:ext cx="8064500" cy="994767"/>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departments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(100, 'Finance', NULL, NULL);</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7"/>
            <p:cNvSpPr>
              <a:spLocks noChangeArrowheads="1"/>
            </p:cNvSpPr>
            <p:nvPr/>
          </p:nvSpPr>
          <p:spPr bwMode="gray">
            <a:xfrm>
              <a:off x="5771799" y="4666348"/>
              <a:ext cx="480872" cy="362854"/>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9"/>
            <p:cNvSpPr>
              <a:spLocks noChangeArrowheads="1"/>
            </p:cNvSpPr>
            <p:nvPr/>
          </p:nvSpPr>
          <p:spPr bwMode="gray">
            <a:xfrm>
              <a:off x="6372515" y="4666347"/>
              <a:ext cx="606708" cy="34607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0" name="Picture 5"/>
            <p:cNvPicPr>
              <a:picLocks noChangeAspect="1" noChangeArrowheads="1"/>
            </p:cNvPicPr>
            <p:nvPr/>
          </p:nvPicPr>
          <p:blipFill>
            <a:blip r:embed="rId3" cstate="print"/>
            <a:srcRect/>
            <a:stretch>
              <a:fillRect/>
            </a:stretch>
          </p:blipFill>
          <p:spPr bwMode="auto">
            <a:xfrm>
              <a:off x="2208212" y="5029201"/>
              <a:ext cx="1219200" cy="291395"/>
            </a:xfrm>
            <a:prstGeom prst="rect">
              <a:avLst/>
            </a:prstGeom>
            <a:grpFill/>
            <a:ln w="15875">
              <a:solidFill>
                <a:schemeClr val="tx1"/>
              </a:solidFill>
              <a:miter lim="800000"/>
              <a:headEnd/>
              <a:tailEnd/>
            </a:ln>
          </p:spPr>
        </p:pic>
      </p:grpSp>
      <p:grpSp>
        <p:nvGrpSpPr>
          <p:cNvPr id="11" name="Group 1"/>
          <p:cNvGrpSpPr/>
          <p:nvPr/>
        </p:nvGrpSpPr>
        <p:grpSpPr>
          <a:xfrm>
            <a:off x="2252327" y="2189040"/>
            <a:ext cx="8064500" cy="1293197"/>
            <a:chOff x="2062162" y="1922811"/>
            <a:chExt cx="8064500" cy="1293197"/>
          </a:xfrm>
          <a:solidFill>
            <a:srgbClr val="F7941D"/>
          </a:solidFill>
        </p:grpSpPr>
        <p:sp>
          <p:nvSpPr>
            <p:cNvPr id="12" name="Content Placeholder 2"/>
            <p:cNvSpPr txBox="1">
              <a:spLocks/>
            </p:cNvSpPr>
            <p:nvPr/>
          </p:nvSpPr>
          <p:spPr bwMode="gray">
            <a:xfrm>
              <a:off x="2062162" y="1922811"/>
              <a:ext cx="8064500" cy="1293197"/>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departments (department_id,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department_name)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(30, 'Purchasing');</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pic>
          <p:nvPicPr>
            <p:cNvPr id="13" name="Picture 5"/>
            <p:cNvPicPr>
              <a:picLocks noChangeAspect="1" noChangeArrowheads="1"/>
            </p:cNvPicPr>
            <p:nvPr/>
          </p:nvPicPr>
          <p:blipFill>
            <a:blip r:embed="rId3" cstate="print"/>
            <a:srcRect/>
            <a:stretch>
              <a:fillRect/>
            </a:stretch>
          </p:blipFill>
          <p:spPr bwMode="auto">
            <a:xfrm>
              <a:off x="2208212" y="2895601"/>
              <a:ext cx="1219200" cy="291395"/>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324</a:t>
            </a:fld>
            <a:endParaRPr lang="es-VE" dirty="0"/>
          </a:p>
        </p:txBody>
      </p:sp>
    </p:spTree>
    <p:extLst>
      <p:ext uri="{BB962C8B-B14F-4D97-AF65-F5344CB8AC3E}">
        <p14:creationId xmlns:p14="http://schemas.microsoft.com/office/powerpoint/2010/main" val="331547794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Inserting Special Values</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The </a:t>
            </a:r>
            <a:r>
              <a:rPr lang="en-US" altLang="en-US" dirty="0">
                <a:latin typeface="Courier New" pitchFamily="49" charset="0"/>
              </a:rPr>
              <a:t>SYSDATE</a:t>
            </a:r>
            <a:r>
              <a:rPr lang="en-US" altLang="en-US" dirty="0">
                <a:latin typeface="Arial" charset="0"/>
              </a:rPr>
              <a:t> function records the current date and time.</a:t>
            </a:r>
          </a:p>
          <a:p>
            <a:pPr marL="0" indent="0">
              <a:buNone/>
            </a:pPr>
            <a:endParaRPr lang="es-VE" dirty="0"/>
          </a:p>
        </p:txBody>
      </p:sp>
      <p:grpSp>
        <p:nvGrpSpPr>
          <p:cNvPr id="6" name="Group 1"/>
          <p:cNvGrpSpPr/>
          <p:nvPr/>
        </p:nvGrpSpPr>
        <p:grpSpPr>
          <a:xfrm>
            <a:off x="2062162" y="1958161"/>
            <a:ext cx="8064500" cy="3680639"/>
            <a:chOff x="2062162" y="1696156"/>
            <a:chExt cx="8064500" cy="3680639"/>
          </a:xfrm>
          <a:solidFill>
            <a:srgbClr val="F7941D"/>
          </a:solidFill>
        </p:grpSpPr>
        <p:sp>
          <p:nvSpPr>
            <p:cNvPr id="7" name="Content Placeholder 2"/>
            <p:cNvSpPr txBox="1">
              <a:spLocks/>
            </p:cNvSpPr>
            <p:nvPr/>
          </p:nvSpPr>
          <p:spPr bwMode="gray">
            <a:xfrm>
              <a:off x="2062162" y="1696156"/>
              <a:ext cx="8064500" cy="3680639"/>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employees (employee_id,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first_name, last_name,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email, phone_number,</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hire_date, job_id, salary,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commission_pct, manager_id,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department_id)</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(113,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'Louis', 'Popp',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'LPOPP', '515.124.4567',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SYSDATE, 'AC_ACCOUNT', 6900,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NULL, 205, 110);</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5"/>
            <p:cNvSpPr>
              <a:spLocks noChangeArrowheads="1"/>
            </p:cNvSpPr>
            <p:nvPr/>
          </p:nvSpPr>
          <p:spPr bwMode="gray">
            <a:xfrm>
              <a:off x="3977366" y="2515177"/>
              <a:ext cx="1187758"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6"/>
            <p:cNvSpPr>
              <a:spLocks noChangeArrowheads="1"/>
            </p:cNvSpPr>
            <p:nvPr/>
          </p:nvSpPr>
          <p:spPr bwMode="gray">
            <a:xfrm>
              <a:off x="3977366" y="3873809"/>
              <a:ext cx="1044575"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0" name="Picture 5"/>
            <p:cNvPicPr>
              <a:picLocks noChangeAspect="1" noChangeArrowheads="1"/>
            </p:cNvPicPr>
            <p:nvPr/>
          </p:nvPicPr>
          <p:blipFill>
            <a:blip r:embed="rId3" cstate="print"/>
            <a:srcRect/>
            <a:stretch>
              <a:fillRect/>
            </a:stretch>
          </p:blipFill>
          <p:spPr bwMode="auto">
            <a:xfrm>
              <a:off x="2208212" y="4953001"/>
              <a:ext cx="1219200" cy="291395"/>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325</a:t>
            </a:fld>
            <a:endParaRPr lang="es-VE" dirty="0"/>
          </a:p>
        </p:txBody>
      </p:sp>
    </p:spTree>
    <p:extLst>
      <p:ext uri="{BB962C8B-B14F-4D97-AF65-F5344CB8AC3E}">
        <p14:creationId xmlns:p14="http://schemas.microsoft.com/office/powerpoint/2010/main" val="21102326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Inserting Specific Date and Time Values</a:t>
            </a:r>
            <a:endParaRPr lang="es-VE" sz="4400" dirty="0"/>
          </a:p>
        </p:txBody>
      </p:sp>
      <p:sp>
        <p:nvSpPr>
          <p:cNvPr id="5" name="Marcador de contenido 4"/>
          <p:cNvSpPr>
            <a:spLocks noGrp="1"/>
          </p:cNvSpPr>
          <p:nvPr>
            <p:ph idx="1"/>
          </p:nvPr>
        </p:nvSpPr>
        <p:spPr/>
        <p:txBody>
          <a:bodyPr/>
          <a:lstStyle/>
          <a:p>
            <a:pPr lvl="1"/>
            <a:r>
              <a:rPr lang="en-US" altLang="en-US" dirty="0"/>
              <a:t>Add a new employee.</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Verify your addition.</a:t>
            </a:r>
          </a:p>
          <a:p>
            <a:endParaRPr lang="es-VE" dirty="0"/>
          </a:p>
        </p:txBody>
      </p:sp>
      <p:grpSp>
        <p:nvGrpSpPr>
          <p:cNvPr id="6" name="Group 1"/>
          <p:cNvGrpSpPr/>
          <p:nvPr/>
        </p:nvGrpSpPr>
        <p:grpSpPr>
          <a:xfrm>
            <a:off x="1919453" y="1849804"/>
            <a:ext cx="8064500" cy="2188488"/>
            <a:chOff x="2057399" y="1684384"/>
            <a:chExt cx="8064500" cy="2188488"/>
          </a:xfrm>
        </p:grpSpPr>
        <p:sp>
          <p:nvSpPr>
            <p:cNvPr id="7" name="Content Placeholder 2"/>
            <p:cNvSpPr txBox="1">
              <a:spLocks/>
            </p:cNvSpPr>
            <p:nvPr/>
          </p:nvSpPr>
          <p:spPr bwMode="gray">
            <a:xfrm>
              <a:off x="2057399" y="1684384"/>
              <a:ext cx="8064500" cy="218848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(114,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'Den', 'Raphealy',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'DRAPHEAL', '515.127.4561',</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TO_DATE('FEB 3, 2016', 'MON DD, YYYY'),</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'SA_REP', 11000, 0.2, 100, 60);</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7"/>
            <p:cNvSpPr>
              <a:spLocks noChangeArrowheads="1"/>
            </p:cNvSpPr>
            <p:nvPr/>
          </p:nvSpPr>
          <p:spPr bwMode="gray">
            <a:xfrm>
              <a:off x="3427412" y="2697404"/>
              <a:ext cx="4396437" cy="29139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9" name="Picture 5"/>
            <p:cNvPicPr>
              <a:picLocks noChangeAspect="1" noChangeArrowheads="1"/>
            </p:cNvPicPr>
            <p:nvPr/>
          </p:nvPicPr>
          <p:blipFill>
            <a:blip r:embed="rId3" cstate="print"/>
            <a:srcRect/>
            <a:stretch>
              <a:fillRect/>
            </a:stretch>
          </p:blipFill>
          <p:spPr bwMode="auto">
            <a:xfrm>
              <a:off x="2208212" y="3518606"/>
              <a:ext cx="1219200" cy="291395"/>
            </a:xfrm>
            <a:prstGeom prst="rect">
              <a:avLst/>
            </a:prstGeom>
            <a:noFill/>
            <a:ln w="15875">
              <a:solidFill>
                <a:schemeClr val="tx1"/>
              </a:solidFill>
              <a:miter lim="800000"/>
              <a:headEnd/>
              <a:tailEnd/>
            </a:ln>
          </p:spPr>
        </p:pic>
      </p:grpSp>
      <p:pic>
        <p:nvPicPr>
          <p:cNvPr id="10" name="Picture 1" descr="C:\Users\aposrini.ORADEV\Desktop\les10-12sb.jpg"/>
          <p:cNvPicPr>
            <a:picLocks noChangeAspect="1" noChangeArrowheads="1"/>
          </p:cNvPicPr>
          <p:nvPr/>
        </p:nvPicPr>
        <p:blipFill>
          <a:blip r:embed="rId4" cstate="print"/>
          <a:srcRect/>
          <a:stretch>
            <a:fillRect/>
          </a:stretch>
        </p:blipFill>
        <p:spPr bwMode="auto">
          <a:xfrm>
            <a:off x="1141412" y="5466344"/>
            <a:ext cx="9836092" cy="457200"/>
          </a:xfrm>
          <a:prstGeom prst="rect">
            <a:avLst/>
          </a:prstGeom>
          <a:noFill/>
          <a:ln w="28575">
            <a:solidFill>
              <a:srgbClr val="F7941D"/>
            </a:solidFill>
          </a:ln>
        </p:spPr>
      </p:pic>
      <p:sp>
        <p:nvSpPr>
          <p:cNvPr id="11" name="Rectangle 11"/>
          <p:cNvSpPr/>
          <p:nvPr/>
        </p:nvSpPr>
        <p:spPr bwMode="auto">
          <a:xfrm>
            <a:off x="5789612" y="5450302"/>
            <a:ext cx="777240" cy="457200"/>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326</a:t>
            </a:fld>
            <a:endParaRPr lang="es-VE" dirty="0"/>
          </a:p>
        </p:txBody>
      </p:sp>
    </p:spTree>
    <p:extLst>
      <p:ext uri="{BB962C8B-B14F-4D97-AF65-F5344CB8AC3E}">
        <p14:creationId xmlns:p14="http://schemas.microsoft.com/office/powerpoint/2010/main" val="407606260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Creating a Script </a:t>
            </a:r>
            <a:endParaRPr lang="es-VE" dirty="0"/>
          </a:p>
        </p:txBody>
      </p:sp>
      <p:sp>
        <p:nvSpPr>
          <p:cNvPr id="5" name="Marcador de contenido 4"/>
          <p:cNvSpPr>
            <a:spLocks noGrp="1"/>
          </p:cNvSpPr>
          <p:nvPr>
            <p:ph idx="1"/>
          </p:nvPr>
        </p:nvSpPr>
        <p:spPr/>
        <p:txBody>
          <a:bodyPr/>
          <a:lstStyle/>
          <a:p>
            <a:pPr lvl="1"/>
            <a:r>
              <a:rPr lang="en-US" altLang="en-US" dirty="0"/>
              <a:t>Use the </a:t>
            </a:r>
            <a:r>
              <a:rPr lang="en-US" altLang="en-US" dirty="0">
                <a:latin typeface="Courier New" pitchFamily="49" charset="0"/>
              </a:rPr>
              <a:t>&amp;</a:t>
            </a:r>
            <a:r>
              <a:rPr lang="en-US" altLang="en-US" dirty="0"/>
              <a:t> substitution in a SQL statement to prompt for values.</a:t>
            </a:r>
          </a:p>
          <a:p>
            <a:pPr lvl="1"/>
            <a:r>
              <a:rPr lang="en-US" altLang="en-US" dirty="0">
                <a:latin typeface="Courier New" pitchFamily="49" charset="0"/>
              </a:rPr>
              <a:t>&amp;</a:t>
            </a:r>
            <a:r>
              <a:rPr lang="en-US" altLang="en-US" dirty="0"/>
              <a:t> is a placeholder for the variable value.</a:t>
            </a:r>
          </a:p>
          <a:p>
            <a:endParaRPr lang="es-VE" dirty="0"/>
          </a:p>
        </p:txBody>
      </p:sp>
      <p:grpSp>
        <p:nvGrpSpPr>
          <p:cNvPr id="6" name="Group 1"/>
          <p:cNvGrpSpPr/>
          <p:nvPr/>
        </p:nvGrpSpPr>
        <p:grpSpPr>
          <a:xfrm>
            <a:off x="1386052" y="2582777"/>
            <a:ext cx="8064500" cy="1027926"/>
            <a:chOff x="2057399" y="2590800"/>
            <a:chExt cx="8064500" cy="1027926"/>
          </a:xfrm>
        </p:grpSpPr>
        <p:sp>
          <p:nvSpPr>
            <p:cNvPr id="7" name="Content Placeholder 2"/>
            <p:cNvSpPr txBox="1">
              <a:spLocks/>
            </p:cNvSpPr>
            <p:nvPr/>
          </p:nvSpPr>
          <p:spPr bwMode="gray">
            <a:xfrm>
              <a:off x="2057399" y="2590800"/>
              <a:ext cx="8064500" cy="1027926"/>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spcBef>
                  <a:spcPct val="25000"/>
                </a:spcBef>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INSERT INTO departments </a:t>
              </a:r>
            </a:p>
            <a:p>
              <a:pPr eaLnBrk="1" hangingPunct="1">
                <a:spcBef>
                  <a:spcPct val="25000"/>
                </a:spcBef>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(department_id, department_name, location_id)</a:t>
              </a:r>
            </a:p>
            <a:p>
              <a:pPr eaLnBrk="1" hangingPunct="1">
                <a:spcBef>
                  <a:spcPct val="25000"/>
                </a:spcBef>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VALUES     (&amp;department_id, '&amp;department_name',&amp;location);</a:t>
              </a:r>
            </a:p>
          </p:txBody>
        </p:sp>
        <p:sp>
          <p:nvSpPr>
            <p:cNvPr id="8" name="Rectangle 5"/>
            <p:cNvSpPr>
              <a:spLocks noChangeArrowheads="1"/>
            </p:cNvSpPr>
            <p:nvPr/>
          </p:nvSpPr>
          <p:spPr bwMode="gray">
            <a:xfrm>
              <a:off x="3651250" y="3341688"/>
              <a:ext cx="1727200" cy="260350"/>
            </a:xfrm>
            <a:prstGeom prst="rect">
              <a:avLst/>
            </a:prstGeom>
            <a:noFill/>
            <a:ln w="28575">
              <a:solidFill>
                <a:schemeClr val="tx1"/>
              </a:solidFill>
              <a:miter lim="800000"/>
              <a:headEnd/>
              <a:tailEnd/>
            </a:ln>
          </p:spPr>
          <p:txBody>
            <a:bodyPr wrap="none" anchor="ctr"/>
            <a:lstStyle/>
            <a:p>
              <a:endParaRPr lang="en-US" altLang="en-US" sz="2400" dirty="0">
                <a:solidFill>
                  <a:schemeClr val="hlink"/>
                </a:solidFill>
                <a:latin typeface="Times New Roman" pitchFamily="18" charset="0"/>
              </a:endParaRPr>
            </a:p>
          </p:txBody>
        </p:sp>
        <p:sp>
          <p:nvSpPr>
            <p:cNvPr id="9" name="Rectangle 6"/>
            <p:cNvSpPr>
              <a:spLocks noChangeArrowheads="1"/>
            </p:cNvSpPr>
            <p:nvPr/>
          </p:nvSpPr>
          <p:spPr bwMode="gray">
            <a:xfrm>
              <a:off x="5518150" y="3341689"/>
              <a:ext cx="2284412" cy="26828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Rectangle 7"/>
            <p:cNvSpPr>
              <a:spLocks noChangeArrowheads="1"/>
            </p:cNvSpPr>
            <p:nvPr/>
          </p:nvSpPr>
          <p:spPr bwMode="gray">
            <a:xfrm>
              <a:off x="7899400" y="3341688"/>
              <a:ext cx="1249362" cy="265112"/>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pic>
        <p:nvPicPr>
          <p:cNvPr id="11" name="Picture 11"/>
          <p:cNvPicPr>
            <a:picLocks noChangeAspect="1" noChangeArrowheads="1"/>
          </p:cNvPicPr>
          <p:nvPr/>
        </p:nvPicPr>
        <p:blipFill rotWithShape="1">
          <a:blip r:embed="rId3" cstate="print"/>
          <a:srcRect l="1057" t="862" r="462" b="626"/>
          <a:stretch/>
        </p:blipFill>
        <p:spPr bwMode="auto">
          <a:xfrm>
            <a:off x="7818920" y="5176625"/>
            <a:ext cx="2542032" cy="1435608"/>
          </a:xfrm>
          <a:prstGeom prst="rect">
            <a:avLst/>
          </a:prstGeom>
          <a:noFill/>
          <a:ln w="28575">
            <a:solidFill>
              <a:srgbClr val="F7941D"/>
            </a:solidFill>
            <a:miter lim="800000"/>
            <a:headEnd type="none" w="sm" len="sm"/>
            <a:tailEnd type="none" w="sm" len="sm"/>
          </a:ln>
        </p:spPr>
      </p:pic>
      <p:pic>
        <p:nvPicPr>
          <p:cNvPr id="12" name="Picture 12"/>
          <p:cNvPicPr>
            <a:picLocks noChangeAspect="1" noChangeArrowheads="1"/>
          </p:cNvPicPr>
          <p:nvPr/>
        </p:nvPicPr>
        <p:blipFill rotWithShape="1">
          <a:blip r:embed="rId4" cstate="print"/>
          <a:srcRect l="575" r="-502"/>
          <a:stretch/>
        </p:blipFill>
        <p:spPr bwMode="auto">
          <a:xfrm>
            <a:off x="5148872" y="4485292"/>
            <a:ext cx="2560320" cy="1438275"/>
          </a:xfrm>
          <a:prstGeom prst="rect">
            <a:avLst/>
          </a:prstGeom>
          <a:noFill/>
          <a:ln w="28575">
            <a:solidFill>
              <a:srgbClr val="F7941D"/>
            </a:solidFill>
            <a:miter lim="800000"/>
            <a:headEnd type="none" w="sm" len="sm"/>
            <a:tailEnd type="none" w="sm" len="sm"/>
          </a:ln>
        </p:spPr>
      </p:pic>
      <p:pic>
        <p:nvPicPr>
          <p:cNvPr id="13" name="Picture 13"/>
          <p:cNvPicPr>
            <a:picLocks noChangeAspect="1" noChangeArrowheads="1"/>
          </p:cNvPicPr>
          <p:nvPr/>
        </p:nvPicPr>
        <p:blipFill rotWithShape="1">
          <a:blip r:embed="rId5" cstate="print"/>
          <a:srcRect l="468" t="-847" r="343" b="399"/>
          <a:stretch/>
        </p:blipFill>
        <p:spPr bwMode="auto">
          <a:xfrm>
            <a:off x="2469680" y="3713585"/>
            <a:ext cx="2560320" cy="1444752"/>
          </a:xfrm>
          <a:prstGeom prst="rect">
            <a:avLst/>
          </a:prstGeom>
          <a:noFill/>
          <a:ln w="28575">
            <a:solidFill>
              <a:srgbClr val="F7941D"/>
            </a:solidFill>
            <a:miter lim="800000"/>
            <a:headEnd type="none" w="sm" len="sm"/>
            <a:tailEnd type="none" w="sm" len="sm"/>
          </a:ln>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327</a:t>
            </a:fld>
            <a:endParaRPr lang="es-VE" dirty="0"/>
          </a:p>
        </p:txBody>
      </p:sp>
    </p:spTree>
    <p:extLst>
      <p:ext uri="{BB962C8B-B14F-4D97-AF65-F5344CB8AC3E}">
        <p14:creationId xmlns:p14="http://schemas.microsoft.com/office/powerpoint/2010/main" val="30862743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Copying </a:t>
            </a:r>
            <a:r>
              <a:rPr lang="en-US" altLang="en-US" dirty="0" smtClean="0"/>
              <a:t>Rows</a:t>
            </a:r>
            <a:endParaRPr lang="es-VE" dirty="0"/>
          </a:p>
        </p:txBody>
      </p:sp>
      <p:sp>
        <p:nvSpPr>
          <p:cNvPr id="5" name="Marcador de contenido 4"/>
          <p:cNvSpPr>
            <a:spLocks noGrp="1"/>
          </p:cNvSpPr>
          <p:nvPr>
            <p:ph idx="1"/>
          </p:nvPr>
        </p:nvSpPr>
        <p:spPr/>
        <p:txBody>
          <a:bodyPr/>
          <a:lstStyle/>
          <a:p>
            <a:pPr lvl="1"/>
            <a:r>
              <a:rPr lang="en-US" altLang="en-US" dirty="0"/>
              <a:t>Write your </a:t>
            </a:r>
            <a:r>
              <a:rPr lang="en-US" altLang="en-US" dirty="0">
                <a:latin typeface="Courier New" pitchFamily="49" charset="0"/>
              </a:rPr>
              <a:t>INSERT</a:t>
            </a:r>
            <a:r>
              <a:rPr lang="en-US" altLang="en-US" dirty="0"/>
              <a:t> statement with a </a:t>
            </a:r>
            <a:r>
              <a:rPr lang="en-US" altLang="en-US" dirty="0" err="1"/>
              <a:t>subquery</a:t>
            </a:r>
            <a:r>
              <a:rPr lang="en-US" altLang="en-US" dirty="0"/>
              <a:t>:</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lvl="1"/>
            <a:endParaRPr lang="en-US" altLang="en-US" dirty="0"/>
          </a:p>
          <a:p>
            <a:pPr lvl="1"/>
            <a:r>
              <a:rPr lang="en-US" altLang="en-US" dirty="0"/>
              <a:t>Do not use the </a:t>
            </a:r>
            <a:r>
              <a:rPr lang="en-US" altLang="en-US" dirty="0">
                <a:latin typeface="Courier New" pitchFamily="49" charset="0"/>
              </a:rPr>
              <a:t>VALUES</a:t>
            </a:r>
            <a:r>
              <a:rPr lang="en-US" altLang="en-US" dirty="0"/>
              <a:t> clause.</a:t>
            </a:r>
          </a:p>
          <a:p>
            <a:pPr lvl="1"/>
            <a:r>
              <a:rPr lang="en-US" altLang="en-US" dirty="0"/>
              <a:t>Match the number of columns in the </a:t>
            </a:r>
            <a:r>
              <a:rPr lang="en-US" altLang="en-US" dirty="0">
                <a:latin typeface="Courier New" pitchFamily="49" charset="0"/>
              </a:rPr>
              <a:t>INSERT</a:t>
            </a:r>
            <a:r>
              <a:rPr lang="en-US" altLang="en-US" dirty="0"/>
              <a:t> clause to those in the </a:t>
            </a:r>
            <a:r>
              <a:rPr lang="en-US" altLang="en-US" dirty="0" err="1"/>
              <a:t>subquery</a:t>
            </a:r>
            <a:r>
              <a:rPr lang="en-US" altLang="en-US" dirty="0"/>
              <a:t>.</a:t>
            </a:r>
          </a:p>
          <a:p>
            <a:pPr lvl="1"/>
            <a:r>
              <a:rPr lang="en-US" altLang="en-US" dirty="0"/>
              <a:t>Inserts all the rows returned by the </a:t>
            </a:r>
            <a:r>
              <a:rPr lang="en-US" altLang="en-US" dirty="0" err="1"/>
              <a:t>subquery</a:t>
            </a:r>
            <a:r>
              <a:rPr lang="en-US" altLang="en-US" dirty="0"/>
              <a:t> in the table, </a:t>
            </a:r>
            <a:r>
              <a:rPr lang="en-US" altLang="en-US" dirty="0" err="1">
                <a:latin typeface="Courier New"/>
              </a:rPr>
              <a:t>sales_reps</a:t>
            </a:r>
            <a:r>
              <a:rPr lang="en-US" altLang="en-US" dirty="0"/>
              <a:t>.</a:t>
            </a:r>
          </a:p>
          <a:p>
            <a:endParaRPr lang="es-VE" dirty="0"/>
          </a:p>
        </p:txBody>
      </p:sp>
      <p:grpSp>
        <p:nvGrpSpPr>
          <p:cNvPr id="6" name="Group 1"/>
          <p:cNvGrpSpPr/>
          <p:nvPr/>
        </p:nvGrpSpPr>
        <p:grpSpPr>
          <a:xfrm>
            <a:off x="1771062" y="1896978"/>
            <a:ext cx="8064500" cy="1691104"/>
            <a:chOff x="2062162" y="1585496"/>
            <a:chExt cx="8064500" cy="1691104"/>
          </a:xfrm>
        </p:grpSpPr>
        <p:sp>
          <p:nvSpPr>
            <p:cNvPr id="7" name="Content Placeholder 2"/>
            <p:cNvSpPr txBox="1">
              <a:spLocks/>
            </p:cNvSpPr>
            <p:nvPr/>
          </p:nvSpPr>
          <p:spPr bwMode="gray">
            <a:xfrm>
              <a:off x="2062162" y="1585496"/>
              <a:ext cx="8064500" cy="169110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INSERT INTO sales_reps(id, name, salary, commission_pct)</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SELECT employee_id, last_name, salary, commission_pct</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FROM   employees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WHERE  job_id LIKE '%REP%';</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5"/>
            <p:cNvSpPr>
              <a:spLocks noChangeArrowheads="1"/>
            </p:cNvSpPr>
            <p:nvPr/>
          </p:nvSpPr>
          <p:spPr bwMode="gray">
            <a:xfrm>
              <a:off x="2403476" y="1998452"/>
              <a:ext cx="6618287" cy="76835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9" name="Picture 7"/>
            <p:cNvPicPr>
              <a:picLocks noChangeAspect="1" noChangeArrowheads="1"/>
            </p:cNvPicPr>
            <p:nvPr/>
          </p:nvPicPr>
          <p:blipFill>
            <a:blip r:embed="rId3" cstate="print"/>
            <a:srcRect/>
            <a:stretch>
              <a:fillRect/>
            </a:stretch>
          </p:blipFill>
          <p:spPr bwMode="auto">
            <a:xfrm>
              <a:off x="2284412" y="2906714"/>
              <a:ext cx="1276350" cy="187325"/>
            </a:xfrm>
            <a:prstGeom prst="rect">
              <a:avLst/>
            </a:prstGeom>
            <a:noFill/>
            <a:ln w="12700">
              <a:solidFill>
                <a:schemeClr val="tx1"/>
              </a:solidFill>
              <a:miter lim="800000"/>
              <a:headEnd type="none" w="sm" len="sm"/>
              <a:tailEnd type="none" w="sm" len="sm"/>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328</a:t>
            </a:fld>
            <a:endParaRPr lang="es-VE" dirty="0"/>
          </a:p>
        </p:txBody>
      </p:sp>
    </p:spTree>
    <p:extLst>
      <p:ext uri="{BB962C8B-B14F-4D97-AF65-F5344CB8AC3E}">
        <p14:creationId xmlns:p14="http://schemas.microsoft.com/office/powerpoint/2010/main" val="77616689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normAutofit fontScale="92500" lnSpcReduction="10000"/>
          </a:bodyPr>
          <a:lstStyle/>
          <a:p>
            <a:pPr lvl="1">
              <a:buClr>
                <a:srgbClr val="A6A6A6"/>
              </a:buClr>
            </a:pPr>
            <a:r>
              <a:rPr lang="en-US" altLang="en-US" dirty="0">
                <a:solidFill>
                  <a:schemeClr val="tx1"/>
                </a:solidFill>
              </a:rPr>
              <a:t>Adding new rows in a table</a:t>
            </a:r>
          </a:p>
          <a:p>
            <a:pPr lvl="2">
              <a:buClr>
                <a:srgbClr val="A6A6A6"/>
              </a:buClr>
            </a:pPr>
            <a:r>
              <a:rPr lang="en-US" altLang="en-US" dirty="0">
                <a:solidFill>
                  <a:schemeClr val="tx1"/>
                </a:solidFill>
                <a:latin typeface="Courier New" pitchFamily="49" charset="0"/>
              </a:rPr>
              <a:t>INSERT</a:t>
            </a:r>
            <a:r>
              <a:rPr lang="en-US" altLang="en-US" dirty="0">
                <a:solidFill>
                  <a:schemeClr val="tx1"/>
                </a:solidFill>
              </a:rPr>
              <a:t> statement</a:t>
            </a:r>
          </a:p>
          <a:p>
            <a:pPr lvl="1">
              <a:buClr>
                <a:srgbClr val="F7941D"/>
              </a:buClr>
            </a:pPr>
            <a:r>
              <a:rPr lang="en-US" altLang="en-US" dirty="0">
                <a:solidFill>
                  <a:schemeClr val="tx1"/>
                </a:solidFill>
              </a:rPr>
              <a:t>Changing data in a table</a:t>
            </a:r>
          </a:p>
          <a:p>
            <a:pPr lvl="2">
              <a:buClr>
                <a:srgbClr val="F7941D"/>
              </a:buClr>
            </a:pPr>
            <a:r>
              <a:rPr lang="en-US" altLang="en-US" dirty="0">
                <a:solidFill>
                  <a:schemeClr val="tx1"/>
                </a:solidFill>
                <a:latin typeface="Courier New" pitchFamily="49" charset="0"/>
              </a:rPr>
              <a:t>UPDATE</a:t>
            </a:r>
            <a:r>
              <a:rPr lang="en-US" altLang="en-US" dirty="0">
                <a:solidFill>
                  <a:schemeClr val="tx1"/>
                </a:solidFill>
              </a:rPr>
              <a:t> statement</a:t>
            </a:r>
          </a:p>
          <a:p>
            <a:pPr lvl="1">
              <a:buClr>
                <a:srgbClr val="A6A6A6"/>
              </a:buClr>
            </a:pPr>
            <a:r>
              <a:rPr lang="en-US" altLang="en-US" dirty="0">
                <a:solidFill>
                  <a:schemeClr val="tx1"/>
                </a:solidFill>
              </a:rPr>
              <a:t>Removing rows from a table:</a:t>
            </a:r>
          </a:p>
          <a:p>
            <a:pPr lvl="2">
              <a:buClr>
                <a:srgbClr val="A6A6A6"/>
              </a:buClr>
            </a:pPr>
            <a:r>
              <a:rPr lang="en-US" altLang="en-US" dirty="0">
                <a:solidFill>
                  <a:schemeClr val="tx1"/>
                </a:solidFill>
                <a:latin typeface="Courier New" pitchFamily="49" charset="0"/>
              </a:rPr>
              <a:t>DELETE</a:t>
            </a:r>
            <a:r>
              <a:rPr lang="en-US" altLang="en-US" dirty="0">
                <a:solidFill>
                  <a:schemeClr val="tx1"/>
                </a:solidFill>
              </a:rPr>
              <a:t> statement</a:t>
            </a:r>
          </a:p>
          <a:p>
            <a:pPr lvl="2">
              <a:buClr>
                <a:srgbClr val="A6A6A6"/>
              </a:buClr>
            </a:pPr>
            <a:r>
              <a:rPr lang="en-US" altLang="en-US" dirty="0">
                <a:solidFill>
                  <a:schemeClr val="tx1"/>
                </a:solidFill>
                <a:latin typeface="Courier New" pitchFamily="49" charset="0"/>
              </a:rPr>
              <a:t>TRUNCATE</a:t>
            </a:r>
            <a:r>
              <a:rPr lang="en-US" altLang="en-US" dirty="0">
                <a:solidFill>
                  <a:schemeClr val="tx1"/>
                </a:solidFill>
              </a:rPr>
              <a:t> statement</a:t>
            </a:r>
          </a:p>
          <a:p>
            <a:pPr lvl="1">
              <a:buClr>
                <a:srgbClr val="A6A6A6"/>
              </a:buClr>
            </a:pPr>
            <a:r>
              <a:rPr lang="en-US" altLang="en-US" dirty="0">
                <a:solidFill>
                  <a:schemeClr val="tx1"/>
                </a:solidFill>
              </a:rPr>
              <a:t>Database transaction control using </a:t>
            </a:r>
            <a:r>
              <a:rPr lang="en-US" altLang="en-US" dirty="0">
                <a:solidFill>
                  <a:schemeClr val="tx1"/>
                </a:solidFill>
                <a:latin typeface="Courier New" pitchFamily="49" charset="0"/>
              </a:rPr>
              <a:t>COMMIT</a:t>
            </a:r>
            <a:r>
              <a:rPr lang="en-US" altLang="en-US" dirty="0">
                <a:solidFill>
                  <a:schemeClr val="tx1"/>
                </a:solidFill>
              </a:rPr>
              <a:t>, </a:t>
            </a:r>
            <a:r>
              <a:rPr lang="en-US" altLang="en-US" dirty="0">
                <a:solidFill>
                  <a:schemeClr val="tx1"/>
                </a:solidFill>
                <a:latin typeface="Courier New" pitchFamily="49" charset="0"/>
              </a:rPr>
              <a:t>ROLLBACK</a:t>
            </a:r>
            <a:r>
              <a:rPr lang="en-US" altLang="en-US" dirty="0">
                <a:solidFill>
                  <a:schemeClr val="tx1"/>
                </a:solidFill>
              </a:rPr>
              <a:t>, and </a:t>
            </a:r>
            <a:r>
              <a:rPr lang="en-US" altLang="en-US" dirty="0">
                <a:solidFill>
                  <a:schemeClr val="tx1"/>
                </a:solidFill>
                <a:latin typeface="Courier New" pitchFamily="49" charset="0"/>
              </a:rPr>
              <a:t>SAVEPOINT</a:t>
            </a:r>
          </a:p>
          <a:p>
            <a:pPr lvl="1">
              <a:buClr>
                <a:srgbClr val="A6A6A6"/>
              </a:buClr>
            </a:pPr>
            <a:r>
              <a:rPr lang="en-US" altLang="en-US" dirty="0">
                <a:solidFill>
                  <a:schemeClr val="tx1"/>
                </a:solidFill>
              </a:rPr>
              <a:t>Read consistency</a:t>
            </a:r>
          </a:p>
          <a:p>
            <a:pPr lvl="1">
              <a:buClr>
                <a:srgbClr val="A6A6A6"/>
              </a:buClr>
            </a:pPr>
            <a:r>
              <a:rPr lang="en-US" altLang="en-US" dirty="0">
                <a:solidFill>
                  <a:schemeClr val="tx1"/>
                </a:solidFill>
              </a:rPr>
              <a:t>Manual Data Locking</a:t>
            </a:r>
          </a:p>
          <a:p>
            <a:pPr lvl="2">
              <a:buClr>
                <a:srgbClr val="A6A6A6"/>
              </a:buClr>
            </a:pPr>
            <a:r>
              <a:rPr lang="en-US" altLang="en-US" dirty="0">
                <a:solidFill>
                  <a:schemeClr val="tx1"/>
                </a:solidFill>
                <a:latin typeface="Courier New" pitchFamily="49" charset="0"/>
              </a:rPr>
              <a:t>FOR UPDATE</a:t>
            </a:r>
            <a:r>
              <a:rPr lang="en-US" altLang="en-US" sz="2100" dirty="0">
                <a:solidFill>
                  <a:schemeClr val="tx1"/>
                </a:solidFill>
              </a:rPr>
              <a:t> clause in a </a:t>
            </a:r>
            <a:r>
              <a:rPr lang="en-US" altLang="en-US" dirty="0">
                <a:solidFill>
                  <a:schemeClr val="tx1"/>
                </a:solidFill>
                <a:latin typeface="Courier New" pitchFamily="49" charset="0"/>
              </a:rPr>
              <a:t>SELECT</a:t>
            </a:r>
            <a:r>
              <a:rPr lang="en-US" altLang="en-US" sz="2100" dirty="0">
                <a:solidFill>
                  <a:schemeClr val="tx1"/>
                </a:solidFill>
              </a:rPr>
              <a:t> statement</a:t>
            </a:r>
          </a:p>
          <a:p>
            <a:pPr lvl="2">
              <a:buClr>
                <a:srgbClr val="A6A6A6"/>
              </a:buClr>
            </a:pPr>
            <a:r>
              <a:rPr lang="en-US" altLang="en-US" dirty="0">
                <a:solidFill>
                  <a:schemeClr val="tx1"/>
                </a:solidFill>
                <a:latin typeface="Courier New" pitchFamily="49" charset="0"/>
              </a:rPr>
              <a:t>LOCK TABLE</a:t>
            </a:r>
            <a:r>
              <a:rPr lang="en-US" altLang="en-US" sz="2100" dirty="0">
                <a:solidFill>
                  <a:schemeClr val="tx1"/>
                </a:solidFill>
              </a:rPr>
              <a:t> statement</a:t>
            </a:r>
            <a:endParaRPr lang="en-US" altLang="en-US" dirty="0">
              <a:solidFill>
                <a:schemeClr val="tx1"/>
              </a:solidFill>
            </a:endParaRP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329</a:t>
            </a:fld>
            <a:endParaRPr lang="es-VE" dirty="0"/>
          </a:p>
        </p:txBody>
      </p:sp>
    </p:spTree>
    <p:extLst>
      <p:ext uri="{BB962C8B-B14F-4D97-AF65-F5344CB8AC3E}">
        <p14:creationId xmlns:p14="http://schemas.microsoft.com/office/powerpoint/2010/main" val="4071733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Google Shape;786;p48"/>
          <p:cNvPicPr preferRelativeResize="0"/>
          <p:nvPr/>
        </p:nvPicPr>
        <p:blipFill rotWithShape="1">
          <a:blip r:embed="rId3">
            <a:alphaModFix/>
          </a:blip>
          <a:srcRect/>
          <a:stretch/>
        </p:blipFill>
        <p:spPr>
          <a:xfrm>
            <a:off x="7146897" y="4645198"/>
            <a:ext cx="2612014" cy="1738176"/>
          </a:xfrm>
          <a:prstGeom prst="rect">
            <a:avLst/>
          </a:prstGeom>
          <a:noFill/>
          <a:ln>
            <a:noFill/>
          </a:ln>
        </p:spPr>
      </p:pic>
      <p:sp>
        <p:nvSpPr>
          <p:cNvPr id="787" name="Google Shape;787;p48"/>
          <p:cNvSpPr/>
          <p:nvPr/>
        </p:nvSpPr>
        <p:spPr>
          <a:xfrm>
            <a:off x="9467269" y="0"/>
            <a:ext cx="2715491" cy="6857998"/>
          </a:xfrm>
          <a:prstGeom prst="rect">
            <a:avLst/>
          </a:prstGeom>
          <a:gradFill>
            <a:gsLst>
              <a:gs pos="0">
                <a:srgbClr val="FFBA81"/>
              </a:gs>
              <a:gs pos="50000">
                <a:srgbClr val="FFD1B3"/>
              </a:gs>
              <a:gs pos="100000">
                <a:srgbClr val="FFE8D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grpSp>
        <p:nvGrpSpPr>
          <p:cNvPr id="788" name="Google Shape;788;p48"/>
          <p:cNvGrpSpPr/>
          <p:nvPr/>
        </p:nvGrpSpPr>
        <p:grpSpPr>
          <a:xfrm>
            <a:off x="9758911" y="1354081"/>
            <a:ext cx="2135780" cy="2133613"/>
            <a:chOff x="9636125" y="681946"/>
            <a:chExt cx="1563687" cy="1562100"/>
          </a:xfrm>
        </p:grpSpPr>
        <p:sp>
          <p:nvSpPr>
            <p:cNvPr id="789" name="Google Shape;789;p48"/>
            <p:cNvSpPr/>
            <p:nvPr/>
          </p:nvSpPr>
          <p:spPr>
            <a:xfrm>
              <a:off x="9636125" y="681946"/>
              <a:ext cx="1563687" cy="1562100"/>
            </a:xfrm>
            <a:prstGeom prst="ellipse">
              <a:avLst/>
            </a:prstGeom>
            <a:solidFill>
              <a:schemeClr val="lt1"/>
            </a:solidFill>
            <a:ln w="508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790" name="Google Shape;790;p48" descr="D:\Projects\SQL_Workshop_12cR2\OU Graphics\Batch 1 SQL course icons\Batch 1 SQL course icons\SQL Generic Icon.png"/>
            <p:cNvPicPr preferRelativeResize="0"/>
            <p:nvPr/>
          </p:nvPicPr>
          <p:blipFill rotWithShape="1">
            <a:blip r:embed="rId4">
              <a:alphaModFix/>
            </a:blip>
            <a:srcRect/>
            <a:stretch/>
          </p:blipFill>
          <p:spPr>
            <a:xfrm>
              <a:off x="9883671" y="853396"/>
              <a:ext cx="1068593" cy="1219200"/>
            </a:xfrm>
            <a:prstGeom prst="rect">
              <a:avLst/>
            </a:prstGeom>
            <a:noFill/>
            <a:ln>
              <a:noFill/>
            </a:ln>
          </p:spPr>
        </p:pic>
      </p:grpSp>
      <p:sp>
        <p:nvSpPr>
          <p:cNvPr id="791" name="Google Shape;791;p4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3600" dirty="0"/>
              <a:t>Oracle Database Documentation</a:t>
            </a:r>
            <a:endParaRPr sz="3600" dirty="0"/>
          </a:p>
        </p:txBody>
      </p:sp>
      <p:sp>
        <p:nvSpPr>
          <p:cNvPr id="792" name="Google Shape;792;p4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i="1" dirty="0"/>
              <a:t>Oracle Database New Features Guide</a:t>
            </a:r>
            <a:endParaRPr dirty="0"/>
          </a:p>
          <a:p>
            <a:pPr marL="457200" lvl="1" indent="-365760" algn="l" rtl="0">
              <a:lnSpc>
                <a:spcPct val="90000"/>
              </a:lnSpc>
              <a:spcBef>
                <a:spcPts val="900"/>
              </a:spcBef>
              <a:spcAft>
                <a:spcPts val="0"/>
              </a:spcAft>
              <a:buClr>
                <a:schemeClr val="dk1"/>
              </a:buClr>
              <a:buSzPts val="2100"/>
              <a:buChar char="•"/>
            </a:pPr>
            <a:r>
              <a:rPr lang="en-US" i="1" dirty="0"/>
              <a:t>Oracle Database Reference</a:t>
            </a:r>
            <a:endParaRPr dirty="0"/>
          </a:p>
          <a:p>
            <a:pPr marL="457200" lvl="1" indent="-365760" algn="l" rtl="0">
              <a:lnSpc>
                <a:spcPct val="90000"/>
              </a:lnSpc>
              <a:spcBef>
                <a:spcPts val="900"/>
              </a:spcBef>
              <a:spcAft>
                <a:spcPts val="0"/>
              </a:spcAft>
              <a:buClr>
                <a:schemeClr val="dk1"/>
              </a:buClr>
              <a:buSzPts val="2100"/>
              <a:buChar char="•"/>
            </a:pPr>
            <a:r>
              <a:rPr lang="en-US" i="1" dirty="0"/>
              <a:t>Oracle Database SQL Language Reference</a:t>
            </a:r>
            <a:endParaRPr dirty="0"/>
          </a:p>
          <a:p>
            <a:pPr marL="457200" lvl="1" indent="-365760" algn="l" rtl="0">
              <a:lnSpc>
                <a:spcPct val="90000"/>
              </a:lnSpc>
              <a:spcBef>
                <a:spcPts val="900"/>
              </a:spcBef>
              <a:spcAft>
                <a:spcPts val="0"/>
              </a:spcAft>
              <a:buClr>
                <a:schemeClr val="dk1"/>
              </a:buClr>
              <a:buSzPts val="2100"/>
              <a:buChar char="•"/>
            </a:pPr>
            <a:r>
              <a:rPr lang="en-US" i="1" dirty="0"/>
              <a:t>Oracle Database Concepts</a:t>
            </a:r>
            <a:endParaRPr dirty="0"/>
          </a:p>
          <a:p>
            <a:pPr marL="457200" lvl="1" indent="-365760" algn="l" rtl="0">
              <a:lnSpc>
                <a:spcPct val="90000"/>
              </a:lnSpc>
              <a:spcBef>
                <a:spcPts val="900"/>
              </a:spcBef>
              <a:spcAft>
                <a:spcPts val="0"/>
              </a:spcAft>
              <a:buClr>
                <a:schemeClr val="dk1"/>
              </a:buClr>
              <a:buSzPts val="2100"/>
              <a:buChar char="•"/>
            </a:pPr>
            <a:r>
              <a:rPr lang="en-US" i="1" dirty="0"/>
              <a:t>Oracle Database SQL Developer User’s Guide</a:t>
            </a:r>
            <a:endParaRPr dirty="0"/>
          </a:p>
        </p:txBody>
      </p:sp>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Changing Data in a Table</a:t>
            </a:r>
            <a:endParaRPr lang="es-VE" dirty="0"/>
          </a:p>
        </p:txBody>
      </p:sp>
      <p:sp>
        <p:nvSpPr>
          <p:cNvPr id="5" name="Marcador de contenido 4"/>
          <p:cNvSpPr>
            <a:spLocks noGrp="1"/>
          </p:cNvSpPr>
          <p:nvPr>
            <p:ph idx="1"/>
          </p:nvPr>
        </p:nvSpPr>
        <p:spPr/>
        <p:txBody>
          <a:bodyPr/>
          <a:lstStyle/>
          <a:p>
            <a:endParaRPr lang="es-VE" dirty="0"/>
          </a:p>
        </p:txBody>
      </p:sp>
      <p:grpSp>
        <p:nvGrpSpPr>
          <p:cNvPr id="6" name="Group 1"/>
          <p:cNvGrpSpPr>
            <a:grpSpLocks/>
          </p:cNvGrpSpPr>
          <p:nvPr/>
        </p:nvGrpSpPr>
        <p:grpSpPr bwMode="auto">
          <a:xfrm>
            <a:off x="2055812" y="1414461"/>
            <a:ext cx="8077200" cy="4638675"/>
            <a:chOff x="439738" y="1208088"/>
            <a:chExt cx="8077200" cy="4638675"/>
          </a:xfrm>
        </p:grpSpPr>
        <p:pic>
          <p:nvPicPr>
            <p:cNvPr id="7" name="Picture 20" descr="C:\salome_official\projects\11gR2_SQL 1\screenshots\les9_14s_b.gif"/>
            <p:cNvPicPr>
              <a:picLocks noChangeAspect="1" noChangeArrowheads="1"/>
            </p:cNvPicPr>
            <p:nvPr/>
          </p:nvPicPr>
          <p:blipFill>
            <a:blip r:embed="rId3" cstate="print"/>
            <a:srcRect/>
            <a:stretch>
              <a:fillRect/>
            </a:stretch>
          </p:blipFill>
          <p:spPr bwMode="auto">
            <a:xfrm>
              <a:off x="600075" y="4017963"/>
              <a:ext cx="7897813" cy="1828800"/>
            </a:xfrm>
            <a:prstGeom prst="rect">
              <a:avLst/>
            </a:prstGeom>
            <a:noFill/>
            <a:ln w="28575">
              <a:solidFill>
                <a:srgbClr val="F7941D"/>
              </a:solidFill>
              <a:miter lim="800000"/>
              <a:headEnd/>
              <a:tailEnd/>
            </a:ln>
          </p:spPr>
        </p:pic>
        <p:pic>
          <p:nvPicPr>
            <p:cNvPr id="8" name="Picture 19" descr="C:\salome_official\projects\11gR2_SQL 1\screenshots\les9_14s_a.gif"/>
            <p:cNvPicPr>
              <a:picLocks noChangeAspect="1" noChangeArrowheads="1"/>
            </p:cNvPicPr>
            <p:nvPr/>
          </p:nvPicPr>
          <p:blipFill>
            <a:blip r:embed="rId4" cstate="print"/>
            <a:srcRect/>
            <a:stretch>
              <a:fillRect/>
            </a:stretch>
          </p:blipFill>
          <p:spPr bwMode="auto">
            <a:xfrm>
              <a:off x="620713" y="1589088"/>
              <a:ext cx="7886700" cy="1828800"/>
            </a:xfrm>
            <a:prstGeom prst="rect">
              <a:avLst/>
            </a:prstGeom>
            <a:noFill/>
            <a:ln w="28575">
              <a:solidFill>
                <a:srgbClr val="F7941D"/>
              </a:solidFill>
              <a:miter lim="800000"/>
              <a:headEnd/>
              <a:tailEnd/>
            </a:ln>
          </p:spPr>
        </p:pic>
        <p:sp>
          <p:nvSpPr>
            <p:cNvPr id="9" name="Rectangle 3"/>
            <p:cNvSpPr>
              <a:spLocks noChangeArrowheads="1"/>
            </p:cNvSpPr>
            <p:nvPr/>
          </p:nvSpPr>
          <p:spPr bwMode="auto">
            <a:xfrm>
              <a:off x="468313" y="1208088"/>
              <a:ext cx="1570943"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a:t>
              </a:r>
            </a:p>
          </p:txBody>
        </p:sp>
        <p:sp>
          <p:nvSpPr>
            <p:cNvPr id="10" name="Rectangle 4"/>
            <p:cNvSpPr>
              <a:spLocks noChangeArrowheads="1"/>
            </p:cNvSpPr>
            <p:nvPr/>
          </p:nvSpPr>
          <p:spPr bwMode="auto">
            <a:xfrm>
              <a:off x="439738" y="3689350"/>
              <a:ext cx="5638800" cy="290513"/>
            </a:xfrm>
            <a:prstGeom prst="rect">
              <a:avLst/>
            </a:prstGeom>
            <a:noFill/>
            <a:ln w="9525">
              <a:noFill/>
              <a:miter lim="800000"/>
              <a:headEnd/>
              <a:tailEnd/>
            </a:ln>
          </p:spPr>
          <p:txBody>
            <a:bodyPr lIns="92075" tIns="46038" rIns="92075" bIns="46038">
              <a:spAutoFit/>
            </a:bodyPr>
            <a:lstStyle/>
            <a:p>
              <a:pPr defTabSz="346075">
                <a:lnSpc>
                  <a:spcPct val="65000"/>
                </a:lnSpc>
                <a:spcBef>
                  <a:spcPct val="35000"/>
                </a:spcBef>
                <a:tabLst>
                  <a:tab pos="576263" algn="l"/>
                </a:tabLst>
              </a:pPr>
              <a:r>
                <a:rPr lang="en-US" altLang="en-US" sz="2000" dirty="0"/>
                <a:t>Update rows in the </a:t>
              </a:r>
              <a:r>
                <a:rPr lang="en-US" altLang="en-US" sz="2000" dirty="0">
                  <a:latin typeface="Courier New" pitchFamily="49" charset="0"/>
                </a:rPr>
                <a:t>EMPLOYEES</a:t>
              </a:r>
              <a:r>
                <a:rPr lang="en-US" altLang="en-US" sz="2000" dirty="0"/>
                <a:t> table:</a:t>
              </a:r>
            </a:p>
          </p:txBody>
        </p:sp>
        <p:sp>
          <p:nvSpPr>
            <p:cNvPr id="11" name="Rectangle 8"/>
            <p:cNvSpPr>
              <a:spLocks noChangeArrowheads="1"/>
            </p:cNvSpPr>
            <p:nvPr/>
          </p:nvSpPr>
          <p:spPr bwMode="gray">
            <a:xfrm>
              <a:off x="8012113" y="4922838"/>
              <a:ext cx="495300" cy="685800"/>
            </a:xfrm>
            <a:prstGeom prst="rect">
              <a:avLst/>
            </a:prstGeom>
            <a:noFill/>
            <a:ln w="28575">
              <a:solidFill>
                <a:schemeClr val="tx1"/>
              </a:solidFill>
              <a:miter lim="800000"/>
              <a:headEnd type="none" w="sm" len="sm"/>
              <a:tailEnd type="none" w="sm" len="sm"/>
            </a:ln>
          </p:spPr>
          <p:txBody>
            <a:bodyPr wrap="none" anchor="ctr"/>
            <a:lstStyle/>
            <a:p>
              <a:pPr eaLnBrk="1" hangingPunct="1"/>
              <a:endParaRPr lang="en-IN" altLang="en-US" dirty="0"/>
            </a:p>
          </p:txBody>
        </p:sp>
        <p:sp>
          <p:nvSpPr>
            <p:cNvPr id="12" name="Freeform 9"/>
            <p:cNvSpPr>
              <a:spLocks/>
            </p:cNvSpPr>
            <p:nvPr/>
          </p:nvSpPr>
          <p:spPr bwMode="gray">
            <a:xfrm>
              <a:off x="5116513" y="3721645"/>
              <a:ext cx="1295400" cy="284611"/>
            </a:xfrm>
            <a:custGeom>
              <a:avLst/>
              <a:gdLst>
                <a:gd name="T0" fmla="*/ 0 w 220"/>
                <a:gd name="T1" fmla="*/ 0 h 411"/>
                <a:gd name="T2" fmla="*/ 2147483646 w 220"/>
                <a:gd name="T3" fmla="*/ 0 h 411"/>
                <a:gd name="T4" fmla="*/ 2147483646 w 220"/>
                <a:gd name="T5" fmla="*/ 2147483646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rgbClr val="F7941D"/>
              </a:solidFill>
              <a:prstDash val="solid"/>
              <a:round/>
              <a:headEnd type="none" w="med" len="med"/>
              <a:tailEnd type="triangle" w="lg" len="lg"/>
            </a:ln>
          </p:spPr>
          <p:txBody>
            <a:bodyPr/>
            <a:lstStyle/>
            <a:p>
              <a:endParaRPr lang="en-US" dirty="0"/>
            </a:p>
          </p:txBody>
        </p:sp>
        <p:sp>
          <p:nvSpPr>
            <p:cNvPr id="13" name="Rectangle 16"/>
            <p:cNvSpPr>
              <a:spLocks noChangeArrowheads="1"/>
            </p:cNvSpPr>
            <p:nvPr/>
          </p:nvSpPr>
          <p:spPr bwMode="gray">
            <a:xfrm>
              <a:off x="8059738" y="2484438"/>
              <a:ext cx="457200" cy="685800"/>
            </a:xfrm>
            <a:prstGeom prst="rect">
              <a:avLst/>
            </a:prstGeom>
            <a:noFill/>
            <a:ln w="28575">
              <a:solidFill>
                <a:schemeClr val="tx1"/>
              </a:solidFill>
              <a:miter lim="800000"/>
              <a:headEnd type="none" w="sm" len="sm"/>
              <a:tailEnd type="none" w="sm" len="sm"/>
            </a:ln>
          </p:spPr>
          <p:txBody>
            <a:bodyPr wrap="none" anchor="ctr"/>
            <a:lstStyle/>
            <a:p>
              <a:pPr eaLnBrk="1" hangingPunct="1"/>
              <a:endParaRPr lang="en-IN" alt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330</a:t>
            </a:fld>
            <a:endParaRPr lang="es-VE" dirty="0"/>
          </a:p>
        </p:txBody>
      </p:sp>
    </p:spTree>
    <p:extLst>
      <p:ext uri="{BB962C8B-B14F-4D97-AF65-F5344CB8AC3E}">
        <p14:creationId xmlns:p14="http://schemas.microsoft.com/office/powerpoint/2010/main" val="41189589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UPDATE</a:t>
            </a:r>
            <a:r>
              <a:rPr lang="en-US" altLang="en-US" dirty="0"/>
              <a:t> Statement Syntax</a:t>
            </a:r>
            <a:endParaRPr lang="es-VE" dirty="0"/>
          </a:p>
        </p:txBody>
      </p:sp>
      <p:sp>
        <p:nvSpPr>
          <p:cNvPr id="5" name="Marcador de contenido 4"/>
          <p:cNvSpPr>
            <a:spLocks noGrp="1"/>
          </p:cNvSpPr>
          <p:nvPr>
            <p:ph idx="1"/>
          </p:nvPr>
        </p:nvSpPr>
        <p:spPr/>
        <p:txBody>
          <a:bodyPr/>
          <a:lstStyle/>
          <a:p>
            <a:pPr lvl="1"/>
            <a:r>
              <a:rPr lang="en-US" altLang="en-US" dirty="0"/>
              <a:t>Modify existing values in a table with the </a:t>
            </a:r>
            <a:r>
              <a:rPr lang="en-US" altLang="en-US" dirty="0">
                <a:latin typeface="Courier New" pitchFamily="49" charset="0"/>
              </a:rPr>
              <a:t>UPDATE</a:t>
            </a:r>
            <a:r>
              <a:rPr lang="en-US" altLang="en-US" dirty="0"/>
              <a:t> statement:</a:t>
            </a:r>
          </a:p>
          <a:p>
            <a:pPr lvl="1">
              <a:buNone/>
            </a:pPr>
            <a:r>
              <a:rPr lang="en-US" altLang="en-US" dirty="0"/>
              <a:t/>
            </a:r>
            <a:br>
              <a:rPr lang="en-US" altLang="en-US" dirty="0"/>
            </a:br>
            <a:endParaRPr lang="en-US" altLang="en-US" dirty="0"/>
          </a:p>
          <a:p>
            <a:pPr lvl="1">
              <a:buNone/>
            </a:pPr>
            <a:endParaRPr lang="en-US" altLang="en-US" dirty="0"/>
          </a:p>
          <a:p>
            <a:pPr lvl="1"/>
            <a:r>
              <a:rPr lang="en-US" altLang="en-US" dirty="0"/>
              <a:t>Update more than one row at a time (if required).</a:t>
            </a:r>
          </a:p>
          <a:p>
            <a:endParaRPr lang="es-VE" dirty="0"/>
          </a:p>
        </p:txBody>
      </p:sp>
      <p:sp>
        <p:nvSpPr>
          <p:cNvPr id="8" name="Content Placeholder 2"/>
          <p:cNvSpPr txBox="1">
            <a:spLocks/>
          </p:cNvSpPr>
          <p:nvPr/>
        </p:nvSpPr>
        <p:spPr bwMode="gray">
          <a:xfrm>
            <a:off x="2781716" y="1710268"/>
            <a:ext cx="6781800" cy="928449"/>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UPDATE		</a:t>
            </a:r>
            <a:r>
              <a:rPr lang="en-US" altLang="en-US" sz="1600" b="1" i="1" dirty="0">
                <a:solidFill>
                  <a:schemeClr val="tx1">
                    <a:lumMod val="75000"/>
                  </a:schemeClr>
                </a:solidFill>
                <a:latin typeface="Courier New" panose="02070309020205020404" pitchFamily="49" charset="0"/>
                <a:cs typeface="Arial" panose="020B0604020202020204" pitchFamily="34" charset="0"/>
              </a:rPr>
              <a:t>table</a:t>
            </a: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SET		</a:t>
            </a:r>
            <a:r>
              <a:rPr lang="en-US" altLang="en-US" sz="1600" b="1" i="1" dirty="0">
                <a:solidFill>
                  <a:schemeClr val="tx1">
                    <a:lumMod val="75000"/>
                  </a:schemeClr>
                </a:solidFill>
                <a:latin typeface="Courier New" panose="02070309020205020404" pitchFamily="49" charset="0"/>
                <a:cs typeface="Arial" panose="020B0604020202020204" pitchFamily="34" charset="0"/>
              </a:rPr>
              <a:t>column</a:t>
            </a:r>
            <a:r>
              <a:rPr lang="en-US" altLang="en-US" sz="1600" b="1" dirty="0">
                <a:solidFill>
                  <a:schemeClr val="tx1">
                    <a:lumMod val="75000"/>
                  </a:schemeClr>
                </a:solidFill>
                <a:latin typeface="Courier New" panose="02070309020205020404" pitchFamily="49" charset="0"/>
                <a:cs typeface="Arial" panose="020B0604020202020204" pitchFamily="34" charset="0"/>
              </a:rPr>
              <a:t> = </a:t>
            </a:r>
            <a:r>
              <a:rPr lang="en-US" altLang="en-US" sz="1600" b="1" i="1" dirty="0">
                <a:solidFill>
                  <a:schemeClr val="tx1">
                    <a:lumMod val="75000"/>
                  </a:schemeClr>
                </a:solidFill>
                <a:latin typeface="Courier New" panose="02070309020205020404" pitchFamily="49" charset="0"/>
                <a:cs typeface="Arial" panose="020B0604020202020204" pitchFamily="34" charset="0"/>
              </a:rPr>
              <a:t>value</a:t>
            </a:r>
            <a:r>
              <a:rPr lang="en-US" altLang="en-US" sz="1600" b="1" dirty="0">
                <a:solidFill>
                  <a:schemeClr val="tx1">
                    <a:lumMod val="75000"/>
                  </a:schemeClr>
                </a:solidFill>
                <a:latin typeface="Courier New" panose="02070309020205020404" pitchFamily="49" charset="0"/>
                <a:cs typeface="Arial" panose="020B0604020202020204" pitchFamily="34" charset="0"/>
              </a:rPr>
              <a:t> [, </a:t>
            </a:r>
            <a:r>
              <a:rPr lang="en-US" altLang="en-US" sz="1600" b="1" i="1" dirty="0">
                <a:solidFill>
                  <a:schemeClr val="tx1">
                    <a:lumMod val="75000"/>
                  </a:schemeClr>
                </a:solidFill>
                <a:latin typeface="Courier New" panose="02070309020205020404" pitchFamily="49" charset="0"/>
                <a:cs typeface="Arial" panose="020B0604020202020204" pitchFamily="34" charset="0"/>
              </a:rPr>
              <a:t>column </a:t>
            </a:r>
            <a:r>
              <a:rPr lang="en-US" altLang="en-US" sz="1600" b="1" dirty="0">
                <a:solidFill>
                  <a:schemeClr val="tx1">
                    <a:lumMod val="75000"/>
                  </a:schemeClr>
                </a:solidFill>
                <a:latin typeface="Courier New" panose="02070309020205020404" pitchFamily="49" charset="0"/>
                <a:cs typeface="Arial" panose="020B0604020202020204" pitchFamily="34" charset="0"/>
              </a:rPr>
              <a:t>= </a:t>
            </a:r>
            <a:r>
              <a:rPr lang="en-US" altLang="en-US" sz="1600" b="1" i="1" dirty="0">
                <a:solidFill>
                  <a:schemeClr val="tx1">
                    <a:lumMod val="75000"/>
                  </a:schemeClr>
                </a:solidFill>
                <a:latin typeface="Courier New" panose="02070309020205020404" pitchFamily="49" charset="0"/>
                <a:cs typeface="Arial" panose="020B0604020202020204" pitchFamily="34" charset="0"/>
              </a:rPr>
              <a:t>value, ...</a:t>
            </a:r>
            <a:r>
              <a:rPr lang="en-US" altLang="en-US" sz="1600" b="1" dirty="0">
                <a:solidFill>
                  <a:schemeClr val="tx1">
                    <a:lumMod val="75000"/>
                  </a:schemeClr>
                </a:solidFill>
                <a:latin typeface="Courier New" panose="02070309020205020404" pitchFamily="49" charset="0"/>
                <a:cs typeface="Arial" panose="020B0604020202020204" pitchFamily="34" charset="0"/>
              </a:rPr>
              <a:t>]</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[WHERE 		</a:t>
            </a:r>
            <a:r>
              <a:rPr lang="en-US" altLang="en-US" sz="1600" b="1" i="1" dirty="0">
                <a:solidFill>
                  <a:schemeClr val="tx1">
                    <a:lumMod val="75000"/>
                  </a:schemeClr>
                </a:solidFill>
                <a:latin typeface="Courier New" panose="02070309020205020404" pitchFamily="49" charset="0"/>
                <a:cs typeface="Arial" panose="020B0604020202020204" pitchFamily="34" charset="0"/>
              </a:rPr>
              <a:t>condition</a:t>
            </a:r>
            <a:r>
              <a:rPr lang="en-US" altLang="en-US" sz="1600" b="1" dirty="0">
                <a:solidFill>
                  <a:schemeClr val="tx1">
                    <a:lumMod val="75000"/>
                  </a:schemeClr>
                </a:solidFill>
                <a:latin typeface="Courier New" panose="02070309020205020404" pitchFamily="49" charset="0"/>
                <a:cs typeface="Arial" panose="020B0604020202020204" pitchFamily="34" charset="0"/>
              </a:rPr>
              <a:t>];</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331</a:t>
            </a:fld>
            <a:endParaRPr lang="es-VE" dirty="0"/>
          </a:p>
        </p:txBody>
      </p:sp>
    </p:spTree>
    <p:extLst>
      <p:ext uri="{BB962C8B-B14F-4D97-AF65-F5344CB8AC3E}">
        <p14:creationId xmlns:p14="http://schemas.microsoft.com/office/powerpoint/2010/main" val="210176937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Updating Rows in a Table</a:t>
            </a:r>
            <a:endParaRPr lang="es-VE" dirty="0"/>
          </a:p>
        </p:txBody>
      </p:sp>
      <p:sp>
        <p:nvSpPr>
          <p:cNvPr id="5" name="Marcador de contenido 4"/>
          <p:cNvSpPr>
            <a:spLocks noGrp="1"/>
          </p:cNvSpPr>
          <p:nvPr>
            <p:ph idx="1"/>
          </p:nvPr>
        </p:nvSpPr>
        <p:spPr/>
        <p:txBody>
          <a:bodyPr>
            <a:normAutofit lnSpcReduction="10000"/>
          </a:bodyPr>
          <a:lstStyle/>
          <a:p>
            <a:pPr lvl="1"/>
            <a:r>
              <a:rPr lang="en-US" altLang="en-US" dirty="0"/>
              <a:t>Values for a specific row or rows are modified if you specify the </a:t>
            </a:r>
            <a:r>
              <a:rPr lang="en-US" altLang="en-US" dirty="0">
                <a:latin typeface="Courier New" pitchFamily="49" charset="0"/>
              </a:rPr>
              <a:t>WHERE</a:t>
            </a:r>
            <a:r>
              <a:rPr lang="en-US" altLang="en-US" dirty="0"/>
              <a:t> clause:</a:t>
            </a:r>
          </a:p>
          <a:p>
            <a:pPr lvl="2"/>
            <a:endParaRPr lang="en-US" altLang="en-US" dirty="0"/>
          </a:p>
          <a:p>
            <a:pPr lvl="2"/>
            <a:endParaRPr lang="en-US" altLang="en-US" dirty="0"/>
          </a:p>
          <a:p>
            <a:pPr lvl="2"/>
            <a:endParaRPr lang="en-US" altLang="en-US" dirty="0"/>
          </a:p>
          <a:p>
            <a:pPr lvl="2"/>
            <a:endParaRPr lang="en-US" altLang="en-US" dirty="0"/>
          </a:p>
          <a:p>
            <a:pPr lvl="1"/>
            <a:r>
              <a:rPr lang="en-US" altLang="en-US" dirty="0"/>
              <a:t>Values for all the rows in the table are modified if you omit the </a:t>
            </a:r>
            <a:r>
              <a:rPr lang="en-US" altLang="en-US" dirty="0">
                <a:latin typeface="Courier New" pitchFamily="49" charset="0"/>
              </a:rPr>
              <a:t>WHERE</a:t>
            </a:r>
            <a:r>
              <a:rPr lang="en-US" altLang="en-US" dirty="0"/>
              <a:t> clause:</a:t>
            </a:r>
          </a:p>
          <a:p>
            <a:pPr lvl="2"/>
            <a:endParaRPr lang="en-US" altLang="en-US" dirty="0"/>
          </a:p>
          <a:p>
            <a:pPr marL="939800" lvl="2" indent="0">
              <a:buNone/>
            </a:pPr>
            <a:endParaRPr lang="en-US" altLang="en-US" dirty="0"/>
          </a:p>
          <a:p>
            <a:pPr lvl="1"/>
            <a:r>
              <a:rPr lang="en-US" altLang="en-US" dirty="0"/>
              <a:t>Specify </a:t>
            </a:r>
            <a:r>
              <a:rPr lang="en-US" altLang="en-US" dirty="0">
                <a:latin typeface="Courier New" pitchFamily="49" charset="0"/>
              </a:rPr>
              <a:t>SET</a:t>
            </a:r>
            <a:r>
              <a:rPr lang="en-US" altLang="en-US" dirty="0"/>
              <a:t> </a:t>
            </a:r>
            <a:r>
              <a:rPr lang="en-US" altLang="en-US" i="1" dirty="0" err="1">
                <a:latin typeface="Courier New" pitchFamily="49" charset="0"/>
              </a:rPr>
              <a:t>column_name</a:t>
            </a:r>
            <a:r>
              <a:rPr lang="en-US" altLang="en-US" dirty="0">
                <a:latin typeface="Courier New" pitchFamily="49" charset="0"/>
              </a:rPr>
              <a:t>=</a:t>
            </a:r>
            <a:r>
              <a:rPr lang="en-US" altLang="en-US" dirty="0"/>
              <a:t> </a:t>
            </a:r>
            <a:r>
              <a:rPr lang="en-US" altLang="en-US" dirty="0">
                <a:latin typeface="Courier New" pitchFamily="49" charset="0"/>
              </a:rPr>
              <a:t>NULL</a:t>
            </a:r>
            <a:r>
              <a:rPr lang="en-US" altLang="en-US" dirty="0"/>
              <a:t> to update a column value to </a:t>
            </a:r>
            <a:r>
              <a:rPr lang="en-US" altLang="en-US" dirty="0">
                <a:latin typeface="Courier New" pitchFamily="49" charset="0"/>
              </a:rPr>
              <a:t>NULL</a:t>
            </a:r>
            <a:r>
              <a:rPr lang="en-US" altLang="en-US" dirty="0"/>
              <a:t>.</a:t>
            </a:r>
          </a:p>
          <a:p>
            <a:endParaRPr lang="es-VE" dirty="0"/>
          </a:p>
        </p:txBody>
      </p:sp>
      <p:grpSp>
        <p:nvGrpSpPr>
          <p:cNvPr id="6" name="Group 2"/>
          <p:cNvGrpSpPr/>
          <p:nvPr/>
        </p:nvGrpSpPr>
        <p:grpSpPr>
          <a:xfrm>
            <a:off x="2270876" y="4477759"/>
            <a:ext cx="8064500" cy="928449"/>
            <a:chOff x="2062162" y="4253152"/>
            <a:chExt cx="8064500" cy="928449"/>
          </a:xfrm>
          <a:solidFill>
            <a:srgbClr val="F7941D"/>
          </a:solidFill>
        </p:grpSpPr>
        <p:sp>
          <p:nvSpPr>
            <p:cNvPr id="7" name="Content Placeholder 2"/>
            <p:cNvSpPr txBox="1">
              <a:spLocks/>
            </p:cNvSpPr>
            <p:nvPr/>
          </p:nvSpPr>
          <p:spPr bwMode="gray">
            <a:xfrm>
              <a:off x="2062162" y="4253152"/>
              <a:ext cx="8064500" cy="928449"/>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UPDATE 	copy_emp</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SET    	department_id = 110;</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pic>
          <p:nvPicPr>
            <p:cNvPr id="8" name="Picture 11" descr="C:\project-SQLFund1\images\img09-rowsupdated.gif"/>
            <p:cNvPicPr>
              <a:picLocks noChangeAspect="1" noChangeArrowheads="1"/>
            </p:cNvPicPr>
            <p:nvPr/>
          </p:nvPicPr>
          <p:blipFill>
            <a:blip r:embed="rId3" cstate="print"/>
            <a:srcRect/>
            <a:stretch>
              <a:fillRect/>
            </a:stretch>
          </p:blipFill>
          <p:spPr bwMode="gray">
            <a:xfrm>
              <a:off x="2128838" y="4876801"/>
              <a:ext cx="1268413" cy="239713"/>
            </a:xfrm>
            <a:prstGeom prst="rect">
              <a:avLst/>
            </a:prstGeom>
            <a:grpFill/>
            <a:ln w="9525">
              <a:solidFill>
                <a:schemeClr val="tx1"/>
              </a:solidFill>
              <a:miter lim="800000"/>
              <a:headEnd/>
              <a:tailEnd/>
            </a:ln>
          </p:spPr>
        </p:pic>
      </p:grpSp>
      <p:grpSp>
        <p:nvGrpSpPr>
          <p:cNvPr id="9" name="Group 1"/>
          <p:cNvGrpSpPr/>
          <p:nvPr/>
        </p:nvGrpSpPr>
        <p:grpSpPr>
          <a:xfrm>
            <a:off x="2204201" y="2130678"/>
            <a:ext cx="8064500" cy="1295401"/>
            <a:chOff x="2062162" y="1981199"/>
            <a:chExt cx="8064500" cy="1295401"/>
          </a:xfrm>
          <a:solidFill>
            <a:srgbClr val="F7941D"/>
          </a:solidFill>
        </p:grpSpPr>
        <p:sp>
          <p:nvSpPr>
            <p:cNvPr id="10" name="Content Placeholder 2"/>
            <p:cNvSpPr txBox="1">
              <a:spLocks/>
            </p:cNvSpPr>
            <p:nvPr/>
          </p:nvSpPr>
          <p:spPr bwMode="gray">
            <a:xfrm>
              <a:off x="2062162" y="1981199"/>
              <a:ext cx="8064500" cy="895290"/>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UPDATE employees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SET    department_id = 50</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WHERE  employee_id = 113;</a:t>
              </a:r>
            </a:p>
          </p:txBody>
        </p:sp>
        <p:sp>
          <p:nvSpPr>
            <p:cNvPr id="11" name="Rectangle 5"/>
            <p:cNvSpPr>
              <a:spLocks noChangeArrowheads="1"/>
            </p:cNvSpPr>
            <p:nvPr/>
          </p:nvSpPr>
          <p:spPr bwMode="gray">
            <a:xfrm>
              <a:off x="2128837" y="2609851"/>
              <a:ext cx="3335338" cy="252413"/>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2" name="Picture 1"/>
            <p:cNvPicPr>
              <a:picLocks noChangeAspect="1" noChangeArrowheads="1"/>
            </p:cNvPicPr>
            <p:nvPr/>
          </p:nvPicPr>
          <p:blipFill>
            <a:blip r:embed="rId4" cstate="print"/>
            <a:srcRect/>
            <a:stretch>
              <a:fillRect/>
            </a:stretch>
          </p:blipFill>
          <p:spPr bwMode="auto">
            <a:xfrm>
              <a:off x="2070628" y="2971800"/>
              <a:ext cx="1157799" cy="304800"/>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332</a:t>
            </a:fld>
            <a:endParaRPr lang="es-VE" dirty="0"/>
          </a:p>
        </p:txBody>
      </p:sp>
    </p:spTree>
    <p:extLst>
      <p:ext uri="{BB962C8B-B14F-4D97-AF65-F5344CB8AC3E}">
        <p14:creationId xmlns:p14="http://schemas.microsoft.com/office/powerpoint/2010/main" val="34586878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Updating Two Columns with a </a:t>
            </a:r>
            <a:r>
              <a:rPr lang="en-US" altLang="en-US" sz="4400" dirty="0" err="1"/>
              <a:t>Subquery</a:t>
            </a:r>
            <a:endParaRPr lang="es-VE" sz="4400" dirty="0"/>
          </a:p>
        </p:txBody>
      </p:sp>
      <p:sp>
        <p:nvSpPr>
          <p:cNvPr id="5" name="Marcador de contenido 4"/>
          <p:cNvSpPr>
            <a:spLocks noGrp="1"/>
          </p:cNvSpPr>
          <p:nvPr>
            <p:ph idx="1"/>
          </p:nvPr>
        </p:nvSpPr>
        <p:spPr/>
        <p:txBody>
          <a:bodyPr/>
          <a:lstStyle/>
          <a:p>
            <a:pPr marL="0" indent="0">
              <a:buNone/>
            </a:pPr>
            <a:r>
              <a:rPr lang="en-US" altLang="en-US" dirty="0">
                <a:latin typeface="Arial" charset="0"/>
              </a:rPr>
              <a:t>Update employee 103’s job and salary to match those of employee 205.</a:t>
            </a:r>
          </a:p>
          <a:p>
            <a:pPr marL="0" indent="0">
              <a:buNone/>
            </a:pPr>
            <a:endParaRPr lang="es-VE" dirty="0"/>
          </a:p>
        </p:txBody>
      </p:sp>
      <p:grpSp>
        <p:nvGrpSpPr>
          <p:cNvPr id="6" name="Group 1"/>
          <p:cNvGrpSpPr/>
          <p:nvPr/>
        </p:nvGrpSpPr>
        <p:grpSpPr>
          <a:xfrm>
            <a:off x="2062162" y="2394239"/>
            <a:ext cx="8064500" cy="2069523"/>
            <a:chOff x="2062162" y="2353845"/>
            <a:chExt cx="8064500" cy="2069523"/>
          </a:xfrm>
        </p:grpSpPr>
        <p:sp>
          <p:nvSpPr>
            <p:cNvPr id="7" name="Content Placeholder 2"/>
            <p:cNvSpPr txBox="1">
              <a:spLocks/>
            </p:cNvSpPr>
            <p:nvPr/>
          </p:nvSpPr>
          <p:spPr bwMode="gray">
            <a:xfrm>
              <a:off x="2062162" y="2353845"/>
              <a:ext cx="8064500" cy="169110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UPDATE   employees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SET      (job_id,salary)  = (SELECT  job_id,salary</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FROM    employees </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WHERE   employee_id = 205)</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WHERE    employee_id    =  103;</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3"/>
            <p:cNvSpPr>
              <a:spLocks noChangeArrowheads="1"/>
            </p:cNvSpPr>
            <p:nvPr/>
          </p:nvSpPr>
          <p:spPr bwMode="gray">
            <a:xfrm>
              <a:off x="2185987" y="2740026"/>
              <a:ext cx="6858000" cy="1014413"/>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9" name="Picture 1"/>
            <p:cNvPicPr>
              <a:picLocks noChangeAspect="1" noChangeArrowheads="1"/>
            </p:cNvPicPr>
            <p:nvPr/>
          </p:nvPicPr>
          <p:blipFill>
            <a:blip r:embed="rId3" cstate="print"/>
            <a:srcRect/>
            <a:stretch>
              <a:fillRect/>
            </a:stretch>
          </p:blipFill>
          <p:spPr bwMode="auto">
            <a:xfrm>
              <a:off x="2185987" y="4118568"/>
              <a:ext cx="1157799" cy="3048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333</a:t>
            </a:fld>
            <a:endParaRPr lang="es-VE" dirty="0"/>
          </a:p>
        </p:txBody>
      </p:sp>
    </p:spTree>
    <p:extLst>
      <p:ext uri="{BB962C8B-B14F-4D97-AF65-F5344CB8AC3E}">
        <p14:creationId xmlns:p14="http://schemas.microsoft.com/office/powerpoint/2010/main" val="17666656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Updating Rows Based on Another Table</a:t>
            </a:r>
            <a:endParaRPr lang="es-VE" sz="4400" dirty="0"/>
          </a:p>
        </p:txBody>
      </p:sp>
      <p:sp>
        <p:nvSpPr>
          <p:cNvPr id="5" name="Marcador de contenido 4"/>
          <p:cNvSpPr>
            <a:spLocks noGrp="1"/>
          </p:cNvSpPr>
          <p:nvPr>
            <p:ph idx="1"/>
          </p:nvPr>
        </p:nvSpPr>
        <p:spPr/>
        <p:txBody>
          <a:bodyPr/>
          <a:lstStyle/>
          <a:p>
            <a:pPr marL="0" indent="0">
              <a:buNone/>
            </a:pPr>
            <a:r>
              <a:rPr lang="en-US" altLang="en-US" dirty="0">
                <a:latin typeface="Arial" charset="0"/>
              </a:rPr>
              <a:t>Use the </a:t>
            </a:r>
            <a:r>
              <a:rPr lang="en-US" altLang="en-US" dirty="0" err="1">
                <a:latin typeface="Arial" charset="0"/>
              </a:rPr>
              <a:t>subqueries</a:t>
            </a:r>
            <a:r>
              <a:rPr lang="en-US" altLang="en-US" dirty="0">
                <a:latin typeface="Arial" charset="0"/>
              </a:rPr>
              <a:t> in the </a:t>
            </a:r>
            <a:r>
              <a:rPr lang="en-US" altLang="en-US" dirty="0">
                <a:latin typeface="Courier New" pitchFamily="49" charset="0"/>
              </a:rPr>
              <a:t>UPDATE</a:t>
            </a:r>
            <a:r>
              <a:rPr lang="en-US" altLang="en-US" dirty="0">
                <a:latin typeface="Arial" charset="0"/>
              </a:rPr>
              <a:t> statements to update row values in a table based on values from another table:</a:t>
            </a:r>
          </a:p>
          <a:p>
            <a:pPr marL="0" indent="0">
              <a:buNone/>
            </a:pPr>
            <a:endParaRPr lang="es-VE" dirty="0"/>
          </a:p>
        </p:txBody>
      </p:sp>
      <p:grpSp>
        <p:nvGrpSpPr>
          <p:cNvPr id="6" name="Group 1"/>
          <p:cNvGrpSpPr/>
          <p:nvPr/>
        </p:nvGrpSpPr>
        <p:grpSpPr>
          <a:xfrm>
            <a:off x="2062162" y="2318177"/>
            <a:ext cx="8064500" cy="2221647"/>
            <a:chOff x="2062162" y="2121754"/>
            <a:chExt cx="8064500" cy="2221647"/>
          </a:xfrm>
          <a:solidFill>
            <a:srgbClr val="F7941D"/>
          </a:solidFill>
        </p:grpSpPr>
        <p:sp>
          <p:nvSpPr>
            <p:cNvPr id="7" name="Content Placeholder 2"/>
            <p:cNvSpPr txBox="1">
              <a:spLocks/>
            </p:cNvSpPr>
            <p:nvPr/>
          </p:nvSpPr>
          <p:spPr bwMode="gray">
            <a:xfrm>
              <a:off x="2062162" y="2121754"/>
              <a:ext cx="8064500" cy="2221647"/>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a:tabLst>
                  <a:tab pos="1200150" algn="l"/>
                </a:tabLst>
                <a:defRPr/>
              </a:pPr>
              <a:r>
                <a:rPr lang="en-US" sz="1600" b="1" dirty="0">
                  <a:solidFill>
                    <a:schemeClr val="tx1">
                      <a:lumMod val="75000"/>
                    </a:schemeClr>
                  </a:solidFill>
                  <a:latin typeface="Courier New" pitchFamily="49" charset="0"/>
                </a:rPr>
                <a:t>UPDATE  copy_emp</a:t>
              </a:r>
            </a:p>
            <a:p>
              <a:pPr>
                <a:tabLst>
                  <a:tab pos="1200150" algn="l"/>
                </a:tabLst>
                <a:defRPr/>
              </a:pPr>
              <a:r>
                <a:rPr lang="en-US" sz="1600" b="1" dirty="0">
                  <a:solidFill>
                    <a:schemeClr val="tx1">
                      <a:lumMod val="75000"/>
                    </a:schemeClr>
                  </a:solidFill>
                  <a:latin typeface="Courier New" pitchFamily="49" charset="0"/>
                </a:rPr>
                <a:t>SET     department_id  =  (SELECT department_id</a:t>
              </a:r>
            </a:p>
            <a:p>
              <a:pPr>
                <a:tabLst>
                  <a:tab pos="1200150" algn="l"/>
                </a:tabLst>
                <a:defRPr/>
              </a:pPr>
              <a:r>
                <a:rPr lang="en-US" sz="1600" b="1" dirty="0">
                  <a:solidFill>
                    <a:schemeClr val="tx1">
                      <a:lumMod val="75000"/>
                    </a:schemeClr>
                  </a:solidFill>
                  <a:latin typeface="Courier New" pitchFamily="49" charset="0"/>
                </a:rPr>
                <a:t>                           FROM employees</a:t>
              </a:r>
            </a:p>
            <a:p>
              <a:pPr>
                <a:tabLst>
                  <a:tab pos="1200150" algn="l"/>
                </a:tabLst>
                <a:defRPr/>
              </a:pPr>
              <a:r>
                <a:rPr lang="en-US" sz="1600" b="1" dirty="0">
                  <a:solidFill>
                    <a:schemeClr val="tx1">
                      <a:lumMod val="75000"/>
                    </a:schemeClr>
                  </a:solidFill>
                  <a:latin typeface="Courier New" pitchFamily="49" charset="0"/>
                </a:rPr>
                <a:t>                           WHERE employee_id = 100)</a:t>
              </a:r>
            </a:p>
            <a:p>
              <a:pPr>
                <a:tabLst>
                  <a:tab pos="1200150" algn="l"/>
                </a:tabLst>
                <a:defRPr/>
              </a:pPr>
              <a:r>
                <a:rPr lang="en-US" sz="1600" b="1" dirty="0">
                  <a:solidFill>
                    <a:schemeClr val="tx1">
                      <a:lumMod val="75000"/>
                    </a:schemeClr>
                  </a:solidFill>
                  <a:latin typeface="Courier New" pitchFamily="49" charset="0"/>
                </a:rPr>
                <a:t>WHERE   job_id         =  (SELECT job_id</a:t>
              </a:r>
            </a:p>
            <a:p>
              <a:pPr>
                <a:tabLst>
                  <a:tab pos="1200150" algn="l"/>
                </a:tabLst>
                <a:defRPr/>
              </a:pPr>
              <a:r>
                <a:rPr lang="en-US" sz="1600" b="1" dirty="0">
                  <a:solidFill>
                    <a:schemeClr val="tx1">
                      <a:lumMod val="75000"/>
                    </a:schemeClr>
                  </a:solidFill>
                  <a:latin typeface="Courier New" pitchFamily="49" charset="0"/>
                </a:rPr>
                <a:t>                           FROM employees</a:t>
              </a:r>
            </a:p>
            <a:p>
              <a:pPr>
                <a:tabLst>
                  <a:tab pos="1200150" algn="l"/>
                </a:tabLst>
                <a:defRPr/>
              </a:pPr>
              <a:r>
                <a:rPr lang="en-US" sz="1600" b="1" dirty="0">
                  <a:solidFill>
                    <a:schemeClr val="tx1">
                      <a:lumMod val="75000"/>
                    </a:schemeClr>
                  </a:solidFill>
                  <a:latin typeface="Courier New" pitchFamily="49" charset="0"/>
                </a:rPr>
                <a:t>                           WHERE employee_id = 200);</a:t>
              </a:r>
              <a:endParaRPr lang="en-US" sz="1600" b="1" dirty="0">
                <a:solidFill>
                  <a:schemeClr val="tx1">
                    <a:lumMod val="75000"/>
                  </a:schemeClr>
                </a:solidFill>
                <a:effectLst>
                  <a:outerShdw blurRad="38100" dist="38100" dir="2700000" algn="tl">
                    <a:srgbClr val="000000"/>
                  </a:outerShdw>
                </a:effectLst>
                <a:latin typeface="Courier New" pitchFamily="49" charset="0"/>
              </a:endParaRPr>
            </a:p>
            <a:p>
              <a:pPr>
                <a:tabLst>
                  <a:tab pos="1200150" algn="l"/>
                </a:tabLst>
                <a:defRPr/>
              </a:pPr>
              <a:endParaRPr lang="en-US" sz="1600" b="1" dirty="0">
                <a:solidFill>
                  <a:schemeClr val="tx1">
                    <a:lumMod val="75000"/>
                  </a:schemeClr>
                </a:solidFill>
                <a:latin typeface="Courier New" pitchFamily="49" charset="0"/>
              </a:endParaRPr>
            </a:p>
          </p:txBody>
        </p:sp>
        <p:sp>
          <p:nvSpPr>
            <p:cNvPr id="8" name="Rectangle 5"/>
            <p:cNvSpPr>
              <a:spLocks noChangeArrowheads="1"/>
            </p:cNvSpPr>
            <p:nvPr/>
          </p:nvSpPr>
          <p:spPr bwMode="gray">
            <a:xfrm>
              <a:off x="3090862" y="2265364"/>
              <a:ext cx="1282700" cy="32543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6"/>
            <p:cNvSpPr>
              <a:spLocks noChangeArrowheads="1"/>
            </p:cNvSpPr>
            <p:nvPr/>
          </p:nvSpPr>
          <p:spPr bwMode="gray">
            <a:xfrm>
              <a:off x="6188075" y="3051175"/>
              <a:ext cx="2514600"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Rectangle 7"/>
            <p:cNvSpPr>
              <a:spLocks noChangeArrowheads="1"/>
            </p:cNvSpPr>
            <p:nvPr/>
          </p:nvSpPr>
          <p:spPr bwMode="gray">
            <a:xfrm>
              <a:off x="6188075" y="3776663"/>
              <a:ext cx="2514600"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1" name="Picture 1"/>
            <p:cNvPicPr>
              <a:picLocks noChangeAspect="1" noChangeArrowheads="1"/>
            </p:cNvPicPr>
            <p:nvPr/>
          </p:nvPicPr>
          <p:blipFill>
            <a:blip r:embed="rId3" cstate="print"/>
            <a:srcRect/>
            <a:stretch>
              <a:fillRect/>
            </a:stretch>
          </p:blipFill>
          <p:spPr bwMode="auto">
            <a:xfrm>
              <a:off x="2193414" y="3962400"/>
              <a:ext cx="1157799" cy="304800"/>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334</a:t>
            </a:fld>
            <a:endParaRPr lang="es-VE" dirty="0"/>
          </a:p>
        </p:txBody>
      </p:sp>
    </p:spTree>
    <p:extLst>
      <p:ext uri="{BB962C8B-B14F-4D97-AF65-F5344CB8AC3E}">
        <p14:creationId xmlns:p14="http://schemas.microsoft.com/office/powerpoint/2010/main" val="35294677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7" name="Marcador de contenido 6"/>
          <p:cNvSpPr>
            <a:spLocks noGrp="1"/>
          </p:cNvSpPr>
          <p:nvPr>
            <p:ph idx="1"/>
          </p:nvPr>
        </p:nvSpPr>
        <p:spPr/>
        <p:txBody>
          <a:bodyPr>
            <a:normAutofit fontScale="92500" lnSpcReduction="10000"/>
          </a:bodyPr>
          <a:lstStyle/>
          <a:p>
            <a:pPr lvl="1">
              <a:buClr>
                <a:srgbClr val="A6A6A6"/>
              </a:buClr>
            </a:pPr>
            <a:r>
              <a:rPr lang="en-US" altLang="en-US" dirty="0">
                <a:solidFill>
                  <a:schemeClr val="tx1"/>
                </a:solidFill>
              </a:rPr>
              <a:t>Adding new rows in a table</a:t>
            </a:r>
          </a:p>
          <a:p>
            <a:pPr lvl="2">
              <a:buClr>
                <a:srgbClr val="A6A6A6"/>
              </a:buClr>
            </a:pPr>
            <a:r>
              <a:rPr lang="en-US" altLang="en-US" dirty="0">
                <a:solidFill>
                  <a:schemeClr val="tx1"/>
                </a:solidFill>
                <a:latin typeface="Courier New" pitchFamily="49" charset="0"/>
              </a:rPr>
              <a:t>INSERT</a:t>
            </a:r>
            <a:r>
              <a:rPr lang="en-US" altLang="en-US" dirty="0">
                <a:solidFill>
                  <a:schemeClr val="tx1"/>
                </a:solidFill>
              </a:rPr>
              <a:t> statement</a:t>
            </a:r>
          </a:p>
          <a:p>
            <a:pPr lvl="1">
              <a:buClr>
                <a:srgbClr val="A6A6A6"/>
              </a:buClr>
            </a:pPr>
            <a:r>
              <a:rPr lang="en-US" altLang="en-US" dirty="0">
                <a:solidFill>
                  <a:schemeClr val="tx1"/>
                </a:solidFill>
              </a:rPr>
              <a:t>Changing data in a table</a:t>
            </a:r>
          </a:p>
          <a:p>
            <a:pPr lvl="2">
              <a:buClr>
                <a:srgbClr val="A6A6A6"/>
              </a:buClr>
            </a:pPr>
            <a:r>
              <a:rPr lang="en-US" altLang="en-US" dirty="0">
                <a:solidFill>
                  <a:schemeClr val="tx1"/>
                </a:solidFill>
                <a:latin typeface="Courier New" pitchFamily="49" charset="0"/>
              </a:rPr>
              <a:t>UPDATE</a:t>
            </a:r>
            <a:r>
              <a:rPr lang="en-US" altLang="en-US" dirty="0">
                <a:solidFill>
                  <a:schemeClr val="tx1"/>
                </a:solidFill>
              </a:rPr>
              <a:t> statement</a:t>
            </a:r>
          </a:p>
          <a:p>
            <a:pPr lvl="1">
              <a:buClr>
                <a:srgbClr val="F7941D"/>
              </a:buClr>
            </a:pPr>
            <a:r>
              <a:rPr lang="en-US" altLang="en-US" dirty="0">
                <a:solidFill>
                  <a:schemeClr val="tx1"/>
                </a:solidFill>
              </a:rPr>
              <a:t>Removing rows from a table:</a:t>
            </a:r>
          </a:p>
          <a:p>
            <a:pPr lvl="2">
              <a:buClr>
                <a:srgbClr val="F7941D"/>
              </a:buClr>
            </a:pPr>
            <a:r>
              <a:rPr lang="en-US" altLang="en-US" dirty="0">
                <a:solidFill>
                  <a:schemeClr val="tx1"/>
                </a:solidFill>
                <a:latin typeface="Courier New" pitchFamily="49" charset="0"/>
              </a:rPr>
              <a:t>DELETE</a:t>
            </a:r>
            <a:r>
              <a:rPr lang="en-US" altLang="en-US" dirty="0">
                <a:solidFill>
                  <a:schemeClr val="tx1"/>
                </a:solidFill>
              </a:rPr>
              <a:t> statement</a:t>
            </a:r>
          </a:p>
          <a:p>
            <a:pPr lvl="2">
              <a:buClr>
                <a:srgbClr val="F7941D"/>
              </a:buClr>
            </a:pPr>
            <a:r>
              <a:rPr lang="en-US" altLang="en-US" dirty="0">
                <a:solidFill>
                  <a:schemeClr val="tx1"/>
                </a:solidFill>
                <a:latin typeface="Courier New" pitchFamily="49" charset="0"/>
              </a:rPr>
              <a:t>TRUNCATE</a:t>
            </a:r>
            <a:r>
              <a:rPr lang="en-US" altLang="en-US" dirty="0">
                <a:solidFill>
                  <a:schemeClr val="tx1"/>
                </a:solidFill>
              </a:rPr>
              <a:t> statement</a:t>
            </a:r>
          </a:p>
          <a:p>
            <a:pPr lvl="1">
              <a:buClr>
                <a:srgbClr val="A6A6A6"/>
              </a:buClr>
            </a:pPr>
            <a:r>
              <a:rPr lang="en-US" altLang="en-US" dirty="0">
                <a:solidFill>
                  <a:schemeClr val="tx1"/>
                </a:solidFill>
              </a:rPr>
              <a:t>Database transaction control using </a:t>
            </a:r>
            <a:r>
              <a:rPr lang="en-US" altLang="en-US" dirty="0">
                <a:solidFill>
                  <a:schemeClr val="tx1"/>
                </a:solidFill>
                <a:latin typeface="Courier New" pitchFamily="49" charset="0"/>
              </a:rPr>
              <a:t>COMMIT</a:t>
            </a:r>
            <a:r>
              <a:rPr lang="en-US" altLang="en-US" dirty="0">
                <a:solidFill>
                  <a:schemeClr val="tx1"/>
                </a:solidFill>
              </a:rPr>
              <a:t>, </a:t>
            </a:r>
            <a:r>
              <a:rPr lang="en-US" altLang="en-US" dirty="0">
                <a:solidFill>
                  <a:schemeClr val="tx1"/>
                </a:solidFill>
                <a:latin typeface="Courier New" pitchFamily="49" charset="0"/>
              </a:rPr>
              <a:t>ROLLBACK</a:t>
            </a:r>
            <a:r>
              <a:rPr lang="en-US" altLang="en-US" dirty="0">
                <a:solidFill>
                  <a:schemeClr val="tx1"/>
                </a:solidFill>
              </a:rPr>
              <a:t>, and </a:t>
            </a:r>
            <a:r>
              <a:rPr lang="en-US" altLang="en-US" dirty="0">
                <a:solidFill>
                  <a:schemeClr val="tx1"/>
                </a:solidFill>
                <a:latin typeface="Courier New" pitchFamily="49" charset="0"/>
              </a:rPr>
              <a:t>SAVEPOINT</a:t>
            </a:r>
          </a:p>
          <a:p>
            <a:pPr lvl="1">
              <a:buClr>
                <a:srgbClr val="A6A6A6"/>
              </a:buClr>
            </a:pPr>
            <a:r>
              <a:rPr lang="en-US" altLang="en-US" dirty="0">
                <a:solidFill>
                  <a:schemeClr val="tx1"/>
                </a:solidFill>
              </a:rPr>
              <a:t>Read consistency</a:t>
            </a:r>
          </a:p>
          <a:p>
            <a:pPr lvl="1">
              <a:buClr>
                <a:srgbClr val="A6A6A6"/>
              </a:buClr>
            </a:pPr>
            <a:r>
              <a:rPr lang="en-US" altLang="en-US" dirty="0">
                <a:solidFill>
                  <a:schemeClr val="tx1"/>
                </a:solidFill>
              </a:rPr>
              <a:t>Manual Data Locking</a:t>
            </a:r>
          </a:p>
          <a:p>
            <a:pPr lvl="2">
              <a:buClr>
                <a:srgbClr val="A6A6A6"/>
              </a:buClr>
            </a:pPr>
            <a:r>
              <a:rPr lang="en-US" altLang="en-US" dirty="0">
                <a:solidFill>
                  <a:schemeClr val="tx1"/>
                </a:solidFill>
                <a:latin typeface="Courier New" pitchFamily="49" charset="0"/>
              </a:rPr>
              <a:t>FOR UPDATE</a:t>
            </a:r>
            <a:r>
              <a:rPr lang="en-US" altLang="en-US" sz="2100" dirty="0">
                <a:solidFill>
                  <a:schemeClr val="tx1"/>
                </a:solidFill>
              </a:rPr>
              <a:t> clause in a </a:t>
            </a:r>
            <a:r>
              <a:rPr lang="en-US" altLang="en-US" dirty="0">
                <a:solidFill>
                  <a:schemeClr val="tx1"/>
                </a:solidFill>
                <a:latin typeface="Courier New" pitchFamily="49" charset="0"/>
              </a:rPr>
              <a:t>SELECT</a:t>
            </a:r>
            <a:r>
              <a:rPr lang="en-US" altLang="en-US" sz="2100" dirty="0">
                <a:solidFill>
                  <a:schemeClr val="tx1"/>
                </a:solidFill>
              </a:rPr>
              <a:t> statement</a:t>
            </a:r>
          </a:p>
          <a:p>
            <a:pPr lvl="2">
              <a:buClr>
                <a:srgbClr val="A6A6A6"/>
              </a:buClr>
            </a:pPr>
            <a:r>
              <a:rPr lang="en-US" altLang="en-US" dirty="0">
                <a:solidFill>
                  <a:schemeClr val="tx1"/>
                </a:solidFill>
                <a:latin typeface="Courier New" pitchFamily="49" charset="0"/>
              </a:rPr>
              <a:t>LOCK TABLE</a:t>
            </a:r>
            <a:r>
              <a:rPr lang="en-US" altLang="en-US" sz="2100" dirty="0">
                <a:solidFill>
                  <a:schemeClr val="tx1"/>
                </a:solidFill>
              </a:rPr>
              <a:t> statement</a:t>
            </a:r>
            <a:endParaRPr lang="en-US" altLang="en-US" dirty="0">
              <a:solidFill>
                <a:schemeClr val="tx1"/>
              </a:solidFill>
            </a:endParaRP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335</a:t>
            </a:fld>
            <a:endParaRPr lang="es-VE" dirty="0"/>
          </a:p>
        </p:txBody>
      </p:sp>
    </p:spTree>
    <p:extLst>
      <p:ext uri="{BB962C8B-B14F-4D97-AF65-F5344CB8AC3E}">
        <p14:creationId xmlns:p14="http://schemas.microsoft.com/office/powerpoint/2010/main" val="3903782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Removing a Row from a Table </a:t>
            </a:r>
            <a:endParaRPr lang="es-VE" dirty="0"/>
          </a:p>
        </p:txBody>
      </p:sp>
      <p:grpSp>
        <p:nvGrpSpPr>
          <p:cNvPr id="6" name="Group 1"/>
          <p:cNvGrpSpPr>
            <a:grpSpLocks/>
          </p:cNvGrpSpPr>
          <p:nvPr/>
        </p:nvGrpSpPr>
        <p:grpSpPr bwMode="auto">
          <a:xfrm>
            <a:off x="3341687" y="1366836"/>
            <a:ext cx="5871107" cy="4735512"/>
            <a:chOff x="742950" y="1219200"/>
            <a:chExt cx="5871107" cy="4735513"/>
          </a:xfrm>
        </p:grpSpPr>
        <p:pic>
          <p:nvPicPr>
            <p:cNvPr id="7" name="Picture 11" descr="C:\salome_official\projects\11gR2_SQL 1\screenshots\les9_20s_a.gif"/>
            <p:cNvPicPr>
              <a:picLocks noChangeAspect="1" noChangeArrowheads="1"/>
            </p:cNvPicPr>
            <p:nvPr/>
          </p:nvPicPr>
          <p:blipFill>
            <a:blip r:embed="rId3" cstate="print"/>
            <a:srcRect/>
            <a:stretch>
              <a:fillRect/>
            </a:stretch>
          </p:blipFill>
          <p:spPr bwMode="auto">
            <a:xfrm>
              <a:off x="762000" y="1611313"/>
              <a:ext cx="5680075" cy="2046287"/>
            </a:xfrm>
            <a:prstGeom prst="rect">
              <a:avLst/>
            </a:prstGeom>
            <a:noFill/>
            <a:ln w="28575">
              <a:solidFill>
                <a:srgbClr val="F7941D"/>
              </a:solidFill>
              <a:miter lim="800000"/>
              <a:headEnd/>
              <a:tailEnd/>
            </a:ln>
          </p:spPr>
        </p:pic>
        <p:sp>
          <p:nvSpPr>
            <p:cNvPr id="8" name="Rectangle 2"/>
            <p:cNvSpPr>
              <a:spLocks noChangeArrowheads="1"/>
            </p:cNvSpPr>
            <p:nvPr/>
          </p:nvSpPr>
          <p:spPr bwMode="auto">
            <a:xfrm>
              <a:off x="770469" y="3805238"/>
              <a:ext cx="5843588" cy="290512"/>
            </a:xfrm>
            <a:prstGeom prst="rect">
              <a:avLst/>
            </a:prstGeom>
            <a:noFill/>
            <a:ln w="9525">
              <a:noFill/>
              <a:miter lim="800000"/>
              <a:headEnd/>
              <a:tailEnd/>
            </a:ln>
          </p:spPr>
          <p:txBody>
            <a:bodyPr lIns="92075" tIns="46038" rIns="92075" bIns="46038">
              <a:spAutoFit/>
            </a:bodyPr>
            <a:lstStyle/>
            <a:p>
              <a:pPr defTabSz="346075">
                <a:lnSpc>
                  <a:spcPct val="65000"/>
                </a:lnSpc>
                <a:spcBef>
                  <a:spcPct val="35000"/>
                </a:spcBef>
                <a:tabLst>
                  <a:tab pos="576263" algn="l"/>
                </a:tabLst>
              </a:pPr>
              <a:r>
                <a:rPr lang="en-US" altLang="en-US" sz="2000" dirty="0"/>
                <a:t>Delete a row from the </a:t>
              </a:r>
              <a:r>
                <a:rPr lang="en-US" altLang="en-US" sz="2000" dirty="0">
                  <a:latin typeface="Courier New" pitchFamily="49" charset="0"/>
                </a:rPr>
                <a:t>DEPARTMENTS</a:t>
              </a:r>
              <a:r>
                <a:rPr lang="en-US" altLang="en-US" sz="2000" dirty="0"/>
                <a:t> table:</a:t>
              </a:r>
            </a:p>
          </p:txBody>
        </p:sp>
        <p:sp>
          <p:nvSpPr>
            <p:cNvPr id="9" name="Rectangle 4"/>
            <p:cNvSpPr>
              <a:spLocks noChangeArrowheads="1"/>
            </p:cNvSpPr>
            <p:nvPr/>
          </p:nvSpPr>
          <p:spPr bwMode="auto">
            <a:xfrm>
              <a:off x="770469" y="1219200"/>
              <a:ext cx="2125582" cy="431529"/>
            </a:xfrm>
            <a:prstGeom prst="rect">
              <a:avLst/>
            </a:prstGeom>
            <a:noFill/>
            <a:ln w="9525">
              <a:noFill/>
              <a:miter lim="800000"/>
              <a:headEnd/>
              <a:tailEnd/>
            </a:ln>
          </p:spPr>
          <p:txBody>
            <a:bodyPr wrap="none" lIns="92075" tIns="46038" rIns="92075" bIns="46038">
              <a:spAutoFit/>
            </a:bodyPr>
            <a:lstStyle/>
            <a:p>
              <a:r>
                <a:rPr lang="en-US" altLang="en-US" sz="2200" dirty="0">
                  <a:latin typeface="Courier New" pitchFamily="49" charset="0"/>
                </a:rPr>
                <a:t>DEPARTMENTS</a:t>
              </a:r>
              <a:r>
                <a:rPr lang="en-US" altLang="en-US" sz="2000" dirty="0"/>
                <a:t> </a:t>
              </a:r>
            </a:p>
          </p:txBody>
        </p:sp>
        <p:sp>
          <p:nvSpPr>
            <p:cNvPr id="10" name="Rectangle 7"/>
            <p:cNvSpPr>
              <a:spLocks noChangeArrowheads="1"/>
            </p:cNvSpPr>
            <p:nvPr/>
          </p:nvSpPr>
          <p:spPr bwMode="gray">
            <a:xfrm>
              <a:off x="742950" y="3429000"/>
              <a:ext cx="5715000"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1" name="Picture 12" descr="C:\salome_official\projects\11gR2_SQL 1\screenshots\les9_20s_b.gif"/>
            <p:cNvPicPr>
              <a:picLocks noChangeAspect="1" noChangeArrowheads="1"/>
            </p:cNvPicPr>
            <p:nvPr/>
          </p:nvPicPr>
          <p:blipFill>
            <a:blip r:embed="rId4" cstate="print"/>
            <a:srcRect/>
            <a:stretch>
              <a:fillRect/>
            </a:stretch>
          </p:blipFill>
          <p:spPr bwMode="auto">
            <a:xfrm>
              <a:off x="762000" y="4125913"/>
              <a:ext cx="5680075" cy="1828800"/>
            </a:xfrm>
            <a:prstGeom prst="rect">
              <a:avLst/>
            </a:prstGeom>
            <a:noFill/>
            <a:ln w="28575">
              <a:solidFill>
                <a:srgbClr val="F7941D"/>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336</a:t>
            </a:fld>
            <a:endParaRPr lang="es-VE" dirty="0"/>
          </a:p>
        </p:txBody>
      </p:sp>
    </p:spTree>
    <p:extLst>
      <p:ext uri="{BB962C8B-B14F-4D97-AF65-F5344CB8AC3E}">
        <p14:creationId xmlns:p14="http://schemas.microsoft.com/office/powerpoint/2010/main" val="11434656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DELETE</a:t>
            </a:r>
            <a:r>
              <a:rPr lang="en-US" altLang="en-US" dirty="0"/>
              <a:t> Statement</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You can remove existing rows from a table by using the </a:t>
            </a:r>
            <a:r>
              <a:rPr lang="en-US" altLang="en-US" dirty="0">
                <a:latin typeface="Courier New" pitchFamily="49" charset="0"/>
              </a:rPr>
              <a:t>DELETE</a:t>
            </a:r>
            <a:r>
              <a:rPr lang="en-US" altLang="en-US" dirty="0">
                <a:latin typeface="Arial" charset="0"/>
              </a:rPr>
              <a:t> statement:</a:t>
            </a:r>
          </a:p>
          <a:p>
            <a:pPr marL="0" indent="0">
              <a:buNone/>
            </a:pPr>
            <a:endParaRPr lang="es-VE" dirty="0"/>
          </a:p>
        </p:txBody>
      </p:sp>
      <p:sp>
        <p:nvSpPr>
          <p:cNvPr id="6" name="Content Placeholder 2"/>
          <p:cNvSpPr txBox="1">
            <a:spLocks/>
          </p:cNvSpPr>
          <p:nvPr/>
        </p:nvSpPr>
        <p:spPr bwMode="gray">
          <a:xfrm>
            <a:off x="4389800" y="2518609"/>
            <a:ext cx="3762149" cy="63001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DELETE [FROM]	  </a:t>
            </a:r>
            <a:r>
              <a:rPr lang="en-US" altLang="en-US" sz="1600" b="1" i="1" dirty="0">
                <a:solidFill>
                  <a:schemeClr val="tx1">
                    <a:lumMod val="75000"/>
                  </a:schemeClr>
                </a:solidFill>
                <a:latin typeface="Courier New" panose="02070309020205020404" pitchFamily="49" charset="0"/>
                <a:cs typeface="Arial" panose="020B0604020202020204" pitchFamily="34" charset="0"/>
              </a:rPr>
              <a:t>table</a:t>
            </a: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[WHERE	  </a:t>
            </a:r>
            <a:r>
              <a:rPr lang="en-US" altLang="en-US" sz="1600" b="1" i="1" dirty="0">
                <a:solidFill>
                  <a:schemeClr val="tx1">
                    <a:lumMod val="75000"/>
                  </a:schemeClr>
                </a:solidFill>
                <a:latin typeface="Courier New" panose="02070309020205020404" pitchFamily="49" charset="0"/>
                <a:cs typeface="Arial" panose="020B0604020202020204" pitchFamily="34" charset="0"/>
              </a:rPr>
              <a:t>condition</a:t>
            </a:r>
            <a:r>
              <a:rPr lang="en-US" altLang="en-US" sz="1600" b="1" dirty="0">
                <a:solidFill>
                  <a:schemeClr val="tx1">
                    <a:lumMod val="75000"/>
                  </a:schemeClr>
                </a:solidFill>
                <a:latin typeface="Courier New" panose="02070309020205020404" pitchFamily="49" charset="0"/>
                <a:cs typeface="Arial" panose="020B0604020202020204" pitchFamily="34" charset="0"/>
              </a:rPr>
              <a:t>];</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337</a:t>
            </a:fld>
            <a:endParaRPr lang="es-VE" dirty="0"/>
          </a:p>
        </p:txBody>
      </p:sp>
    </p:spTree>
    <p:extLst>
      <p:ext uri="{BB962C8B-B14F-4D97-AF65-F5344CB8AC3E}">
        <p14:creationId xmlns:p14="http://schemas.microsoft.com/office/powerpoint/2010/main" val="149041925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Deleting Rows from a Table</a:t>
            </a:r>
            <a:endParaRPr lang="es-VE" dirty="0"/>
          </a:p>
        </p:txBody>
      </p:sp>
      <p:sp>
        <p:nvSpPr>
          <p:cNvPr id="5" name="Marcador de contenido 4"/>
          <p:cNvSpPr>
            <a:spLocks noGrp="1"/>
          </p:cNvSpPr>
          <p:nvPr>
            <p:ph idx="1"/>
          </p:nvPr>
        </p:nvSpPr>
        <p:spPr/>
        <p:txBody>
          <a:bodyPr/>
          <a:lstStyle/>
          <a:p>
            <a:pPr lvl="1"/>
            <a:r>
              <a:rPr lang="en-US" altLang="en-US" dirty="0"/>
              <a:t>Specific rows are deleted if you specify the </a:t>
            </a:r>
            <a:r>
              <a:rPr lang="en-US" altLang="en-US" dirty="0">
                <a:latin typeface="Courier New" pitchFamily="49" charset="0"/>
              </a:rPr>
              <a:t>WHERE</a:t>
            </a:r>
            <a:r>
              <a:rPr lang="en-US" altLang="en-US" dirty="0"/>
              <a:t> clause:</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lvl="1"/>
            <a:r>
              <a:rPr lang="en-US" altLang="en-US" dirty="0"/>
              <a:t>All rows in the table are deleted if you omit the </a:t>
            </a:r>
            <a:r>
              <a:rPr lang="en-US" altLang="en-US" dirty="0">
                <a:latin typeface="Courier New" pitchFamily="49" charset="0"/>
              </a:rPr>
              <a:t>WHERE</a:t>
            </a:r>
            <a:r>
              <a:rPr lang="en-US" altLang="en-US" dirty="0"/>
              <a:t> clause:</a:t>
            </a:r>
          </a:p>
          <a:p>
            <a:endParaRPr lang="es-VE" dirty="0"/>
          </a:p>
        </p:txBody>
      </p:sp>
      <p:grpSp>
        <p:nvGrpSpPr>
          <p:cNvPr id="6" name="Group 2"/>
          <p:cNvGrpSpPr/>
          <p:nvPr/>
        </p:nvGrpSpPr>
        <p:grpSpPr>
          <a:xfrm>
            <a:off x="1771061" y="4475421"/>
            <a:ext cx="8064500" cy="630019"/>
            <a:chOff x="2062162" y="3505201"/>
            <a:chExt cx="8064500" cy="630019"/>
          </a:xfrm>
          <a:solidFill>
            <a:srgbClr val="F7941D"/>
          </a:solidFill>
        </p:grpSpPr>
        <p:sp>
          <p:nvSpPr>
            <p:cNvPr id="7" name="Content Placeholder 2"/>
            <p:cNvSpPr txBox="1">
              <a:spLocks/>
            </p:cNvSpPr>
            <p:nvPr/>
          </p:nvSpPr>
          <p:spPr bwMode="gray">
            <a:xfrm>
              <a:off x="2062162" y="3505201"/>
              <a:ext cx="8064500" cy="630019"/>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DELETE FROM  copy_emp;</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pic>
          <p:nvPicPr>
            <p:cNvPr id="8" name="Picture 8" descr="C:\project-SQLFund1\images\img09-rowsdeleted.gif"/>
            <p:cNvPicPr>
              <a:picLocks noChangeAspect="1" noChangeArrowheads="1"/>
            </p:cNvPicPr>
            <p:nvPr/>
          </p:nvPicPr>
          <p:blipFill>
            <a:blip r:embed="rId3" cstate="print"/>
            <a:srcRect/>
            <a:stretch>
              <a:fillRect/>
            </a:stretch>
          </p:blipFill>
          <p:spPr bwMode="gray">
            <a:xfrm>
              <a:off x="2132013" y="3871914"/>
              <a:ext cx="1292225" cy="217487"/>
            </a:xfrm>
            <a:prstGeom prst="rect">
              <a:avLst/>
            </a:prstGeom>
            <a:grpFill/>
            <a:ln w="9525">
              <a:solidFill>
                <a:schemeClr val="tx1"/>
              </a:solidFill>
              <a:miter lim="800000"/>
              <a:headEnd/>
              <a:tailEnd/>
            </a:ln>
          </p:spPr>
        </p:pic>
      </p:grpSp>
      <p:grpSp>
        <p:nvGrpSpPr>
          <p:cNvPr id="9" name="Group 1"/>
          <p:cNvGrpSpPr/>
          <p:nvPr/>
        </p:nvGrpSpPr>
        <p:grpSpPr>
          <a:xfrm>
            <a:off x="1771061" y="1839139"/>
            <a:ext cx="8064500" cy="895290"/>
            <a:chOff x="2062162" y="1752599"/>
            <a:chExt cx="8064500" cy="895290"/>
          </a:xfrm>
          <a:solidFill>
            <a:srgbClr val="F7941D"/>
          </a:solidFill>
        </p:grpSpPr>
        <p:sp>
          <p:nvSpPr>
            <p:cNvPr id="10" name="Content Placeholder 2"/>
            <p:cNvSpPr txBox="1">
              <a:spLocks/>
            </p:cNvSpPr>
            <p:nvPr/>
          </p:nvSpPr>
          <p:spPr bwMode="gray">
            <a:xfrm>
              <a:off x="2062162" y="1752599"/>
              <a:ext cx="8064500" cy="895290"/>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DELETE FROM departments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WHERE  department_name = 'Finance';</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pic>
          <p:nvPicPr>
            <p:cNvPr id="11" name="Picture 2"/>
            <p:cNvPicPr>
              <a:picLocks noChangeAspect="1" noChangeArrowheads="1"/>
            </p:cNvPicPr>
            <p:nvPr/>
          </p:nvPicPr>
          <p:blipFill>
            <a:blip r:embed="rId4" cstate="print"/>
            <a:srcRect/>
            <a:stretch>
              <a:fillRect/>
            </a:stretch>
          </p:blipFill>
          <p:spPr bwMode="auto">
            <a:xfrm>
              <a:off x="2117901" y="2347451"/>
              <a:ext cx="1143000" cy="269470"/>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338</a:t>
            </a:fld>
            <a:endParaRPr lang="es-VE" dirty="0"/>
          </a:p>
        </p:txBody>
      </p:sp>
    </p:spTree>
    <p:extLst>
      <p:ext uri="{BB962C8B-B14F-4D97-AF65-F5344CB8AC3E}">
        <p14:creationId xmlns:p14="http://schemas.microsoft.com/office/powerpoint/2010/main" val="41698292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Deleting Rows Based on Another Table</a:t>
            </a:r>
            <a:endParaRPr lang="es-VE" sz="4800" dirty="0"/>
          </a:p>
        </p:txBody>
      </p:sp>
      <p:sp>
        <p:nvSpPr>
          <p:cNvPr id="5" name="Marcador de contenido 4"/>
          <p:cNvSpPr>
            <a:spLocks noGrp="1"/>
          </p:cNvSpPr>
          <p:nvPr>
            <p:ph idx="1"/>
          </p:nvPr>
        </p:nvSpPr>
        <p:spPr/>
        <p:txBody>
          <a:bodyPr/>
          <a:lstStyle/>
          <a:p>
            <a:pPr marL="0" indent="0">
              <a:buNone/>
            </a:pPr>
            <a:r>
              <a:rPr lang="en-US" altLang="en-US" dirty="0">
                <a:latin typeface="Arial" charset="0"/>
              </a:rPr>
              <a:t>Use the </a:t>
            </a:r>
            <a:r>
              <a:rPr lang="en-US" altLang="en-US" dirty="0" err="1">
                <a:latin typeface="Arial" charset="0"/>
              </a:rPr>
              <a:t>subqueries</a:t>
            </a:r>
            <a:r>
              <a:rPr lang="en-US" altLang="en-US" dirty="0">
                <a:latin typeface="Arial" charset="0"/>
              </a:rPr>
              <a:t> in the </a:t>
            </a:r>
            <a:r>
              <a:rPr lang="en-US" altLang="en-US" dirty="0">
                <a:latin typeface="Courier New" pitchFamily="49" charset="0"/>
              </a:rPr>
              <a:t>DELETE</a:t>
            </a:r>
            <a:r>
              <a:rPr lang="en-US" altLang="en-US" dirty="0">
                <a:latin typeface="Arial" charset="0"/>
              </a:rPr>
              <a:t> statements to remove rows from a table based on values from another table:</a:t>
            </a:r>
          </a:p>
          <a:p>
            <a:pPr marL="0" indent="0">
              <a:buNone/>
            </a:pPr>
            <a:endParaRPr lang="es-VE" dirty="0"/>
          </a:p>
        </p:txBody>
      </p:sp>
      <p:grpSp>
        <p:nvGrpSpPr>
          <p:cNvPr id="6" name="Group 1"/>
          <p:cNvGrpSpPr/>
          <p:nvPr/>
        </p:nvGrpSpPr>
        <p:grpSpPr>
          <a:xfrm>
            <a:off x="2062162" y="2783302"/>
            <a:ext cx="8064500" cy="1989534"/>
            <a:chOff x="2062162" y="2286000"/>
            <a:chExt cx="8064500" cy="1989534"/>
          </a:xfrm>
        </p:grpSpPr>
        <p:sp>
          <p:nvSpPr>
            <p:cNvPr id="7" name="Content Placeholder 2"/>
            <p:cNvSpPr txBox="1">
              <a:spLocks/>
            </p:cNvSpPr>
            <p:nvPr/>
          </p:nvSpPr>
          <p:spPr bwMode="gray">
            <a:xfrm>
              <a:off x="2062162" y="2286000"/>
              <a:ext cx="8064500" cy="198953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DELETE FROM employees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WHERE  department_id IN</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(SELECT department_id</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FROM   departments</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WHERE  department_name </a:t>
              </a:r>
            </a:p>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LIKE '%Public%');</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5"/>
            <p:cNvSpPr>
              <a:spLocks noChangeArrowheads="1"/>
            </p:cNvSpPr>
            <p:nvPr/>
          </p:nvSpPr>
          <p:spPr bwMode="gray">
            <a:xfrm>
              <a:off x="3960813" y="2947356"/>
              <a:ext cx="3438525" cy="938844"/>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9" name="Picture 2"/>
            <p:cNvPicPr>
              <a:picLocks noChangeAspect="1" noChangeArrowheads="1"/>
            </p:cNvPicPr>
            <p:nvPr/>
          </p:nvPicPr>
          <p:blipFill>
            <a:blip r:embed="rId3" cstate="print"/>
            <a:srcRect/>
            <a:stretch>
              <a:fillRect/>
            </a:stretch>
          </p:blipFill>
          <p:spPr bwMode="auto">
            <a:xfrm>
              <a:off x="2208213" y="3886200"/>
              <a:ext cx="1292859" cy="304800"/>
            </a:xfrm>
            <a:prstGeom prst="rect">
              <a:avLst/>
            </a:prstGeom>
            <a:no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339</a:t>
            </a:fld>
            <a:endParaRPr lang="es-VE" dirty="0"/>
          </a:p>
        </p:txBody>
      </p:sp>
    </p:spTree>
    <p:extLst>
      <p:ext uri="{BB962C8B-B14F-4D97-AF65-F5344CB8AC3E}">
        <p14:creationId xmlns:p14="http://schemas.microsoft.com/office/powerpoint/2010/main" val="182163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8" name="Google Shape;798;p49"/>
          <p:cNvSpPr/>
          <p:nvPr/>
        </p:nvSpPr>
        <p:spPr>
          <a:xfrm rot="5400000">
            <a:off x="8145077" y="2817284"/>
            <a:ext cx="6857998" cy="1223433"/>
          </a:xfrm>
          <a:prstGeom prst="rect">
            <a:avLst/>
          </a:prstGeom>
          <a:gradFill>
            <a:gsLst>
              <a:gs pos="0">
                <a:srgbClr val="FFBA81"/>
              </a:gs>
              <a:gs pos="50000">
                <a:srgbClr val="FFD1B3"/>
              </a:gs>
              <a:gs pos="100000">
                <a:srgbClr val="FFE8D9"/>
              </a:gs>
            </a:gsLst>
            <a:lin ang="10800000" scaled="0"/>
          </a:gradFill>
          <a:ln>
            <a:noFill/>
          </a:ln>
        </p:spPr>
        <p:txBody>
          <a:bodyPr spcFirstLastPara="1" wrap="square" lIns="121875" tIns="60925" rIns="121875" bIns="60925"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799" name="Google Shape;799;p49"/>
          <p:cNvSpPr/>
          <p:nvPr/>
        </p:nvSpPr>
        <p:spPr>
          <a:xfrm>
            <a:off x="10792234" y="1435920"/>
            <a:ext cx="1563687" cy="1562100"/>
          </a:xfrm>
          <a:prstGeom prst="ellipse">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800" name="Google Shape;800;p49"/>
          <p:cNvPicPr preferRelativeResize="0"/>
          <p:nvPr/>
        </p:nvPicPr>
        <p:blipFill rotWithShape="1">
          <a:blip r:embed="rId3">
            <a:alphaModFix/>
          </a:blip>
          <a:srcRect/>
          <a:stretch/>
        </p:blipFill>
        <p:spPr>
          <a:xfrm>
            <a:off x="11096372" y="1627051"/>
            <a:ext cx="955411" cy="1185417"/>
          </a:xfrm>
          <a:prstGeom prst="rect">
            <a:avLst/>
          </a:prstGeom>
          <a:noFill/>
          <a:ln>
            <a:noFill/>
          </a:ln>
        </p:spPr>
      </p:pic>
      <p:sp>
        <p:nvSpPr>
          <p:cNvPr id="801" name="Google Shape;801;p4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Additional Resources</a:t>
            </a:r>
            <a:endParaRPr/>
          </a:p>
        </p:txBody>
      </p:sp>
      <p:pic>
        <p:nvPicPr>
          <p:cNvPr id="802" name="Google Shape;802;p49"/>
          <p:cNvPicPr preferRelativeResize="0"/>
          <p:nvPr/>
        </p:nvPicPr>
        <p:blipFill rotWithShape="1">
          <a:blip r:embed="rId4">
            <a:alphaModFix/>
          </a:blip>
          <a:srcRect/>
          <a:stretch/>
        </p:blipFill>
        <p:spPr>
          <a:xfrm>
            <a:off x="10874193" y="5503421"/>
            <a:ext cx="1399766" cy="1399766"/>
          </a:xfrm>
          <a:prstGeom prst="rect">
            <a:avLst/>
          </a:prstGeom>
          <a:noFill/>
          <a:ln>
            <a:noFill/>
          </a:ln>
        </p:spPr>
      </p:pic>
      <p:sp>
        <p:nvSpPr>
          <p:cNvPr id="797" name="Google Shape;797;p4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dirty="0">
                <a:latin typeface="Arial"/>
                <a:ea typeface="Arial"/>
                <a:cs typeface="Arial"/>
                <a:sym typeface="Arial"/>
              </a:rPr>
              <a:t>For additional information about Oracle Database </a:t>
            </a:r>
            <a:r>
              <a:rPr lang="en-US" dirty="0" smtClean="0">
                <a:latin typeface="Arial"/>
                <a:ea typeface="Arial"/>
                <a:cs typeface="Arial"/>
                <a:sym typeface="Arial"/>
              </a:rPr>
              <a:t>19c, </a:t>
            </a:r>
            <a:r>
              <a:rPr lang="en-US" dirty="0">
                <a:latin typeface="Arial"/>
                <a:ea typeface="Arial"/>
                <a:cs typeface="Arial"/>
                <a:sym typeface="Arial"/>
              </a:rPr>
              <a:t>refer to the following:</a:t>
            </a:r>
            <a:endParaRPr dirty="0"/>
          </a:p>
          <a:p>
            <a:pPr marL="457200" lvl="1" indent="-365760" algn="l" rtl="0">
              <a:lnSpc>
                <a:spcPct val="90000"/>
              </a:lnSpc>
              <a:spcBef>
                <a:spcPts val="900"/>
              </a:spcBef>
              <a:spcAft>
                <a:spcPts val="0"/>
              </a:spcAft>
              <a:buClr>
                <a:schemeClr val="dk1"/>
              </a:buClr>
              <a:buSzPts val="2100"/>
              <a:buChar char="•"/>
            </a:pPr>
            <a:r>
              <a:rPr lang="en-US" i="1" dirty="0"/>
              <a:t>Oracle Database </a:t>
            </a:r>
            <a:r>
              <a:rPr lang="en-US" i="1" dirty="0" smtClean="0"/>
              <a:t>19c: </a:t>
            </a:r>
            <a:r>
              <a:rPr lang="en-US" i="1" dirty="0"/>
              <a:t>New Features </a:t>
            </a:r>
            <a:r>
              <a:rPr lang="en-US" i="1" dirty="0" err="1"/>
              <a:t>eStudies</a:t>
            </a:r>
            <a:endParaRPr dirty="0"/>
          </a:p>
          <a:p>
            <a:pPr marL="457200" lvl="1" indent="-365760" algn="l" rtl="0">
              <a:lnSpc>
                <a:spcPct val="90000"/>
              </a:lnSpc>
              <a:spcBef>
                <a:spcPts val="900"/>
              </a:spcBef>
              <a:spcAft>
                <a:spcPts val="0"/>
              </a:spcAft>
              <a:buClr>
                <a:schemeClr val="dk1"/>
              </a:buClr>
              <a:buSzPts val="2100"/>
              <a:buChar char="•"/>
            </a:pPr>
            <a:r>
              <a:rPr lang="en-US" i="1" dirty="0"/>
              <a:t>Oracle Learning Library:</a:t>
            </a:r>
            <a:endParaRPr dirty="0"/>
          </a:p>
          <a:p>
            <a:pPr marL="1280160" lvl="2" indent="-365760" algn="l" rtl="0">
              <a:lnSpc>
                <a:spcPct val="90000"/>
              </a:lnSpc>
              <a:spcBef>
                <a:spcPts val="450"/>
              </a:spcBef>
              <a:spcAft>
                <a:spcPts val="0"/>
              </a:spcAft>
              <a:buClr>
                <a:schemeClr val="dk1"/>
              </a:buClr>
              <a:buSzPts val="2000"/>
              <a:buChar char="–"/>
            </a:pPr>
            <a:r>
              <a:rPr lang="en-US" dirty="0"/>
              <a:t>http://www.oracle.com/goto/oll</a:t>
            </a:r>
            <a:endParaRPr dirty="0"/>
          </a:p>
          <a:p>
            <a:pPr marL="457200" lvl="1" indent="-365760" algn="l" rtl="0">
              <a:lnSpc>
                <a:spcPct val="90000"/>
              </a:lnSpc>
              <a:spcBef>
                <a:spcPts val="900"/>
              </a:spcBef>
              <a:spcAft>
                <a:spcPts val="0"/>
              </a:spcAft>
              <a:buClr>
                <a:schemeClr val="dk1"/>
              </a:buClr>
              <a:buSzPts val="2100"/>
              <a:buChar char="•"/>
            </a:pPr>
            <a:r>
              <a:rPr lang="en-US" i="1" dirty="0"/>
              <a:t>Oracle Cloud: </a:t>
            </a:r>
            <a:endParaRPr dirty="0"/>
          </a:p>
          <a:p>
            <a:pPr marL="1280160" lvl="2" indent="-365760" algn="l" rtl="0">
              <a:lnSpc>
                <a:spcPct val="90000"/>
              </a:lnSpc>
              <a:spcBef>
                <a:spcPts val="450"/>
              </a:spcBef>
              <a:spcAft>
                <a:spcPts val="0"/>
              </a:spcAft>
              <a:buClr>
                <a:schemeClr val="hlink"/>
              </a:buClr>
              <a:buSzPts val="1800"/>
              <a:buChar char="–"/>
            </a:pPr>
            <a:r>
              <a:rPr lang="en-US" sz="1800" u="sng" dirty="0">
                <a:solidFill>
                  <a:schemeClr val="hlink"/>
                </a:solidFill>
                <a:hlinkClick r:id="rId5"/>
              </a:rPr>
              <a:t>cloud.oracle.com</a:t>
            </a:r>
            <a:endParaRPr sz="1800" dirty="0"/>
          </a:p>
          <a:p>
            <a:pPr marL="457200" lvl="1" indent="-365760" algn="l" rtl="0">
              <a:lnSpc>
                <a:spcPct val="90000"/>
              </a:lnSpc>
              <a:spcBef>
                <a:spcPts val="900"/>
              </a:spcBef>
              <a:spcAft>
                <a:spcPts val="0"/>
              </a:spcAft>
              <a:buClr>
                <a:schemeClr val="dk1"/>
              </a:buClr>
              <a:buSzPts val="2100"/>
              <a:buChar char="•"/>
            </a:pPr>
            <a:r>
              <a:rPr lang="en-US" dirty="0"/>
              <a:t>The online SQL Developer Home Page, which is available at:</a:t>
            </a:r>
            <a:endParaRPr dirty="0"/>
          </a:p>
          <a:p>
            <a:pPr marL="1280160" lvl="2" indent="-365760" algn="l" rtl="0">
              <a:lnSpc>
                <a:spcPct val="90000"/>
              </a:lnSpc>
              <a:spcBef>
                <a:spcPts val="450"/>
              </a:spcBef>
              <a:spcAft>
                <a:spcPts val="0"/>
              </a:spcAft>
              <a:buClr>
                <a:schemeClr val="hlink"/>
              </a:buClr>
              <a:buSzPts val="1800"/>
              <a:buChar char="–"/>
            </a:pPr>
            <a:r>
              <a:rPr lang="en-US" sz="1800" u="sng" dirty="0">
                <a:solidFill>
                  <a:schemeClr val="hlink"/>
                </a:solidFill>
                <a:hlinkClick r:id="rId6"/>
              </a:rPr>
              <a:t>http://www.oracle.com/technology/products/database/sql_developer/index.html</a:t>
            </a:r>
            <a:endParaRPr sz="1800" dirty="0"/>
          </a:p>
          <a:p>
            <a:pPr marL="457200" lvl="1" indent="-365760" algn="l" rtl="0">
              <a:lnSpc>
                <a:spcPct val="90000"/>
              </a:lnSpc>
              <a:spcBef>
                <a:spcPts val="900"/>
              </a:spcBef>
              <a:spcAft>
                <a:spcPts val="0"/>
              </a:spcAft>
              <a:buClr>
                <a:schemeClr val="dk1"/>
              </a:buClr>
              <a:buSzPts val="2100"/>
              <a:buChar char="•"/>
            </a:pPr>
            <a:r>
              <a:rPr lang="en-US" dirty="0"/>
              <a:t>The SQL Developer tutorial, which is available online at:</a:t>
            </a:r>
            <a:endParaRPr dirty="0"/>
          </a:p>
          <a:p>
            <a:pPr marL="1280160" lvl="2" indent="-365760" algn="l" rtl="0">
              <a:lnSpc>
                <a:spcPct val="90000"/>
              </a:lnSpc>
              <a:spcBef>
                <a:spcPts val="450"/>
              </a:spcBef>
              <a:spcAft>
                <a:spcPts val="0"/>
              </a:spcAft>
              <a:buClr>
                <a:schemeClr val="dk1"/>
              </a:buClr>
              <a:buSzPts val="1800"/>
              <a:buChar char="–"/>
            </a:pPr>
            <a:r>
              <a:rPr lang="en-US" sz="1800" dirty="0"/>
              <a:t>http://download.oracle.com/oll/tutorials/SQLDeveloper/index.htm</a:t>
            </a:r>
            <a:endParaRPr dirty="0"/>
          </a:p>
          <a:p>
            <a:pPr marL="228600" lvl="0" indent="-25400" algn="l" rtl="0">
              <a:lnSpc>
                <a:spcPct val="90000"/>
              </a:lnSpc>
              <a:spcBef>
                <a:spcPts val="1000"/>
              </a:spcBef>
              <a:spcAft>
                <a:spcPts val="0"/>
              </a:spcAft>
              <a:buClr>
                <a:schemeClr val="dk1"/>
              </a:buClr>
              <a:buSzPts val="3200"/>
              <a:buNone/>
            </a:pPr>
            <a:endParaRPr dirty="0"/>
          </a:p>
        </p:txBody>
      </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cs typeface="Courier New" pitchFamily="49" charset="0"/>
              </a:rPr>
              <a:t>TRUNCATE</a:t>
            </a:r>
            <a:r>
              <a:rPr lang="en-US" altLang="en-US" dirty="0"/>
              <a:t> Statement</a:t>
            </a:r>
            <a:endParaRPr lang="es-VE" dirty="0"/>
          </a:p>
        </p:txBody>
      </p:sp>
      <p:sp>
        <p:nvSpPr>
          <p:cNvPr id="5" name="Marcador de contenido 4"/>
          <p:cNvSpPr>
            <a:spLocks noGrp="1"/>
          </p:cNvSpPr>
          <p:nvPr>
            <p:ph idx="1"/>
          </p:nvPr>
        </p:nvSpPr>
        <p:spPr/>
        <p:txBody>
          <a:bodyPr/>
          <a:lstStyle/>
          <a:p>
            <a:pPr lvl="1"/>
            <a:r>
              <a:rPr lang="en-US" altLang="en-US" dirty="0"/>
              <a:t>Removes all rows from a table, leaving the table empty and the table structure intact</a:t>
            </a:r>
          </a:p>
          <a:p>
            <a:pPr lvl="1"/>
            <a:r>
              <a:rPr lang="en-US" altLang="en-US" dirty="0"/>
              <a:t>Is a data definition language (DDL) statement rather than a DML statement; cannot be undone</a:t>
            </a:r>
          </a:p>
          <a:p>
            <a:pPr lvl="1"/>
            <a:r>
              <a:rPr lang="en-US" altLang="en-US" dirty="0"/>
              <a:t>Syntax:</a:t>
            </a:r>
          </a:p>
          <a:p>
            <a:pPr lvl="1"/>
            <a:endParaRPr lang="en-US" altLang="en-US" dirty="0"/>
          </a:p>
          <a:p>
            <a:pPr lvl="1"/>
            <a:endParaRPr lang="en-US" altLang="en-US" dirty="0"/>
          </a:p>
          <a:p>
            <a:pPr lvl="1"/>
            <a:r>
              <a:rPr lang="en-US" altLang="en-US" dirty="0"/>
              <a:t>Example:</a:t>
            </a:r>
          </a:p>
          <a:p>
            <a:endParaRPr lang="es-VE" dirty="0"/>
          </a:p>
        </p:txBody>
      </p:sp>
      <p:sp>
        <p:nvSpPr>
          <p:cNvPr id="6" name="Content Placeholder 2"/>
          <p:cNvSpPr txBox="1">
            <a:spLocks/>
          </p:cNvSpPr>
          <p:nvPr/>
        </p:nvSpPr>
        <p:spPr bwMode="gray">
          <a:xfrm>
            <a:off x="2075864" y="3731815"/>
            <a:ext cx="8064500" cy="3647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TRUNCATE TABLE </a:t>
            </a:r>
            <a:r>
              <a:rPr lang="en-US" altLang="en-US" sz="1600" b="1" i="1" dirty="0">
                <a:solidFill>
                  <a:schemeClr val="tx1">
                    <a:lumMod val="75000"/>
                  </a:schemeClr>
                </a:solidFill>
                <a:latin typeface="Courier New" panose="02070309020205020404" pitchFamily="49" charset="0"/>
                <a:cs typeface="Arial" panose="020B0604020202020204" pitchFamily="34" charset="0"/>
              </a:rPr>
              <a:t>table_name</a:t>
            </a:r>
            <a:r>
              <a:rPr lang="en-US" altLang="en-US" sz="1600" b="1" dirty="0">
                <a:solidFill>
                  <a:schemeClr val="tx1">
                    <a:lumMod val="75000"/>
                  </a:schemeClr>
                </a:solidFill>
                <a:latin typeface="Courier New" panose="02070309020205020404" pitchFamily="49" charset="0"/>
                <a:cs typeface="Arial" panose="020B0604020202020204" pitchFamily="34" charset="0"/>
              </a:rPr>
              <a:t>;</a:t>
            </a:r>
          </a:p>
        </p:txBody>
      </p:sp>
      <p:sp>
        <p:nvSpPr>
          <p:cNvPr id="7" name="Content Placeholder 2"/>
          <p:cNvSpPr txBox="1">
            <a:spLocks/>
          </p:cNvSpPr>
          <p:nvPr/>
        </p:nvSpPr>
        <p:spPr bwMode="gray">
          <a:xfrm>
            <a:off x="2075864" y="5205660"/>
            <a:ext cx="8064500" cy="3647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TRUNCATE TABLE copy_emp;</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340</a:t>
            </a:fld>
            <a:endParaRPr lang="es-VE" dirty="0"/>
          </a:p>
        </p:txBody>
      </p:sp>
    </p:spTree>
    <p:extLst>
      <p:ext uri="{BB962C8B-B14F-4D97-AF65-F5344CB8AC3E}">
        <p14:creationId xmlns:p14="http://schemas.microsoft.com/office/powerpoint/2010/main" val="17945249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normAutofit fontScale="92500" lnSpcReduction="10000"/>
          </a:bodyPr>
          <a:lstStyle/>
          <a:p>
            <a:pPr lvl="1">
              <a:buClr>
                <a:srgbClr val="A6A6A6"/>
              </a:buClr>
            </a:pPr>
            <a:r>
              <a:rPr lang="en-US" altLang="en-US" dirty="0">
                <a:solidFill>
                  <a:schemeClr val="tx1"/>
                </a:solidFill>
              </a:rPr>
              <a:t>Adding new rows in a table</a:t>
            </a:r>
          </a:p>
          <a:p>
            <a:pPr lvl="2">
              <a:buClr>
                <a:srgbClr val="A6A6A6"/>
              </a:buClr>
            </a:pPr>
            <a:r>
              <a:rPr lang="en-US" altLang="en-US" dirty="0">
                <a:solidFill>
                  <a:schemeClr val="tx1"/>
                </a:solidFill>
                <a:latin typeface="Courier New" pitchFamily="49" charset="0"/>
              </a:rPr>
              <a:t>INSERT</a:t>
            </a:r>
            <a:r>
              <a:rPr lang="en-US" altLang="en-US" dirty="0">
                <a:solidFill>
                  <a:schemeClr val="tx1"/>
                </a:solidFill>
              </a:rPr>
              <a:t> statement</a:t>
            </a:r>
          </a:p>
          <a:p>
            <a:pPr lvl="1">
              <a:buClr>
                <a:srgbClr val="A6A6A6"/>
              </a:buClr>
            </a:pPr>
            <a:r>
              <a:rPr lang="en-US" altLang="en-US" dirty="0">
                <a:solidFill>
                  <a:schemeClr val="tx1"/>
                </a:solidFill>
              </a:rPr>
              <a:t>Changing data in a table</a:t>
            </a:r>
          </a:p>
          <a:p>
            <a:pPr lvl="2">
              <a:buClr>
                <a:srgbClr val="A6A6A6"/>
              </a:buClr>
            </a:pPr>
            <a:r>
              <a:rPr lang="en-US" altLang="en-US" dirty="0">
                <a:solidFill>
                  <a:schemeClr val="tx1"/>
                </a:solidFill>
                <a:latin typeface="Courier New" pitchFamily="49" charset="0"/>
              </a:rPr>
              <a:t>UPDATE</a:t>
            </a:r>
            <a:r>
              <a:rPr lang="en-US" altLang="en-US" dirty="0">
                <a:solidFill>
                  <a:schemeClr val="tx1"/>
                </a:solidFill>
              </a:rPr>
              <a:t> statement</a:t>
            </a:r>
          </a:p>
          <a:p>
            <a:pPr lvl="1">
              <a:buClr>
                <a:srgbClr val="A6A6A6"/>
              </a:buClr>
            </a:pPr>
            <a:r>
              <a:rPr lang="en-US" altLang="en-US" dirty="0">
                <a:solidFill>
                  <a:schemeClr val="tx1"/>
                </a:solidFill>
              </a:rPr>
              <a:t>Removing rows from a table:</a:t>
            </a:r>
          </a:p>
          <a:p>
            <a:pPr lvl="2">
              <a:buClr>
                <a:srgbClr val="A6A6A6"/>
              </a:buClr>
            </a:pPr>
            <a:r>
              <a:rPr lang="en-US" altLang="en-US" dirty="0">
                <a:solidFill>
                  <a:schemeClr val="tx1"/>
                </a:solidFill>
                <a:latin typeface="Courier New" pitchFamily="49" charset="0"/>
              </a:rPr>
              <a:t>DELETE</a:t>
            </a:r>
            <a:r>
              <a:rPr lang="en-US" altLang="en-US" dirty="0">
                <a:solidFill>
                  <a:schemeClr val="tx1"/>
                </a:solidFill>
              </a:rPr>
              <a:t> statement</a:t>
            </a:r>
          </a:p>
          <a:p>
            <a:pPr lvl="2">
              <a:buClr>
                <a:srgbClr val="A6A6A6"/>
              </a:buClr>
            </a:pPr>
            <a:r>
              <a:rPr lang="en-US" altLang="en-US" dirty="0">
                <a:solidFill>
                  <a:schemeClr val="tx1"/>
                </a:solidFill>
                <a:latin typeface="Courier New" pitchFamily="49" charset="0"/>
              </a:rPr>
              <a:t>TRUNCATE</a:t>
            </a:r>
            <a:r>
              <a:rPr lang="en-US" altLang="en-US" dirty="0">
                <a:solidFill>
                  <a:schemeClr val="tx1"/>
                </a:solidFill>
              </a:rPr>
              <a:t> statement</a:t>
            </a:r>
          </a:p>
          <a:p>
            <a:pPr lvl="1">
              <a:buClr>
                <a:srgbClr val="F7941D"/>
              </a:buClr>
            </a:pPr>
            <a:r>
              <a:rPr lang="en-US" altLang="en-US" dirty="0">
                <a:solidFill>
                  <a:schemeClr val="tx1"/>
                </a:solidFill>
              </a:rPr>
              <a:t>Database transaction control using </a:t>
            </a:r>
            <a:r>
              <a:rPr lang="en-US" altLang="en-US" dirty="0">
                <a:solidFill>
                  <a:schemeClr val="tx1"/>
                </a:solidFill>
                <a:latin typeface="Courier New" pitchFamily="49" charset="0"/>
              </a:rPr>
              <a:t>COMMIT</a:t>
            </a:r>
            <a:r>
              <a:rPr lang="en-US" altLang="en-US" dirty="0">
                <a:solidFill>
                  <a:schemeClr val="tx1"/>
                </a:solidFill>
              </a:rPr>
              <a:t>, </a:t>
            </a:r>
            <a:r>
              <a:rPr lang="en-US" altLang="en-US" dirty="0">
                <a:solidFill>
                  <a:schemeClr val="tx1"/>
                </a:solidFill>
                <a:latin typeface="Courier New" pitchFamily="49" charset="0"/>
              </a:rPr>
              <a:t>ROLLBACK</a:t>
            </a:r>
            <a:r>
              <a:rPr lang="en-US" altLang="en-US" dirty="0">
                <a:solidFill>
                  <a:schemeClr val="tx1"/>
                </a:solidFill>
              </a:rPr>
              <a:t>, and </a:t>
            </a:r>
            <a:r>
              <a:rPr lang="en-US" altLang="en-US" dirty="0">
                <a:solidFill>
                  <a:schemeClr val="tx1"/>
                </a:solidFill>
                <a:latin typeface="Courier New" pitchFamily="49" charset="0"/>
              </a:rPr>
              <a:t>SAVEPOINT</a:t>
            </a:r>
          </a:p>
          <a:p>
            <a:pPr lvl="1">
              <a:buClr>
                <a:srgbClr val="A6A6A6"/>
              </a:buClr>
            </a:pPr>
            <a:r>
              <a:rPr lang="en-US" altLang="en-US" dirty="0">
                <a:solidFill>
                  <a:schemeClr val="tx1"/>
                </a:solidFill>
              </a:rPr>
              <a:t>Read consistency</a:t>
            </a:r>
          </a:p>
          <a:p>
            <a:pPr lvl="1">
              <a:buClr>
                <a:srgbClr val="A6A6A6"/>
              </a:buClr>
            </a:pPr>
            <a:r>
              <a:rPr lang="en-US" altLang="en-US" dirty="0">
                <a:solidFill>
                  <a:schemeClr val="tx1"/>
                </a:solidFill>
              </a:rPr>
              <a:t>Manual Data Locking</a:t>
            </a:r>
          </a:p>
          <a:p>
            <a:pPr lvl="2">
              <a:buClr>
                <a:srgbClr val="A6A6A6"/>
              </a:buClr>
            </a:pPr>
            <a:r>
              <a:rPr lang="en-US" altLang="en-US" dirty="0">
                <a:solidFill>
                  <a:schemeClr val="tx1"/>
                </a:solidFill>
                <a:latin typeface="Courier New" pitchFamily="49" charset="0"/>
              </a:rPr>
              <a:t>FOR UPDATE</a:t>
            </a:r>
            <a:r>
              <a:rPr lang="en-US" altLang="en-US" sz="2100" dirty="0">
                <a:solidFill>
                  <a:schemeClr val="tx1"/>
                </a:solidFill>
              </a:rPr>
              <a:t> clause in a </a:t>
            </a:r>
            <a:r>
              <a:rPr lang="en-US" altLang="en-US" dirty="0">
                <a:solidFill>
                  <a:schemeClr val="tx1"/>
                </a:solidFill>
                <a:latin typeface="Courier New" pitchFamily="49" charset="0"/>
              </a:rPr>
              <a:t>SELECT</a:t>
            </a:r>
            <a:r>
              <a:rPr lang="en-US" altLang="en-US" sz="2100" dirty="0">
                <a:solidFill>
                  <a:schemeClr val="tx1"/>
                </a:solidFill>
              </a:rPr>
              <a:t> statement</a:t>
            </a:r>
          </a:p>
          <a:p>
            <a:pPr lvl="2">
              <a:buClr>
                <a:srgbClr val="A6A6A6"/>
              </a:buClr>
            </a:pPr>
            <a:r>
              <a:rPr lang="en-US" altLang="en-US" dirty="0">
                <a:solidFill>
                  <a:schemeClr val="tx1"/>
                </a:solidFill>
                <a:latin typeface="Courier New" pitchFamily="49" charset="0"/>
              </a:rPr>
              <a:t>LOCK TABLE</a:t>
            </a:r>
            <a:r>
              <a:rPr lang="en-US" altLang="en-US" sz="2100" dirty="0">
                <a:solidFill>
                  <a:schemeClr val="tx1"/>
                </a:solidFill>
              </a:rPr>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341</a:t>
            </a:fld>
            <a:endParaRPr lang="es-VE" dirty="0"/>
          </a:p>
        </p:txBody>
      </p:sp>
    </p:spTree>
    <p:extLst>
      <p:ext uri="{BB962C8B-B14F-4D97-AF65-F5344CB8AC3E}">
        <p14:creationId xmlns:p14="http://schemas.microsoft.com/office/powerpoint/2010/main" val="16589795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Database Transactions</a:t>
            </a:r>
            <a:endParaRPr lang="es-VE" dirty="0"/>
          </a:p>
        </p:txBody>
      </p:sp>
      <p:sp>
        <p:nvSpPr>
          <p:cNvPr id="5" name="Marcador de contenido 4"/>
          <p:cNvSpPr>
            <a:spLocks noGrp="1"/>
          </p:cNvSpPr>
          <p:nvPr>
            <p:ph idx="1"/>
          </p:nvPr>
        </p:nvSpPr>
        <p:spPr/>
        <p:txBody>
          <a:bodyPr/>
          <a:lstStyle/>
          <a:p>
            <a:pPr marL="0" indent="0">
              <a:buNone/>
            </a:pPr>
            <a:r>
              <a:rPr lang="en-US" altLang="en-US" dirty="0">
                <a:latin typeface="Arial" charset="0"/>
              </a:rPr>
              <a:t>A database transaction consists of one of the following:</a:t>
            </a:r>
          </a:p>
          <a:p>
            <a:pPr lvl="1"/>
            <a:r>
              <a:rPr lang="en-US" altLang="en-US" dirty="0"/>
              <a:t>DML statements that constitute one consistent change to the data</a:t>
            </a:r>
          </a:p>
          <a:p>
            <a:pPr lvl="1"/>
            <a:r>
              <a:rPr lang="en-US" altLang="en-US" dirty="0"/>
              <a:t>One DDL statement</a:t>
            </a:r>
          </a:p>
          <a:p>
            <a:pPr lvl="1"/>
            <a:r>
              <a:rPr lang="en-US" altLang="en-US" dirty="0"/>
              <a:t>One data control language (DCL)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342</a:t>
            </a:fld>
            <a:endParaRPr lang="es-VE" dirty="0"/>
          </a:p>
        </p:txBody>
      </p:sp>
    </p:spTree>
    <p:extLst>
      <p:ext uri="{BB962C8B-B14F-4D97-AF65-F5344CB8AC3E}">
        <p14:creationId xmlns:p14="http://schemas.microsoft.com/office/powerpoint/2010/main" val="235722677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Database Transactions: Start and End</a:t>
            </a:r>
            <a:endParaRPr lang="es-VE" sz="4800" dirty="0"/>
          </a:p>
        </p:txBody>
      </p:sp>
      <p:sp>
        <p:nvSpPr>
          <p:cNvPr id="5" name="Marcador de contenido 4"/>
          <p:cNvSpPr>
            <a:spLocks noGrp="1"/>
          </p:cNvSpPr>
          <p:nvPr>
            <p:ph idx="1"/>
          </p:nvPr>
        </p:nvSpPr>
        <p:spPr/>
        <p:txBody>
          <a:bodyPr/>
          <a:lstStyle/>
          <a:p>
            <a:pPr lvl="1"/>
            <a:r>
              <a:rPr lang="en-US" altLang="en-US" dirty="0"/>
              <a:t>Begin when the first DML SQL statement is executed</a:t>
            </a:r>
          </a:p>
          <a:p>
            <a:pPr lvl="1"/>
            <a:r>
              <a:rPr lang="en-US" altLang="en-US" dirty="0"/>
              <a:t>End with one of the following events:</a:t>
            </a:r>
          </a:p>
          <a:p>
            <a:pPr lvl="2"/>
            <a:r>
              <a:rPr lang="en-US" altLang="en-US" dirty="0"/>
              <a:t>A </a:t>
            </a:r>
            <a:r>
              <a:rPr lang="en-US" altLang="en-US" dirty="0">
                <a:latin typeface="Courier New" pitchFamily="49" charset="0"/>
              </a:rPr>
              <a:t>COMMIT</a:t>
            </a:r>
            <a:r>
              <a:rPr lang="en-US" altLang="en-US" dirty="0"/>
              <a:t> or </a:t>
            </a:r>
            <a:r>
              <a:rPr lang="en-US" altLang="en-US" dirty="0">
                <a:latin typeface="Courier New" pitchFamily="49" charset="0"/>
              </a:rPr>
              <a:t>ROLLBACK</a:t>
            </a:r>
            <a:r>
              <a:rPr lang="en-US" altLang="en-US" dirty="0"/>
              <a:t> statement is issued.</a:t>
            </a:r>
          </a:p>
          <a:p>
            <a:pPr lvl="2"/>
            <a:r>
              <a:rPr lang="en-US" altLang="en-US" dirty="0"/>
              <a:t>A DDL or DCL statement executes (automatic commit).</a:t>
            </a:r>
          </a:p>
          <a:p>
            <a:pPr lvl="2"/>
            <a:r>
              <a:rPr lang="en-US" altLang="en-US" dirty="0"/>
              <a:t>The user exits SQL Developer or</a:t>
            </a:r>
            <a:r>
              <a:rPr lang="en-US" altLang="en-US" i="1" dirty="0"/>
              <a:t> </a:t>
            </a:r>
            <a:r>
              <a:rPr lang="en-US" altLang="en-US" dirty="0"/>
              <a:t>SQL*Plus.</a:t>
            </a:r>
          </a:p>
          <a:p>
            <a:pPr lvl="2"/>
            <a:r>
              <a:rPr lang="en-US" altLang="en-US" dirty="0"/>
              <a:t>The system crashes.</a:t>
            </a:r>
          </a:p>
          <a:p>
            <a:endParaRPr lang="es-VE" dirty="0"/>
          </a:p>
        </p:txBody>
      </p:sp>
      <p:sp>
        <p:nvSpPr>
          <p:cNvPr id="6" name="Rectangle 7"/>
          <p:cNvSpPr/>
          <p:nvPr/>
        </p:nvSpPr>
        <p:spPr bwMode="auto">
          <a:xfrm flipH="1">
            <a:off x="9097818" y="4738216"/>
            <a:ext cx="3115526" cy="1223433"/>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7" name="Group 1"/>
          <p:cNvGrpSpPr/>
          <p:nvPr/>
        </p:nvGrpSpPr>
        <p:grpSpPr>
          <a:xfrm>
            <a:off x="7016832" y="4495055"/>
            <a:ext cx="4419600" cy="1658112"/>
            <a:chOff x="5103812" y="4114800"/>
            <a:chExt cx="4419600" cy="1658112"/>
          </a:xfrm>
        </p:grpSpPr>
        <p:pic>
          <p:nvPicPr>
            <p:cNvPr id="8" name="Picture 3" descr="cnt2427947.png"/>
            <p:cNvPicPr>
              <a:picLocks noChangeAspect="1"/>
            </p:cNvPicPr>
            <p:nvPr/>
          </p:nvPicPr>
          <p:blipFill>
            <a:blip r:embed="rId3" cstate="print">
              <a:duotone>
                <a:prstClr val="black"/>
                <a:schemeClr val="tx2">
                  <a:tint val="45000"/>
                  <a:satMod val="400000"/>
                </a:schemeClr>
              </a:duotone>
            </a:blip>
            <a:stretch>
              <a:fillRect/>
            </a:stretch>
          </p:blipFill>
          <p:spPr>
            <a:xfrm>
              <a:off x="8228012" y="4114800"/>
              <a:ext cx="1295400" cy="1658112"/>
            </a:xfrm>
            <a:prstGeom prst="rect">
              <a:avLst/>
            </a:prstGeom>
          </p:spPr>
        </p:pic>
        <p:sp>
          <p:nvSpPr>
            <p:cNvPr id="9" name="TextBox 4"/>
            <p:cNvSpPr txBox="1"/>
            <p:nvPr/>
          </p:nvSpPr>
          <p:spPr>
            <a:xfrm>
              <a:off x="5103812" y="4572000"/>
              <a:ext cx="2362200" cy="646331"/>
            </a:xfrm>
            <a:prstGeom prst="rect">
              <a:avLst/>
            </a:prstGeom>
            <a:noFill/>
          </p:spPr>
          <p:txBody>
            <a:bodyPr wrap="square" rtlCol="0">
              <a:spAutoFit/>
            </a:bodyPr>
            <a:lstStyle/>
            <a:p>
              <a:pPr algn="ctr"/>
              <a:r>
                <a:rPr lang="en-US" dirty="0">
                  <a:latin typeface="+mn-lt"/>
                </a:rPr>
                <a:t>Database transaction on table/s</a:t>
              </a:r>
            </a:p>
          </p:txBody>
        </p:sp>
      </p:grpSp>
      <p:cxnSp>
        <p:nvCxnSpPr>
          <p:cNvPr id="10" name="Straight Arrow Connector 5"/>
          <p:cNvCxnSpPr/>
          <p:nvPr/>
        </p:nvCxnSpPr>
        <p:spPr bwMode="auto">
          <a:xfrm>
            <a:off x="9226632" y="5361435"/>
            <a:ext cx="914400" cy="0"/>
          </a:xfrm>
          <a:prstGeom prst="straightConnector1">
            <a:avLst/>
          </a:prstGeom>
          <a:noFill/>
          <a:ln w="28575" cap="flat" cmpd="sng" algn="ctr">
            <a:solidFill>
              <a:srgbClr val="F7941D"/>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343</a:t>
            </a:fld>
            <a:endParaRPr lang="es-VE" dirty="0"/>
          </a:p>
        </p:txBody>
      </p:sp>
    </p:spTree>
    <p:extLst>
      <p:ext uri="{BB962C8B-B14F-4D97-AF65-F5344CB8AC3E}">
        <p14:creationId xmlns:p14="http://schemas.microsoft.com/office/powerpoint/2010/main" val="135108531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3600" dirty="0"/>
              <a:t>Advantages of </a:t>
            </a:r>
            <a:r>
              <a:rPr lang="en-US" altLang="en-US" sz="3600" dirty="0">
                <a:latin typeface="Courier New" pitchFamily="49" charset="0"/>
              </a:rPr>
              <a:t>COMMIT</a:t>
            </a:r>
            <a:r>
              <a:rPr lang="en-US" altLang="en-US" sz="3600" dirty="0"/>
              <a:t> and </a:t>
            </a:r>
            <a:r>
              <a:rPr lang="en-US" altLang="en-US" sz="3600" dirty="0">
                <a:latin typeface="Courier New" pitchFamily="49" charset="0"/>
              </a:rPr>
              <a:t>ROLLBACK</a:t>
            </a:r>
            <a:r>
              <a:rPr lang="en-US" altLang="en-US" sz="3600" dirty="0"/>
              <a:t> Statements</a:t>
            </a:r>
            <a:endParaRPr lang="es-VE" sz="3600" dirty="0"/>
          </a:p>
        </p:txBody>
      </p:sp>
      <p:sp>
        <p:nvSpPr>
          <p:cNvPr id="5" name="Marcador de contenido 4"/>
          <p:cNvSpPr>
            <a:spLocks noGrp="1"/>
          </p:cNvSpPr>
          <p:nvPr>
            <p:ph idx="1"/>
          </p:nvPr>
        </p:nvSpPr>
        <p:spPr/>
        <p:txBody>
          <a:bodyPr/>
          <a:lstStyle/>
          <a:p>
            <a:pPr indent="0">
              <a:buNone/>
            </a:pPr>
            <a:r>
              <a:rPr lang="en-US" altLang="en-US" dirty="0">
                <a:latin typeface="Arial" charset="0"/>
              </a:rPr>
              <a:t>Using </a:t>
            </a:r>
            <a:r>
              <a:rPr lang="en-US" altLang="en-US" dirty="0">
                <a:latin typeface="Courier New" pitchFamily="49" charset="0"/>
              </a:rPr>
              <a:t>COMMIT</a:t>
            </a:r>
            <a:r>
              <a:rPr lang="en-US" altLang="en-US" dirty="0">
                <a:latin typeface="Arial" charset="0"/>
              </a:rPr>
              <a:t> and </a:t>
            </a:r>
            <a:r>
              <a:rPr lang="en-US" altLang="en-US" dirty="0">
                <a:latin typeface="Courier New" pitchFamily="49" charset="0"/>
              </a:rPr>
              <a:t>ROLLBACK</a:t>
            </a:r>
            <a:r>
              <a:rPr lang="en-US" altLang="en-US" dirty="0">
                <a:latin typeface="Arial" charset="0"/>
              </a:rPr>
              <a:t> statements, you can:</a:t>
            </a:r>
          </a:p>
          <a:p>
            <a:pPr lvl="1"/>
            <a:r>
              <a:rPr lang="en-US" altLang="en-US" dirty="0"/>
              <a:t>Ensure data consistency</a:t>
            </a:r>
          </a:p>
          <a:p>
            <a:pPr lvl="1"/>
            <a:r>
              <a:rPr lang="en-US" altLang="en-US" dirty="0"/>
              <a:t>Preview data changes before making changes permanent</a:t>
            </a:r>
          </a:p>
          <a:p>
            <a:pPr lvl="1"/>
            <a:r>
              <a:rPr lang="en-US" altLang="en-US" dirty="0"/>
              <a:t>Group logically related operations</a:t>
            </a:r>
          </a:p>
          <a:p>
            <a:pPr marL="0" indent="0">
              <a:buNone/>
            </a:pPr>
            <a:endParaRPr lang="es-VE" dirty="0"/>
          </a:p>
        </p:txBody>
      </p:sp>
      <p:sp>
        <p:nvSpPr>
          <p:cNvPr id="6" name="Rectangle 13"/>
          <p:cNvSpPr/>
          <p:nvPr/>
        </p:nvSpPr>
        <p:spPr bwMode="auto">
          <a:xfrm flipH="1">
            <a:off x="9292583" y="3424988"/>
            <a:ext cx="2743200" cy="2733461"/>
          </a:xfrm>
          <a:prstGeom prst="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t="100000" r="100000"/>
            </a:path>
            <a:tileRect l="-100000" b="-100000"/>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7" name="Rectangle 2"/>
          <p:cNvSpPr/>
          <p:nvPr/>
        </p:nvSpPr>
        <p:spPr bwMode="auto">
          <a:xfrm>
            <a:off x="6286916" y="3424988"/>
            <a:ext cx="2743200" cy="2733461"/>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lin ang="135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8" name="Picture 6" descr="cnt2554100.png"/>
          <p:cNvPicPr>
            <a:picLocks noChangeAspect="1"/>
          </p:cNvPicPr>
          <p:nvPr/>
        </p:nvPicPr>
        <p:blipFill>
          <a:blip r:embed="rId3" cstate="print">
            <a:duotone>
              <a:schemeClr val="accent2">
                <a:shade val="45000"/>
                <a:satMod val="135000"/>
              </a:schemeClr>
              <a:prstClr val="white"/>
            </a:duotone>
          </a:blip>
          <a:stretch>
            <a:fillRect/>
          </a:stretch>
        </p:blipFill>
        <p:spPr>
          <a:xfrm>
            <a:off x="9607965" y="3609396"/>
            <a:ext cx="1409524" cy="1904762"/>
          </a:xfrm>
          <a:prstGeom prst="rect">
            <a:avLst/>
          </a:prstGeom>
        </p:spPr>
      </p:pic>
      <p:pic>
        <p:nvPicPr>
          <p:cNvPr id="9" name="Picture 7" descr="cnt2428131.png"/>
          <p:cNvPicPr>
            <a:picLocks noChangeAspect="1"/>
          </p:cNvPicPr>
          <p:nvPr/>
        </p:nvPicPr>
        <p:blipFill>
          <a:blip r:embed="rId4" cstate="print">
            <a:duotone>
              <a:prstClr val="black"/>
              <a:schemeClr val="tx2">
                <a:tint val="45000"/>
                <a:satMod val="400000"/>
              </a:schemeClr>
            </a:duotone>
          </a:blip>
          <a:stretch>
            <a:fillRect/>
          </a:stretch>
        </p:blipFill>
        <p:spPr>
          <a:xfrm>
            <a:off x="9901247" y="4447596"/>
            <a:ext cx="822960" cy="990600"/>
          </a:xfrm>
          <a:prstGeom prst="rect">
            <a:avLst/>
          </a:prstGeom>
        </p:spPr>
      </p:pic>
      <p:pic>
        <p:nvPicPr>
          <p:cNvPr id="10" name="Picture 5" descr="cnt2495789.png"/>
          <p:cNvPicPr>
            <a:picLocks noChangeAspect="1"/>
          </p:cNvPicPr>
          <p:nvPr/>
        </p:nvPicPr>
        <p:blipFill>
          <a:blip r:embed="rId5" cstate="print">
            <a:duotone>
              <a:prstClr val="black"/>
              <a:schemeClr val="tx2">
                <a:tint val="45000"/>
                <a:satMod val="400000"/>
              </a:schemeClr>
            </a:duotone>
          </a:blip>
          <a:stretch>
            <a:fillRect/>
          </a:stretch>
        </p:blipFill>
        <p:spPr>
          <a:xfrm>
            <a:off x="7290305" y="3609396"/>
            <a:ext cx="1422222" cy="1904762"/>
          </a:xfrm>
          <a:prstGeom prst="rect">
            <a:avLst/>
          </a:prstGeom>
        </p:spPr>
      </p:pic>
      <p:pic>
        <p:nvPicPr>
          <p:cNvPr id="11" name="Picture 8" descr="cnt2457261.png"/>
          <p:cNvPicPr>
            <a:picLocks noChangeAspect="1"/>
          </p:cNvPicPr>
          <p:nvPr/>
        </p:nvPicPr>
        <p:blipFill>
          <a:blip r:embed="rId6" cstate="print">
            <a:duotone>
              <a:schemeClr val="accent2">
                <a:shade val="45000"/>
                <a:satMod val="135000"/>
              </a:schemeClr>
              <a:prstClr val="white"/>
            </a:duotone>
          </a:blip>
          <a:stretch>
            <a:fillRect/>
          </a:stretch>
        </p:blipFill>
        <p:spPr>
          <a:xfrm>
            <a:off x="7589936" y="4447596"/>
            <a:ext cx="822960" cy="990600"/>
          </a:xfrm>
          <a:prstGeom prst="rect">
            <a:avLst/>
          </a:prstGeom>
        </p:spPr>
      </p:pic>
      <p:sp>
        <p:nvSpPr>
          <p:cNvPr id="12" name="TextBox 11"/>
          <p:cNvSpPr txBox="1"/>
          <p:nvPr/>
        </p:nvSpPr>
        <p:spPr>
          <a:xfrm>
            <a:off x="7277516" y="5743961"/>
            <a:ext cx="1447800" cy="369332"/>
          </a:xfrm>
          <a:prstGeom prst="rect">
            <a:avLst/>
          </a:prstGeom>
          <a:noFill/>
        </p:spPr>
        <p:txBody>
          <a:bodyPr wrap="square" rtlCol="0">
            <a:spAutoFit/>
          </a:bodyPr>
          <a:lstStyle/>
          <a:p>
            <a:pPr algn="ctr"/>
            <a:r>
              <a:rPr lang="en-US" dirty="0">
                <a:latin typeface="+mn-lt"/>
              </a:rPr>
              <a:t>COMMIT</a:t>
            </a:r>
          </a:p>
        </p:txBody>
      </p:sp>
      <p:sp>
        <p:nvSpPr>
          <p:cNvPr id="13" name="TextBox 12"/>
          <p:cNvSpPr txBox="1"/>
          <p:nvPr/>
        </p:nvSpPr>
        <p:spPr>
          <a:xfrm>
            <a:off x="9588827" y="5743961"/>
            <a:ext cx="1447800" cy="369332"/>
          </a:xfrm>
          <a:prstGeom prst="rect">
            <a:avLst/>
          </a:prstGeom>
          <a:noFill/>
        </p:spPr>
        <p:txBody>
          <a:bodyPr wrap="square" rtlCol="0">
            <a:spAutoFit/>
          </a:bodyPr>
          <a:lstStyle/>
          <a:p>
            <a:pPr algn="ctr"/>
            <a:r>
              <a:rPr lang="en-US" dirty="0">
                <a:latin typeface="+mn-lt"/>
              </a:rPr>
              <a:t>ROLLBACK</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344</a:t>
            </a:fld>
            <a:endParaRPr lang="es-VE" dirty="0"/>
          </a:p>
        </p:txBody>
      </p:sp>
    </p:spTree>
    <p:extLst>
      <p:ext uri="{BB962C8B-B14F-4D97-AF65-F5344CB8AC3E}">
        <p14:creationId xmlns:p14="http://schemas.microsoft.com/office/powerpoint/2010/main" val="198502528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Explicit Transaction Control Statements</a:t>
            </a:r>
            <a:endParaRPr lang="es-VE" sz="4400" dirty="0"/>
          </a:p>
        </p:txBody>
      </p:sp>
      <p:grpSp>
        <p:nvGrpSpPr>
          <p:cNvPr id="6" name="Group 38"/>
          <p:cNvGrpSpPr/>
          <p:nvPr/>
        </p:nvGrpSpPr>
        <p:grpSpPr>
          <a:xfrm>
            <a:off x="2068512" y="1108158"/>
            <a:ext cx="8293100" cy="5148262"/>
            <a:chOff x="546100" y="947738"/>
            <a:chExt cx="8293100" cy="5148262"/>
          </a:xfrm>
        </p:grpSpPr>
        <p:sp>
          <p:nvSpPr>
            <p:cNvPr id="7" name="Rectangle 3"/>
            <p:cNvSpPr>
              <a:spLocks noChangeArrowheads="1"/>
            </p:cNvSpPr>
            <p:nvPr/>
          </p:nvSpPr>
          <p:spPr bwMode="auto">
            <a:xfrm>
              <a:off x="1384300" y="4645026"/>
              <a:ext cx="2046287" cy="366712"/>
            </a:xfrm>
            <a:prstGeom prst="rect">
              <a:avLst/>
            </a:prstGeom>
            <a:noFill/>
            <a:ln w="9525">
              <a:noFill/>
              <a:miter lim="800000"/>
              <a:headEnd/>
              <a:tailEnd/>
            </a:ln>
          </p:spPr>
          <p:txBody>
            <a:bodyPr lIns="92075" tIns="46038" rIns="92075" bIns="46038">
              <a:spAutoFit/>
            </a:bodyPr>
            <a:lstStyle/>
            <a:p>
              <a:r>
                <a:rPr lang="en-US" altLang="en-US" b="1" dirty="0">
                  <a:latin typeface="Courier New" pitchFamily="49" charset="0"/>
                </a:rPr>
                <a:t>SAVEPOINT</a:t>
              </a:r>
              <a:r>
                <a:rPr lang="en-US" altLang="en-US" b="1" dirty="0"/>
                <a:t> </a:t>
              </a:r>
              <a:r>
                <a:rPr lang="en-US" altLang="en-US" b="1" dirty="0">
                  <a:latin typeface="Courier New" pitchFamily="49" charset="0"/>
                </a:rPr>
                <a:t>B</a:t>
              </a:r>
            </a:p>
          </p:txBody>
        </p:sp>
        <p:sp>
          <p:nvSpPr>
            <p:cNvPr id="8" name="Rectangle 4"/>
            <p:cNvSpPr>
              <a:spLocks noChangeArrowheads="1"/>
            </p:cNvSpPr>
            <p:nvPr/>
          </p:nvSpPr>
          <p:spPr bwMode="auto">
            <a:xfrm>
              <a:off x="1384300" y="2592388"/>
              <a:ext cx="2046287" cy="366713"/>
            </a:xfrm>
            <a:prstGeom prst="rect">
              <a:avLst/>
            </a:prstGeom>
            <a:noFill/>
            <a:ln w="9525">
              <a:noFill/>
              <a:miter lim="800000"/>
              <a:headEnd/>
              <a:tailEnd/>
            </a:ln>
          </p:spPr>
          <p:txBody>
            <a:bodyPr lIns="92075" tIns="46038" rIns="92075" bIns="46038">
              <a:spAutoFit/>
            </a:bodyPr>
            <a:lstStyle/>
            <a:p>
              <a:r>
                <a:rPr lang="en-US" altLang="en-US" b="1" dirty="0">
                  <a:latin typeface="Courier New" pitchFamily="49" charset="0"/>
                </a:rPr>
                <a:t>SAVEPOINT</a:t>
              </a:r>
              <a:r>
                <a:rPr lang="en-US" altLang="en-US" b="1" dirty="0"/>
                <a:t> </a:t>
              </a:r>
              <a:r>
                <a:rPr lang="en-US" altLang="en-US" b="1" dirty="0">
                  <a:latin typeface="Courier New" pitchFamily="49" charset="0"/>
                </a:rPr>
                <a:t>A</a:t>
              </a:r>
            </a:p>
          </p:txBody>
        </p:sp>
        <p:sp>
          <p:nvSpPr>
            <p:cNvPr id="9" name="Rectangle 5"/>
            <p:cNvSpPr>
              <a:spLocks noChangeArrowheads="1"/>
            </p:cNvSpPr>
            <p:nvPr/>
          </p:nvSpPr>
          <p:spPr bwMode="blackGray">
            <a:xfrm>
              <a:off x="1517650" y="2033588"/>
              <a:ext cx="1013098" cy="369974"/>
            </a:xfrm>
            <a:prstGeom prst="rect">
              <a:avLst/>
            </a:prstGeom>
            <a:solidFill>
              <a:schemeClr val="bg1">
                <a:lumMod val="85000"/>
              </a:schemeClr>
            </a:solidFill>
            <a:ln w="28575">
              <a:solidFill>
                <a:schemeClr val="tx1"/>
              </a:solidFill>
              <a:miter lim="800000"/>
              <a:headEnd/>
              <a:tailEnd/>
            </a:ln>
          </p:spPr>
          <p:txBody>
            <a:bodyPr wrap="none" lIns="92075" tIns="46038" rIns="92075" bIns="46038">
              <a:spAutoFit/>
            </a:bodyPr>
            <a:lstStyle/>
            <a:p>
              <a:r>
                <a:rPr lang="en-US" altLang="en-US" b="1" dirty="0">
                  <a:solidFill>
                    <a:schemeClr val="bg1"/>
                  </a:solidFill>
                  <a:latin typeface="Courier New" pitchFamily="49" charset="0"/>
                </a:rPr>
                <a:t>DELETE</a:t>
              </a:r>
            </a:p>
          </p:txBody>
        </p:sp>
        <p:sp>
          <p:nvSpPr>
            <p:cNvPr id="10" name="Rectangle 6"/>
            <p:cNvSpPr>
              <a:spLocks noChangeArrowheads="1"/>
            </p:cNvSpPr>
            <p:nvPr/>
          </p:nvSpPr>
          <p:spPr bwMode="blackGray">
            <a:xfrm>
              <a:off x="1517650" y="3079751"/>
              <a:ext cx="1013098" cy="369974"/>
            </a:xfrm>
            <a:prstGeom prst="rect">
              <a:avLst/>
            </a:prstGeom>
            <a:solidFill>
              <a:schemeClr val="bg1">
                <a:lumMod val="75000"/>
              </a:schemeClr>
            </a:solidFill>
            <a:ln w="28575">
              <a:solidFill>
                <a:schemeClr val="tx1"/>
              </a:solidFill>
              <a:miter lim="800000"/>
              <a:headEnd/>
              <a:tailEnd/>
            </a:ln>
          </p:spPr>
          <p:txBody>
            <a:bodyPr wrap="none" lIns="92075" tIns="46038" rIns="92075" bIns="46038">
              <a:spAutoFit/>
            </a:bodyPr>
            <a:lstStyle/>
            <a:p>
              <a:r>
                <a:rPr lang="en-US" altLang="en-US" b="1" dirty="0">
                  <a:latin typeface="Courier New" pitchFamily="49" charset="0"/>
                </a:rPr>
                <a:t>INSERT</a:t>
              </a:r>
            </a:p>
          </p:txBody>
        </p:sp>
        <p:sp>
          <p:nvSpPr>
            <p:cNvPr id="11" name="Rectangle 7"/>
            <p:cNvSpPr>
              <a:spLocks noChangeArrowheads="1"/>
            </p:cNvSpPr>
            <p:nvPr/>
          </p:nvSpPr>
          <p:spPr bwMode="blackGray">
            <a:xfrm>
              <a:off x="1517650" y="4113213"/>
              <a:ext cx="1013098" cy="369974"/>
            </a:xfrm>
            <a:prstGeom prst="rect">
              <a:avLst/>
            </a:prstGeom>
            <a:solidFill>
              <a:schemeClr val="bg1">
                <a:lumMod val="65000"/>
              </a:schemeClr>
            </a:solidFill>
            <a:ln w="28575">
              <a:solidFill>
                <a:schemeClr val="tx1"/>
              </a:solidFill>
              <a:miter lim="800000"/>
              <a:headEnd/>
              <a:tailEnd/>
            </a:ln>
          </p:spPr>
          <p:txBody>
            <a:bodyPr wrap="none" lIns="92075" tIns="46038" rIns="92075" bIns="46038">
              <a:spAutoFit/>
            </a:bodyPr>
            <a:lstStyle/>
            <a:p>
              <a:r>
                <a:rPr lang="en-US" altLang="en-US" b="1" dirty="0">
                  <a:latin typeface="Courier New" pitchFamily="49" charset="0"/>
                </a:rPr>
                <a:t>UPDATE</a:t>
              </a:r>
            </a:p>
          </p:txBody>
        </p:sp>
        <p:sp>
          <p:nvSpPr>
            <p:cNvPr id="12" name="Rectangle 8"/>
            <p:cNvSpPr>
              <a:spLocks noChangeArrowheads="1"/>
            </p:cNvSpPr>
            <p:nvPr/>
          </p:nvSpPr>
          <p:spPr bwMode="blackGray">
            <a:xfrm>
              <a:off x="1517650" y="5126038"/>
              <a:ext cx="1013098" cy="369974"/>
            </a:xfrm>
            <a:prstGeom prst="rect">
              <a:avLst/>
            </a:prstGeom>
            <a:solidFill>
              <a:schemeClr val="bg1">
                <a:lumMod val="50000"/>
              </a:schemeClr>
            </a:solidFill>
            <a:ln w="28575">
              <a:solidFill>
                <a:schemeClr val="tx1"/>
              </a:solidFill>
              <a:miter lim="800000"/>
              <a:headEnd/>
              <a:tailEnd/>
            </a:ln>
          </p:spPr>
          <p:txBody>
            <a:bodyPr wrap="none" lIns="92075" tIns="46038" rIns="92075" bIns="46038">
              <a:spAutoFit/>
            </a:bodyPr>
            <a:lstStyle/>
            <a:p>
              <a:r>
                <a:rPr lang="en-US" altLang="en-US" b="1" dirty="0">
                  <a:latin typeface="Courier New" pitchFamily="49" charset="0"/>
                </a:rPr>
                <a:t>INSERT</a:t>
              </a:r>
            </a:p>
          </p:txBody>
        </p:sp>
        <p:sp>
          <p:nvSpPr>
            <p:cNvPr id="13" name="Rectangle 9"/>
            <p:cNvSpPr>
              <a:spLocks noChangeArrowheads="1"/>
            </p:cNvSpPr>
            <p:nvPr/>
          </p:nvSpPr>
          <p:spPr bwMode="auto">
            <a:xfrm>
              <a:off x="1404937" y="947738"/>
              <a:ext cx="1295400" cy="366713"/>
            </a:xfrm>
            <a:prstGeom prst="rect">
              <a:avLst/>
            </a:prstGeom>
            <a:noFill/>
            <a:ln w="9525">
              <a:noFill/>
              <a:miter lim="800000"/>
              <a:headEnd/>
              <a:tailEnd/>
            </a:ln>
          </p:spPr>
          <p:txBody>
            <a:bodyPr lIns="92075" tIns="46038" rIns="92075" bIns="46038">
              <a:spAutoFit/>
            </a:bodyPr>
            <a:lstStyle/>
            <a:p>
              <a:r>
                <a:rPr lang="en-US" altLang="en-US" b="1" i="1" dirty="0">
                  <a:latin typeface="Courier New" pitchFamily="49" charset="0"/>
                </a:rPr>
                <a:t>COMMIT</a:t>
              </a:r>
            </a:p>
          </p:txBody>
        </p:sp>
        <p:sp>
          <p:nvSpPr>
            <p:cNvPr id="14" name="Line 10"/>
            <p:cNvSpPr>
              <a:spLocks noChangeShapeType="1"/>
            </p:cNvSpPr>
            <p:nvPr/>
          </p:nvSpPr>
          <p:spPr bwMode="auto">
            <a:xfrm flipV="1">
              <a:off x="919162" y="1319213"/>
              <a:ext cx="0" cy="4287838"/>
            </a:xfrm>
            <a:prstGeom prst="line">
              <a:avLst/>
            </a:prstGeom>
            <a:noFill/>
            <a:ln w="28575">
              <a:solidFill>
                <a:schemeClr val="tx1"/>
              </a:solidFill>
              <a:round/>
              <a:headEnd type="triangle" w="lg" len="lg"/>
              <a:tailEnd type="none" w="lg" len="lg"/>
            </a:ln>
          </p:spPr>
          <p:txBody>
            <a:bodyPr/>
            <a:lstStyle/>
            <a:p>
              <a:endParaRPr lang="en-US" dirty="0"/>
            </a:p>
          </p:txBody>
        </p:sp>
        <p:sp>
          <p:nvSpPr>
            <p:cNvPr id="15" name="Rectangle 11"/>
            <p:cNvSpPr>
              <a:spLocks noChangeArrowheads="1"/>
            </p:cNvSpPr>
            <p:nvPr/>
          </p:nvSpPr>
          <p:spPr bwMode="auto">
            <a:xfrm>
              <a:off x="546100" y="947738"/>
              <a:ext cx="728662" cy="336550"/>
            </a:xfrm>
            <a:prstGeom prst="rect">
              <a:avLst/>
            </a:prstGeom>
            <a:noFill/>
            <a:ln w="9525">
              <a:noFill/>
              <a:miter lim="800000"/>
              <a:headEnd/>
              <a:tailEnd/>
            </a:ln>
          </p:spPr>
          <p:txBody>
            <a:bodyPr lIns="92075" tIns="46038" rIns="92075" bIns="46038">
              <a:spAutoFit/>
            </a:bodyPr>
            <a:lstStyle/>
            <a:p>
              <a:r>
                <a:rPr lang="en-US" altLang="en-US" sz="1600" b="1" dirty="0">
                  <a:latin typeface="Courier New" pitchFamily="49" charset="0"/>
                </a:rPr>
                <a:t>Time</a:t>
              </a:r>
            </a:p>
          </p:txBody>
        </p:sp>
        <p:sp>
          <p:nvSpPr>
            <p:cNvPr id="16" name="Rectangle 12"/>
            <p:cNvSpPr>
              <a:spLocks noChangeArrowheads="1"/>
            </p:cNvSpPr>
            <p:nvPr/>
          </p:nvSpPr>
          <p:spPr bwMode="auto">
            <a:xfrm>
              <a:off x="1384300" y="1393826"/>
              <a:ext cx="1382814" cy="369974"/>
            </a:xfrm>
            <a:prstGeom prst="rect">
              <a:avLst/>
            </a:prstGeom>
            <a:noFill/>
            <a:ln w="9525">
              <a:noFill/>
              <a:miter lim="800000"/>
              <a:headEnd/>
              <a:tailEnd/>
            </a:ln>
          </p:spPr>
          <p:txBody>
            <a:bodyPr wrap="none" lIns="92075" tIns="46038" rIns="92075" bIns="46038">
              <a:spAutoFit/>
            </a:bodyPr>
            <a:lstStyle/>
            <a:p>
              <a:r>
                <a:rPr lang="en-US" altLang="en-US" dirty="0"/>
                <a:t>Transaction</a:t>
              </a:r>
            </a:p>
          </p:txBody>
        </p:sp>
        <p:sp>
          <p:nvSpPr>
            <p:cNvPr id="17" name="Freeform 14"/>
            <p:cNvSpPr>
              <a:spLocks/>
            </p:cNvSpPr>
            <p:nvPr/>
          </p:nvSpPr>
          <p:spPr bwMode="gray">
            <a:xfrm>
              <a:off x="3144837" y="4818063"/>
              <a:ext cx="838200" cy="476250"/>
            </a:xfrm>
            <a:custGeom>
              <a:avLst/>
              <a:gdLst>
                <a:gd name="T0" fmla="*/ 2147483646 w 564"/>
                <a:gd name="T1" fmla="*/ 2147483646 h 204"/>
                <a:gd name="T2" fmla="*/ 2147483646 w 564"/>
                <a:gd name="T3" fmla="*/ 0 h 204"/>
                <a:gd name="T4" fmla="*/ 0 w 564"/>
                <a:gd name="T5" fmla="*/ 0 h 204"/>
                <a:gd name="T6" fmla="*/ 0 60000 65536"/>
                <a:gd name="T7" fmla="*/ 0 60000 65536"/>
                <a:gd name="T8" fmla="*/ 0 60000 65536"/>
                <a:gd name="T9" fmla="*/ 0 w 564"/>
                <a:gd name="T10" fmla="*/ 0 h 204"/>
                <a:gd name="T11" fmla="*/ 564 w 564"/>
                <a:gd name="T12" fmla="*/ 204 h 204"/>
              </a:gdLst>
              <a:ahLst/>
              <a:cxnLst>
                <a:cxn ang="T6">
                  <a:pos x="T0" y="T1"/>
                </a:cxn>
                <a:cxn ang="T7">
                  <a:pos x="T2" y="T3"/>
                </a:cxn>
                <a:cxn ang="T8">
                  <a:pos x="T4" y="T5"/>
                </a:cxn>
              </a:cxnLst>
              <a:rect l="T9" t="T10" r="T11" b="T12"/>
              <a:pathLst>
                <a:path w="564" h="204">
                  <a:moveTo>
                    <a:pt x="563" y="203"/>
                  </a:moveTo>
                  <a:lnTo>
                    <a:pt x="563" y="0"/>
                  </a:lnTo>
                  <a:lnTo>
                    <a:pt x="0" y="0"/>
                  </a:lnTo>
                </a:path>
              </a:pathLst>
            </a:custGeom>
            <a:noFill/>
            <a:ln w="28575" cap="rnd" cmpd="sng">
              <a:solidFill>
                <a:srgbClr val="F7941D"/>
              </a:solidFill>
              <a:prstDash val="solid"/>
              <a:round/>
              <a:headEnd type="none" w="lg" len="lg"/>
              <a:tailEnd type="triangle" w="lg" len="lg"/>
            </a:ln>
          </p:spPr>
          <p:txBody>
            <a:bodyPr/>
            <a:lstStyle/>
            <a:p>
              <a:endParaRPr lang="en-US" dirty="0"/>
            </a:p>
          </p:txBody>
        </p:sp>
        <p:sp>
          <p:nvSpPr>
            <p:cNvPr id="18" name="Freeform 16"/>
            <p:cNvSpPr>
              <a:spLocks/>
            </p:cNvSpPr>
            <p:nvPr/>
          </p:nvSpPr>
          <p:spPr bwMode="gray">
            <a:xfrm>
              <a:off x="3144837" y="2768601"/>
              <a:ext cx="3179763" cy="2514600"/>
            </a:xfrm>
            <a:custGeom>
              <a:avLst/>
              <a:gdLst>
                <a:gd name="T0" fmla="*/ 2147483646 w 1832"/>
                <a:gd name="T1" fmla="*/ 2147483646 h 1488"/>
                <a:gd name="T2" fmla="*/ 2147483646 w 1832"/>
                <a:gd name="T3" fmla="*/ 0 h 1488"/>
                <a:gd name="T4" fmla="*/ 0 w 1832"/>
                <a:gd name="T5" fmla="*/ 0 h 1488"/>
                <a:gd name="T6" fmla="*/ 0 60000 65536"/>
                <a:gd name="T7" fmla="*/ 0 60000 65536"/>
                <a:gd name="T8" fmla="*/ 0 60000 65536"/>
                <a:gd name="T9" fmla="*/ 0 w 1832"/>
                <a:gd name="T10" fmla="*/ 0 h 1488"/>
                <a:gd name="T11" fmla="*/ 1832 w 1832"/>
                <a:gd name="T12" fmla="*/ 1488 h 1488"/>
              </a:gdLst>
              <a:ahLst/>
              <a:cxnLst>
                <a:cxn ang="T6">
                  <a:pos x="T0" y="T1"/>
                </a:cxn>
                <a:cxn ang="T7">
                  <a:pos x="T2" y="T3"/>
                </a:cxn>
                <a:cxn ang="T8">
                  <a:pos x="T4" y="T5"/>
                </a:cxn>
              </a:cxnLst>
              <a:rect l="T9" t="T10" r="T11" b="T12"/>
              <a:pathLst>
                <a:path w="1832" h="1488">
                  <a:moveTo>
                    <a:pt x="1831" y="1487"/>
                  </a:moveTo>
                  <a:lnTo>
                    <a:pt x="1831" y="0"/>
                  </a:lnTo>
                  <a:lnTo>
                    <a:pt x="0" y="0"/>
                  </a:lnTo>
                </a:path>
              </a:pathLst>
            </a:custGeom>
            <a:noFill/>
            <a:ln w="28575" cap="rnd" cmpd="sng">
              <a:solidFill>
                <a:srgbClr val="F7941D"/>
              </a:solidFill>
              <a:prstDash val="solid"/>
              <a:round/>
              <a:headEnd type="none" w="lg" len="lg"/>
              <a:tailEnd type="triangle" w="lg" len="lg"/>
            </a:ln>
          </p:spPr>
          <p:txBody>
            <a:bodyPr/>
            <a:lstStyle/>
            <a:p>
              <a:endParaRPr lang="en-US" dirty="0"/>
            </a:p>
          </p:txBody>
        </p:sp>
        <p:sp>
          <p:nvSpPr>
            <p:cNvPr id="19" name="Freeform 18"/>
            <p:cNvSpPr>
              <a:spLocks/>
            </p:cNvSpPr>
            <p:nvPr/>
          </p:nvSpPr>
          <p:spPr bwMode="gray">
            <a:xfrm>
              <a:off x="3144836" y="1568451"/>
              <a:ext cx="5008563" cy="3759200"/>
            </a:xfrm>
            <a:custGeom>
              <a:avLst/>
              <a:gdLst>
                <a:gd name="T0" fmla="*/ 2147483646 w 3135"/>
                <a:gd name="T1" fmla="*/ 2147483646 h 2446"/>
                <a:gd name="T2" fmla="*/ 2147483646 w 3135"/>
                <a:gd name="T3" fmla="*/ 0 h 2446"/>
                <a:gd name="T4" fmla="*/ 0 w 3135"/>
                <a:gd name="T5" fmla="*/ 0 h 2446"/>
                <a:gd name="T6" fmla="*/ 0 60000 65536"/>
                <a:gd name="T7" fmla="*/ 0 60000 65536"/>
                <a:gd name="T8" fmla="*/ 0 60000 65536"/>
                <a:gd name="T9" fmla="*/ 0 w 3135"/>
                <a:gd name="T10" fmla="*/ 0 h 2446"/>
                <a:gd name="T11" fmla="*/ 3135 w 3135"/>
                <a:gd name="T12" fmla="*/ 2446 h 2446"/>
              </a:gdLst>
              <a:ahLst/>
              <a:cxnLst>
                <a:cxn ang="T6">
                  <a:pos x="T0" y="T1"/>
                </a:cxn>
                <a:cxn ang="T7">
                  <a:pos x="T2" y="T3"/>
                </a:cxn>
                <a:cxn ang="T8">
                  <a:pos x="T4" y="T5"/>
                </a:cxn>
              </a:cxnLst>
              <a:rect l="T9" t="T10" r="T11" b="T12"/>
              <a:pathLst>
                <a:path w="3135" h="2446">
                  <a:moveTo>
                    <a:pt x="3134" y="2445"/>
                  </a:moveTo>
                  <a:lnTo>
                    <a:pt x="3134" y="0"/>
                  </a:lnTo>
                  <a:lnTo>
                    <a:pt x="0" y="0"/>
                  </a:lnTo>
                </a:path>
              </a:pathLst>
            </a:custGeom>
            <a:noFill/>
            <a:ln w="28575" cap="rnd" cmpd="sng">
              <a:solidFill>
                <a:srgbClr val="F7941D"/>
              </a:solidFill>
              <a:prstDash val="solid"/>
              <a:round/>
              <a:headEnd type="none" w="lg" len="lg"/>
              <a:tailEnd type="triangle" w="lg" len="lg"/>
            </a:ln>
          </p:spPr>
          <p:txBody>
            <a:bodyPr/>
            <a:lstStyle/>
            <a:p>
              <a:endParaRPr lang="en-US" dirty="0"/>
            </a:p>
          </p:txBody>
        </p:sp>
        <p:sp>
          <p:nvSpPr>
            <p:cNvPr id="20" name="Rounded Rectangle 19"/>
            <p:cNvSpPr/>
            <p:nvPr/>
          </p:nvSpPr>
          <p:spPr bwMode="auto">
            <a:xfrm>
              <a:off x="2819400" y="5334000"/>
              <a:ext cx="2286000" cy="762000"/>
            </a:xfrm>
            <a:prstGeom prst="roundRect">
              <a:avLst/>
            </a:prstGeom>
            <a:solidFill>
              <a:srgbClr val="F7941D"/>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US" altLang="en-US" b="1" dirty="0">
                  <a:latin typeface="Courier New" pitchFamily="49" charset="0"/>
                </a:rPr>
                <a:t>ROLLBACK </a:t>
              </a:r>
            </a:p>
            <a:p>
              <a:pPr algn="ctr"/>
              <a:r>
                <a:rPr lang="en-US" altLang="en-US" b="1" dirty="0">
                  <a:latin typeface="Courier New" pitchFamily="49" charset="0"/>
                </a:rPr>
                <a:t>to SAVEPOINT B</a:t>
              </a:r>
            </a:p>
            <a:p>
              <a:pPr algn="ctr" defTabSz="228600">
                <a:spcBef>
                  <a:spcPct val="20000"/>
                </a:spcBef>
                <a:buClr>
                  <a:srgbClr val="FF0000"/>
                </a:buClr>
              </a:pPr>
              <a:endParaRPr lang="en-US" dirty="0">
                <a:latin typeface="Arial" pitchFamily="34" charset="0"/>
              </a:endParaRPr>
            </a:p>
          </p:txBody>
        </p:sp>
        <p:sp>
          <p:nvSpPr>
            <p:cNvPr id="21" name="Rounded Rectangle 20"/>
            <p:cNvSpPr/>
            <p:nvPr/>
          </p:nvSpPr>
          <p:spPr bwMode="auto">
            <a:xfrm>
              <a:off x="5181600" y="5334000"/>
              <a:ext cx="2209800" cy="762000"/>
            </a:xfrm>
            <a:prstGeom prst="roundRect">
              <a:avLst/>
            </a:prstGeom>
            <a:solidFill>
              <a:srgbClr val="F7941D"/>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US" altLang="en-US" b="1" dirty="0">
                  <a:latin typeface="Courier New" pitchFamily="49" charset="0"/>
                </a:rPr>
                <a:t>ROLLBACK </a:t>
              </a:r>
            </a:p>
            <a:p>
              <a:pPr algn="ctr"/>
              <a:r>
                <a:rPr lang="en-US" altLang="en-US" b="1" dirty="0">
                  <a:latin typeface="Courier New" pitchFamily="49" charset="0"/>
                </a:rPr>
                <a:t>to SAVEPOINT A</a:t>
              </a:r>
            </a:p>
          </p:txBody>
        </p:sp>
        <p:sp>
          <p:nvSpPr>
            <p:cNvPr id="22" name="Rounded Rectangle 37"/>
            <p:cNvSpPr/>
            <p:nvPr/>
          </p:nvSpPr>
          <p:spPr bwMode="auto">
            <a:xfrm>
              <a:off x="7467600" y="5334000"/>
              <a:ext cx="1371600" cy="381000"/>
            </a:xfrm>
            <a:prstGeom prst="roundRect">
              <a:avLst/>
            </a:prstGeom>
            <a:solidFill>
              <a:srgbClr val="F7941D"/>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US" altLang="en-US" b="1" dirty="0">
                  <a:latin typeface="Courier New" pitchFamily="49" charset="0"/>
                </a:rPr>
                <a:t>ROLLBACK</a:t>
              </a:r>
            </a:p>
          </p:txBody>
        </p:sp>
      </p:grpSp>
      <p:cxnSp>
        <p:nvCxnSpPr>
          <p:cNvPr id="23" name="Straight Connector 40"/>
          <p:cNvCxnSpPr/>
          <p:nvPr/>
        </p:nvCxnSpPr>
        <p:spPr bwMode="auto">
          <a:xfrm>
            <a:off x="6215062" y="3491789"/>
            <a:ext cx="0" cy="381000"/>
          </a:xfrm>
          <a:prstGeom prst="line">
            <a:avLst/>
          </a:prstGeom>
          <a:noFill/>
          <a:ln w="28575" cap="flat" cmpd="sng" algn="ctr">
            <a:solidFill>
              <a:schemeClr val="tx1"/>
            </a:solidFill>
            <a:prstDash val="sysDot"/>
            <a:round/>
            <a:headEnd type="none" w="sm" len="sm"/>
            <a:tailEnd type="none" w="sm" len="sm"/>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345</a:t>
            </a:fld>
            <a:endParaRPr lang="es-VE" dirty="0"/>
          </a:p>
        </p:txBody>
      </p:sp>
    </p:spTree>
    <p:extLst>
      <p:ext uri="{BB962C8B-B14F-4D97-AF65-F5344CB8AC3E}">
        <p14:creationId xmlns:p14="http://schemas.microsoft.com/office/powerpoint/2010/main" val="52315551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Rolling Back Changes to a Marker</a:t>
            </a:r>
            <a:endParaRPr lang="es-VE" dirty="0"/>
          </a:p>
        </p:txBody>
      </p:sp>
      <p:sp>
        <p:nvSpPr>
          <p:cNvPr id="5" name="Marcador de contenido 4"/>
          <p:cNvSpPr>
            <a:spLocks noGrp="1"/>
          </p:cNvSpPr>
          <p:nvPr>
            <p:ph idx="1"/>
          </p:nvPr>
        </p:nvSpPr>
        <p:spPr/>
        <p:txBody>
          <a:bodyPr/>
          <a:lstStyle/>
          <a:p>
            <a:pPr lvl="1"/>
            <a:r>
              <a:rPr lang="en-US" altLang="en-US" dirty="0"/>
              <a:t>Create a marker in the current transaction by using the </a:t>
            </a:r>
            <a:r>
              <a:rPr lang="en-US" altLang="en-US" dirty="0">
                <a:latin typeface="Courier New" pitchFamily="49" charset="0"/>
              </a:rPr>
              <a:t>SAVEPOINT</a:t>
            </a:r>
            <a:r>
              <a:rPr lang="en-US" altLang="en-US" dirty="0"/>
              <a:t> statement.</a:t>
            </a:r>
          </a:p>
          <a:p>
            <a:pPr lvl="1"/>
            <a:r>
              <a:rPr lang="en-US" altLang="en-US" dirty="0"/>
              <a:t>Roll back to that marker by using the </a:t>
            </a:r>
            <a:r>
              <a:rPr lang="en-US" altLang="en-US" dirty="0">
                <a:latin typeface="Courier New" pitchFamily="49" charset="0"/>
              </a:rPr>
              <a:t>ROLLBACK</a:t>
            </a:r>
            <a:r>
              <a:rPr lang="en-US" altLang="en-US" dirty="0"/>
              <a:t> </a:t>
            </a:r>
            <a:r>
              <a:rPr lang="en-US" altLang="en-US" dirty="0">
                <a:latin typeface="Courier New" pitchFamily="49" charset="0"/>
              </a:rPr>
              <a:t>TO</a:t>
            </a:r>
            <a:r>
              <a:rPr lang="en-US" altLang="en-US" dirty="0"/>
              <a:t> </a:t>
            </a:r>
            <a:r>
              <a:rPr lang="en-US" altLang="en-US" dirty="0">
                <a:latin typeface="Courier New" pitchFamily="49" charset="0"/>
              </a:rPr>
              <a:t>SAVEPOINT</a:t>
            </a:r>
            <a:r>
              <a:rPr lang="en-US" altLang="en-US" dirty="0"/>
              <a:t> statement.</a:t>
            </a:r>
          </a:p>
          <a:p>
            <a:endParaRPr lang="es-VE" dirty="0"/>
          </a:p>
        </p:txBody>
      </p:sp>
      <p:grpSp>
        <p:nvGrpSpPr>
          <p:cNvPr id="6" name="Group 1"/>
          <p:cNvGrpSpPr/>
          <p:nvPr/>
        </p:nvGrpSpPr>
        <p:grpSpPr>
          <a:xfrm>
            <a:off x="2062162" y="3302994"/>
            <a:ext cx="8064500" cy="2155329"/>
            <a:chOff x="2062162" y="2980266"/>
            <a:chExt cx="8064500" cy="2155329"/>
          </a:xfrm>
        </p:grpSpPr>
        <p:sp>
          <p:nvSpPr>
            <p:cNvPr id="7" name="Content Placeholder 2"/>
            <p:cNvSpPr txBox="1">
              <a:spLocks/>
            </p:cNvSpPr>
            <p:nvPr/>
          </p:nvSpPr>
          <p:spPr bwMode="gray">
            <a:xfrm>
              <a:off x="2062162" y="2980266"/>
              <a:ext cx="8064500" cy="2155329"/>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UPDATE...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SAVEPOINT update_done;</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ROLLBACK TO update_done;</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pic>
          <p:nvPicPr>
            <p:cNvPr id="8" name="Picture 9" descr="C:\project-SQLFund1\images\img9savepoint.gif"/>
            <p:cNvPicPr>
              <a:picLocks noChangeAspect="1" noChangeArrowheads="1"/>
            </p:cNvPicPr>
            <p:nvPr/>
          </p:nvPicPr>
          <p:blipFill>
            <a:blip r:embed="rId3" cstate="print"/>
            <a:srcRect r="33892" b="4635"/>
            <a:stretch>
              <a:fillRect/>
            </a:stretch>
          </p:blipFill>
          <p:spPr bwMode="gray">
            <a:xfrm>
              <a:off x="2208212" y="3810000"/>
              <a:ext cx="1752600" cy="228600"/>
            </a:xfrm>
            <a:prstGeom prst="rect">
              <a:avLst/>
            </a:prstGeom>
            <a:noFill/>
            <a:ln w="15875">
              <a:solidFill>
                <a:schemeClr val="tx1"/>
              </a:solidFill>
              <a:miter lim="800000"/>
              <a:headEnd/>
              <a:tailEnd/>
            </a:ln>
          </p:spPr>
        </p:pic>
        <p:sp>
          <p:nvSpPr>
            <p:cNvPr id="9" name="TextBox 18"/>
            <p:cNvSpPr txBox="1"/>
            <p:nvPr/>
          </p:nvSpPr>
          <p:spPr>
            <a:xfrm>
              <a:off x="6780212" y="3962400"/>
              <a:ext cx="2743200" cy="369332"/>
            </a:xfrm>
            <a:prstGeom prst="rect">
              <a:avLst/>
            </a:prstGeom>
            <a:noFill/>
            <a:ln>
              <a:noFill/>
            </a:ln>
          </p:spPr>
          <p:txBody>
            <a:bodyPr wrap="square" rtlCol="0">
              <a:spAutoFit/>
            </a:bodyPr>
            <a:lstStyle/>
            <a:p>
              <a:r>
                <a:rPr lang="en-US" dirty="0">
                  <a:solidFill>
                    <a:schemeClr val="bg1"/>
                  </a:solidFill>
                  <a:latin typeface="+mn-lt"/>
                </a:rPr>
                <a:t>ROLLBACK to this point</a:t>
              </a:r>
            </a:p>
          </p:txBody>
        </p:sp>
        <p:pic>
          <p:nvPicPr>
            <p:cNvPr id="10" name="Picture 1"/>
            <p:cNvPicPr>
              <a:picLocks noChangeAspect="1" noChangeArrowheads="1"/>
            </p:cNvPicPr>
            <p:nvPr/>
          </p:nvPicPr>
          <p:blipFill>
            <a:blip r:embed="rId4" cstate="print"/>
            <a:srcRect/>
            <a:stretch>
              <a:fillRect/>
            </a:stretch>
          </p:blipFill>
          <p:spPr bwMode="auto">
            <a:xfrm>
              <a:off x="2208213" y="4800600"/>
              <a:ext cx="1566863" cy="228600"/>
            </a:xfrm>
            <a:prstGeom prst="rect">
              <a:avLst/>
            </a:prstGeom>
            <a:noFill/>
            <a:ln w="15875">
              <a:solidFill>
                <a:schemeClr val="tx1"/>
              </a:solidFill>
              <a:miter lim="800000"/>
              <a:headEnd/>
              <a:tailEnd/>
            </a:ln>
          </p:spPr>
        </p:pic>
      </p:grpSp>
      <p:cxnSp>
        <p:nvCxnSpPr>
          <p:cNvPr id="11" name="Elbow Connector 15"/>
          <p:cNvCxnSpPr/>
          <p:nvPr/>
        </p:nvCxnSpPr>
        <p:spPr bwMode="auto">
          <a:xfrm flipH="1" flipV="1">
            <a:off x="5256212" y="3869837"/>
            <a:ext cx="304801" cy="1154289"/>
          </a:xfrm>
          <a:prstGeom prst="bentConnector3">
            <a:avLst>
              <a:gd name="adj1" fmla="val -304629"/>
            </a:avLst>
          </a:prstGeom>
          <a:noFill/>
          <a:ln w="28575" cap="flat" cmpd="sng" algn="ctr">
            <a:solidFill>
              <a:schemeClr val="tx1"/>
            </a:solidFill>
            <a:prstDash val="solid"/>
            <a:round/>
            <a:headEnd type="none" w="sm" len="sm"/>
            <a:tailEnd type="triangle" w="lg" len="lg"/>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346</a:t>
            </a:fld>
            <a:endParaRPr lang="es-VE" dirty="0"/>
          </a:p>
        </p:txBody>
      </p:sp>
    </p:spTree>
    <p:extLst>
      <p:ext uri="{BB962C8B-B14F-4D97-AF65-F5344CB8AC3E}">
        <p14:creationId xmlns:p14="http://schemas.microsoft.com/office/powerpoint/2010/main" val="15754305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Implicit Transaction Processing</a:t>
            </a:r>
            <a:endParaRPr lang="es-VE" dirty="0"/>
          </a:p>
        </p:txBody>
      </p:sp>
      <p:sp>
        <p:nvSpPr>
          <p:cNvPr id="5" name="Marcador de contenido 4"/>
          <p:cNvSpPr>
            <a:spLocks noGrp="1"/>
          </p:cNvSpPr>
          <p:nvPr>
            <p:ph idx="1"/>
          </p:nvPr>
        </p:nvSpPr>
        <p:spPr/>
        <p:txBody>
          <a:bodyPr/>
          <a:lstStyle/>
          <a:p>
            <a:pPr lvl="1"/>
            <a:r>
              <a:rPr lang="en-US" altLang="en-US" dirty="0"/>
              <a:t>An automatic commit occurs in the following circumstances:</a:t>
            </a:r>
          </a:p>
          <a:p>
            <a:pPr lvl="2"/>
            <a:r>
              <a:rPr lang="en-US" altLang="en-US" dirty="0"/>
              <a:t>A DDL statement is issued</a:t>
            </a:r>
          </a:p>
          <a:p>
            <a:pPr lvl="2"/>
            <a:r>
              <a:rPr lang="en-US" altLang="en-US" dirty="0"/>
              <a:t>A DCL statement is issued</a:t>
            </a:r>
          </a:p>
          <a:p>
            <a:pPr lvl="2"/>
            <a:r>
              <a:rPr lang="en-US" altLang="en-US" dirty="0"/>
              <a:t>A normal exit from SQL Developer or SQL*Plus, without explicitly issuing </a:t>
            </a:r>
            <a:r>
              <a:rPr lang="en-US" altLang="en-US" dirty="0">
                <a:latin typeface="Courier New" pitchFamily="49" charset="0"/>
              </a:rPr>
              <a:t>COMMIT</a:t>
            </a:r>
            <a:r>
              <a:rPr lang="en-US" altLang="en-US" dirty="0"/>
              <a:t> or </a:t>
            </a:r>
            <a:r>
              <a:rPr lang="en-US" altLang="en-US" dirty="0">
                <a:latin typeface="Courier New" pitchFamily="49" charset="0"/>
              </a:rPr>
              <a:t>ROLLBACK</a:t>
            </a:r>
            <a:r>
              <a:rPr lang="en-US" altLang="en-US" dirty="0"/>
              <a:t> statements</a:t>
            </a:r>
          </a:p>
          <a:p>
            <a:pPr lvl="1"/>
            <a:r>
              <a:rPr lang="en-US" altLang="en-US" dirty="0"/>
              <a:t>An automatic rollback occurs when there is an abnormal termination of SQL Developer or SQL*Plus, or a system failure.</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347</a:t>
            </a:fld>
            <a:endParaRPr lang="es-VE" dirty="0"/>
          </a:p>
        </p:txBody>
      </p:sp>
    </p:spTree>
    <p:extLst>
      <p:ext uri="{BB962C8B-B14F-4D97-AF65-F5344CB8AC3E}">
        <p14:creationId xmlns:p14="http://schemas.microsoft.com/office/powerpoint/2010/main" val="13694824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t>State of Data Before </a:t>
            </a:r>
            <a:r>
              <a:rPr lang="en-US" altLang="en-US" sz="4400" dirty="0">
                <a:latin typeface="Courier New" pitchFamily="49" charset="0"/>
              </a:rPr>
              <a:t>COMMIT</a:t>
            </a:r>
            <a:r>
              <a:rPr lang="en-US" altLang="en-US" sz="4400" dirty="0"/>
              <a:t> or </a:t>
            </a:r>
            <a:r>
              <a:rPr lang="en-US" altLang="en-US" sz="4400" dirty="0">
                <a:latin typeface="Courier New" pitchFamily="49" charset="0"/>
              </a:rPr>
              <a:t>ROLLBACK</a:t>
            </a:r>
            <a:endParaRPr lang="es-VE" sz="4400" dirty="0"/>
          </a:p>
        </p:txBody>
      </p:sp>
      <p:sp>
        <p:nvSpPr>
          <p:cNvPr id="5" name="Marcador de contenido 4"/>
          <p:cNvSpPr>
            <a:spLocks noGrp="1"/>
          </p:cNvSpPr>
          <p:nvPr>
            <p:ph idx="1"/>
          </p:nvPr>
        </p:nvSpPr>
        <p:spPr/>
        <p:txBody>
          <a:bodyPr/>
          <a:lstStyle/>
          <a:p>
            <a:pPr lvl="1"/>
            <a:r>
              <a:rPr lang="en-US" altLang="en-US" dirty="0"/>
              <a:t>You can recover the data of the previous state.</a:t>
            </a:r>
          </a:p>
          <a:p>
            <a:pPr lvl="1"/>
            <a:r>
              <a:rPr lang="en-US" altLang="en-US" dirty="0"/>
              <a:t>You can review the results of the DML operations by using the </a:t>
            </a:r>
            <a:r>
              <a:rPr lang="en-US" altLang="en-US" dirty="0">
                <a:latin typeface="Courier New" pitchFamily="49" charset="0"/>
              </a:rPr>
              <a:t>SELECT</a:t>
            </a:r>
            <a:r>
              <a:rPr lang="en-US" altLang="en-US" dirty="0"/>
              <a:t> statement in the current session.</a:t>
            </a:r>
          </a:p>
          <a:p>
            <a:pPr lvl="1"/>
            <a:r>
              <a:rPr lang="en-US" altLang="en-US" dirty="0"/>
              <a:t>Other sessions </a:t>
            </a:r>
            <a:r>
              <a:rPr lang="en-US" altLang="en-US" i="1" dirty="0"/>
              <a:t>cannot</a:t>
            </a:r>
            <a:r>
              <a:rPr lang="en-US" altLang="en-US" dirty="0"/>
              <a:t> view the results of the DML statements issued by the current session.</a:t>
            </a:r>
          </a:p>
          <a:p>
            <a:pPr lvl="1"/>
            <a:r>
              <a:rPr lang="en-US" altLang="en-US" dirty="0"/>
              <a:t>The affected rows are </a:t>
            </a:r>
            <a:r>
              <a:rPr lang="en-US" altLang="en-US" i="1" dirty="0"/>
              <a:t>locked</a:t>
            </a:r>
            <a:r>
              <a:rPr lang="en-US" altLang="en-US" dirty="0"/>
              <a:t>; other sessions cannot change the data in the affected rows.</a:t>
            </a:r>
          </a:p>
          <a:p>
            <a:endParaRPr lang="es-VE" dirty="0"/>
          </a:p>
        </p:txBody>
      </p:sp>
      <p:sp>
        <p:nvSpPr>
          <p:cNvPr id="6" name="Rectangle 8"/>
          <p:cNvSpPr/>
          <p:nvPr/>
        </p:nvSpPr>
        <p:spPr bwMode="auto">
          <a:xfrm flipH="1">
            <a:off x="8746836" y="4545712"/>
            <a:ext cx="3450466" cy="1223433"/>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7" name="Group 1"/>
          <p:cNvGrpSpPr/>
          <p:nvPr/>
        </p:nvGrpSpPr>
        <p:grpSpPr>
          <a:xfrm>
            <a:off x="7000790" y="4367462"/>
            <a:ext cx="4427220" cy="1554892"/>
            <a:chOff x="4951412" y="4343400"/>
            <a:chExt cx="4427220" cy="1554892"/>
          </a:xfrm>
        </p:grpSpPr>
        <p:pic>
          <p:nvPicPr>
            <p:cNvPr id="8" name="Picture 4" descr="cnt2495788.png"/>
            <p:cNvPicPr>
              <a:picLocks noChangeAspect="1"/>
            </p:cNvPicPr>
            <p:nvPr/>
          </p:nvPicPr>
          <p:blipFill>
            <a:blip r:embed="rId3" cstate="print">
              <a:duotone>
                <a:prstClr val="black"/>
                <a:schemeClr val="tx2">
                  <a:tint val="45000"/>
                  <a:satMod val="400000"/>
                </a:schemeClr>
              </a:duotone>
            </a:blip>
            <a:stretch>
              <a:fillRect/>
            </a:stretch>
          </p:blipFill>
          <p:spPr>
            <a:xfrm>
              <a:off x="8228012" y="4343400"/>
              <a:ext cx="1150620" cy="1554892"/>
            </a:xfrm>
            <a:prstGeom prst="rect">
              <a:avLst/>
            </a:prstGeom>
          </p:spPr>
        </p:pic>
        <p:sp>
          <p:nvSpPr>
            <p:cNvPr id="9" name="TextBox 5"/>
            <p:cNvSpPr txBox="1"/>
            <p:nvPr/>
          </p:nvSpPr>
          <p:spPr>
            <a:xfrm>
              <a:off x="4951412" y="4724400"/>
              <a:ext cx="2971800" cy="646331"/>
            </a:xfrm>
            <a:prstGeom prst="rect">
              <a:avLst/>
            </a:prstGeom>
            <a:noFill/>
          </p:spPr>
          <p:txBody>
            <a:bodyPr wrap="square" rtlCol="0">
              <a:spAutoFit/>
            </a:bodyPr>
            <a:lstStyle/>
            <a:p>
              <a:r>
                <a:rPr lang="en-US" dirty="0">
                  <a:latin typeface="+mn-lt"/>
                </a:rPr>
                <a:t>Current session changes stored in buffer</a:t>
              </a:r>
            </a:p>
          </p:txBody>
        </p:sp>
      </p:grpSp>
      <p:cxnSp>
        <p:nvCxnSpPr>
          <p:cNvPr id="10" name="Straight Arrow Connector 3"/>
          <p:cNvCxnSpPr>
            <a:stCxn id="8" idx="1"/>
          </p:cNvCxnSpPr>
          <p:nvPr/>
        </p:nvCxnSpPr>
        <p:spPr bwMode="auto">
          <a:xfrm flipH="1">
            <a:off x="9439190" y="5144908"/>
            <a:ext cx="838200" cy="0"/>
          </a:xfrm>
          <a:prstGeom prst="straightConnector1">
            <a:avLst/>
          </a:prstGeom>
          <a:noFill/>
          <a:ln w="28575" cap="flat" cmpd="sng" algn="ctr">
            <a:solidFill>
              <a:srgbClr val="F7941D"/>
            </a:solidFill>
            <a:prstDash val="solid"/>
            <a:round/>
            <a:headEnd type="triangle" w="lg" len="lg"/>
            <a:tailEnd type="none"/>
          </a:ln>
          <a:effectLst/>
        </p:spPr>
      </p:cxnSp>
      <p:sp>
        <p:nvSpPr>
          <p:cNvPr id="2" name="Marcador de número de diapositiva 1"/>
          <p:cNvSpPr>
            <a:spLocks noGrp="1"/>
          </p:cNvSpPr>
          <p:nvPr>
            <p:ph type="sldNum" sz="quarter" idx="12"/>
          </p:nvPr>
        </p:nvSpPr>
        <p:spPr/>
        <p:txBody>
          <a:bodyPr/>
          <a:lstStyle/>
          <a:p>
            <a:fld id="{3F142242-9245-470F-9EB3-514B6C674675}" type="slidenum">
              <a:rPr lang="es-VE" smtClean="0"/>
              <a:pPr/>
              <a:t>348</a:t>
            </a:fld>
            <a:endParaRPr lang="es-VE" dirty="0"/>
          </a:p>
        </p:txBody>
      </p:sp>
    </p:spTree>
    <p:extLst>
      <p:ext uri="{BB962C8B-B14F-4D97-AF65-F5344CB8AC3E}">
        <p14:creationId xmlns:p14="http://schemas.microsoft.com/office/powerpoint/2010/main" val="7515905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State of Data After </a:t>
            </a:r>
            <a:r>
              <a:rPr lang="en-US" altLang="en-US" dirty="0">
                <a:latin typeface="Courier New" pitchFamily="49" charset="0"/>
                <a:cs typeface="Courier New" pitchFamily="49" charset="0"/>
              </a:rPr>
              <a:t>COMMIT</a:t>
            </a:r>
            <a:endParaRPr lang="es-VE" dirty="0"/>
          </a:p>
        </p:txBody>
      </p:sp>
      <p:sp>
        <p:nvSpPr>
          <p:cNvPr id="5" name="Marcador de contenido 4"/>
          <p:cNvSpPr>
            <a:spLocks noGrp="1"/>
          </p:cNvSpPr>
          <p:nvPr>
            <p:ph idx="1"/>
          </p:nvPr>
        </p:nvSpPr>
        <p:spPr/>
        <p:txBody>
          <a:bodyPr/>
          <a:lstStyle/>
          <a:p>
            <a:pPr lvl="1"/>
            <a:r>
              <a:rPr lang="en-US" altLang="en-US" dirty="0"/>
              <a:t>Data changes are saved in the database.</a:t>
            </a:r>
          </a:p>
          <a:p>
            <a:pPr lvl="1"/>
            <a:r>
              <a:rPr lang="en-US" altLang="en-US" dirty="0"/>
              <a:t>The previous state of the data is overwritten.</a:t>
            </a:r>
          </a:p>
          <a:p>
            <a:pPr lvl="1"/>
            <a:r>
              <a:rPr lang="en-US" altLang="en-US" dirty="0"/>
              <a:t>All sessions can view the results.</a:t>
            </a:r>
          </a:p>
          <a:p>
            <a:pPr lvl="1"/>
            <a:r>
              <a:rPr lang="en-US" altLang="en-US" dirty="0"/>
              <a:t>Locks on the affected rows are released; those rows are available for other sessions to manipulate.</a:t>
            </a:r>
          </a:p>
          <a:p>
            <a:pPr lvl="1"/>
            <a:r>
              <a:rPr lang="en-US" altLang="en-US" dirty="0"/>
              <a:t>All </a:t>
            </a:r>
            <a:r>
              <a:rPr lang="en-US" altLang="en-US" dirty="0" err="1"/>
              <a:t>savepoints</a:t>
            </a:r>
            <a:r>
              <a:rPr lang="en-US" altLang="en-US" dirty="0"/>
              <a:t> are erased.</a:t>
            </a:r>
          </a:p>
          <a:p>
            <a:endParaRPr lang="es-VE" dirty="0"/>
          </a:p>
        </p:txBody>
      </p:sp>
      <p:sp>
        <p:nvSpPr>
          <p:cNvPr id="6" name="Rounded Rectangle 11"/>
          <p:cNvSpPr/>
          <p:nvPr/>
        </p:nvSpPr>
        <p:spPr bwMode="auto">
          <a:xfrm>
            <a:off x="9447212" y="3352800"/>
            <a:ext cx="2157398" cy="2895600"/>
          </a:xfrm>
          <a:prstGeom prst="round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t="100000" r="100000"/>
            </a:path>
            <a:tileRect l="-100000" b="-100000"/>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grpSp>
        <p:nvGrpSpPr>
          <p:cNvPr id="7" name="Group 1"/>
          <p:cNvGrpSpPr/>
          <p:nvPr/>
        </p:nvGrpSpPr>
        <p:grpSpPr>
          <a:xfrm>
            <a:off x="9802011" y="3537208"/>
            <a:ext cx="1447800" cy="2503897"/>
            <a:chOff x="9802011" y="3537208"/>
            <a:chExt cx="1447800" cy="2503897"/>
          </a:xfrm>
        </p:grpSpPr>
        <p:pic>
          <p:nvPicPr>
            <p:cNvPr id="8" name="Picture 12" descr="cnt2495789.png"/>
            <p:cNvPicPr>
              <a:picLocks noChangeAspect="1"/>
            </p:cNvPicPr>
            <p:nvPr/>
          </p:nvPicPr>
          <p:blipFill>
            <a:blip r:embed="rId3" cstate="print">
              <a:duotone>
                <a:prstClr val="black"/>
                <a:schemeClr val="tx2">
                  <a:tint val="45000"/>
                  <a:satMod val="400000"/>
                </a:schemeClr>
              </a:duotone>
            </a:blip>
            <a:stretch>
              <a:fillRect/>
            </a:stretch>
          </p:blipFill>
          <p:spPr>
            <a:xfrm>
              <a:off x="9814800" y="3537208"/>
              <a:ext cx="1422222" cy="1904762"/>
            </a:xfrm>
            <a:prstGeom prst="rect">
              <a:avLst/>
            </a:prstGeom>
          </p:spPr>
        </p:pic>
        <p:pic>
          <p:nvPicPr>
            <p:cNvPr id="9" name="Picture 13" descr="cnt2457261.png"/>
            <p:cNvPicPr>
              <a:picLocks noChangeAspect="1"/>
            </p:cNvPicPr>
            <p:nvPr/>
          </p:nvPicPr>
          <p:blipFill>
            <a:blip r:embed="rId4" cstate="print">
              <a:duotone>
                <a:schemeClr val="accent2">
                  <a:shade val="45000"/>
                  <a:satMod val="135000"/>
                </a:schemeClr>
                <a:prstClr val="white"/>
              </a:duotone>
            </a:blip>
            <a:stretch>
              <a:fillRect/>
            </a:stretch>
          </p:blipFill>
          <p:spPr>
            <a:xfrm>
              <a:off x="10114431" y="4375408"/>
              <a:ext cx="822960" cy="990600"/>
            </a:xfrm>
            <a:prstGeom prst="rect">
              <a:avLst/>
            </a:prstGeom>
          </p:spPr>
        </p:pic>
        <p:sp>
          <p:nvSpPr>
            <p:cNvPr id="10" name="TextBox 14"/>
            <p:cNvSpPr txBox="1"/>
            <p:nvPr/>
          </p:nvSpPr>
          <p:spPr>
            <a:xfrm>
              <a:off x="9802011" y="5671773"/>
              <a:ext cx="1447800" cy="369332"/>
            </a:xfrm>
            <a:prstGeom prst="rect">
              <a:avLst/>
            </a:prstGeom>
            <a:noFill/>
          </p:spPr>
          <p:txBody>
            <a:bodyPr wrap="square" rtlCol="0">
              <a:spAutoFit/>
            </a:bodyPr>
            <a:lstStyle/>
            <a:p>
              <a:pPr algn="ctr"/>
              <a:r>
                <a:rPr lang="en-US" dirty="0">
                  <a:latin typeface="+mn-lt"/>
                </a:rPr>
                <a:t>COMMIT</a:t>
              </a:r>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349</a:t>
            </a:fld>
            <a:endParaRPr lang="es-VE" dirty="0"/>
          </a:p>
        </p:txBody>
      </p:sp>
    </p:spTree>
    <p:extLst>
      <p:ext uri="{BB962C8B-B14F-4D97-AF65-F5344CB8AC3E}">
        <p14:creationId xmlns:p14="http://schemas.microsoft.com/office/powerpoint/2010/main" val="521508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9" name="Google Shape;809;p50"/>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Summary</a:t>
            </a:r>
            <a:endParaRPr/>
          </a:p>
        </p:txBody>
      </p:sp>
      <p:sp>
        <p:nvSpPr>
          <p:cNvPr id="810" name="Google Shape;810;p5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dirty="0">
                <a:latin typeface="Arial"/>
                <a:ea typeface="Arial"/>
                <a:cs typeface="Arial"/>
                <a:sym typeface="Arial"/>
              </a:rPr>
              <a:t>In this lesson, you should have learned about: </a:t>
            </a:r>
            <a:endParaRPr dirty="0"/>
          </a:p>
          <a:p>
            <a:pPr marL="457200" lvl="1" indent="-365760" algn="l" rtl="0">
              <a:lnSpc>
                <a:spcPct val="90000"/>
              </a:lnSpc>
              <a:spcBef>
                <a:spcPts val="900"/>
              </a:spcBef>
              <a:spcAft>
                <a:spcPts val="0"/>
              </a:spcAft>
              <a:buClr>
                <a:schemeClr val="dk1"/>
              </a:buClr>
              <a:buSzPts val="2100"/>
              <a:buChar char="•"/>
            </a:pPr>
            <a:r>
              <a:rPr lang="en-US" dirty="0"/>
              <a:t>The goals of the course</a:t>
            </a:r>
            <a:endParaRPr dirty="0"/>
          </a:p>
          <a:p>
            <a:pPr marL="457200" lvl="1" indent="-365760" algn="l" rtl="0">
              <a:lnSpc>
                <a:spcPct val="90000"/>
              </a:lnSpc>
              <a:spcBef>
                <a:spcPts val="900"/>
              </a:spcBef>
              <a:spcAft>
                <a:spcPts val="0"/>
              </a:spcAft>
              <a:buClr>
                <a:schemeClr val="dk1"/>
              </a:buClr>
              <a:buSzPts val="2100"/>
              <a:buChar char="•"/>
            </a:pPr>
            <a:r>
              <a:rPr lang="en-US" dirty="0"/>
              <a:t>Features of Oracle Database </a:t>
            </a:r>
            <a:r>
              <a:rPr lang="en-US" dirty="0" smtClean="0"/>
              <a:t>19c</a:t>
            </a:r>
            <a:endParaRPr dirty="0"/>
          </a:p>
          <a:p>
            <a:pPr marL="457200" lvl="1" indent="-365760" algn="l" rtl="0">
              <a:lnSpc>
                <a:spcPct val="90000"/>
              </a:lnSpc>
              <a:spcBef>
                <a:spcPts val="900"/>
              </a:spcBef>
              <a:spcAft>
                <a:spcPts val="0"/>
              </a:spcAft>
              <a:buClr>
                <a:schemeClr val="dk1"/>
              </a:buClr>
              <a:buSzPts val="2100"/>
              <a:buChar char="•"/>
            </a:pPr>
            <a:r>
              <a:rPr lang="en-US" dirty="0"/>
              <a:t>The theoretical and physical aspects of a relational database</a:t>
            </a:r>
            <a:endParaRPr dirty="0"/>
          </a:p>
          <a:p>
            <a:pPr marL="457200" lvl="1" indent="-365760" algn="l" rtl="0">
              <a:lnSpc>
                <a:spcPct val="90000"/>
              </a:lnSpc>
              <a:spcBef>
                <a:spcPts val="900"/>
              </a:spcBef>
              <a:spcAft>
                <a:spcPts val="0"/>
              </a:spcAft>
              <a:buClr>
                <a:schemeClr val="dk1"/>
              </a:buClr>
              <a:buSzPts val="2100"/>
              <a:buChar char="•"/>
            </a:pPr>
            <a:r>
              <a:rPr lang="en-US" dirty="0"/>
              <a:t>Oracle server’s implementation of RDBMS and ORDBMS</a:t>
            </a:r>
            <a:endParaRPr dirty="0"/>
          </a:p>
          <a:p>
            <a:pPr marL="457200" lvl="1" indent="-365760" algn="l" rtl="0">
              <a:lnSpc>
                <a:spcPct val="90000"/>
              </a:lnSpc>
              <a:spcBef>
                <a:spcPts val="900"/>
              </a:spcBef>
              <a:spcAft>
                <a:spcPts val="0"/>
              </a:spcAft>
              <a:buClr>
                <a:schemeClr val="dk1"/>
              </a:buClr>
              <a:buSzPts val="2100"/>
              <a:buChar char="•"/>
            </a:pPr>
            <a:r>
              <a:rPr lang="en-US" dirty="0"/>
              <a:t>The development environments that can be used for this course</a:t>
            </a:r>
            <a:endParaRPr dirty="0"/>
          </a:p>
          <a:p>
            <a:pPr marL="457200" lvl="1" indent="-365760" algn="l" rtl="0">
              <a:lnSpc>
                <a:spcPct val="90000"/>
              </a:lnSpc>
              <a:spcBef>
                <a:spcPts val="900"/>
              </a:spcBef>
              <a:spcAft>
                <a:spcPts val="0"/>
              </a:spcAft>
              <a:buClr>
                <a:schemeClr val="dk1"/>
              </a:buClr>
              <a:buSzPts val="2100"/>
              <a:buChar char="•"/>
            </a:pPr>
            <a:r>
              <a:rPr lang="en-US" dirty="0"/>
              <a:t>The database and schema used in this course</a:t>
            </a:r>
            <a:endParaRPr dirty="0"/>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Committing Data</a:t>
            </a:r>
            <a:endParaRPr lang="es-VE" dirty="0"/>
          </a:p>
        </p:txBody>
      </p:sp>
      <p:sp>
        <p:nvSpPr>
          <p:cNvPr id="5" name="Marcador de contenido 4"/>
          <p:cNvSpPr>
            <a:spLocks noGrp="1"/>
          </p:cNvSpPr>
          <p:nvPr>
            <p:ph idx="1"/>
          </p:nvPr>
        </p:nvSpPr>
        <p:spPr/>
        <p:txBody>
          <a:bodyPr/>
          <a:lstStyle/>
          <a:p>
            <a:pPr lvl="1"/>
            <a:r>
              <a:rPr lang="en-US" altLang="en-US" dirty="0"/>
              <a:t>Make the changes: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Commit the changes:</a:t>
            </a:r>
          </a:p>
          <a:p>
            <a:endParaRPr lang="es-VE" dirty="0"/>
          </a:p>
        </p:txBody>
      </p:sp>
      <p:sp>
        <p:nvSpPr>
          <p:cNvPr id="6" name="Content Placeholder 2"/>
          <p:cNvSpPr txBox="1">
            <a:spLocks/>
          </p:cNvSpPr>
          <p:nvPr/>
        </p:nvSpPr>
        <p:spPr bwMode="gray">
          <a:xfrm>
            <a:off x="4815053" y="5209672"/>
            <a:ext cx="3108960" cy="397907"/>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  </a:t>
            </a:r>
            <a:r>
              <a:rPr lang="en-US" altLang="en-US" b="1" dirty="0">
                <a:solidFill>
                  <a:schemeClr val="tx1">
                    <a:lumMod val="75000"/>
                  </a:schemeClr>
                </a:solidFill>
                <a:latin typeface="Courier New" panose="02070309020205020404" pitchFamily="49" charset="0"/>
                <a:cs typeface="Arial" panose="020B0604020202020204" pitchFamily="34" charset="0"/>
              </a:rPr>
              <a:t>COMMIT</a:t>
            </a:r>
            <a:r>
              <a:rPr lang="en-US" altLang="en-US" sz="1600" b="1" dirty="0">
                <a:solidFill>
                  <a:schemeClr val="tx1">
                    <a:lumMod val="75000"/>
                  </a:schemeClr>
                </a:solidFill>
                <a:latin typeface="Courier New" panose="02070309020205020404" pitchFamily="49" charset="0"/>
                <a:cs typeface="Arial" panose="020B0604020202020204" pitchFamily="34" charset="0"/>
              </a:rPr>
              <a:t>;</a:t>
            </a:r>
          </a:p>
        </p:txBody>
      </p:sp>
      <p:sp>
        <p:nvSpPr>
          <p:cNvPr id="7" name="Content Placeholder 2"/>
          <p:cNvSpPr txBox="1">
            <a:spLocks/>
          </p:cNvSpPr>
          <p:nvPr/>
        </p:nvSpPr>
        <p:spPr bwMode="gray">
          <a:xfrm>
            <a:off x="3018341" y="1815966"/>
            <a:ext cx="6324600" cy="2194560"/>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DELETE FROM employees</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WHERE employee_id = 113;</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INSERT INTO departments </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VALUES (290, 'Corporate Tax', NULL, 1700);</a:t>
            </a: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6"/>
          <p:cNvSpPr>
            <a:spLocks noChangeArrowheads="1"/>
          </p:cNvSpPr>
          <p:nvPr/>
        </p:nvSpPr>
        <p:spPr bwMode="gray">
          <a:xfrm>
            <a:off x="5139117" y="5285873"/>
            <a:ext cx="990600" cy="3048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9" name="Picture 2"/>
          <p:cNvPicPr>
            <a:picLocks noChangeAspect="1" noChangeArrowheads="1"/>
          </p:cNvPicPr>
          <p:nvPr/>
        </p:nvPicPr>
        <p:blipFill>
          <a:blip r:embed="rId3" cstate="print"/>
          <a:srcRect/>
          <a:stretch>
            <a:fillRect/>
          </a:stretch>
        </p:blipFill>
        <p:spPr bwMode="auto">
          <a:xfrm>
            <a:off x="3246941" y="2577968"/>
            <a:ext cx="1292859" cy="304800"/>
          </a:xfrm>
          <a:prstGeom prst="rect">
            <a:avLst/>
          </a:prstGeom>
          <a:noFill/>
          <a:ln w="15875">
            <a:solidFill>
              <a:schemeClr val="tx1"/>
            </a:solid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5104614" y="5666872"/>
            <a:ext cx="1287439" cy="304800"/>
          </a:xfrm>
          <a:prstGeom prst="rect">
            <a:avLst/>
          </a:prstGeom>
          <a:noFill/>
          <a:ln w="15875">
            <a:solidFill>
              <a:schemeClr val="tx1"/>
            </a:solidFill>
            <a:miter lim="800000"/>
            <a:headEnd/>
            <a:tailEnd/>
          </a:ln>
        </p:spPr>
      </p:pic>
      <p:pic>
        <p:nvPicPr>
          <p:cNvPr id="11" name="Picture 5"/>
          <p:cNvPicPr>
            <a:picLocks noChangeAspect="1" noChangeArrowheads="1"/>
          </p:cNvPicPr>
          <p:nvPr/>
        </p:nvPicPr>
        <p:blipFill>
          <a:blip r:embed="rId5" cstate="print"/>
          <a:srcRect/>
          <a:stretch>
            <a:fillRect/>
          </a:stretch>
        </p:blipFill>
        <p:spPr bwMode="auto">
          <a:xfrm>
            <a:off x="3323141" y="3644769"/>
            <a:ext cx="1219200" cy="291395"/>
          </a:xfrm>
          <a:prstGeom prst="rect">
            <a:avLst/>
          </a:prstGeom>
          <a:noFill/>
          <a:ln w="15875">
            <a:solidFill>
              <a:schemeClr val="tx1"/>
            </a:solidFill>
            <a:miter lim="800000"/>
            <a:headEnd/>
            <a:tailEnd/>
          </a:ln>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350</a:t>
            </a:fld>
            <a:endParaRPr lang="es-VE" dirty="0"/>
          </a:p>
        </p:txBody>
      </p:sp>
    </p:spTree>
    <p:extLst>
      <p:ext uri="{BB962C8B-B14F-4D97-AF65-F5344CB8AC3E}">
        <p14:creationId xmlns:p14="http://schemas.microsoft.com/office/powerpoint/2010/main" val="195296801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State of Data After </a:t>
            </a:r>
            <a:r>
              <a:rPr lang="en-US" altLang="en-US" dirty="0">
                <a:latin typeface="Courier New" pitchFamily="49" charset="0"/>
              </a:rPr>
              <a:t>ROLLBACK</a:t>
            </a:r>
            <a:endParaRPr lang="es-VE" dirty="0"/>
          </a:p>
        </p:txBody>
      </p:sp>
      <p:sp>
        <p:nvSpPr>
          <p:cNvPr id="5" name="Marcador de contenido 4"/>
          <p:cNvSpPr>
            <a:spLocks noGrp="1"/>
          </p:cNvSpPr>
          <p:nvPr>
            <p:ph idx="1"/>
          </p:nvPr>
        </p:nvSpPr>
        <p:spPr/>
        <p:txBody>
          <a:bodyPr/>
          <a:lstStyle/>
          <a:p>
            <a:pPr indent="0">
              <a:buNone/>
            </a:pPr>
            <a:r>
              <a:rPr lang="en-US" altLang="en-US" dirty="0">
                <a:latin typeface="Arial" charset="0"/>
              </a:rPr>
              <a:t>Discard all pending changes by using the </a:t>
            </a:r>
            <a:r>
              <a:rPr lang="en-US" altLang="en-US" dirty="0">
                <a:latin typeface="Courier New" pitchFamily="49" charset="0"/>
              </a:rPr>
              <a:t>ROLLBACK</a:t>
            </a:r>
            <a:r>
              <a:rPr lang="en-US" altLang="en-US" dirty="0">
                <a:latin typeface="Arial" charset="0"/>
              </a:rPr>
              <a:t> statement:</a:t>
            </a:r>
          </a:p>
          <a:p>
            <a:pPr lvl="1"/>
            <a:r>
              <a:rPr lang="en-US" altLang="en-US" dirty="0"/>
              <a:t>Data changes are undone.</a:t>
            </a:r>
          </a:p>
          <a:p>
            <a:pPr lvl="1"/>
            <a:r>
              <a:rPr lang="en-US" altLang="en-US" dirty="0"/>
              <a:t>Previous state of the data is restored.</a:t>
            </a:r>
          </a:p>
          <a:p>
            <a:pPr lvl="1"/>
            <a:r>
              <a:rPr lang="en-US" altLang="en-US" dirty="0"/>
              <a:t>Locks on the affected rows are released.</a:t>
            </a:r>
          </a:p>
          <a:p>
            <a:endParaRPr lang="es-VE" dirty="0"/>
          </a:p>
        </p:txBody>
      </p:sp>
      <p:sp>
        <p:nvSpPr>
          <p:cNvPr id="6" name="Rounded Rectangle 6"/>
          <p:cNvSpPr/>
          <p:nvPr/>
        </p:nvSpPr>
        <p:spPr bwMode="auto">
          <a:xfrm>
            <a:off x="9447212" y="3352800"/>
            <a:ext cx="2157398" cy="2895600"/>
          </a:xfrm>
          <a:prstGeom prst="round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7" name="Picture 10" descr="cnt2554100.png"/>
          <p:cNvPicPr>
            <a:picLocks noChangeAspect="1"/>
          </p:cNvPicPr>
          <p:nvPr/>
        </p:nvPicPr>
        <p:blipFill>
          <a:blip r:embed="rId3" cstate="print">
            <a:duotone>
              <a:schemeClr val="accent2">
                <a:shade val="45000"/>
                <a:satMod val="135000"/>
              </a:schemeClr>
              <a:prstClr val="white"/>
            </a:duotone>
          </a:blip>
          <a:stretch>
            <a:fillRect/>
          </a:stretch>
        </p:blipFill>
        <p:spPr>
          <a:xfrm>
            <a:off x="9821149" y="3545675"/>
            <a:ext cx="1409524" cy="1904762"/>
          </a:xfrm>
          <a:prstGeom prst="rect">
            <a:avLst/>
          </a:prstGeom>
        </p:spPr>
      </p:pic>
      <p:pic>
        <p:nvPicPr>
          <p:cNvPr id="8" name="Picture 11" descr="cnt2428131.png"/>
          <p:cNvPicPr>
            <a:picLocks noChangeAspect="1"/>
          </p:cNvPicPr>
          <p:nvPr/>
        </p:nvPicPr>
        <p:blipFill>
          <a:blip r:embed="rId4" cstate="print">
            <a:duotone>
              <a:prstClr val="black"/>
              <a:schemeClr val="tx2">
                <a:tint val="45000"/>
                <a:satMod val="400000"/>
              </a:schemeClr>
            </a:duotone>
          </a:blip>
          <a:stretch>
            <a:fillRect/>
          </a:stretch>
        </p:blipFill>
        <p:spPr>
          <a:xfrm>
            <a:off x="10114431" y="4383875"/>
            <a:ext cx="822960" cy="990600"/>
          </a:xfrm>
          <a:prstGeom prst="rect">
            <a:avLst/>
          </a:prstGeom>
        </p:spPr>
      </p:pic>
      <p:sp>
        <p:nvSpPr>
          <p:cNvPr id="9" name="TextBox 12"/>
          <p:cNvSpPr txBox="1"/>
          <p:nvPr/>
        </p:nvSpPr>
        <p:spPr>
          <a:xfrm>
            <a:off x="9802011" y="5680240"/>
            <a:ext cx="1447800" cy="369332"/>
          </a:xfrm>
          <a:prstGeom prst="rect">
            <a:avLst/>
          </a:prstGeom>
          <a:noFill/>
        </p:spPr>
        <p:txBody>
          <a:bodyPr wrap="square" rtlCol="0">
            <a:spAutoFit/>
          </a:bodyPr>
          <a:lstStyle/>
          <a:p>
            <a:pPr algn="ctr"/>
            <a:r>
              <a:rPr lang="en-US" dirty="0">
                <a:latin typeface="+mn-lt"/>
              </a:rPr>
              <a:t>ROLLBACK</a:t>
            </a:r>
          </a:p>
        </p:txBody>
      </p:sp>
      <p:grpSp>
        <p:nvGrpSpPr>
          <p:cNvPr id="10" name="Group 1"/>
          <p:cNvGrpSpPr/>
          <p:nvPr/>
        </p:nvGrpSpPr>
        <p:grpSpPr>
          <a:xfrm>
            <a:off x="4383087" y="3733801"/>
            <a:ext cx="3422650" cy="696337"/>
            <a:chOff x="2062162" y="3733801"/>
            <a:chExt cx="3422650" cy="696337"/>
          </a:xfrm>
          <a:solidFill>
            <a:srgbClr val="F7941D"/>
          </a:solidFill>
        </p:grpSpPr>
        <p:sp>
          <p:nvSpPr>
            <p:cNvPr id="11" name="Content Placeholder 2"/>
            <p:cNvSpPr txBox="1">
              <a:spLocks/>
            </p:cNvSpPr>
            <p:nvPr/>
          </p:nvSpPr>
          <p:spPr bwMode="gray">
            <a:xfrm>
              <a:off x="2062162" y="3733801"/>
              <a:ext cx="3422650" cy="696337"/>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DELETE FROM copy_emp;</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ROLLBACK ;</a:t>
              </a:r>
            </a:p>
          </p:txBody>
        </p:sp>
        <p:sp>
          <p:nvSpPr>
            <p:cNvPr id="12" name="Rectangle 5"/>
            <p:cNvSpPr>
              <a:spLocks noChangeArrowheads="1"/>
            </p:cNvSpPr>
            <p:nvPr/>
          </p:nvSpPr>
          <p:spPr bwMode="gray">
            <a:xfrm>
              <a:off x="2118413" y="4116866"/>
              <a:ext cx="1316038" cy="252412"/>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351</a:t>
            </a:fld>
            <a:endParaRPr lang="es-VE" dirty="0"/>
          </a:p>
        </p:txBody>
      </p:sp>
    </p:spTree>
    <p:extLst>
      <p:ext uri="{BB962C8B-B14F-4D97-AF65-F5344CB8AC3E}">
        <p14:creationId xmlns:p14="http://schemas.microsoft.com/office/powerpoint/2010/main" val="119945220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State of Data After </a:t>
            </a:r>
            <a:r>
              <a:rPr lang="en-US" altLang="en-US" sz="4800" dirty="0">
                <a:latin typeface="Courier New" pitchFamily="49" charset="0"/>
              </a:rPr>
              <a:t>ROLLBACK</a:t>
            </a:r>
            <a:r>
              <a:rPr lang="en-US" altLang="en-US" sz="4800" dirty="0"/>
              <a:t>: Example</a:t>
            </a:r>
            <a:endParaRPr lang="es-VE" sz="4800" dirty="0"/>
          </a:p>
        </p:txBody>
      </p:sp>
      <p:sp>
        <p:nvSpPr>
          <p:cNvPr id="5" name="Marcador de contenido 4"/>
          <p:cNvSpPr>
            <a:spLocks noGrp="1"/>
          </p:cNvSpPr>
          <p:nvPr>
            <p:ph idx="1"/>
          </p:nvPr>
        </p:nvSpPr>
        <p:spPr/>
        <p:txBody>
          <a:bodyPr/>
          <a:lstStyle/>
          <a:p>
            <a:endParaRPr lang="es-VE"/>
          </a:p>
        </p:txBody>
      </p:sp>
      <p:sp>
        <p:nvSpPr>
          <p:cNvPr id="6" name="Content Placeholder 2"/>
          <p:cNvSpPr txBox="1">
            <a:spLocks/>
          </p:cNvSpPr>
          <p:nvPr/>
        </p:nvSpPr>
        <p:spPr bwMode="gray">
          <a:xfrm>
            <a:off x="3163887" y="1290251"/>
            <a:ext cx="5861050" cy="4277499"/>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DELETE FROM test;</a:t>
            </a: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4 rows deleted.</a:t>
            </a:r>
          </a:p>
          <a:p>
            <a:pPr eaLnBrk="1" hangingPunct="1">
              <a:buSzPct val="100000"/>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ROLLBACK;</a:t>
            </a: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Rollback complete.</a:t>
            </a:r>
          </a:p>
          <a:p>
            <a:pPr eaLnBrk="1" hangingPunct="1">
              <a:buSzPct val="100000"/>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DELETE FROM test WHERE  id = 100;</a:t>
            </a: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1 row deleted.</a:t>
            </a:r>
          </a:p>
          <a:p>
            <a:pPr eaLnBrk="1" hangingPunct="1">
              <a:buSzPct val="100000"/>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SELECT * FROM   test WHERE  id = 100;</a:t>
            </a: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No rows selected.</a:t>
            </a:r>
          </a:p>
          <a:p>
            <a:pPr eaLnBrk="1" hangingPunct="1">
              <a:buSzPct val="100000"/>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COMMIT;</a:t>
            </a:r>
          </a:p>
          <a:p>
            <a:pPr eaLnBrk="1" hangingPunct="1">
              <a:buSzPct val="100000"/>
              <a:defRPr/>
            </a:pPr>
            <a:r>
              <a:rPr lang="en-US" altLang="en-US" b="1" dirty="0">
                <a:solidFill>
                  <a:schemeClr val="tx1">
                    <a:lumMod val="75000"/>
                  </a:schemeClr>
                </a:solidFill>
                <a:latin typeface="Courier New" panose="02070309020205020404" pitchFamily="49" charset="0"/>
                <a:cs typeface="Arial" panose="020B0604020202020204" pitchFamily="34" charset="0"/>
              </a:rPr>
              <a:t>Commit complete.</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352</a:t>
            </a:fld>
            <a:endParaRPr lang="es-VE" dirty="0"/>
          </a:p>
        </p:txBody>
      </p:sp>
    </p:spTree>
    <p:extLst>
      <p:ext uri="{BB962C8B-B14F-4D97-AF65-F5344CB8AC3E}">
        <p14:creationId xmlns:p14="http://schemas.microsoft.com/office/powerpoint/2010/main" val="145701395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Statement-Level Rollback</a:t>
            </a:r>
            <a:endParaRPr lang="es-VE" dirty="0"/>
          </a:p>
        </p:txBody>
      </p:sp>
      <p:sp>
        <p:nvSpPr>
          <p:cNvPr id="5" name="Marcador de contenido 4"/>
          <p:cNvSpPr>
            <a:spLocks noGrp="1"/>
          </p:cNvSpPr>
          <p:nvPr>
            <p:ph idx="1"/>
          </p:nvPr>
        </p:nvSpPr>
        <p:spPr/>
        <p:txBody>
          <a:bodyPr/>
          <a:lstStyle/>
          <a:p>
            <a:pPr lvl="1"/>
            <a:r>
              <a:rPr lang="en-US" altLang="en-US" dirty="0"/>
              <a:t>If a single DML statement fails during execution, only that statement is rolled back.</a:t>
            </a:r>
          </a:p>
          <a:p>
            <a:pPr lvl="1"/>
            <a:r>
              <a:rPr lang="en-US" altLang="en-US" dirty="0"/>
              <a:t>The Oracle server implements an implicit </a:t>
            </a:r>
            <a:r>
              <a:rPr lang="en-US" altLang="en-US" dirty="0" err="1"/>
              <a:t>savepoint</a:t>
            </a:r>
            <a:r>
              <a:rPr lang="en-US" altLang="en-US" dirty="0"/>
              <a:t>.</a:t>
            </a:r>
          </a:p>
          <a:p>
            <a:pPr lvl="1"/>
            <a:r>
              <a:rPr lang="en-US" altLang="en-US" dirty="0"/>
              <a:t>All other changes are retained.</a:t>
            </a:r>
          </a:p>
          <a:p>
            <a:pPr lvl="1"/>
            <a:r>
              <a:rPr lang="en-US" altLang="en-US" dirty="0"/>
              <a:t>The user should terminate transactions explicitly by executing a </a:t>
            </a:r>
            <a:r>
              <a:rPr lang="en-US" altLang="en-US" dirty="0">
                <a:latin typeface="Courier New" pitchFamily="49" charset="0"/>
              </a:rPr>
              <a:t>COMMIT</a:t>
            </a:r>
            <a:r>
              <a:rPr lang="en-US" altLang="en-US" dirty="0"/>
              <a:t> or </a:t>
            </a:r>
            <a:r>
              <a:rPr lang="en-US" altLang="en-US" dirty="0">
                <a:latin typeface="Courier New" pitchFamily="49" charset="0"/>
              </a:rPr>
              <a:t>ROLLBACK</a:t>
            </a:r>
            <a:r>
              <a:rPr lang="en-US" altLang="en-US" dirty="0"/>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353</a:t>
            </a:fld>
            <a:endParaRPr lang="es-VE" dirty="0"/>
          </a:p>
        </p:txBody>
      </p:sp>
    </p:spTree>
    <p:extLst>
      <p:ext uri="{BB962C8B-B14F-4D97-AF65-F5344CB8AC3E}">
        <p14:creationId xmlns:p14="http://schemas.microsoft.com/office/powerpoint/2010/main" val="394828414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normAutofit fontScale="92500" lnSpcReduction="10000"/>
          </a:bodyPr>
          <a:lstStyle/>
          <a:p>
            <a:pPr lvl="1">
              <a:buClr>
                <a:srgbClr val="A6A6A6"/>
              </a:buClr>
            </a:pPr>
            <a:r>
              <a:rPr lang="en-US" altLang="en-US" dirty="0">
                <a:solidFill>
                  <a:schemeClr val="tx1"/>
                </a:solidFill>
              </a:rPr>
              <a:t>Adding new rows in a table</a:t>
            </a:r>
          </a:p>
          <a:p>
            <a:pPr lvl="2">
              <a:buClr>
                <a:srgbClr val="A6A6A6"/>
              </a:buClr>
            </a:pPr>
            <a:r>
              <a:rPr lang="en-US" altLang="en-US" dirty="0">
                <a:solidFill>
                  <a:schemeClr val="tx1"/>
                </a:solidFill>
                <a:latin typeface="Courier New" pitchFamily="49" charset="0"/>
              </a:rPr>
              <a:t>INSERT</a:t>
            </a:r>
            <a:r>
              <a:rPr lang="en-US" altLang="en-US" dirty="0">
                <a:solidFill>
                  <a:schemeClr val="tx1"/>
                </a:solidFill>
              </a:rPr>
              <a:t> statement</a:t>
            </a:r>
          </a:p>
          <a:p>
            <a:pPr lvl="1">
              <a:buClr>
                <a:srgbClr val="A6A6A6"/>
              </a:buClr>
            </a:pPr>
            <a:r>
              <a:rPr lang="en-US" altLang="en-US" dirty="0">
                <a:solidFill>
                  <a:schemeClr val="tx1"/>
                </a:solidFill>
              </a:rPr>
              <a:t>Changing data in a table</a:t>
            </a:r>
          </a:p>
          <a:p>
            <a:pPr lvl="2">
              <a:buClr>
                <a:srgbClr val="A6A6A6"/>
              </a:buClr>
            </a:pPr>
            <a:r>
              <a:rPr lang="en-US" altLang="en-US" dirty="0">
                <a:solidFill>
                  <a:schemeClr val="tx1"/>
                </a:solidFill>
                <a:latin typeface="Courier New" pitchFamily="49" charset="0"/>
              </a:rPr>
              <a:t>UPDATE</a:t>
            </a:r>
            <a:r>
              <a:rPr lang="en-US" altLang="en-US" dirty="0">
                <a:solidFill>
                  <a:schemeClr val="tx1"/>
                </a:solidFill>
              </a:rPr>
              <a:t> statement</a:t>
            </a:r>
          </a:p>
          <a:p>
            <a:pPr lvl="1">
              <a:buClr>
                <a:srgbClr val="A6A6A6"/>
              </a:buClr>
            </a:pPr>
            <a:r>
              <a:rPr lang="en-US" altLang="en-US" dirty="0">
                <a:solidFill>
                  <a:schemeClr val="tx1"/>
                </a:solidFill>
              </a:rPr>
              <a:t>Removing rows from a table:</a:t>
            </a:r>
          </a:p>
          <a:p>
            <a:pPr lvl="2">
              <a:buClr>
                <a:srgbClr val="A6A6A6"/>
              </a:buClr>
            </a:pPr>
            <a:r>
              <a:rPr lang="en-US" altLang="en-US" dirty="0">
                <a:solidFill>
                  <a:schemeClr val="tx1"/>
                </a:solidFill>
                <a:latin typeface="Courier New" pitchFamily="49" charset="0"/>
              </a:rPr>
              <a:t>DELETE</a:t>
            </a:r>
            <a:r>
              <a:rPr lang="en-US" altLang="en-US" dirty="0">
                <a:solidFill>
                  <a:schemeClr val="tx1"/>
                </a:solidFill>
              </a:rPr>
              <a:t> statement</a:t>
            </a:r>
          </a:p>
          <a:p>
            <a:pPr lvl="2">
              <a:buClr>
                <a:srgbClr val="A6A6A6"/>
              </a:buClr>
            </a:pPr>
            <a:r>
              <a:rPr lang="en-US" altLang="en-US" dirty="0">
                <a:solidFill>
                  <a:schemeClr val="tx1"/>
                </a:solidFill>
                <a:latin typeface="Courier New" pitchFamily="49" charset="0"/>
              </a:rPr>
              <a:t>TRUNCATE</a:t>
            </a:r>
            <a:r>
              <a:rPr lang="en-US" altLang="en-US" dirty="0">
                <a:solidFill>
                  <a:schemeClr val="tx1"/>
                </a:solidFill>
              </a:rPr>
              <a:t> statement</a:t>
            </a:r>
          </a:p>
          <a:p>
            <a:pPr lvl="1">
              <a:buClr>
                <a:srgbClr val="A6A6A6"/>
              </a:buClr>
            </a:pPr>
            <a:r>
              <a:rPr lang="en-US" altLang="en-US" dirty="0">
                <a:solidFill>
                  <a:schemeClr val="tx1"/>
                </a:solidFill>
              </a:rPr>
              <a:t>Database transaction control using </a:t>
            </a:r>
            <a:r>
              <a:rPr lang="en-US" altLang="en-US" dirty="0">
                <a:solidFill>
                  <a:schemeClr val="tx1"/>
                </a:solidFill>
                <a:latin typeface="Courier New" pitchFamily="49" charset="0"/>
              </a:rPr>
              <a:t>COMMIT</a:t>
            </a:r>
            <a:r>
              <a:rPr lang="en-US" altLang="en-US" dirty="0">
                <a:solidFill>
                  <a:schemeClr val="tx1"/>
                </a:solidFill>
              </a:rPr>
              <a:t>, </a:t>
            </a:r>
            <a:r>
              <a:rPr lang="en-US" altLang="en-US" dirty="0">
                <a:solidFill>
                  <a:schemeClr val="tx1"/>
                </a:solidFill>
                <a:latin typeface="Courier New" pitchFamily="49" charset="0"/>
              </a:rPr>
              <a:t>ROLLBACK</a:t>
            </a:r>
            <a:r>
              <a:rPr lang="en-US" altLang="en-US" dirty="0">
                <a:solidFill>
                  <a:schemeClr val="tx1"/>
                </a:solidFill>
              </a:rPr>
              <a:t>, and </a:t>
            </a:r>
            <a:r>
              <a:rPr lang="en-US" altLang="en-US" dirty="0">
                <a:solidFill>
                  <a:schemeClr val="tx1"/>
                </a:solidFill>
                <a:latin typeface="Courier New" pitchFamily="49" charset="0"/>
              </a:rPr>
              <a:t>SAVEPOINT</a:t>
            </a:r>
          </a:p>
          <a:p>
            <a:pPr lvl="1">
              <a:buClr>
                <a:srgbClr val="F7941D"/>
              </a:buClr>
            </a:pPr>
            <a:r>
              <a:rPr lang="en-US" altLang="en-US" dirty="0">
                <a:solidFill>
                  <a:schemeClr val="tx1"/>
                </a:solidFill>
              </a:rPr>
              <a:t>Read consistency</a:t>
            </a:r>
          </a:p>
          <a:p>
            <a:pPr lvl="1">
              <a:buClr>
                <a:srgbClr val="A6A6A6"/>
              </a:buClr>
            </a:pPr>
            <a:r>
              <a:rPr lang="en-US" altLang="en-US" dirty="0">
                <a:solidFill>
                  <a:schemeClr val="tx1"/>
                </a:solidFill>
              </a:rPr>
              <a:t>Manual Data Locking</a:t>
            </a:r>
          </a:p>
          <a:p>
            <a:pPr lvl="2">
              <a:buClr>
                <a:srgbClr val="A6A6A6"/>
              </a:buClr>
            </a:pPr>
            <a:r>
              <a:rPr lang="en-US" altLang="en-US" dirty="0">
                <a:solidFill>
                  <a:schemeClr val="tx1"/>
                </a:solidFill>
                <a:latin typeface="Courier New" pitchFamily="49" charset="0"/>
              </a:rPr>
              <a:t>FOR UPDATE</a:t>
            </a:r>
            <a:r>
              <a:rPr lang="en-US" altLang="en-US" sz="2100" dirty="0">
                <a:solidFill>
                  <a:schemeClr val="tx1"/>
                </a:solidFill>
              </a:rPr>
              <a:t> clause in a </a:t>
            </a:r>
            <a:r>
              <a:rPr lang="en-US" altLang="en-US" dirty="0">
                <a:solidFill>
                  <a:schemeClr val="tx1"/>
                </a:solidFill>
                <a:latin typeface="Courier New" pitchFamily="49" charset="0"/>
              </a:rPr>
              <a:t>SELECT</a:t>
            </a:r>
            <a:r>
              <a:rPr lang="en-US" altLang="en-US" sz="2100" dirty="0">
                <a:solidFill>
                  <a:schemeClr val="tx1"/>
                </a:solidFill>
              </a:rPr>
              <a:t> statement</a:t>
            </a:r>
          </a:p>
          <a:p>
            <a:pPr lvl="2">
              <a:buClr>
                <a:srgbClr val="A6A6A6"/>
              </a:buClr>
            </a:pPr>
            <a:r>
              <a:rPr lang="en-US" altLang="en-US" dirty="0">
                <a:solidFill>
                  <a:schemeClr val="tx1"/>
                </a:solidFill>
                <a:latin typeface="Courier New" pitchFamily="49" charset="0"/>
              </a:rPr>
              <a:t>LOCK TABLE</a:t>
            </a:r>
            <a:r>
              <a:rPr lang="en-US" altLang="en-US" sz="2100" dirty="0">
                <a:solidFill>
                  <a:schemeClr val="tx1"/>
                </a:solidFill>
              </a:rPr>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354</a:t>
            </a:fld>
            <a:endParaRPr lang="es-VE" dirty="0"/>
          </a:p>
        </p:txBody>
      </p:sp>
    </p:spTree>
    <p:extLst>
      <p:ext uri="{BB962C8B-B14F-4D97-AF65-F5344CB8AC3E}">
        <p14:creationId xmlns:p14="http://schemas.microsoft.com/office/powerpoint/2010/main" val="236160260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Read Consistency</a:t>
            </a:r>
            <a:endParaRPr lang="es-VE" dirty="0"/>
          </a:p>
        </p:txBody>
      </p:sp>
      <p:sp>
        <p:nvSpPr>
          <p:cNvPr id="5" name="Marcador de contenido 4"/>
          <p:cNvSpPr>
            <a:spLocks noGrp="1"/>
          </p:cNvSpPr>
          <p:nvPr>
            <p:ph idx="1"/>
          </p:nvPr>
        </p:nvSpPr>
        <p:spPr/>
        <p:txBody>
          <a:bodyPr/>
          <a:lstStyle/>
          <a:p>
            <a:pPr lvl="1"/>
            <a:r>
              <a:rPr lang="en-US" altLang="en-US" dirty="0"/>
              <a:t>Read consistency guarantees a consistent view of data at all times.</a:t>
            </a:r>
          </a:p>
          <a:p>
            <a:pPr lvl="1"/>
            <a:r>
              <a:rPr lang="en-US" altLang="en-US" dirty="0"/>
              <a:t>Changes made by one user do not conflict with the changes made by another user.</a:t>
            </a:r>
          </a:p>
          <a:p>
            <a:pPr lvl="1"/>
            <a:r>
              <a:rPr lang="en-US" altLang="en-US" dirty="0"/>
              <a:t>Read consistency ensures that, on the same data:</a:t>
            </a:r>
          </a:p>
          <a:p>
            <a:pPr lvl="2"/>
            <a:r>
              <a:rPr lang="en-US" altLang="en-US" dirty="0"/>
              <a:t>Readers do not wait for writers</a:t>
            </a:r>
          </a:p>
          <a:p>
            <a:pPr lvl="2"/>
            <a:r>
              <a:rPr lang="en-US" altLang="en-US" dirty="0"/>
              <a:t>Writers do not wait for readers</a:t>
            </a:r>
          </a:p>
          <a:p>
            <a:pPr lvl="2"/>
            <a:r>
              <a:rPr lang="en-US" altLang="en-US" dirty="0"/>
              <a:t>Writers wait for writers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355</a:t>
            </a:fld>
            <a:endParaRPr lang="es-VE" dirty="0"/>
          </a:p>
        </p:txBody>
      </p:sp>
    </p:spTree>
    <p:extLst>
      <p:ext uri="{BB962C8B-B14F-4D97-AF65-F5344CB8AC3E}">
        <p14:creationId xmlns:p14="http://schemas.microsoft.com/office/powerpoint/2010/main" val="213833599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Implementing Read Consistency</a:t>
            </a:r>
            <a:endParaRPr lang="es-VE" dirty="0"/>
          </a:p>
        </p:txBody>
      </p:sp>
      <p:sp>
        <p:nvSpPr>
          <p:cNvPr id="6" name="Content Placeholder 2"/>
          <p:cNvSpPr txBox="1">
            <a:spLocks/>
          </p:cNvSpPr>
          <p:nvPr/>
        </p:nvSpPr>
        <p:spPr bwMode="gray">
          <a:xfrm>
            <a:off x="3104898" y="3912702"/>
            <a:ext cx="3065462" cy="1032072"/>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buSzPct val="100000"/>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sp>
        <p:nvSpPr>
          <p:cNvPr id="7" name="Content Placeholder 2"/>
          <p:cNvSpPr txBox="1">
            <a:spLocks/>
          </p:cNvSpPr>
          <p:nvPr/>
        </p:nvSpPr>
        <p:spPr bwMode="gray">
          <a:xfrm>
            <a:off x="3104898" y="1870295"/>
            <a:ext cx="3813176" cy="1032072"/>
          </a:xfrm>
          <a:prstGeom prst="round2DiagRect">
            <a:avLst>
              <a:gd name="adj1" fmla="val 13028"/>
              <a:gd name="adj2" fmla="val 0"/>
            </a:avLst>
          </a:prstGeom>
          <a:solidFill>
            <a:srgbClr val="F7941D"/>
          </a:solidFill>
          <a:ln w="28575">
            <a:solidFill>
              <a:schemeClr val="tx1"/>
            </a:solidFill>
            <a:miter lim="800000"/>
            <a:headEnd/>
            <a:tailEnd/>
          </a:ln>
        </p:spPr>
        <p:txBody>
          <a:bodyPr wrap="square" tIns="91440" rIns="12700" bIns="0">
            <a:spAutoFit/>
          </a:bodyPr>
          <a:lstStyle/>
          <a:p>
            <a:pPr eaLnBrk="1" hangingPunct="1">
              <a:buSzPct val="100000"/>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p:txBody>
      </p:sp>
      <p:sp>
        <p:nvSpPr>
          <p:cNvPr id="8" name="Rectangle 3"/>
          <p:cNvSpPr>
            <a:spLocks noChangeArrowheads="1"/>
          </p:cNvSpPr>
          <p:nvPr/>
        </p:nvSpPr>
        <p:spPr bwMode="auto">
          <a:xfrm>
            <a:off x="3284285" y="4167606"/>
            <a:ext cx="2825750" cy="581025"/>
          </a:xfrm>
          <a:prstGeom prst="rect">
            <a:avLst/>
          </a:prstGeom>
          <a:noFill/>
          <a:ln w="9525">
            <a:noFill/>
            <a:miter lim="800000"/>
            <a:headEnd/>
            <a:tailEnd/>
          </a:ln>
        </p:spPr>
        <p:txBody>
          <a:bodyPr lIns="92075" tIns="46038" rIns="92075" bIns="46038">
            <a:spAutoFit/>
          </a:bodyPr>
          <a:lstStyle/>
          <a:p>
            <a:r>
              <a:rPr lang="en-US" altLang="en-US" sz="1600" dirty="0">
                <a:latin typeface="Courier New" pitchFamily="49" charset="0"/>
              </a:rPr>
              <a:t>SELECT  *</a:t>
            </a:r>
            <a:br>
              <a:rPr lang="en-US" altLang="en-US" sz="1600" dirty="0">
                <a:latin typeface="Courier New" pitchFamily="49" charset="0"/>
              </a:rPr>
            </a:br>
            <a:r>
              <a:rPr lang="en-US" altLang="en-US" sz="1600" dirty="0">
                <a:latin typeface="Courier New" pitchFamily="49" charset="0"/>
              </a:rPr>
              <a:t>FROM userA.employees;</a:t>
            </a:r>
          </a:p>
        </p:txBody>
      </p:sp>
      <p:sp>
        <p:nvSpPr>
          <p:cNvPr id="9" name="Rectangle 4"/>
          <p:cNvSpPr>
            <a:spLocks noChangeArrowheads="1"/>
          </p:cNvSpPr>
          <p:nvPr/>
        </p:nvSpPr>
        <p:spPr bwMode="blackWhite">
          <a:xfrm>
            <a:off x="6484685" y="3915192"/>
            <a:ext cx="4351338" cy="1771650"/>
          </a:xfrm>
          <a:prstGeom prst="rect">
            <a:avLst/>
          </a:prstGeom>
          <a:gradFill flip="none" rotWithShape="1">
            <a:gsLst>
              <a:gs pos="36000">
                <a:schemeClr val="bg1">
                  <a:lumMod val="95000"/>
                </a:schemeClr>
              </a:gs>
              <a:gs pos="0">
                <a:schemeClr val="bg1"/>
              </a:gs>
              <a:gs pos="87000">
                <a:schemeClr val="bg1">
                  <a:lumMod val="95000"/>
                </a:schemeClr>
              </a:gs>
              <a:gs pos="100000">
                <a:schemeClr val="bg1"/>
              </a:gs>
            </a:gsLst>
            <a:lin ang="5400000" scaled="1"/>
            <a:tileRect/>
          </a:gradFill>
          <a:ln w="28575" cap="flat" cmpd="sng" algn="ctr">
            <a:solidFill>
              <a:schemeClr val="bg1">
                <a:lumMod val="8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IN" altLang="en-US" dirty="0">
              <a:latin typeface="Arial" pitchFamily="34" charset="0"/>
            </a:endParaRPr>
          </a:p>
        </p:txBody>
      </p:sp>
      <p:sp>
        <p:nvSpPr>
          <p:cNvPr id="10" name="Rectangle 5"/>
          <p:cNvSpPr>
            <a:spLocks noChangeArrowheads="1"/>
          </p:cNvSpPr>
          <p:nvPr/>
        </p:nvSpPr>
        <p:spPr bwMode="blackWhite">
          <a:xfrm>
            <a:off x="6691060" y="4181892"/>
            <a:ext cx="1314450" cy="1219200"/>
          </a:xfrm>
          <a:prstGeom prst="rect">
            <a:avLst/>
          </a:prstGeom>
          <a:solidFill>
            <a:srgbClr val="818286"/>
          </a:solidFill>
          <a:ln w="28575">
            <a:solidFill>
              <a:schemeClr val="tx1">
                <a:lumMod val="75000"/>
              </a:schemeClr>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IN" altLang="en-US" dirty="0">
              <a:solidFill>
                <a:schemeClr val="tx1">
                  <a:lumMod val="75000"/>
                </a:schemeClr>
              </a:solidFill>
            </a:endParaRPr>
          </a:p>
        </p:txBody>
      </p:sp>
      <p:sp>
        <p:nvSpPr>
          <p:cNvPr id="11" name="Rectangle 6"/>
          <p:cNvSpPr>
            <a:spLocks noChangeArrowheads="1"/>
          </p:cNvSpPr>
          <p:nvPr/>
        </p:nvSpPr>
        <p:spPr bwMode="auto">
          <a:xfrm>
            <a:off x="3284285" y="1964155"/>
            <a:ext cx="3970338" cy="825500"/>
          </a:xfrm>
          <a:prstGeom prst="rect">
            <a:avLst/>
          </a:prstGeom>
          <a:noFill/>
          <a:ln w="9525">
            <a:noFill/>
            <a:miter lim="800000"/>
            <a:headEnd/>
            <a:tailEnd/>
          </a:ln>
        </p:spPr>
        <p:txBody>
          <a:bodyPr lIns="92075" tIns="46038" rIns="92075" bIns="46038">
            <a:spAutoFit/>
          </a:bodyPr>
          <a:lstStyle/>
          <a:p>
            <a:pPr>
              <a:tabLst>
                <a:tab pos="800100" algn="l"/>
              </a:tabLst>
            </a:pPr>
            <a:r>
              <a:rPr lang="en-US" altLang="en-US" sz="1600" dirty="0">
                <a:latin typeface="Courier New" pitchFamily="49" charset="0"/>
              </a:rPr>
              <a:t>UPDATE employees</a:t>
            </a:r>
            <a:br>
              <a:rPr lang="en-US" altLang="en-US" sz="1600" dirty="0">
                <a:latin typeface="Courier New" pitchFamily="49" charset="0"/>
              </a:rPr>
            </a:br>
            <a:r>
              <a:rPr lang="en-US" altLang="en-US" sz="1600" dirty="0">
                <a:latin typeface="Courier New" pitchFamily="49" charset="0"/>
              </a:rPr>
              <a:t>SET    salary = 7000</a:t>
            </a:r>
          </a:p>
          <a:p>
            <a:pPr>
              <a:tabLst>
                <a:tab pos="800100" algn="l"/>
              </a:tabLst>
            </a:pPr>
            <a:r>
              <a:rPr lang="en-US" altLang="en-US" sz="1600" dirty="0">
                <a:latin typeface="Courier New" pitchFamily="49" charset="0"/>
              </a:rPr>
              <a:t>WHERE  last_name = 'Grant';</a:t>
            </a:r>
          </a:p>
        </p:txBody>
      </p:sp>
      <p:sp>
        <p:nvSpPr>
          <p:cNvPr id="12" name="Rectangle 7"/>
          <p:cNvSpPr>
            <a:spLocks noChangeArrowheads="1"/>
          </p:cNvSpPr>
          <p:nvPr/>
        </p:nvSpPr>
        <p:spPr bwMode="blackWhite">
          <a:xfrm>
            <a:off x="7862635" y="1895892"/>
            <a:ext cx="2973388" cy="1771650"/>
          </a:xfrm>
          <a:prstGeom prst="rect">
            <a:avLst/>
          </a:prstGeom>
          <a:gradFill flip="none" rotWithShape="1">
            <a:gsLst>
              <a:gs pos="36000">
                <a:schemeClr val="bg1">
                  <a:lumMod val="95000"/>
                </a:schemeClr>
              </a:gs>
              <a:gs pos="0">
                <a:schemeClr val="bg1"/>
              </a:gs>
              <a:gs pos="87000">
                <a:schemeClr val="bg1">
                  <a:lumMod val="95000"/>
                </a:schemeClr>
              </a:gs>
              <a:gs pos="100000">
                <a:schemeClr val="bg1"/>
              </a:gs>
            </a:gsLst>
            <a:lin ang="5400000" scaled="1"/>
            <a:tileRect/>
          </a:gradFill>
          <a:ln w="28575" cap="flat" cmpd="sng" algn="ctr">
            <a:solidFill>
              <a:schemeClr val="bg1">
                <a:lumMod val="8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IN" altLang="en-US" dirty="0">
              <a:latin typeface="Arial" pitchFamily="34" charset="0"/>
            </a:endParaRPr>
          </a:p>
        </p:txBody>
      </p:sp>
      <p:sp>
        <p:nvSpPr>
          <p:cNvPr id="13" name="Rectangle 8"/>
          <p:cNvSpPr>
            <a:spLocks noChangeArrowheads="1"/>
          </p:cNvSpPr>
          <p:nvPr/>
        </p:nvSpPr>
        <p:spPr bwMode="gray">
          <a:xfrm>
            <a:off x="8456360" y="1991142"/>
            <a:ext cx="895350" cy="495300"/>
          </a:xfrm>
          <a:prstGeom prst="rect">
            <a:avLst/>
          </a:prstGeom>
          <a:solidFill>
            <a:schemeClr val="bg1">
              <a:lumMod val="75000"/>
            </a:schemeClr>
          </a:solidFill>
          <a:ln w="9525">
            <a:noFill/>
            <a:miter lim="800000"/>
            <a:headEnd/>
            <a:tailEnd/>
          </a:ln>
          <a:effectLst>
            <a:outerShdw dist="53882" dir="2700000" algn="ctr" rotWithShape="0">
              <a:srgbClr val="000000"/>
            </a:outerShdw>
          </a:effectLst>
        </p:spPr>
        <p:txBody>
          <a:bodyPr wrap="none" anchor="ctr"/>
          <a:lstStyle/>
          <a:p>
            <a:pPr eaLnBrk="1" hangingPunct="1"/>
            <a:endParaRPr lang="en-IN" dirty="0"/>
          </a:p>
        </p:txBody>
      </p:sp>
      <p:sp>
        <p:nvSpPr>
          <p:cNvPr id="14" name="Rectangle 9"/>
          <p:cNvSpPr>
            <a:spLocks noChangeArrowheads="1"/>
          </p:cNvSpPr>
          <p:nvPr/>
        </p:nvSpPr>
        <p:spPr bwMode="gray">
          <a:xfrm>
            <a:off x="8342060" y="2086392"/>
            <a:ext cx="895350" cy="495300"/>
          </a:xfrm>
          <a:prstGeom prst="rect">
            <a:avLst/>
          </a:prstGeom>
          <a:solidFill>
            <a:schemeClr val="bg1">
              <a:lumMod val="65000"/>
            </a:schemeClr>
          </a:solidFill>
          <a:ln w="9525">
            <a:noFill/>
            <a:miter lim="800000"/>
            <a:headEnd/>
            <a:tailEnd/>
          </a:ln>
          <a:effectLst>
            <a:outerShdw dist="53882" dir="2700000" algn="ctr" rotWithShape="0">
              <a:srgbClr val="000000"/>
            </a:outerShdw>
          </a:effectLst>
        </p:spPr>
        <p:txBody>
          <a:bodyPr wrap="none" anchor="ctr"/>
          <a:lstStyle/>
          <a:p>
            <a:pPr eaLnBrk="1" hangingPunct="1"/>
            <a:endParaRPr lang="en-IN" dirty="0"/>
          </a:p>
        </p:txBody>
      </p:sp>
      <p:sp>
        <p:nvSpPr>
          <p:cNvPr id="15" name="Rectangle 10"/>
          <p:cNvSpPr>
            <a:spLocks noChangeArrowheads="1"/>
          </p:cNvSpPr>
          <p:nvPr/>
        </p:nvSpPr>
        <p:spPr bwMode="auto">
          <a:xfrm>
            <a:off x="9475536" y="1946693"/>
            <a:ext cx="14382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600" dirty="0">
                <a:solidFill>
                  <a:schemeClr val="tx1">
                    <a:lumMod val="75000"/>
                  </a:schemeClr>
                </a:solidFill>
              </a:rPr>
              <a:t>Data</a:t>
            </a:r>
            <a:br>
              <a:rPr lang="en-US" altLang="en-US" sz="1600" dirty="0">
                <a:solidFill>
                  <a:schemeClr val="tx1">
                    <a:lumMod val="75000"/>
                  </a:schemeClr>
                </a:solidFill>
              </a:rPr>
            </a:br>
            <a:r>
              <a:rPr lang="en-US" altLang="en-US" sz="1600" dirty="0">
                <a:solidFill>
                  <a:schemeClr val="tx1">
                    <a:lumMod val="75000"/>
                  </a:schemeClr>
                </a:solidFill>
              </a:rPr>
              <a:t>blocks</a:t>
            </a:r>
          </a:p>
        </p:txBody>
      </p:sp>
      <p:sp>
        <p:nvSpPr>
          <p:cNvPr id="16" name="Rectangle 11"/>
          <p:cNvSpPr>
            <a:spLocks noChangeArrowheads="1"/>
          </p:cNvSpPr>
          <p:nvPr/>
        </p:nvSpPr>
        <p:spPr bwMode="auto">
          <a:xfrm>
            <a:off x="9475536" y="2975393"/>
            <a:ext cx="14382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600" dirty="0">
                <a:solidFill>
                  <a:schemeClr val="tx1">
                    <a:lumMod val="75000"/>
                  </a:schemeClr>
                </a:solidFill>
              </a:rPr>
              <a:t>Undo</a:t>
            </a:r>
            <a:br>
              <a:rPr lang="en-US" altLang="en-US" sz="1600" dirty="0">
                <a:solidFill>
                  <a:schemeClr val="tx1">
                    <a:lumMod val="75000"/>
                  </a:schemeClr>
                </a:solidFill>
              </a:rPr>
            </a:br>
            <a:r>
              <a:rPr lang="en-US" altLang="en-US" sz="1600" dirty="0">
                <a:solidFill>
                  <a:schemeClr val="tx1">
                    <a:lumMod val="75000"/>
                  </a:schemeClr>
                </a:solidFill>
              </a:rPr>
              <a:t>segments</a:t>
            </a:r>
          </a:p>
        </p:txBody>
      </p:sp>
      <p:sp>
        <p:nvSpPr>
          <p:cNvPr id="17" name="Rectangle 12"/>
          <p:cNvSpPr>
            <a:spLocks noChangeArrowheads="1"/>
          </p:cNvSpPr>
          <p:nvPr/>
        </p:nvSpPr>
        <p:spPr bwMode="gray">
          <a:xfrm>
            <a:off x="8361110" y="3053180"/>
            <a:ext cx="895350" cy="495300"/>
          </a:xfrm>
          <a:prstGeom prst="rect">
            <a:avLst/>
          </a:prstGeom>
          <a:solidFill>
            <a:schemeClr val="accent2">
              <a:lumMod val="60000"/>
              <a:lumOff val="40000"/>
            </a:schemeClr>
          </a:solidFill>
          <a:ln w="9525">
            <a:noFill/>
            <a:miter lim="800000"/>
            <a:headEnd/>
            <a:tailEnd/>
          </a:ln>
          <a:effectLst>
            <a:outerShdw dist="53882" dir="2700000" algn="ctr" rotWithShape="0">
              <a:srgbClr val="000000"/>
            </a:outerShdw>
          </a:effectLst>
        </p:spPr>
        <p:txBody>
          <a:bodyPr wrap="none" anchor="ctr"/>
          <a:lstStyle/>
          <a:p>
            <a:pPr eaLnBrk="1" hangingPunct="1"/>
            <a:endParaRPr lang="en-IN" dirty="0"/>
          </a:p>
        </p:txBody>
      </p:sp>
      <p:sp>
        <p:nvSpPr>
          <p:cNvPr id="18" name="Rectangle 13"/>
          <p:cNvSpPr>
            <a:spLocks noChangeArrowheads="1"/>
          </p:cNvSpPr>
          <p:nvPr/>
        </p:nvSpPr>
        <p:spPr bwMode="gray">
          <a:xfrm>
            <a:off x="8484935" y="2876967"/>
            <a:ext cx="895350" cy="495300"/>
          </a:xfrm>
          <a:prstGeom prst="rect">
            <a:avLst/>
          </a:prstGeom>
          <a:solidFill>
            <a:schemeClr val="accent2">
              <a:lumMod val="75000"/>
            </a:schemeClr>
          </a:solidFill>
          <a:ln w="9525">
            <a:noFill/>
            <a:miter lim="800000"/>
            <a:headEnd/>
            <a:tailEnd/>
          </a:ln>
          <a:effectLst>
            <a:outerShdw dist="53882" dir="2700000" algn="ctr" rotWithShape="0">
              <a:srgbClr val="000000"/>
            </a:outerShdw>
          </a:effectLst>
        </p:spPr>
        <p:txBody>
          <a:bodyPr wrap="none" anchor="ctr"/>
          <a:lstStyle/>
          <a:p>
            <a:pPr eaLnBrk="1" hangingPunct="1"/>
            <a:endParaRPr lang="en-IN" dirty="0"/>
          </a:p>
        </p:txBody>
      </p:sp>
      <p:sp>
        <p:nvSpPr>
          <p:cNvPr id="19" name="Line 14"/>
          <p:cNvSpPr>
            <a:spLocks noChangeShapeType="1"/>
          </p:cNvSpPr>
          <p:nvPr/>
        </p:nvSpPr>
        <p:spPr bwMode="gray">
          <a:xfrm>
            <a:off x="8704010" y="2600742"/>
            <a:ext cx="0" cy="419100"/>
          </a:xfrm>
          <a:prstGeom prst="line">
            <a:avLst/>
          </a:prstGeom>
          <a:noFill/>
          <a:ln w="50800">
            <a:solidFill>
              <a:srgbClr val="FFCC00"/>
            </a:solidFill>
            <a:round/>
            <a:headEnd type="none" w="sm" len="sm"/>
            <a:tailEnd type="none" w="sm" len="sm"/>
          </a:ln>
          <a:effectLst>
            <a:outerShdw dist="53882" dir="2700000" algn="ctr" rotWithShape="0">
              <a:srgbClr val="000000"/>
            </a:outerShdw>
          </a:effectLst>
        </p:spPr>
        <p:txBody>
          <a:bodyPr/>
          <a:lstStyle/>
          <a:p>
            <a:endParaRPr lang="en-US" dirty="0"/>
          </a:p>
        </p:txBody>
      </p:sp>
      <p:sp>
        <p:nvSpPr>
          <p:cNvPr id="20" name="Rectangle 15"/>
          <p:cNvSpPr>
            <a:spLocks noChangeArrowheads="1"/>
          </p:cNvSpPr>
          <p:nvPr/>
        </p:nvSpPr>
        <p:spPr bwMode="gray">
          <a:xfrm>
            <a:off x="8227760" y="2181642"/>
            <a:ext cx="895350" cy="495300"/>
          </a:xfrm>
          <a:prstGeom prst="rect">
            <a:avLst/>
          </a:prstGeom>
          <a:solidFill>
            <a:schemeClr val="bg1">
              <a:lumMod val="50000"/>
            </a:schemeClr>
          </a:solidFill>
          <a:ln w="9525">
            <a:noFill/>
            <a:miter lim="800000"/>
            <a:headEnd/>
            <a:tailEnd/>
          </a:ln>
          <a:effectLst>
            <a:outerShdw dist="53882" dir="2700000" algn="ctr" rotWithShape="0">
              <a:srgbClr val="000000"/>
            </a:outerShdw>
          </a:effectLst>
        </p:spPr>
        <p:txBody>
          <a:bodyPr wrap="none" anchor="ctr"/>
          <a:lstStyle/>
          <a:p>
            <a:pPr eaLnBrk="1" hangingPunct="1"/>
            <a:endParaRPr lang="en-IN" dirty="0"/>
          </a:p>
        </p:txBody>
      </p:sp>
      <p:sp>
        <p:nvSpPr>
          <p:cNvPr id="21" name="Rectangle 16"/>
          <p:cNvSpPr>
            <a:spLocks noChangeArrowheads="1"/>
          </p:cNvSpPr>
          <p:nvPr/>
        </p:nvSpPr>
        <p:spPr bwMode="gray">
          <a:xfrm>
            <a:off x="8227760" y="2373730"/>
            <a:ext cx="895350" cy="120650"/>
          </a:xfrm>
          <a:prstGeom prst="rect">
            <a:avLst/>
          </a:prstGeom>
          <a:solidFill>
            <a:srgbClr val="FF3300"/>
          </a:solidFill>
          <a:ln w="9525">
            <a:noFill/>
            <a:miter lim="800000"/>
            <a:headEnd/>
            <a:tailEnd/>
          </a:ln>
        </p:spPr>
        <p:txBody>
          <a:bodyPr wrap="none" anchor="ctr"/>
          <a:lstStyle/>
          <a:p>
            <a:pPr eaLnBrk="1" hangingPunct="1"/>
            <a:endParaRPr lang="en-IN" altLang="en-US" dirty="0"/>
          </a:p>
        </p:txBody>
      </p:sp>
      <p:sp>
        <p:nvSpPr>
          <p:cNvPr id="22" name="Rectangle 17"/>
          <p:cNvSpPr>
            <a:spLocks noChangeArrowheads="1"/>
          </p:cNvSpPr>
          <p:nvPr/>
        </p:nvSpPr>
        <p:spPr bwMode="gray">
          <a:xfrm>
            <a:off x="8227760" y="23737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23" name="Rectangle 18"/>
          <p:cNvSpPr>
            <a:spLocks noChangeArrowheads="1"/>
          </p:cNvSpPr>
          <p:nvPr/>
        </p:nvSpPr>
        <p:spPr bwMode="gray">
          <a:xfrm>
            <a:off x="8423023" y="23737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24" name="Rectangle 19"/>
          <p:cNvSpPr>
            <a:spLocks noChangeArrowheads="1"/>
          </p:cNvSpPr>
          <p:nvPr/>
        </p:nvSpPr>
        <p:spPr bwMode="gray">
          <a:xfrm>
            <a:off x="8623048" y="23737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25" name="Rectangle 20"/>
          <p:cNvSpPr>
            <a:spLocks noChangeArrowheads="1"/>
          </p:cNvSpPr>
          <p:nvPr/>
        </p:nvSpPr>
        <p:spPr bwMode="gray">
          <a:xfrm>
            <a:off x="8823073" y="23737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26" name="Rectangle 21"/>
          <p:cNvSpPr>
            <a:spLocks noChangeArrowheads="1"/>
          </p:cNvSpPr>
          <p:nvPr/>
        </p:nvSpPr>
        <p:spPr bwMode="gray">
          <a:xfrm>
            <a:off x="9027860" y="23737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27" name="Rectangle 22"/>
          <p:cNvSpPr>
            <a:spLocks noChangeArrowheads="1"/>
          </p:cNvSpPr>
          <p:nvPr/>
        </p:nvSpPr>
        <p:spPr bwMode="gray">
          <a:xfrm>
            <a:off x="8227760" y="2919830"/>
            <a:ext cx="895350" cy="495300"/>
          </a:xfrm>
          <a:prstGeom prst="rect">
            <a:avLst/>
          </a:prstGeom>
          <a:solidFill>
            <a:srgbClr val="F7941D"/>
          </a:solidFill>
          <a:ln w="9525">
            <a:noFill/>
            <a:miter lim="800000"/>
            <a:headEnd/>
            <a:tailEnd/>
          </a:ln>
          <a:effectLst>
            <a:outerShdw dist="53882" dir="2700000" algn="ctr" rotWithShape="0">
              <a:srgbClr val="000000"/>
            </a:outerShdw>
          </a:effectLst>
        </p:spPr>
        <p:txBody>
          <a:bodyPr wrap="none" anchor="ctr"/>
          <a:lstStyle/>
          <a:p>
            <a:pPr eaLnBrk="1" hangingPunct="1"/>
            <a:endParaRPr lang="en-IN" dirty="0"/>
          </a:p>
        </p:txBody>
      </p:sp>
      <p:sp>
        <p:nvSpPr>
          <p:cNvPr id="28" name="Rectangle 23"/>
          <p:cNvSpPr>
            <a:spLocks noChangeArrowheads="1"/>
          </p:cNvSpPr>
          <p:nvPr/>
        </p:nvSpPr>
        <p:spPr bwMode="gray">
          <a:xfrm>
            <a:off x="8299199" y="2991267"/>
            <a:ext cx="752475" cy="361950"/>
          </a:xfrm>
          <a:prstGeom prst="rect">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path path="circle">
              <a:fillToRect l="50000" t="50000" r="50000" b="50000"/>
            </a:path>
            <a:tileRect/>
          </a:gradFill>
          <a:ln w="9525">
            <a:noFill/>
            <a:miter lim="800000"/>
            <a:headEnd/>
            <a:tailEnd/>
          </a:ln>
        </p:spPr>
        <p:txBody>
          <a:bodyPr wrap="none" anchor="ctr"/>
          <a:lstStyle/>
          <a:p>
            <a:pPr eaLnBrk="1" hangingPunct="1"/>
            <a:endParaRPr lang="en-IN" altLang="en-US" dirty="0"/>
          </a:p>
        </p:txBody>
      </p:sp>
      <p:sp>
        <p:nvSpPr>
          <p:cNvPr id="29" name="Rectangle 24"/>
          <p:cNvSpPr>
            <a:spLocks noChangeArrowheads="1"/>
          </p:cNvSpPr>
          <p:nvPr/>
        </p:nvSpPr>
        <p:spPr bwMode="gray">
          <a:xfrm>
            <a:off x="8380160" y="3111917"/>
            <a:ext cx="585788" cy="120650"/>
          </a:xfrm>
          <a:prstGeom prst="rect">
            <a:avLst/>
          </a:prstGeom>
          <a:solidFill>
            <a:srgbClr val="FF3300"/>
          </a:solidFill>
          <a:ln w="9525">
            <a:noFill/>
            <a:miter lim="800000"/>
            <a:headEnd/>
            <a:tailEnd/>
          </a:ln>
        </p:spPr>
        <p:txBody>
          <a:bodyPr wrap="none" anchor="ctr"/>
          <a:lstStyle/>
          <a:p>
            <a:pPr eaLnBrk="1" hangingPunct="1"/>
            <a:endParaRPr lang="en-IN" altLang="en-US" dirty="0"/>
          </a:p>
        </p:txBody>
      </p:sp>
      <p:sp>
        <p:nvSpPr>
          <p:cNvPr id="30" name="Rectangle 25"/>
          <p:cNvSpPr>
            <a:spLocks noChangeArrowheads="1"/>
          </p:cNvSpPr>
          <p:nvPr/>
        </p:nvSpPr>
        <p:spPr bwMode="gray">
          <a:xfrm>
            <a:off x="8380160" y="3111917"/>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31" name="Rectangle 26"/>
          <p:cNvSpPr>
            <a:spLocks noChangeArrowheads="1"/>
          </p:cNvSpPr>
          <p:nvPr/>
        </p:nvSpPr>
        <p:spPr bwMode="gray">
          <a:xfrm>
            <a:off x="8575423" y="3111917"/>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32" name="Rectangle 27"/>
          <p:cNvSpPr>
            <a:spLocks noChangeArrowheads="1"/>
          </p:cNvSpPr>
          <p:nvPr/>
        </p:nvSpPr>
        <p:spPr bwMode="gray">
          <a:xfrm>
            <a:off x="8775448" y="3111917"/>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33" name="Line 28"/>
          <p:cNvSpPr>
            <a:spLocks noChangeShapeType="1"/>
          </p:cNvSpPr>
          <p:nvPr/>
        </p:nvSpPr>
        <p:spPr bwMode="auto">
          <a:xfrm>
            <a:off x="6918074" y="2427705"/>
            <a:ext cx="1298575" cy="0"/>
          </a:xfrm>
          <a:prstGeom prst="line">
            <a:avLst/>
          </a:prstGeom>
          <a:noFill/>
          <a:ln w="28575">
            <a:solidFill>
              <a:schemeClr val="tx1">
                <a:lumMod val="75000"/>
              </a:schemeClr>
            </a:solidFill>
            <a:round/>
            <a:headEnd/>
            <a:tailEnd type="triangle" w="lg" len="lg"/>
          </a:ln>
          <a:extLst>
            <a:ext uri="{909E8E84-426E-40DD-AFC4-6F175D3DCCD1}">
              <a14:hiddenFill xmlns:a14="http://schemas.microsoft.com/office/drawing/2010/main">
                <a:noFill/>
              </a14:hiddenFill>
            </a:ext>
          </a:extLst>
        </p:spPr>
        <p:txBody>
          <a:bodyPr/>
          <a:lstStyle/>
          <a:p>
            <a:pPr eaLnBrk="1" hangingPunct="1">
              <a:defRPr/>
            </a:pP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34" name="Rectangle 29"/>
          <p:cNvSpPr>
            <a:spLocks noChangeArrowheads="1"/>
          </p:cNvSpPr>
          <p:nvPr/>
        </p:nvSpPr>
        <p:spPr bwMode="gray">
          <a:xfrm>
            <a:off x="8456360" y="4010442"/>
            <a:ext cx="895350" cy="495300"/>
          </a:xfrm>
          <a:prstGeom prst="rect">
            <a:avLst/>
          </a:prstGeom>
          <a:solidFill>
            <a:schemeClr val="bg1">
              <a:lumMod val="75000"/>
            </a:schemeClr>
          </a:solidFill>
          <a:ln w="9525">
            <a:noFill/>
            <a:miter lim="800000"/>
            <a:headEnd/>
            <a:tailEnd/>
          </a:ln>
          <a:effectLst>
            <a:outerShdw dist="53882" dir="2700000" algn="ctr" rotWithShape="0">
              <a:srgbClr val="000000"/>
            </a:outerShdw>
          </a:effectLst>
        </p:spPr>
        <p:txBody>
          <a:bodyPr wrap="none" anchor="ctr"/>
          <a:lstStyle/>
          <a:p>
            <a:endParaRPr lang="en-IN" dirty="0"/>
          </a:p>
        </p:txBody>
      </p:sp>
      <p:sp>
        <p:nvSpPr>
          <p:cNvPr id="35" name="Rectangle 30"/>
          <p:cNvSpPr>
            <a:spLocks noChangeArrowheads="1"/>
          </p:cNvSpPr>
          <p:nvPr/>
        </p:nvSpPr>
        <p:spPr bwMode="gray">
          <a:xfrm>
            <a:off x="8342060" y="4105692"/>
            <a:ext cx="895350" cy="495300"/>
          </a:xfrm>
          <a:prstGeom prst="rect">
            <a:avLst/>
          </a:prstGeom>
          <a:solidFill>
            <a:schemeClr val="bg1">
              <a:lumMod val="65000"/>
            </a:schemeClr>
          </a:solidFill>
          <a:ln w="9525">
            <a:noFill/>
            <a:miter lim="800000"/>
            <a:headEnd/>
            <a:tailEnd/>
          </a:ln>
          <a:effectLst>
            <a:outerShdw dist="53882" dir="2700000" algn="ctr" rotWithShape="0">
              <a:srgbClr val="000000"/>
            </a:outerShdw>
          </a:effectLst>
        </p:spPr>
        <p:txBody>
          <a:bodyPr wrap="none" anchor="ctr"/>
          <a:lstStyle/>
          <a:p>
            <a:endParaRPr lang="en-IN" dirty="0"/>
          </a:p>
        </p:txBody>
      </p:sp>
      <p:sp>
        <p:nvSpPr>
          <p:cNvPr id="36" name="Rectangle 31"/>
          <p:cNvSpPr>
            <a:spLocks noChangeArrowheads="1"/>
          </p:cNvSpPr>
          <p:nvPr/>
        </p:nvSpPr>
        <p:spPr bwMode="auto">
          <a:xfrm>
            <a:off x="9351711" y="3915193"/>
            <a:ext cx="147637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defRPr/>
            </a:pPr>
            <a:r>
              <a:rPr lang="en-US" altLang="en-US" sz="1600" dirty="0">
                <a:solidFill>
                  <a:schemeClr val="tx1">
                    <a:lumMod val="75000"/>
                  </a:schemeClr>
                </a:solidFill>
              </a:rPr>
              <a:t>Changed</a:t>
            </a:r>
            <a:br>
              <a:rPr lang="en-US" altLang="en-US" sz="1600" dirty="0">
                <a:solidFill>
                  <a:schemeClr val="tx1">
                    <a:lumMod val="75000"/>
                  </a:schemeClr>
                </a:solidFill>
              </a:rPr>
            </a:br>
            <a:r>
              <a:rPr lang="en-US" altLang="en-US" sz="1600" dirty="0">
                <a:solidFill>
                  <a:schemeClr val="tx1">
                    <a:lumMod val="75000"/>
                  </a:schemeClr>
                </a:solidFill>
              </a:rPr>
              <a:t>and </a:t>
            </a:r>
            <a:r>
              <a:rPr lang="en-US" altLang="en-US" sz="1600" dirty="0">
                <a:solidFill>
                  <a:srgbClr val="FC0128"/>
                </a:solidFill>
              </a:rPr>
              <a:t>unchanged data</a:t>
            </a:r>
          </a:p>
        </p:txBody>
      </p:sp>
      <p:sp>
        <p:nvSpPr>
          <p:cNvPr id="37" name="Rectangle 32"/>
          <p:cNvSpPr>
            <a:spLocks noChangeArrowheads="1"/>
          </p:cNvSpPr>
          <p:nvPr/>
        </p:nvSpPr>
        <p:spPr bwMode="auto">
          <a:xfrm>
            <a:off x="9380285" y="4883567"/>
            <a:ext cx="1447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600" dirty="0">
                <a:solidFill>
                  <a:schemeClr val="tx1">
                    <a:lumMod val="75000"/>
                  </a:schemeClr>
                </a:solidFill>
              </a:rPr>
              <a:t>Before change</a:t>
            </a:r>
            <a:br>
              <a:rPr lang="en-US" altLang="en-US" sz="1600" dirty="0">
                <a:solidFill>
                  <a:schemeClr val="tx1">
                    <a:lumMod val="75000"/>
                  </a:schemeClr>
                </a:solidFill>
              </a:rPr>
            </a:br>
            <a:r>
              <a:rPr lang="en-US" altLang="en-US" sz="1600" dirty="0">
                <a:solidFill>
                  <a:schemeClr val="tx1">
                    <a:lumMod val="75000"/>
                  </a:schemeClr>
                </a:solidFill>
              </a:rPr>
              <a:t>(“old” data)</a:t>
            </a:r>
          </a:p>
        </p:txBody>
      </p:sp>
      <p:sp>
        <p:nvSpPr>
          <p:cNvPr id="38" name="Rectangle 33"/>
          <p:cNvSpPr>
            <a:spLocks noChangeArrowheads="1"/>
          </p:cNvSpPr>
          <p:nvPr/>
        </p:nvSpPr>
        <p:spPr bwMode="gray">
          <a:xfrm>
            <a:off x="8361110" y="5072480"/>
            <a:ext cx="895350" cy="495300"/>
          </a:xfrm>
          <a:prstGeom prst="rect">
            <a:avLst/>
          </a:prstGeom>
          <a:solidFill>
            <a:schemeClr val="accent2">
              <a:lumMod val="60000"/>
              <a:lumOff val="40000"/>
            </a:schemeClr>
          </a:solidFill>
          <a:ln w="9525">
            <a:noFill/>
            <a:miter lim="800000"/>
            <a:headEnd/>
            <a:tailEnd/>
          </a:ln>
          <a:effectLst>
            <a:outerShdw dist="53882" dir="2700000" algn="ctr" rotWithShape="0">
              <a:srgbClr val="000000"/>
            </a:outerShdw>
          </a:effectLst>
        </p:spPr>
        <p:txBody>
          <a:bodyPr wrap="none" anchor="ctr"/>
          <a:lstStyle/>
          <a:p>
            <a:endParaRPr lang="en-IN" dirty="0"/>
          </a:p>
        </p:txBody>
      </p:sp>
      <p:sp>
        <p:nvSpPr>
          <p:cNvPr id="39" name="Rectangle 34"/>
          <p:cNvSpPr>
            <a:spLocks noChangeArrowheads="1"/>
          </p:cNvSpPr>
          <p:nvPr/>
        </p:nvSpPr>
        <p:spPr bwMode="gray">
          <a:xfrm>
            <a:off x="8484935" y="4896267"/>
            <a:ext cx="895350" cy="495300"/>
          </a:xfrm>
          <a:prstGeom prst="rect">
            <a:avLst/>
          </a:prstGeom>
          <a:solidFill>
            <a:schemeClr val="accent2">
              <a:lumMod val="75000"/>
            </a:schemeClr>
          </a:solidFill>
          <a:ln w="9525">
            <a:noFill/>
            <a:miter lim="800000"/>
            <a:headEnd/>
            <a:tailEnd/>
          </a:ln>
          <a:effectLst>
            <a:outerShdw dist="53882" dir="2700000" algn="ctr" rotWithShape="0">
              <a:srgbClr val="000000"/>
            </a:outerShdw>
          </a:effectLst>
        </p:spPr>
        <p:txBody>
          <a:bodyPr wrap="none" anchor="ctr"/>
          <a:lstStyle/>
          <a:p>
            <a:endParaRPr lang="en-IN" dirty="0"/>
          </a:p>
        </p:txBody>
      </p:sp>
      <p:sp>
        <p:nvSpPr>
          <p:cNvPr id="40" name="Line 35"/>
          <p:cNvSpPr>
            <a:spLocks noChangeShapeType="1"/>
          </p:cNvSpPr>
          <p:nvPr/>
        </p:nvSpPr>
        <p:spPr bwMode="gray">
          <a:xfrm>
            <a:off x="8704010" y="4620042"/>
            <a:ext cx="0" cy="419100"/>
          </a:xfrm>
          <a:prstGeom prst="line">
            <a:avLst/>
          </a:prstGeom>
          <a:noFill/>
          <a:ln w="50800">
            <a:solidFill>
              <a:srgbClr val="FFCC00"/>
            </a:solidFill>
            <a:round/>
            <a:headEnd type="none" w="sm" len="sm"/>
            <a:tailEnd type="none" w="sm" len="sm"/>
          </a:ln>
          <a:effectLst>
            <a:outerShdw dist="53882" dir="2700000" algn="ctr" rotWithShape="0">
              <a:srgbClr val="000000"/>
            </a:outerShdw>
          </a:effectLst>
        </p:spPr>
        <p:txBody>
          <a:bodyPr/>
          <a:lstStyle/>
          <a:p>
            <a:endParaRPr lang="en-US" dirty="0"/>
          </a:p>
        </p:txBody>
      </p:sp>
      <p:sp>
        <p:nvSpPr>
          <p:cNvPr id="41" name="Rectangle 36"/>
          <p:cNvSpPr>
            <a:spLocks noChangeArrowheads="1"/>
          </p:cNvSpPr>
          <p:nvPr/>
        </p:nvSpPr>
        <p:spPr bwMode="auto">
          <a:xfrm>
            <a:off x="1531685" y="1527592"/>
            <a:ext cx="1438275" cy="336550"/>
          </a:xfrm>
          <a:prstGeom prst="rect">
            <a:avLst/>
          </a:prstGeom>
          <a:noFill/>
          <a:ln w="9525">
            <a:noFill/>
            <a:miter lim="800000"/>
            <a:headEnd/>
            <a:tailEnd/>
          </a:ln>
        </p:spPr>
        <p:txBody>
          <a:bodyPr lIns="92075" tIns="46038" rIns="92075" bIns="46038">
            <a:spAutoFit/>
          </a:bodyPr>
          <a:lstStyle/>
          <a:p>
            <a:pPr algn="ctr"/>
            <a:r>
              <a:rPr lang="en-US" altLang="en-US" sz="1600" dirty="0"/>
              <a:t>User A</a:t>
            </a:r>
          </a:p>
        </p:txBody>
      </p:sp>
      <p:sp>
        <p:nvSpPr>
          <p:cNvPr id="42" name="Rectangle 37"/>
          <p:cNvSpPr>
            <a:spLocks noChangeArrowheads="1"/>
          </p:cNvSpPr>
          <p:nvPr/>
        </p:nvSpPr>
        <p:spPr bwMode="auto">
          <a:xfrm>
            <a:off x="1531685" y="5080417"/>
            <a:ext cx="1438275" cy="336550"/>
          </a:xfrm>
          <a:prstGeom prst="rect">
            <a:avLst/>
          </a:prstGeom>
          <a:noFill/>
          <a:ln w="9525">
            <a:noFill/>
            <a:miter lim="800000"/>
            <a:headEnd/>
            <a:tailEnd/>
          </a:ln>
        </p:spPr>
        <p:txBody>
          <a:bodyPr lIns="92075" tIns="46038" rIns="92075" bIns="46038">
            <a:spAutoFit/>
          </a:bodyPr>
          <a:lstStyle/>
          <a:p>
            <a:pPr algn="ctr"/>
            <a:r>
              <a:rPr lang="en-US" altLang="en-US" sz="1600" dirty="0"/>
              <a:t>User B</a:t>
            </a:r>
          </a:p>
        </p:txBody>
      </p:sp>
      <p:sp>
        <p:nvSpPr>
          <p:cNvPr id="43" name="Rectangle 38"/>
          <p:cNvSpPr>
            <a:spLocks noChangeArrowheads="1"/>
          </p:cNvSpPr>
          <p:nvPr/>
        </p:nvSpPr>
        <p:spPr bwMode="auto">
          <a:xfrm>
            <a:off x="6802185" y="4339055"/>
            <a:ext cx="1587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600" dirty="0">
                <a:solidFill>
                  <a:schemeClr val="bg1"/>
                </a:solidFill>
              </a:rPr>
              <a:t>Read-</a:t>
            </a:r>
            <a:br>
              <a:rPr lang="en-US" altLang="en-US" sz="1600" dirty="0">
                <a:solidFill>
                  <a:schemeClr val="bg1"/>
                </a:solidFill>
              </a:rPr>
            </a:br>
            <a:r>
              <a:rPr lang="en-US" altLang="en-US" sz="1600" dirty="0">
                <a:solidFill>
                  <a:schemeClr val="bg1"/>
                </a:solidFill>
              </a:rPr>
              <a:t>consistent</a:t>
            </a:r>
            <a:br>
              <a:rPr lang="en-US" altLang="en-US" sz="1600" dirty="0">
                <a:solidFill>
                  <a:schemeClr val="bg1"/>
                </a:solidFill>
              </a:rPr>
            </a:br>
            <a:r>
              <a:rPr lang="en-US" altLang="en-US" sz="1600" dirty="0">
                <a:solidFill>
                  <a:schemeClr val="bg1"/>
                </a:solidFill>
              </a:rPr>
              <a:t>image</a:t>
            </a:r>
          </a:p>
        </p:txBody>
      </p:sp>
      <p:sp>
        <p:nvSpPr>
          <p:cNvPr id="44" name="Line 39"/>
          <p:cNvSpPr>
            <a:spLocks noChangeShapeType="1"/>
          </p:cNvSpPr>
          <p:nvPr/>
        </p:nvSpPr>
        <p:spPr bwMode="auto">
          <a:xfrm flipH="1">
            <a:off x="7684835" y="4458117"/>
            <a:ext cx="609600" cy="0"/>
          </a:xfrm>
          <a:prstGeom prst="line">
            <a:avLst/>
          </a:prstGeom>
          <a:noFill/>
          <a:ln w="28575">
            <a:solidFill>
              <a:schemeClr val="tx1">
                <a:lumMod val="75000"/>
              </a:schemeClr>
            </a:solidFill>
            <a:round/>
            <a:headEnd/>
            <a:tailEnd type="triangle" w="lg" len="lg"/>
          </a:ln>
          <a:extLst>
            <a:ext uri="{909E8E84-426E-40DD-AFC4-6F175D3DCCD1}">
              <a14:hiddenFill xmlns:a14="http://schemas.microsoft.com/office/drawing/2010/main">
                <a:noFill/>
              </a14:hiddenFill>
            </a:ext>
          </a:extLst>
        </p:spPr>
        <p:txBody>
          <a:bodyPr/>
          <a:lstStyle/>
          <a:p>
            <a:pPr eaLnBrk="1" hangingPunct="1">
              <a:defRPr/>
            </a:pP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45" name="Line 40"/>
          <p:cNvSpPr>
            <a:spLocks noChangeShapeType="1"/>
          </p:cNvSpPr>
          <p:nvPr/>
        </p:nvSpPr>
        <p:spPr bwMode="auto">
          <a:xfrm flipH="1">
            <a:off x="7684836" y="5191542"/>
            <a:ext cx="600075" cy="0"/>
          </a:xfrm>
          <a:prstGeom prst="line">
            <a:avLst/>
          </a:prstGeom>
          <a:noFill/>
          <a:ln w="28575">
            <a:solidFill>
              <a:schemeClr val="tx1">
                <a:lumMod val="75000"/>
              </a:schemeClr>
            </a:solidFill>
            <a:round/>
            <a:headEnd/>
            <a:tailEnd type="triangle" w="lg" len="lg"/>
          </a:ln>
          <a:extLst>
            <a:ext uri="{909E8E84-426E-40DD-AFC4-6F175D3DCCD1}">
              <a14:hiddenFill xmlns:a14="http://schemas.microsoft.com/office/drawing/2010/main">
                <a:noFill/>
              </a14:hiddenFill>
            </a:ext>
          </a:extLst>
        </p:spPr>
        <p:txBody>
          <a:bodyPr/>
          <a:lstStyle/>
          <a:p>
            <a:pPr eaLnBrk="1" hangingPunct="1">
              <a:defRPr/>
            </a:pP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46" name="Line 41"/>
          <p:cNvSpPr>
            <a:spLocks noChangeShapeType="1"/>
          </p:cNvSpPr>
          <p:nvPr/>
        </p:nvSpPr>
        <p:spPr bwMode="auto">
          <a:xfrm>
            <a:off x="6143371" y="4331117"/>
            <a:ext cx="506413" cy="0"/>
          </a:xfrm>
          <a:prstGeom prst="line">
            <a:avLst/>
          </a:prstGeom>
          <a:noFill/>
          <a:ln w="28575">
            <a:solidFill>
              <a:schemeClr val="tx1">
                <a:lumMod val="75000"/>
              </a:schemeClr>
            </a:solidFill>
            <a:round/>
            <a:headEnd/>
            <a:tailEnd type="triangle" w="lg" len="lg"/>
          </a:ln>
          <a:extLst>
            <a:ext uri="{909E8E84-426E-40DD-AFC4-6F175D3DCCD1}">
              <a14:hiddenFill xmlns:a14="http://schemas.microsoft.com/office/drawing/2010/main">
                <a:noFill/>
              </a14:hiddenFill>
            </a:ext>
          </a:extLst>
        </p:spPr>
        <p:txBody>
          <a:bodyPr/>
          <a:lstStyle/>
          <a:p>
            <a:pPr eaLnBrk="1" hangingPunct="1">
              <a:defRPr/>
            </a:pPr>
            <a:endParaRPr lang="en-US" dirty="0">
              <a:solidFill>
                <a:schemeClr val="tx1">
                  <a:lumMod val="75000"/>
                </a:schemeClr>
              </a:solidFill>
              <a:latin typeface="Arial" panose="020B0604020202020204" pitchFamily="34" charset="0"/>
              <a:cs typeface="Arial" panose="020B0604020202020204" pitchFamily="34" charset="0"/>
            </a:endParaRPr>
          </a:p>
        </p:txBody>
      </p:sp>
      <p:sp>
        <p:nvSpPr>
          <p:cNvPr id="47" name="Rectangle 44"/>
          <p:cNvSpPr>
            <a:spLocks noChangeArrowheads="1"/>
          </p:cNvSpPr>
          <p:nvPr/>
        </p:nvSpPr>
        <p:spPr bwMode="gray">
          <a:xfrm>
            <a:off x="8227760" y="4200942"/>
            <a:ext cx="895350" cy="495300"/>
          </a:xfrm>
          <a:prstGeom prst="rect">
            <a:avLst/>
          </a:prstGeom>
          <a:solidFill>
            <a:schemeClr val="bg1">
              <a:lumMod val="50000"/>
            </a:schemeClr>
          </a:solidFill>
          <a:ln w="9525">
            <a:noFill/>
            <a:miter lim="800000"/>
            <a:headEnd/>
            <a:tailEnd/>
          </a:ln>
          <a:effectLst>
            <a:outerShdw dist="53882" dir="2700000" algn="ctr" rotWithShape="0">
              <a:srgbClr val="000000"/>
            </a:outerShdw>
          </a:effectLst>
        </p:spPr>
        <p:txBody>
          <a:bodyPr wrap="none" anchor="ctr"/>
          <a:lstStyle/>
          <a:p>
            <a:endParaRPr lang="en-IN" dirty="0"/>
          </a:p>
        </p:txBody>
      </p:sp>
      <p:sp>
        <p:nvSpPr>
          <p:cNvPr id="48" name="Rectangle 45"/>
          <p:cNvSpPr>
            <a:spLocks noChangeArrowheads="1"/>
          </p:cNvSpPr>
          <p:nvPr/>
        </p:nvSpPr>
        <p:spPr bwMode="gray">
          <a:xfrm>
            <a:off x="8227760" y="4393030"/>
            <a:ext cx="895350" cy="120650"/>
          </a:xfrm>
          <a:prstGeom prst="rect">
            <a:avLst/>
          </a:prstGeom>
          <a:solidFill>
            <a:srgbClr val="FF3300"/>
          </a:solidFill>
          <a:ln w="9525">
            <a:noFill/>
            <a:miter lim="800000"/>
            <a:headEnd/>
            <a:tailEnd/>
          </a:ln>
        </p:spPr>
        <p:txBody>
          <a:bodyPr wrap="none" anchor="ctr"/>
          <a:lstStyle/>
          <a:p>
            <a:pPr eaLnBrk="1" hangingPunct="1"/>
            <a:endParaRPr lang="en-IN" altLang="en-US" dirty="0"/>
          </a:p>
        </p:txBody>
      </p:sp>
      <p:sp>
        <p:nvSpPr>
          <p:cNvPr id="49" name="Rectangle 46"/>
          <p:cNvSpPr>
            <a:spLocks noChangeArrowheads="1"/>
          </p:cNvSpPr>
          <p:nvPr/>
        </p:nvSpPr>
        <p:spPr bwMode="gray">
          <a:xfrm>
            <a:off x="8227760" y="43930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0" name="Rectangle 47"/>
          <p:cNvSpPr>
            <a:spLocks noChangeArrowheads="1"/>
          </p:cNvSpPr>
          <p:nvPr/>
        </p:nvSpPr>
        <p:spPr bwMode="gray">
          <a:xfrm>
            <a:off x="8423023" y="43930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1" name="Rectangle 48"/>
          <p:cNvSpPr>
            <a:spLocks noChangeArrowheads="1"/>
          </p:cNvSpPr>
          <p:nvPr/>
        </p:nvSpPr>
        <p:spPr bwMode="gray">
          <a:xfrm>
            <a:off x="8623048" y="43930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2" name="Rectangle 49"/>
          <p:cNvSpPr>
            <a:spLocks noChangeArrowheads="1"/>
          </p:cNvSpPr>
          <p:nvPr/>
        </p:nvSpPr>
        <p:spPr bwMode="gray">
          <a:xfrm>
            <a:off x="8823073" y="43930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3" name="Rectangle 50"/>
          <p:cNvSpPr>
            <a:spLocks noChangeArrowheads="1"/>
          </p:cNvSpPr>
          <p:nvPr/>
        </p:nvSpPr>
        <p:spPr bwMode="gray">
          <a:xfrm>
            <a:off x="9027860" y="4393030"/>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4" name="Rectangle 51"/>
          <p:cNvSpPr>
            <a:spLocks noChangeArrowheads="1"/>
          </p:cNvSpPr>
          <p:nvPr/>
        </p:nvSpPr>
        <p:spPr bwMode="gray">
          <a:xfrm>
            <a:off x="8227760" y="4939130"/>
            <a:ext cx="895350" cy="495300"/>
          </a:xfrm>
          <a:prstGeom prst="rect">
            <a:avLst/>
          </a:prstGeom>
          <a:solidFill>
            <a:srgbClr val="F7941D"/>
          </a:solidFill>
          <a:ln w="9525">
            <a:noFill/>
            <a:miter lim="800000"/>
            <a:headEnd/>
            <a:tailEnd/>
          </a:ln>
          <a:effectLst>
            <a:outerShdw dist="53882" dir="2700000" algn="ctr" rotWithShape="0">
              <a:srgbClr val="000000"/>
            </a:outerShdw>
          </a:effectLst>
        </p:spPr>
        <p:txBody>
          <a:bodyPr wrap="none" anchor="ctr"/>
          <a:lstStyle/>
          <a:p>
            <a:endParaRPr lang="en-IN" dirty="0"/>
          </a:p>
        </p:txBody>
      </p:sp>
      <p:sp>
        <p:nvSpPr>
          <p:cNvPr id="55" name="Rectangle 52"/>
          <p:cNvSpPr>
            <a:spLocks noChangeArrowheads="1"/>
          </p:cNvSpPr>
          <p:nvPr/>
        </p:nvSpPr>
        <p:spPr bwMode="gray">
          <a:xfrm>
            <a:off x="8299199" y="5010567"/>
            <a:ext cx="752475" cy="361950"/>
          </a:xfrm>
          <a:prstGeom prst="rect">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path path="circle">
              <a:fillToRect l="50000" t="50000" r="50000" b="50000"/>
            </a:path>
            <a:tileRect/>
          </a:gradFill>
          <a:ln w="9525">
            <a:noFill/>
            <a:miter lim="800000"/>
            <a:headEnd/>
            <a:tailEnd/>
          </a:ln>
        </p:spPr>
        <p:txBody>
          <a:bodyPr wrap="none" anchor="ctr"/>
          <a:lstStyle/>
          <a:p>
            <a:endParaRPr lang="en-IN" altLang="en-US" dirty="0"/>
          </a:p>
        </p:txBody>
      </p:sp>
      <p:sp>
        <p:nvSpPr>
          <p:cNvPr id="56" name="Rectangle 53"/>
          <p:cNvSpPr>
            <a:spLocks noChangeArrowheads="1"/>
          </p:cNvSpPr>
          <p:nvPr/>
        </p:nvSpPr>
        <p:spPr bwMode="gray">
          <a:xfrm>
            <a:off x="8380160" y="5131217"/>
            <a:ext cx="585788" cy="120650"/>
          </a:xfrm>
          <a:prstGeom prst="rect">
            <a:avLst/>
          </a:prstGeom>
          <a:solidFill>
            <a:srgbClr val="FF3300"/>
          </a:solidFill>
          <a:ln w="9525">
            <a:noFill/>
            <a:miter lim="800000"/>
            <a:headEnd/>
            <a:tailEnd/>
          </a:ln>
        </p:spPr>
        <p:txBody>
          <a:bodyPr wrap="none" anchor="ctr"/>
          <a:lstStyle/>
          <a:p>
            <a:pPr eaLnBrk="1" hangingPunct="1"/>
            <a:endParaRPr lang="en-IN" altLang="en-US" dirty="0"/>
          </a:p>
        </p:txBody>
      </p:sp>
      <p:sp>
        <p:nvSpPr>
          <p:cNvPr id="57" name="Rectangle 54"/>
          <p:cNvSpPr>
            <a:spLocks noChangeArrowheads="1"/>
          </p:cNvSpPr>
          <p:nvPr/>
        </p:nvSpPr>
        <p:spPr bwMode="gray">
          <a:xfrm>
            <a:off x="8380160" y="5131217"/>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8" name="Rectangle 55"/>
          <p:cNvSpPr>
            <a:spLocks noChangeArrowheads="1"/>
          </p:cNvSpPr>
          <p:nvPr/>
        </p:nvSpPr>
        <p:spPr bwMode="gray">
          <a:xfrm>
            <a:off x="8575423" y="5131217"/>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sp>
        <p:nvSpPr>
          <p:cNvPr id="59" name="Rectangle 56"/>
          <p:cNvSpPr>
            <a:spLocks noChangeArrowheads="1"/>
          </p:cNvSpPr>
          <p:nvPr/>
        </p:nvSpPr>
        <p:spPr bwMode="gray">
          <a:xfrm>
            <a:off x="8775448" y="5131217"/>
            <a:ext cx="95250" cy="120650"/>
          </a:xfrm>
          <a:prstGeom prst="rect">
            <a:avLst/>
          </a:prstGeom>
          <a:solidFill>
            <a:srgbClr val="FFCC00"/>
          </a:solidFill>
          <a:ln w="9525">
            <a:noFill/>
            <a:miter lim="800000"/>
            <a:headEnd/>
            <a:tailEnd/>
          </a:ln>
        </p:spPr>
        <p:txBody>
          <a:bodyPr wrap="none" anchor="ctr"/>
          <a:lstStyle/>
          <a:p>
            <a:pPr eaLnBrk="1" hangingPunct="1"/>
            <a:endParaRPr lang="en-IN" altLang="en-US"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738" y="1880143"/>
            <a:ext cx="1212598" cy="1212598"/>
          </a:xfrm>
          <a:prstGeom prst="rect">
            <a:avLst/>
          </a:prstGeom>
        </p:spPr>
      </p:pic>
      <p:pic>
        <p:nvPicPr>
          <p:cNvPr id="62" name="Imagen 6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5776" y="3822439"/>
            <a:ext cx="1212598" cy="1212598"/>
          </a:xfrm>
          <a:prstGeom prst="rect">
            <a:avLst/>
          </a:prstGeom>
        </p:spPr>
      </p:pic>
      <p:sp>
        <p:nvSpPr>
          <p:cNvPr id="3" name="Marcador de número de diapositiva 2"/>
          <p:cNvSpPr>
            <a:spLocks noGrp="1"/>
          </p:cNvSpPr>
          <p:nvPr>
            <p:ph type="sldNum" sz="quarter" idx="12"/>
          </p:nvPr>
        </p:nvSpPr>
        <p:spPr/>
        <p:txBody>
          <a:bodyPr/>
          <a:lstStyle/>
          <a:p>
            <a:fld id="{3F142242-9245-470F-9EB3-514B6C674675}" type="slidenum">
              <a:rPr lang="es-VE" smtClean="0"/>
              <a:pPr/>
              <a:t>356</a:t>
            </a:fld>
            <a:endParaRPr lang="es-VE" dirty="0"/>
          </a:p>
        </p:txBody>
      </p:sp>
    </p:spTree>
    <p:extLst>
      <p:ext uri="{BB962C8B-B14F-4D97-AF65-F5344CB8AC3E}">
        <p14:creationId xmlns:p14="http://schemas.microsoft.com/office/powerpoint/2010/main" val="33268160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normAutofit fontScale="92500" lnSpcReduction="10000"/>
          </a:bodyPr>
          <a:lstStyle/>
          <a:p>
            <a:pPr lvl="1">
              <a:buClr>
                <a:srgbClr val="A6A6A6"/>
              </a:buClr>
            </a:pPr>
            <a:r>
              <a:rPr lang="en-US" altLang="en-US" dirty="0">
                <a:solidFill>
                  <a:schemeClr val="tx1"/>
                </a:solidFill>
              </a:rPr>
              <a:t>Adding new rows in a table</a:t>
            </a:r>
          </a:p>
          <a:p>
            <a:pPr lvl="2">
              <a:buClr>
                <a:srgbClr val="A6A6A6"/>
              </a:buClr>
            </a:pPr>
            <a:r>
              <a:rPr lang="en-US" altLang="en-US" dirty="0">
                <a:solidFill>
                  <a:schemeClr val="tx1"/>
                </a:solidFill>
                <a:latin typeface="Courier New" pitchFamily="49" charset="0"/>
              </a:rPr>
              <a:t>INSERT</a:t>
            </a:r>
            <a:r>
              <a:rPr lang="en-US" altLang="en-US" dirty="0">
                <a:solidFill>
                  <a:schemeClr val="tx1"/>
                </a:solidFill>
              </a:rPr>
              <a:t> statement</a:t>
            </a:r>
          </a:p>
          <a:p>
            <a:pPr lvl="1">
              <a:buClr>
                <a:srgbClr val="A6A6A6"/>
              </a:buClr>
            </a:pPr>
            <a:r>
              <a:rPr lang="en-US" altLang="en-US" dirty="0">
                <a:solidFill>
                  <a:schemeClr val="tx1"/>
                </a:solidFill>
              </a:rPr>
              <a:t>Changing data in a table</a:t>
            </a:r>
          </a:p>
          <a:p>
            <a:pPr lvl="2">
              <a:buClr>
                <a:srgbClr val="A6A6A6"/>
              </a:buClr>
            </a:pPr>
            <a:r>
              <a:rPr lang="en-US" altLang="en-US" dirty="0">
                <a:solidFill>
                  <a:schemeClr val="tx1"/>
                </a:solidFill>
                <a:latin typeface="Courier New" pitchFamily="49" charset="0"/>
              </a:rPr>
              <a:t>UPDATE</a:t>
            </a:r>
            <a:r>
              <a:rPr lang="en-US" altLang="en-US" dirty="0">
                <a:solidFill>
                  <a:schemeClr val="tx1"/>
                </a:solidFill>
              </a:rPr>
              <a:t> statement</a:t>
            </a:r>
          </a:p>
          <a:p>
            <a:pPr lvl="1">
              <a:buClr>
                <a:srgbClr val="A6A6A6"/>
              </a:buClr>
            </a:pPr>
            <a:r>
              <a:rPr lang="en-US" altLang="en-US" dirty="0">
                <a:solidFill>
                  <a:schemeClr val="tx1"/>
                </a:solidFill>
              </a:rPr>
              <a:t>Removing rows from a table:</a:t>
            </a:r>
          </a:p>
          <a:p>
            <a:pPr lvl="2">
              <a:buClr>
                <a:srgbClr val="A6A6A6"/>
              </a:buClr>
            </a:pPr>
            <a:r>
              <a:rPr lang="en-US" altLang="en-US" dirty="0">
                <a:solidFill>
                  <a:schemeClr val="tx1"/>
                </a:solidFill>
                <a:latin typeface="Courier New" pitchFamily="49" charset="0"/>
              </a:rPr>
              <a:t>DELETE</a:t>
            </a:r>
            <a:r>
              <a:rPr lang="en-US" altLang="en-US" dirty="0">
                <a:solidFill>
                  <a:schemeClr val="tx1"/>
                </a:solidFill>
              </a:rPr>
              <a:t> statement</a:t>
            </a:r>
          </a:p>
          <a:p>
            <a:pPr lvl="2">
              <a:buClr>
                <a:srgbClr val="A6A6A6"/>
              </a:buClr>
            </a:pPr>
            <a:r>
              <a:rPr lang="en-US" altLang="en-US" dirty="0">
                <a:solidFill>
                  <a:schemeClr val="tx1"/>
                </a:solidFill>
                <a:latin typeface="Courier New" pitchFamily="49" charset="0"/>
              </a:rPr>
              <a:t>TRUNCATE</a:t>
            </a:r>
            <a:r>
              <a:rPr lang="en-US" altLang="en-US" dirty="0">
                <a:solidFill>
                  <a:schemeClr val="tx1"/>
                </a:solidFill>
              </a:rPr>
              <a:t> statement</a:t>
            </a:r>
          </a:p>
          <a:p>
            <a:pPr lvl="1">
              <a:buClr>
                <a:srgbClr val="A6A6A6"/>
              </a:buClr>
            </a:pPr>
            <a:r>
              <a:rPr lang="en-US" altLang="en-US" dirty="0">
                <a:solidFill>
                  <a:schemeClr val="tx1"/>
                </a:solidFill>
              </a:rPr>
              <a:t>Database transaction control using </a:t>
            </a:r>
            <a:r>
              <a:rPr lang="en-US" altLang="en-US" dirty="0">
                <a:solidFill>
                  <a:schemeClr val="tx1"/>
                </a:solidFill>
                <a:latin typeface="Courier New" pitchFamily="49" charset="0"/>
              </a:rPr>
              <a:t>COMMIT</a:t>
            </a:r>
            <a:r>
              <a:rPr lang="en-US" altLang="en-US" dirty="0">
                <a:solidFill>
                  <a:schemeClr val="tx1"/>
                </a:solidFill>
              </a:rPr>
              <a:t>, </a:t>
            </a:r>
            <a:r>
              <a:rPr lang="en-US" altLang="en-US" dirty="0">
                <a:solidFill>
                  <a:schemeClr val="tx1"/>
                </a:solidFill>
                <a:latin typeface="Courier New" pitchFamily="49" charset="0"/>
              </a:rPr>
              <a:t>ROLLBACK</a:t>
            </a:r>
            <a:r>
              <a:rPr lang="en-US" altLang="en-US" dirty="0">
                <a:solidFill>
                  <a:schemeClr val="tx1"/>
                </a:solidFill>
              </a:rPr>
              <a:t>, and </a:t>
            </a:r>
            <a:r>
              <a:rPr lang="en-US" altLang="en-US" dirty="0">
                <a:solidFill>
                  <a:schemeClr val="tx1"/>
                </a:solidFill>
                <a:latin typeface="Courier New" pitchFamily="49" charset="0"/>
              </a:rPr>
              <a:t>SAVEPOINT</a:t>
            </a:r>
          </a:p>
          <a:p>
            <a:pPr lvl="1">
              <a:buClr>
                <a:srgbClr val="A6A6A6"/>
              </a:buClr>
            </a:pPr>
            <a:r>
              <a:rPr lang="en-US" altLang="en-US" dirty="0">
                <a:solidFill>
                  <a:schemeClr val="tx1"/>
                </a:solidFill>
              </a:rPr>
              <a:t>Read consistency</a:t>
            </a:r>
          </a:p>
          <a:p>
            <a:pPr lvl="1">
              <a:buClr>
                <a:srgbClr val="F7941D"/>
              </a:buClr>
            </a:pPr>
            <a:r>
              <a:rPr lang="en-US" altLang="en-US" dirty="0">
                <a:solidFill>
                  <a:schemeClr val="tx1"/>
                </a:solidFill>
                <a:latin typeface="Arial"/>
              </a:rPr>
              <a:t>Manual Data Locking</a:t>
            </a:r>
          </a:p>
          <a:p>
            <a:pPr lvl="2">
              <a:buClr>
                <a:srgbClr val="F7941D"/>
              </a:buClr>
            </a:pPr>
            <a:r>
              <a:rPr lang="en-US" altLang="en-US" dirty="0">
                <a:solidFill>
                  <a:schemeClr val="tx1"/>
                </a:solidFill>
                <a:latin typeface="Courier New" pitchFamily="49" charset="0"/>
              </a:rPr>
              <a:t>FOR</a:t>
            </a:r>
            <a:r>
              <a:rPr lang="en-US" altLang="en-US" dirty="0">
                <a:solidFill>
                  <a:schemeClr val="tx1"/>
                </a:solidFill>
              </a:rPr>
              <a:t> </a:t>
            </a:r>
            <a:r>
              <a:rPr lang="en-US" altLang="en-US" dirty="0">
                <a:solidFill>
                  <a:schemeClr val="tx1"/>
                </a:solidFill>
                <a:latin typeface="Courier New" pitchFamily="49" charset="0"/>
              </a:rPr>
              <a:t>UPDATE</a:t>
            </a:r>
            <a:r>
              <a:rPr lang="en-US" altLang="en-US" dirty="0">
                <a:solidFill>
                  <a:schemeClr val="tx1"/>
                </a:solidFill>
              </a:rPr>
              <a:t> clause in a </a:t>
            </a:r>
            <a:r>
              <a:rPr lang="en-US" altLang="en-US" dirty="0">
                <a:solidFill>
                  <a:schemeClr val="tx1"/>
                </a:solidFill>
                <a:latin typeface="Courier New" pitchFamily="49" charset="0"/>
              </a:rPr>
              <a:t>SELECT</a:t>
            </a:r>
            <a:r>
              <a:rPr lang="en-US" altLang="en-US" dirty="0">
                <a:solidFill>
                  <a:schemeClr val="tx1"/>
                </a:solidFill>
              </a:rPr>
              <a:t> statement</a:t>
            </a:r>
          </a:p>
          <a:p>
            <a:pPr lvl="2">
              <a:buClr>
                <a:srgbClr val="F7941D"/>
              </a:buClr>
            </a:pPr>
            <a:r>
              <a:rPr lang="en-US" altLang="en-US" dirty="0">
                <a:solidFill>
                  <a:schemeClr val="tx1"/>
                </a:solidFill>
                <a:latin typeface="Courier New"/>
              </a:rPr>
              <a:t>LOCK TABLE </a:t>
            </a:r>
            <a:r>
              <a:rPr lang="en-US" altLang="en-US" dirty="0">
                <a:solidFill>
                  <a:schemeClr val="tx1"/>
                </a:solidFill>
              </a:rPr>
              <a:t>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357</a:t>
            </a:fld>
            <a:endParaRPr lang="es-VE" dirty="0"/>
          </a:p>
        </p:txBody>
      </p:sp>
    </p:spTree>
    <p:extLst>
      <p:ext uri="{BB962C8B-B14F-4D97-AF65-F5344CB8AC3E}">
        <p14:creationId xmlns:p14="http://schemas.microsoft.com/office/powerpoint/2010/main" val="16328347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400" dirty="0">
                <a:latin typeface="Courier New" pitchFamily="49" charset="0"/>
              </a:rPr>
              <a:t>FOR</a:t>
            </a:r>
            <a:r>
              <a:rPr lang="en-US" altLang="en-US" sz="4400" dirty="0"/>
              <a:t> </a:t>
            </a:r>
            <a:r>
              <a:rPr lang="en-US" altLang="en-US" sz="4400" dirty="0">
                <a:latin typeface="Courier New" pitchFamily="49" charset="0"/>
              </a:rPr>
              <a:t>UPDATE</a:t>
            </a:r>
            <a:r>
              <a:rPr lang="en-US" altLang="en-US" sz="4400" dirty="0"/>
              <a:t> Clause in a </a:t>
            </a:r>
            <a:r>
              <a:rPr lang="en-US" altLang="en-US" sz="4400" dirty="0">
                <a:latin typeface="Courier New" pitchFamily="49" charset="0"/>
              </a:rPr>
              <a:t>SELECT</a:t>
            </a:r>
            <a:r>
              <a:rPr lang="en-US" altLang="en-US" sz="4400" dirty="0"/>
              <a:t> Statement</a:t>
            </a:r>
            <a:endParaRPr lang="es-VE" sz="4400" dirty="0"/>
          </a:p>
        </p:txBody>
      </p:sp>
      <p:sp>
        <p:nvSpPr>
          <p:cNvPr id="5" name="Marcador de contenido 4"/>
          <p:cNvSpPr>
            <a:spLocks noGrp="1"/>
          </p:cNvSpPr>
          <p:nvPr>
            <p:ph idx="1"/>
          </p:nvPr>
        </p:nvSpPr>
        <p:spPr/>
        <p:txBody>
          <a:bodyPr/>
          <a:lstStyle/>
          <a:p>
            <a:pPr lvl="1"/>
            <a:r>
              <a:rPr lang="en-US" altLang="en-US" dirty="0"/>
              <a:t>Locks the rows in the </a:t>
            </a:r>
            <a:r>
              <a:rPr lang="en-US" altLang="en-US" dirty="0">
                <a:latin typeface="Courier New" pitchFamily="49" charset="0"/>
              </a:rPr>
              <a:t>EMPLOYEES</a:t>
            </a:r>
            <a:r>
              <a:rPr lang="en-US" altLang="en-US" dirty="0"/>
              <a:t> table where </a:t>
            </a:r>
            <a:r>
              <a:rPr lang="en-US" altLang="en-US" dirty="0" err="1">
                <a:latin typeface="Courier New" pitchFamily="49" charset="0"/>
              </a:rPr>
              <a:t>job_id</a:t>
            </a:r>
            <a:r>
              <a:rPr lang="en-US" altLang="en-US" dirty="0"/>
              <a:t> is </a:t>
            </a:r>
            <a:r>
              <a:rPr lang="en-US" altLang="en-US" dirty="0">
                <a:latin typeface="Courier New" pitchFamily="49" charset="0"/>
              </a:rPr>
              <a:t>SA_REP</a:t>
            </a:r>
            <a:r>
              <a:rPr lang="en-US" altLang="en-US" dirty="0"/>
              <a:t>.</a:t>
            </a:r>
          </a:p>
          <a:p>
            <a:pPr lvl="1"/>
            <a:endParaRPr lang="en-US" altLang="en-US" dirty="0"/>
          </a:p>
          <a:p>
            <a:pPr lvl="1"/>
            <a:endParaRPr lang="en-US" altLang="en-US" dirty="0">
              <a:latin typeface="Courier New" pitchFamily="49" charset="0"/>
            </a:endParaRPr>
          </a:p>
          <a:p>
            <a:pPr lvl="1"/>
            <a:endParaRPr lang="en-US" altLang="en-US" dirty="0">
              <a:latin typeface="Courier New" pitchFamily="49" charset="0"/>
            </a:endParaRPr>
          </a:p>
          <a:p>
            <a:pPr lvl="1"/>
            <a:endParaRPr lang="en-US" altLang="en-US" sz="2000" dirty="0"/>
          </a:p>
          <a:p>
            <a:pPr lvl="1"/>
            <a:endParaRPr lang="en-US" altLang="en-US" sz="1800" dirty="0"/>
          </a:p>
          <a:p>
            <a:pPr lvl="1"/>
            <a:r>
              <a:rPr lang="en-US" altLang="en-US" dirty="0"/>
              <a:t>Lock is released only when you issue a </a:t>
            </a:r>
            <a:r>
              <a:rPr lang="en-US" altLang="en-US" dirty="0">
                <a:latin typeface="Courier New" pitchFamily="49" charset="0"/>
              </a:rPr>
              <a:t>ROLLBACK</a:t>
            </a:r>
            <a:r>
              <a:rPr lang="en-US" altLang="en-US" dirty="0"/>
              <a:t> or a </a:t>
            </a:r>
            <a:r>
              <a:rPr lang="en-US" altLang="en-US" dirty="0">
                <a:latin typeface="Courier New" pitchFamily="49" charset="0"/>
              </a:rPr>
              <a:t>COMMIT</a:t>
            </a:r>
            <a:r>
              <a:rPr lang="en-US" altLang="en-US" dirty="0"/>
              <a:t>.</a:t>
            </a:r>
          </a:p>
          <a:p>
            <a:pPr lvl="1"/>
            <a:r>
              <a:rPr lang="en-US" altLang="en-US" dirty="0"/>
              <a:t>If the </a:t>
            </a:r>
            <a:r>
              <a:rPr lang="en-US" altLang="en-US" dirty="0">
                <a:latin typeface="Courier New" pitchFamily="49" charset="0"/>
              </a:rPr>
              <a:t>SELECT</a:t>
            </a:r>
            <a:r>
              <a:rPr lang="en-US" altLang="en-US" dirty="0"/>
              <a:t> statement attempts to lock a row that is locked by another user, the database waits until the row is available, and then returns the results of the </a:t>
            </a:r>
            <a:r>
              <a:rPr lang="en-US" altLang="en-US" dirty="0">
                <a:latin typeface="Courier New" pitchFamily="49" charset="0"/>
              </a:rPr>
              <a:t>SELECT</a:t>
            </a:r>
            <a:r>
              <a:rPr lang="en-US" altLang="en-US" dirty="0"/>
              <a:t> statement.</a:t>
            </a:r>
          </a:p>
          <a:p>
            <a:endParaRPr lang="es-VE" dirty="0"/>
          </a:p>
        </p:txBody>
      </p:sp>
      <p:sp>
        <p:nvSpPr>
          <p:cNvPr id="6" name="Content Placeholder 2"/>
          <p:cNvSpPr txBox="1">
            <a:spLocks/>
          </p:cNvSpPr>
          <p:nvPr/>
        </p:nvSpPr>
        <p:spPr bwMode="gray">
          <a:xfrm>
            <a:off x="2813802" y="2173704"/>
            <a:ext cx="6664876" cy="1425833"/>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SELECT employee_id, salary, commission_pct, job_id</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FROM employees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WHERE job_id = 'SA_REP'</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FOR UPDATE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ORDER BY employee_id;</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358</a:t>
            </a:fld>
            <a:endParaRPr lang="es-VE" dirty="0"/>
          </a:p>
        </p:txBody>
      </p:sp>
    </p:spTree>
    <p:extLst>
      <p:ext uri="{BB962C8B-B14F-4D97-AF65-F5344CB8AC3E}">
        <p14:creationId xmlns:p14="http://schemas.microsoft.com/office/powerpoint/2010/main" val="297065074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FOR</a:t>
            </a:r>
            <a:r>
              <a:rPr lang="en-US" altLang="en-US" dirty="0"/>
              <a:t> </a:t>
            </a:r>
            <a:r>
              <a:rPr lang="en-US" altLang="en-US" dirty="0">
                <a:latin typeface="Courier New" pitchFamily="49" charset="0"/>
              </a:rPr>
              <a:t>UPDATE</a:t>
            </a:r>
            <a:r>
              <a:rPr lang="en-US" altLang="en-US" dirty="0"/>
              <a:t> Clause: Examples</a:t>
            </a:r>
            <a:endParaRPr lang="es-VE" dirty="0"/>
          </a:p>
        </p:txBody>
      </p:sp>
      <p:sp>
        <p:nvSpPr>
          <p:cNvPr id="5" name="Marcador de contenido 4"/>
          <p:cNvSpPr>
            <a:spLocks noGrp="1"/>
          </p:cNvSpPr>
          <p:nvPr>
            <p:ph idx="1"/>
          </p:nvPr>
        </p:nvSpPr>
        <p:spPr/>
        <p:txBody>
          <a:bodyPr>
            <a:normAutofit lnSpcReduction="10000"/>
          </a:bodyPr>
          <a:lstStyle/>
          <a:p>
            <a:pPr lvl="1"/>
            <a:r>
              <a:rPr lang="en-US" altLang="en-US" dirty="0"/>
              <a:t>You can use the </a:t>
            </a:r>
            <a:r>
              <a:rPr lang="en-US" altLang="en-US" dirty="0">
                <a:latin typeface="Courier New" pitchFamily="49" charset="0"/>
              </a:rPr>
              <a:t>FOR</a:t>
            </a:r>
            <a:r>
              <a:rPr lang="en-US" altLang="en-US" dirty="0"/>
              <a:t> </a:t>
            </a:r>
            <a:r>
              <a:rPr lang="en-US" altLang="en-US" dirty="0">
                <a:latin typeface="Courier New" pitchFamily="49" charset="0"/>
              </a:rPr>
              <a:t>UPDATE</a:t>
            </a:r>
            <a:r>
              <a:rPr lang="en-US" altLang="en-US" dirty="0"/>
              <a:t> clause in a </a:t>
            </a:r>
            <a:r>
              <a:rPr lang="en-US" altLang="en-US" dirty="0">
                <a:latin typeface="Courier New" pitchFamily="49" charset="0"/>
              </a:rPr>
              <a:t>SELECT</a:t>
            </a:r>
            <a:r>
              <a:rPr lang="en-US" altLang="en-US" dirty="0"/>
              <a:t> statement against multiple tables. </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Rows from both the </a:t>
            </a:r>
            <a:r>
              <a:rPr lang="en-US" altLang="en-US" dirty="0">
                <a:latin typeface="Courier New" pitchFamily="49" charset="0"/>
              </a:rPr>
              <a:t>EMPLOYEES</a:t>
            </a:r>
            <a:r>
              <a:rPr lang="en-US" altLang="en-US" dirty="0"/>
              <a:t> and </a:t>
            </a:r>
            <a:r>
              <a:rPr lang="en-US" altLang="en-US" dirty="0">
                <a:latin typeface="Courier New" pitchFamily="49" charset="0"/>
              </a:rPr>
              <a:t>DEPARTMENTS</a:t>
            </a:r>
            <a:r>
              <a:rPr lang="en-US" altLang="en-US" dirty="0"/>
              <a:t> tables are locked.</a:t>
            </a:r>
          </a:p>
          <a:p>
            <a:pPr lvl="1"/>
            <a:r>
              <a:rPr lang="en-US" altLang="en-US" dirty="0"/>
              <a:t>Use </a:t>
            </a:r>
            <a:r>
              <a:rPr lang="en-US" altLang="en-US" dirty="0">
                <a:latin typeface="Courier New" pitchFamily="49" charset="0"/>
              </a:rPr>
              <a:t>FOR</a:t>
            </a:r>
            <a:r>
              <a:rPr lang="en-US" altLang="en-US" dirty="0"/>
              <a:t> </a:t>
            </a:r>
            <a:r>
              <a:rPr lang="en-US" altLang="en-US" dirty="0">
                <a:latin typeface="Courier New" pitchFamily="49" charset="0"/>
              </a:rPr>
              <a:t>UPDATE</a:t>
            </a:r>
            <a:r>
              <a:rPr lang="en-US" altLang="en-US" dirty="0"/>
              <a:t> </a:t>
            </a:r>
            <a:r>
              <a:rPr lang="en-US" altLang="en-US" dirty="0">
                <a:latin typeface="Courier New" pitchFamily="49" charset="0"/>
              </a:rPr>
              <a:t>OF</a:t>
            </a:r>
            <a:r>
              <a:rPr lang="en-US" altLang="en-US" dirty="0"/>
              <a:t> </a:t>
            </a:r>
            <a:r>
              <a:rPr lang="en-US" altLang="en-US" i="1" dirty="0" err="1">
                <a:latin typeface="Courier New" pitchFamily="49" charset="0"/>
              </a:rPr>
              <a:t>column_name</a:t>
            </a:r>
            <a:r>
              <a:rPr lang="en-US" altLang="en-US" dirty="0"/>
              <a:t> to qualify the column that you intend to change; then only the rows from that specific table are locked.</a:t>
            </a:r>
          </a:p>
          <a:p>
            <a:endParaRPr lang="es-VE" dirty="0"/>
          </a:p>
        </p:txBody>
      </p:sp>
      <p:sp>
        <p:nvSpPr>
          <p:cNvPr id="6" name="Content Placeholder 2"/>
          <p:cNvSpPr txBox="1">
            <a:spLocks/>
          </p:cNvSpPr>
          <p:nvPr/>
        </p:nvSpPr>
        <p:spPr bwMode="gray">
          <a:xfrm>
            <a:off x="2557125" y="2093494"/>
            <a:ext cx="6664876" cy="198953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SELECT e.employee_id, e.salary, e.commission_pct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FROM employees e JOIN departments d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USING (department_id)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WHERE job_id = 'ST_CLERK'</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AND location_id = 1500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FOR UPDATE </a:t>
            </a:r>
          </a:p>
          <a:p>
            <a:pPr eaLnBrk="1" hangingPunct="1">
              <a:buSzPct val="100000"/>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ORDER BY e.employee_id; </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359</a:t>
            </a:fld>
            <a:endParaRPr lang="es-VE" dirty="0"/>
          </a:p>
        </p:txBody>
      </p:sp>
    </p:spTree>
    <p:extLst>
      <p:ext uri="{BB962C8B-B14F-4D97-AF65-F5344CB8AC3E}">
        <p14:creationId xmlns:p14="http://schemas.microsoft.com/office/powerpoint/2010/main" val="3796976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51"/>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Practice 1: Overview</a:t>
            </a:r>
            <a:endParaRPr/>
          </a:p>
        </p:txBody>
      </p:sp>
      <p:sp>
        <p:nvSpPr>
          <p:cNvPr id="819" name="Google Shape;819;p5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This practice covers the following topics:</a:t>
            </a:r>
            <a:endParaRPr/>
          </a:p>
          <a:p>
            <a:pPr marL="457200" lvl="1" indent="-365760" algn="l" rtl="0">
              <a:lnSpc>
                <a:spcPct val="90000"/>
              </a:lnSpc>
              <a:spcBef>
                <a:spcPts val="900"/>
              </a:spcBef>
              <a:spcAft>
                <a:spcPts val="0"/>
              </a:spcAft>
              <a:buClr>
                <a:schemeClr val="dk1"/>
              </a:buClr>
              <a:buSzPts val="2100"/>
              <a:buChar char="•"/>
            </a:pPr>
            <a:r>
              <a:rPr lang="en-US"/>
              <a:t>Starting Oracle SQL Developer</a:t>
            </a:r>
            <a:endParaRPr/>
          </a:p>
          <a:p>
            <a:pPr marL="457200" lvl="1" indent="-365760" algn="l" rtl="0">
              <a:lnSpc>
                <a:spcPct val="90000"/>
              </a:lnSpc>
              <a:spcBef>
                <a:spcPts val="900"/>
              </a:spcBef>
              <a:spcAft>
                <a:spcPts val="0"/>
              </a:spcAft>
              <a:buClr>
                <a:schemeClr val="dk1"/>
              </a:buClr>
              <a:buSzPts val="2100"/>
              <a:buChar char="•"/>
            </a:pPr>
            <a:r>
              <a:rPr lang="en-US"/>
              <a:t>Creating a new database connection</a:t>
            </a:r>
            <a:endParaRPr/>
          </a:p>
          <a:p>
            <a:pPr marL="457200" lvl="1" indent="-365760" algn="l" rtl="0">
              <a:lnSpc>
                <a:spcPct val="90000"/>
              </a:lnSpc>
              <a:spcBef>
                <a:spcPts val="900"/>
              </a:spcBef>
              <a:spcAft>
                <a:spcPts val="0"/>
              </a:spcAft>
              <a:buClr>
                <a:schemeClr val="dk1"/>
              </a:buClr>
              <a:buSzPts val="2100"/>
              <a:buChar char="•"/>
            </a:pPr>
            <a:r>
              <a:rPr lang="en-US"/>
              <a:t>Browsing the </a:t>
            </a:r>
            <a:r>
              <a:rPr lang="en-US">
                <a:latin typeface="Courier New"/>
                <a:ea typeface="Courier New"/>
                <a:cs typeface="Courier New"/>
                <a:sym typeface="Courier New"/>
              </a:rPr>
              <a:t>HR</a:t>
            </a:r>
            <a:r>
              <a:rPr lang="en-US"/>
              <a:t> tables</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latin typeface="Courier New"/>
              </a:rPr>
              <a:t>LOCK TABLE </a:t>
            </a:r>
            <a:r>
              <a:rPr lang="en-US" dirty="0"/>
              <a:t>Statement</a:t>
            </a:r>
            <a:endParaRPr lang="es-VE" dirty="0"/>
          </a:p>
        </p:txBody>
      </p:sp>
      <p:sp>
        <p:nvSpPr>
          <p:cNvPr id="5" name="Marcador de contenido 4"/>
          <p:cNvSpPr>
            <a:spLocks noGrp="1"/>
          </p:cNvSpPr>
          <p:nvPr>
            <p:ph idx="1"/>
          </p:nvPr>
        </p:nvSpPr>
        <p:spPr/>
        <p:txBody>
          <a:bodyPr/>
          <a:lstStyle/>
          <a:p>
            <a:pPr lvl="1"/>
            <a:r>
              <a:rPr lang="en-US" dirty="0"/>
              <a:t>Use the </a:t>
            </a:r>
            <a:r>
              <a:rPr lang="en-US" dirty="0">
                <a:latin typeface="Courier New"/>
              </a:rPr>
              <a:t>LOCK TABLE </a:t>
            </a:r>
            <a:r>
              <a:rPr lang="en-US" dirty="0"/>
              <a:t>statement to lock one or more tables in a specified mode.</a:t>
            </a:r>
          </a:p>
          <a:p>
            <a:pPr lvl="1"/>
            <a:r>
              <a:rPr lang="en-US" dirty="0"/>
              <a:t>This manually overrides automatic locking.</a:t>
            </a:r>
          </a:p>
          <a:p>
            <a:pPr lvl="1"/>
            <a:r>
              <a:rPr lang="en-US" dirty="0"/>
              <a:t>Tables are locked until you </a:t>
            </a:r>
            <a:r>
              <a:rPr lang="en-US" dirty="0">
                <a:latin typeface="Courier New"/>
              </a:rPr>
              <a:t>COMMIT</a:t>
            </a:r>
            <a:r>
              <a:rPr lang="en-US" dirty="0"/>
              <a:t> or </a:t>
            </a:r>
            <a:r>
              <a:rPr lang="en-US" dirty="0">
                <a:latin typeface="Courier New"/>
              </a:rPr>
              <a:t>ROLLBACK</a:t>
            </a:r>
            <a:r>
              <a:rPr lang="en-US" dirty="0"/>
              <a:t>.</a:t>
            </a:r>
            <a:endParaRPr lang="en-US" dirty="0">
              <a:latin typeface="Courier New"/>
            </a:endParaRPr>
          </a:p>
          <a:p>
            <a:endParaRPr lang="es-VE" dirty="0"/>
          </a:p>
        </p:txBody>
      </p:sp>
      <p:sp>
        <p:nvSpPr>
          <p:cNvPr id="6" name="Content Placeholder 2"/>
          <p:cNvSpPr txBox="1">
            <a:spLocks/>
          </p:cNvSpPr>
          <p:nvPr/>
        </p:nvSpPr>
        <p:spPr bwMode="gray">
          <a:xfrm>
            <a:off x="1899401" y="3352798"/>
            <a:ext cx="8064500" cy="1395115"/>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LOCK TABLE table_name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IN [ROW SHARE/ROW EXCLUSIVE/SHARE UPDATE/SHARE/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    SHARE ROW EXCLUSIVE/ EXCLUSIVE] MODE</a:t>
            </a:r>
          </a:p>
          <a:p>
            <a:pPr eaLnBrk="1" hangingPunct="1">
              <a:defRPr/>
            </a:pPr>
            <a:r>
              <a:rPr lang="en-US" altLang="en-US" b="1" dirty="0">
                <a:solidFill>
                  <a:schemeClr val="tx1">
                    <a:lumMod val="75000"/>
                  </a:schemeClr>
                </a:solidFill>
                <a:latin typeface="Courier New" panose="02070309020205020404" pitchFamily="49" charset="0"/>
                <a:cs typeface="Arial" panose="020B0604020202020204" pitchFamily="34" charset="0"/>
              </a:rPr>
              <a:t>[NOWAIT];</a:t>
            </a:r>
          </a:p>
          <a:p>
            <a:pPr eaLnBrk="1" hangingPunct="1">
              <a:defRPr/>
            </a:pPr>
            <a:endParaRPr lang="en-US" altLang="en-US" b="1" dirty="0">
              <a:solidFill>
                <a:schemeClr val="tx1">
                  <a:lumMod val="75000"/>
                </a:schemeClr>
              </a:solidFill>
              <a:latin typeface="Courier New" panose="02070309020205020404" pitchFamily="49" charset="0"/>
              <a:cs typeface="Arial" panose="020B0604020202020204" pitchFamily="34" charset="0"/>
            </a:endParaRPr>
          </a:p>
          <a:p>
            <a:pPr eaLnBrk="1" hangingPunct="1">
              <a:defRPr/>
            </a:pPr>
            <a:endParaRPr lang="en-US" altLang="en-US" sz="1600" b="1" dirty="0">
              <a:solidFill>
                <a:schemeClr val="tx1">
                  <a:lumMod val="75000"/>
                </a:schemeClr>
              </a:solidFill>
              <a:latin typeface="Courier New" panose="02070309020205020404" pitchFamily="49" charset="0"/>
              <a:cs typeface="Arial" panose="020B0604020202020204" pitchFamily="34" charset="0"/>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360</a:t>
            </a:fld>
            <a:endParaRPr lang="es-VE" dirty="0"/>
          </a:p>
        </p:txBody>
      </p:sp>
    </p:spTree>
    <p:extLst>
      <p:ext uri="{BB962C8B-B14F-4D97-AF65-F5344CB8AC3E}">
        <p14:creationId xmlns:p14="http://schemas.microsoft.com/office/powerpoint/2010/main" val="207306087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Quiz</a:t>
            </a:r>
            <a:endParaRPr lang="es-VE" dirty="0"/>
          </a:p>
        </p:txBody>
      </p:sp>
      <p:sp>
        <p:nvSpPr>
          <p:cNvPr id="7" name="Marcador de contenido 6"/>
          <p:cNvSpPr>
            <a:spLocks noGrp="1"/>
          </p:cNvSpPr>
          <p:nvPr>
            <p:ph idx="1"/>
          </p:nvPr>
        </p:nvSpPr>
        <p:spPr/>
        <p:txBody>
          <a:bodyPr/>
          <a:lstStyle/>
          <a:p>
            <a:pPr marL="0" indent="0">
              <a:buNone/>
            </a:pPr>
            <a:r>
              <a:rPr lang="en-US" altLang="en-US" dirty="0">
                <a:latin typeface="Arial" charset="0"/>
              </a:rPr>
              <a:t>The following statements produce the same results:</a:t>
            </a:r>
          </a:p>
          <a:p>
            <a:endParaRPr lang="en-US" altLang="en-US" dirty="0">
              <a:latin typeface="Arial" charset="0"/>
            </a:endParaRPr>
          </a:p>
          <a:p>
            <a:endParaRPr lang="en-US" altLang="en-US" dirty="0">
              <a:latin typeface="Arial" charset="0"/>
            </a:endParaRPr>
          </a:p>
          <a:p>
            <a:endParaRPr lang="en-US" altLang="en-US" dirty="0">
              <a:latin typeface="Arial" charset="0"/>
            </a:endParaRPr>
          </a:p>
          <a:p>
            <a:endParaRPr lang="en-US" altLang="en-US" dirty="0">
              <a:latin typeface="Arial" charset="0"/>
            </a:endParaRPr>
          </a:p>
          <a:p>
            <a:pPr lvl="1">
              <a:buFont typeface="Arial" charset="0"/>
              <a:buAutoNum type="alphaLcPeriod"/>
            </a:pPr>
            <a:r>
              <a:rPr lang="en-US" altLang="en-US" dirty="0"/>
              <a:t>True</a:t>
            </a:r>
          </a:p>
          <a:p>
            <a:pPr lvl="1">
              <a:buFont typeface="Arial" charset="0"/>
              <a:buAutoNum type="alphaLcPeriod"/>
            </a:pPr>
            <a:r>
              <a:rPr lang="en-US" altLang="en-US" dirty="0"/>
              <a:t>False</a:t>
            </a:r>
          </a:p>
          <a:p>
            <a:endParaRPr lang="es-VE" dirty="0"/>
          </a:p>
        </p:txBody>
      </p:sp>
      <p:sp>
        <p:nvSpPr>
          <p:cNvPr id="8" name="Content Placeholder 2"/>
          <p:cNvSpPr txBox="1">
            <a:spLocks/>
          </p:cNvSpPr>
          <p:nvPr/>
        </p:nvSpPr>
        <p:spPr bwMode="gray">
          <a:xfrm>
            <a:off x="684212" y="1923038"/>
            <a:ext cx="4552200" cy="3647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DELETE FROM copy_emp;</a:t>
            </a:r>
          </a:p>
        </p:txBody>
      </p:sp>
      <p:sp>
        <p:nvSpPr>
          <p:cNvPr id="9" name="Content Placeholder 2"/>
          <p:cNvSpPr txBox="1">
            <a:spLocks/>
          </p:cNvSpPr>
          <p:nvPr/>
        </p:nvSpPr>
        <p:spPr bwMode="gray">
          <a:xfrm>
            <a:off x="684212" y="2778418"/>
            <a:ext cx="4552200" cy="3647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cs typeface="Arial" panose="020B0604020202020204" pitchFamily="34" charset="0"/>
              </a:rPr>
              <a:t>TRUNCATE TABLE copy_emp;</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361</a:t>
            </a:fld>
            <a:endParaRPr lang="es-VE" dirty="0"/>
          </a:p>
        </p:txBody>
      </p:sp>
    </p:spTree>
    <p:extLst>
      <p:ext uri="{BB962C8B-B14F-4D97-AF65-F5344CB8AC3E}">
        <p14:creationId xmlns:p14="http://schemas.microsoft.com/office/powerpoint/2010/main" val="196879721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Summary</a:t>
            </a:r>
            <a:endParaRPr lang="es-VE" dirty="0"/>
          </a:p>
        </p:txBody>
      </p:sp>
      <p:sp>
        <p:nvSpPr>
          <p:cNvPr id="7" name="Marcador de contenido 6"/>
          <p:cNvSpPr>
            <a:spLocks noGrp="1"/>
          </p:cNvSpPr>
          <p:nvPr>
            <p:ph idx="1"/>
          </p:nvPr>
        </p:nvSpPr>
        <p:spPr/>
        <p:txBody>
          <a:bodyPr/>
          <a:lstStyle/>
          <a:p>
            <a:pPr marL="0" indent="0">
              <a:buNone/>
            </a:pPr>
            <a:r>
              <a:rPr lang="en-US" altLang="en-US" dirty="0">
                <a:latin typeface="Arial" charset="0"/>
              </a:rPr>
              <a:t>In this lesson, you should have learned how to use the following statements:</a:t>
            </a:r>
          </a:p>
          <a:p>
            <a:pPr marL="0" indent="0">
              <a:buNone/>
            </a:pPr>
            <a:endParaRPr lang="es-VE" dirty="0"/>
          </a:p>
        </p:txBody>
      </p:sp>
      <p:graphicFrame>
        <p:nvGraphicFramePr>
          <p:cNvPr id="8" name="Table 2"/>
          <p:cNvGraphicFramePr>
            <a:graphicFrameLocks noGrp="1"/>
          </p:cNvGraphicFramePr>
          <p:nvPr>
            <p:extLst/>
          </p:nvPr>
        </p:nvGraphicFramePr>
        <p:xfrm>
          <a:off x="1148338" y="1995149"/>
          <a:ext cx="7848601" cy="3545840"/>
        </p:xfrm>
        <a:graphic>
          <a:graphicData uri="http://schemas.openxmlformats.org/drawingml/2006/table">
            <a:tbl>
              <a:tblPr firstRow="1" firstCol="1" bandRow="1">
                <a:tableStyleId>{5FD0F851-EC5A-4D38-B0AD-8093EC10F338}</a:tableStyleId>
              </a:tblPr>
              <a:tblGrid>
                <a:gridCol w="3200401">
                  <a:extLst>
                    <a:ext uri="{9D8B030D-6E8A-4147-A177-3AD203B41FA5}">
                      <a16:colId xmlns:a16="http://schemas.microsoft.com/office/drawing/2014/main" xmlns="" val="20000"/>
                    </a:ext>
                  </a:extLst>
                </a:gridCol>
                <a:gridCol w="4648200">
                  <a:extLst>
                    <a:ext uri="{9D8B030D-6E8A-4147-A177-3AD203B41FA5}">
                      <a16:colId xmlns:a16="http://schemas.microsoft.com/office/drawing/2014/main" xmlns="" val="20001"/>
                    </a:ext>
                  </a:extLst>
                </a:gridCol>
              </a:tblGrid>
              <a:tr h="370840">
                <a:tc>
                  <a:txBody>
                    <a:bodyPr/>
                    <a:lstStyle/>
                    <a:p>
                      <a:r>
                        <a:rPr lang="en-US" altLang="en-US" sz="1800" b="1" dirty="0">
                          <a:solidFill>
                            <a:schemeClr val="tx1"/>
                          </a:solidFill>
                        </a:rPr>
                        <a:t>Function</a:t>
                      </a:r>
                      <a:endParaRPr lang="en-US" dirty="0">
                        <a:solidFill>
                          <a:schemeClr val="tx1"/>
                        </a:solidFill>
                      </a:endParaRPr>
                    </a:p>
                  </a:txBody>
                  <a:tcPr/>
                </a:tc>
                <a:tc>
                  <a:txBody>
                    <a:bodyPr/>
                    <a:lstStyle/>
                    <a:p>
                      <a:r>
                        <a:rPr lang="en-US" altLang="en-US" sz="1800" b="1" dirty="0">
                          <a:solidFill>
                            <a:schemeClr val="tx1"/>
                          </a:solidFill>
                        </a:rPr>
                        <a:t>Description</a:t>
                      </a:r>
                      <a:endParaRPr lang="en-US" dirty="0">
                        <a:solidFill>
                          <a:schemeClr val="tx1"/>
                        </a:solidFill>
                      </a:endParaRPr>
                    </a:p>
                  </a:txBody>
                  <a:tcPr/>
                </a:tc>
                <a:extLst>
                  <a:ext uri="{0D108BD9-81ED-4DB2-BD59-A6C34878D82A}">
                    <a16:rowId xmlns:a16="http://schemas.microsoft.com/office/drawing/2014/main" xmlns="" val="10000"/>
                  </a:ext>
                </a:extLst>
              </a:tr>
              <a:tr h="370840">
                <a:tc>
                  <a:txBody>
                    <a:bodyPr/>
                    <a:lstStyle/>
                    <a:p>
                      <a:r>
                        <a:rPr lang="en-US" altLang="en-US" sz="1600" b="0" dirty="0">
                          <a:solidFill>
                            <a:srgbClr val="000000"/>
                          </a:solidFill>
                          <a:latin typeface="Courier New" panose="02070309020205020404" pitchFamily="49" charset="0"/>
                        </a:rPr>
                        <a:t>INSERT</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Adds a new row to the table</a:t>
                      </a:r>
                    </a:p>
                  </a:txBody>
                  <a:tcPr>
                    <a:solidFill>
                      <a:srgbClr val="F7941D"/>
                    </a:solidFill>
                  </a:tcPr>
                </a:tc>
                <a:extLst>
                  <a:ext uri="{0D108BD9-81ED-4DB2-BD59-A6C34878D82A}">
                    <a16:rowId xmlns:a16="http://schemas.microsoft.com/office/drawing/2014/main" xmlns="" val="10001"/>
                  </a:ext>
                </a:extLst>
              </a:tr>
              <a:tr h="370840">
                <a:tc>
                  <a:txBody>
                    <a:bodyPr/>
                    <a:lstStyle/>
                    <a:p>
                      <a:r>
                        <a:rPr lang="en-US" altLang="en-US" sz="1600" b="0" dirty="0">
                          <a:solidFill>
                            <a:srgbClr val="000000"/>
                          </a:solidFill>
                          <a:latin typeface="Courier New" panose="02070309020205020404" pitchFamily="49" charset="0"/>
                        </a:rPr>
                        <a:t>UPDATE</a:t>
                      </a:r>
                      <a:endParaRPr lang="en-US" sz="1600"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Modifies existing rows in the table</a:t>
                      </a:r>
                    </a:p>
                  </a:txBody>
                  <a:tcPr>
                    <a:solidFill>
                      <a:srgbClr val="818286"/>
                    </a:solidFill>
                  </a:tcPr>
                </a:tc>
                <a:extLst>
                  <a:ext uri="{0D108BD9-81ED-4DB2-BD59-A6C34878D82A}">
                    <a16:rowId xmlns:a16="http://schemas.microsoft.com/office/drawing/2014/main" xmlns="" val="10002"/>
                  </a:ext>
                </a:extLst>
              </a:tr>
              <a:tr h="370840">
                <a:tc>
                  <a:txBody>
                    <a:bodyPr/>
                    <a:lstStyle/>
                    <a:p>
                      <a:r>
                        <a:rPr lang="en-US" altLang="en-US" sz="1600" b="0" dirty="0">
                          <a:solidFill>
                            <a:srgbClr val="000000"/>
                          </a:solidFill>
                          <a:latin typeface="Courier New" panose="02070309020205020404" pitchFamily="49" charset="0"/>
                        </a:rPr>
                        <a:t>DELETE</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Removes existing rows from the table</a:t>
                      </a:r>
                    </a:p>
                  </a:txBody>
                  <a:tcPr>
                    <a:solidFill>
                      <a:srgbClr val="F7941D"/>
                    </a:solidFill>
                  </a:tcPr>
                </a:tc>
                <a:extLst>
                  <a:ext uri="{0D108BD9-81ED-4DB2-BD59-A6C34878D82A}">
                    <a16:rowId xmlns:a16="http://schemas.microsoft.com/office/drawing/2014/main" xmlns="" val="10003"/>
                  </a:ext>
                </a:extLst>
              </a:tr>
              <a:tr h="370840">
                <a:tc>
                  <a:txBody>
                    <a:bodyPr/>
                    <a:lstStyle/>
                    <a:p>
                      <a:r>
                        <a:rPr lang="en-US" altLang="en-US" sz="1600" b="0" dirty="0">
                          <a:solidFill>
                            <a:srgbClr val="000000"/>
                          </a:solidFill>
                          <a:latin typeface="Courier New" panose="02070309020205020404" pitchFamily="49" charset="0"/>
                        </a:rPr>
                        <a:t>TRUNCATE</a:t>
                      </a:r>
                      <a:endParaRPr lang="en-US" sz="1600"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Removes all rows from a table</a:t>
                      </a:r>
                    </a:p>
                  </a:txBody>
                  <a:tcPr>
                    <a:solidFill>
                      <a:srgbClr val="818286"/>
                    </a:solidFill>
                  </a:tcPr>
                </a:tc>
                <a:extLst>
                  <a:ext uri="{0D108BD9-81ED-4DB2-BD59-A6C34878D82A}">
                    <a16:rowId xmlns:a16="http://schemas.microsoft.com/office/drawing/2014/main" xmlns="" val="10004"/>
                  </a:ext>
                </a:extLst>
              </a:tr>
              <a:tr h="370840">
                <a:tc>
                  <a:txBody>
                    <a:bodyPr/>
                    <a:lstStyle/>
                    <a:p>
                      <a:r>
                        <a:rPr lang="en-US" altLang="en-US" sz="1600" b="0" dirty="0">
                          <a:solidFill>
                            <a:srgbClr val="000000"/>
                          </a:solidFill>
                          <a:latin typeface="Courier New" panose="02070309020205020404" pitchFamily="49" charset="0"/>
                        </a:rPr>
                        <a:t>COMMIT</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Makes all pending changes permanent</a:t>
                      </a:r>
                    </a:p>
                  </a:txBody>
                  <a:tcPr>
                    <a:solidFill>
                      <a:srgbClr val="F7941D"/>
                    </a:solidFill>
                  </a:tcPr>
                </a:tc>
                <a:extLst>
                  <a:ext uri="{0D108BD9-81ED-4DB2-BD59-A6C34878D82A}">
                    <a16:rowId xmlns:a16="http://schemas.microsoft.com/office/drawing/2014/main" xmlns="" val="10005"/>
                  </a:ext>
                </a:extLst>
              </a:tr>
              <a:tr h="370840">
                <a:tc>
                  <a:txBody>
                    <a:bodyPr/>
                    <a:lstStyle/>
                    <a:p>
                      <a:r>
                        <a:rPr lang="en-US" altLang="en-US" sz="1600" b="0" dirty="0">
                          <a:solidFill>
                            <a:srgbClr val="000000"/>
                          </a:solidFill>
                          <a:latin typeface="Courier New" panose="02070309020205020404" pitchFamily="49" charset="0"/>
                        </a:rPr>
                        <a:t>SAVEPOINT</a:t>
                      </a:r>
                      <a:endParaRPr lang="en-US" sz="1600"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Is used to roll back to the </a:t>
                      </a:r>
                      <a:r>
                        <a:rPr lang="en-US" altLang="en-US" sz="1600" dirty="0" err="1">
                          <a:solidFill>
                            <a:srgbClr val="000000"/>
                          </a:solidFill>
                        </a:rPr>
                        <a:t>savepoint</a:t>
                      </a:r>
                      <a:r>
                        <a:rPr lang="en-US" altLang="en-US" sz="1600" dirty="0">
                          <a:solidFill>
                            <a:srgbClr val="000000"/>
                          </a:solidFill>
                        </a:rPr>
                        <a:t> marker</a:t>
                      </a:r>
                    </a:p>
                  </a:txBody>
                  <a:tcPr>
                    <a:solidFill>
                      <a:srgbClr val="818286"/>
                    </a:solidFill>
                  </a:tcPr>
                </a:tc>
                <a:extLst>
                  <a:ext uri="{0D108BD9-81ED-4DB2-BD59-A6C34878D82A}">
                    <a16:rowId xmlns:a16="http://schemas.microsoft.com/office/drawing/2014/main" xmlns="" val="10006"/>
                  </a:ext>
                </a:extLst>
              </a:tr>
              <a:tr h="370840">
                <a:tc>
                  <a:txBody>
                    <a:bodyPr/>
                    <a:lstStyle/>
                    <a:p>
                      <a:r>
                        <a:rPr lang="en-US" altLang="en-US" sz="1600" b="0" dirty="0">
                          <a:solidFill>
                            <a:srgbClr val="000000"/>
                          </a:solidFill>
                          <a:latin typeface="Courier New" panose="02070309020205020404" pitchFamily="49" charset="0"/>
                        </a:rPr>
                        <a:t>ROLLBACK</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Discards all pending data changes</a:t>
                      </a:r>
                    </a:p>
                  </a:txBody>
                  <a:tcPr>
                    <a:solidFill>
                      <a:srgbClr val="F7941D"/>
                    </a:solidFill>
                  </a:tcPr>
                </a:tc>
                <a:extLst>
                  <a:ext uri="{0D108BD9-81ED-4DB2-BD59-A6C34878D82A}">
                    <a16:rowId xmlns:a16="http://schemas.microsoft.com/office/drawing/2014/main" xmlns="" val="10007"/>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b="0" dirty="0">
                          <a:solidFill>
                            <a:srgbClr val="000000"/>
                          </a:solidFill>
                          <a:latin typeface="Courier New" pitchFamily="49" charset="0"/>
                        </a:rPr>
                        <a:t>FOR</a:t>
                      </a:r>
                      <a:r>
                        <a:rPr lang="en-US" sz="1600" b="0" dirty="0">
                          <a:solidFill>
                            <a:srgbClr val="000000"/>
                          </a:solidFill>
                        </a:rPr>
                        <a:t> </a:t>
                      </a:r>
                      <a:r>
                        <a:rPr lang="en-US" sz="1600" b="0" dirty="0">
                          <a:solidFill>
                            <a:srgbClr val="000000"/>
                          </a:solidFill>
                          <a:latin typeface="Courier New" pitchFamily="49" charset="0"/>
                        </a:rPr>
                        <a:t>UPDATE</a:t>
                      </a:r>
                      <a:r>
                        <a:rPr lang="en-US" sz="1600" b="0" dirty="0">
                          <a:solidFill>
                            <a:srgbClr val="000000"/>
                          </a:solidFill>
                          <a:latin typeface="+mn-lt"/>
                        </a:rPr>
                        <a:t> clause in </a:t>
                      </a:r>
                      <a:r>
                        <a:rPr lang="en-US" sz="1600" b="0" dirty="0">
                          <a:solidFill>
                            <a:srgbClr val="000000"/>
                          </a:solidFill>
                          <a:latin typeface="Courier New" pitchFamily="49" charset="0"/>
                        </a:rPr>
                        <a:t>SELECT</a:t>
                      </a:r>
                    </a:p>
                    <a:p>
                      <a:endParaRPr lang="en-US" sz="160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solidFill>
                            <a:srgbClr val="000000"/>
                          </a:solidFill>
                        </a:rPr>
                        <a:t>Locks rows identified by the </a:t>
                      </a:r>
                      <a:r>
                        <a:rPr lang="en-US" altLang="en-US" sz="1600" dirty="0">
                          <a:solidFill>
                            <a:srgbClr val="000000"/>
                          </a:solidFill>
                          <a:latin typeface="Courier New" panose="02070309020205020404" pitchFamily="49" charset="0"/>
                        </a:rPr>
                        <a:t>SELECT</a:t>
                      </a:r>
                      <a:r>
                        <a:rPr lang="en-US" altLang="en-US" sz="1600" dirty="0">
                          <a:solidFill>
                            <a:srgbClr val="000000"/>
                          </a:solidFill>
                        </a:rPr>
                        <a:t> query</a:t>
                      </a:r>
                    </a:p>
                  </a:txBody>
                  <a:tcPr>
                    <a:solidFill>
                      <a:srgbClr val="818286"/>
                    </a:solidFill>
                  </a:tcPr>
                </a:tc>
                <a:extLst>
                  <a:ext uri="{0D108BD9-81ED-4DB2-BD59-A6C34878D82A}">
                    <a16:rowId xmlns:a16="http://schemas.microsoft.com/office/drawing/2014/main" xmlns="" val="10008"/>
                  </a:ext>
                </a:extLst>
              </a:tr>
            </a:tbl>
          </a:graphicData>
        </a:graphic>
      </p:graphicFrame>
      <p:sp>
        <p:nvSpPr>
          <p:cNvPr id="2" name="Marcador de número de diapositiva 1"/>
          <p:cNvSpPr>
            <a:spLocks noGrp="1"/>
          </p:cNvSpPr>
          <p:nvPr>
            <p:ph type="sldNum" sz="quarter" idx="12"/>
          </p:nvPr>
        </p:nvSpPr>
        <p:spPr/>
        <p:txBody>
          <a:bodyPr/>
          <a:lstStyle/>
          <a:p>
            <a:fld id="{3F142242-9245-470F-9EB3-514B6C674675}" type="slidenum">
              <a:rPr lang="es-VE" smtClean="0"/>
              <a:pPr/>
              <a:t>362</a:t>
            </a:fld>
            <a:endParaRPr lang="es-VE" dirty="0"/>
          </a:p>
        </p:txBody>
      </p:sp>
    </p:spTree>
    <p:extLst>
      <p:ext uri="{BB962C8B-B14F-4D97-AF65-F5344CB8AC3E}">
        <p14:creationId xmlns:p14="http://schemas.microsoft.com/office/powerpoint/2010/main" val="26710996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Practice 10: Overview</a:t>
            </a:r>
            <a:endParaRPr lang="es-VE" dirty="0"/>
          </a:p>
        </p:txBody>
      </p:sp>
      <p:sp>
        <p:nvSpPr>
          <p:cNvPr id="7" name="Marcador de contenido 6"/>
          <p:cNvSpPr>
            <a:spLocks noGrp="1"/>
          </p:cNvSpPr>
          <p:nvPr>
            <p:ph idx="1"/>
          </p:nvPr>
        </p:nvSpPr>
        <p:spPr/>
        <p:txBody>
          <a:bodyPr/>
          <a:lstStyle/>
          <a:p>
            <a:r>
              <a:rPr lang="en-US" altLang="en-US" dirty="0">
                <a:latin typeface="Arial" charset="0"/>
              </a:rPr>
              <a:t>This practice covers the following topics:</a:t>
            </a:r>
          </a:p>
          <a:p>
            <a:pPr lvl="1"/>
            <a:r>
              <a:rPr lang="en-US" altLang="en-US" dirty="0"/>
              <a:t>Inserting rows into the tables</a:t>
            </a:r>
          </a:p>
          <a:p>
            <a:pPr lvl="1"/>
            <a:r>
              <a:rPr lang="en-US" altLang="en-US" dirty="0"/>
              <a:t>Updating and deleting rows in the table</a:t>
            </a:r>
          </a:p>
          <a:p>
            <a:pPr lvl="1"/>
            <a:r>
              <a:rPr lang="en-US" altLang="en-US" dirty="0"/>
              <a:t>Controlling transactions</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363</a:t>
            </a:fld>
            <a:endParaRPr lang="es-VE" dirty="0"/>
          </a:p>
        </p:txBody>
      </p:sp>
    </p:spTree>
    <p:extLst>
      <p:ext uri="{BB962C8B-B14F-4D97-AF65-F5344CB8AC3E}">
        <p14:creationId xmlns:p14="http://schemas.microsoft.com/office/powerpoint/2010/main" val="19909480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ítulo 14"/>
          <p:cNvSpPr>
            <a:spLocks noGrp="1"/>
          </p:cNvSpPr>
          <p:nvPr>
            <p:ph type="subTitle" idx="4294967295"/>
          </p:nvPr>
        </p:nvSpPr>
        <p:spPr>
          <a:xfrm>
            <a:off x="4965143" y="4970192"/>
            <a:ext cx="7226856" cy="714986"/>
          </a:xfrm>
        </p:spPr>
        <p:txBody>
          <a:bodyPr/>
          <a:lstStyle/>
          <a:p>
            <a:r>
              <a:rPr lang="en-US" altLang="en-US" dirty="0"/>
              <a:t>Introduction to Data Definition Language</a:t>
            </a:r>
            <a:endParaRPr lang="es-VE" dirty="0"/>
          </a:p>
        </p:txBody>
      </p:sp>
      <p:sp>
        <p:nvSpPr>
          <p:cNvPr id="14" name="Título 13"/>
          <p:cNvSpPr>
            <a:spLocks noGrp="1"/>
          </p:cNvSpPr>
          <p:nvPr>
            <p:ph type="ctrTitle"/>
          </p:nvPr>
        </p:nvSpPr>
        <p:spPr/>
        <p:txBody>
          <a:bodyPr/>
          <a:lstStyle/>
          <a:p>
            <a:r>
              <a:rPr lang="es-VE" dirty="0" smtClean="0"/>
              <a:t>DDL</a:t>
            </a:r>
            <a:endParaRPr lang="es-VE" dirty="0"/>
          </a:p>
        </p:txBody>
      </p:sp>
    </p:spTree>
    <p:extLst>
      <p:ext uri="{BB962C8B-B14F-4D97-AF65-F5344CB8AC3E}">
        <p14:creationId xmlns:p14="http://schemas.microsoft.com/office/powerpoint/2010/main" val="21080035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Course Roadmap</a:t>
            </a:r>
            <a:endParaRPr lang="es-VE" dirty="0"/>
          </a:p>
        </p:txBody>
      </p:sp>
      <p:sp>
        <p:nvSpPr>
          <p:cNvPr id="3" name="Marcador de contenido 2"/>
          <p:cNvSpPr>
            <a:spLocks noGrp="1"/>
          </p:cNvSpPr>
          <p:nvPr>
            <p:ph idx="1"/>
          </p:nvPr>
        </p:nvSpPr>
        <p:spPr/>
        <p:txBody>
          <a:bodyPr/>
          <a:lstStyle/>
          <a:p>
            <a:endParaRPr lang="es-VE" dirty="0"/>
          </a:p>
        </p:txBody>
      </p:sp>
      <p:sp>
        <p:nvSpPr>
          <p:cNvPr id="4" name="Rounded Rectangle 18"/>
          <p:cNvSpPr/>
          <p:nvPr/>
        </p:nvSpPr>
        <p:spPr bwMode="auto">
          <a:xfrm>
            <a:off x="3415378" y="3597440"/>
            <a:ext cx="8305800" cy="2413458"/>
          </a:xfrm>
          <a:prstGeom prst="roundRect">
            <a:avLst>
              <a:gd name="adj" fmla="val 926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5" name="Rounded Rectangle 20"/>
          <p:cNvSpPr/>
          <p:nvPr/>
        </p:nvSpPr>
        <p:spPr bwMode="auto">
          <a:xfrm>
            <a:off x="4516343" y="3847264"/>
            <a:ext cx="5713476" cy="831273"/>
          </a:xfrm>
          <a:prstGeom prst="roundRect">
            <a:avLst>
              <a:gd name="adj" fmla="val 2891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6" name="Rounded Rectangle 21"/>
          <p:cNvSpPr/>
          <p:nvPr/>
        </p:nvSpPr>
        <p:spPr bwMode="auto">
          <a:xfrm>
            <a:off x="4516343" y="4872145"/>
            <a:ext cx="5713476" cy="831273"/>
          </a:xfrm>
          <a:prstGeom prst="roundRect">
            <a:avLst>
              <a:gd name="adj" fmla="val 28911"/>
            </a:avLst>
          </a:prstGeom>
          <a:solidFill>
            <a:srgbClr val="818286"/>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7" name="TextBox 26"/>
          <p:cNvSpPr txBox="1"/>
          <p:nvPr/>
        </p:nvSpPr>
        <p:spPr>
          <a:xfrm>
            <a:off x="5159810" y="3985901"/>
            <a:ext cx="4083283" cy="553998"/>
          </a:xfrm>
          <a:prstGeom prst="rect">
            <a:avLst/>
          </a:prstGeom>
          <a:noFill/>
        </p:spPr>
        <p:txBody>
          <a:bodyPr wrap="square" rtlCol="0" anchor="ctr">
            <a:spAutoFit/>
          </a:bodyPr>
          <a:lstStyle>
            <a:defPPr>
              <a:defRPr lang="en-US"/>
            </a:defPPr>
            <a:lvl1pPr defTabSz="228600" fontAlgn="auto">
              <a:spcBef>
                <a:spcPts val="0"/>
              </a:spcBef>
              <a:spcAft>
                <a:spcPts val="0"/>
              </a:spcAft>
              <a:defRPr sz="1400" b="0">
                <a:solidFill>
                  <a:schemeClr val="tx1">
                    <a:lumMod val="75000"/>
                  </a:schemeClr>
                </a:solidFill>
              </a:defRPr>
            </a:lvl1pPr>
          </a:lstStyle>
          <a:p>
            <a:pPr>
              <a:defRPr/>
            </a:pPr>
            <a:r>
              <a:rPr lang="en-US" sz="1500" dirty="0">
                <a:solidFill>
                  <a:sysClr val="windowText" lastClr="000000"/>
                </a:solidFill>
              </a:rPr>
              <a:t>Lesson 10: Managing Tables Using DML Statements</a:t>
            </a:r>
            <a:endParaRPr lang="en-US" sz="1500" dirty="0">
              <a:solidFill>
                <a:sysClr val="windowText" lastClr="000000"/>
              </a:solidFill>
              <a:latin typeface="Courier New" pitchFamily="49" charset="0"/>
              <a:cs typeface="Courier New" pitchFamily="49" charset="0"/>
            </a:endParaRPr>
          </a:p>
        </p:txBody>
      </p:sp>
      <p:sp>
        <p:nvSpPr>
          <p:cNvPr id="8" name="TextBox 27"/>
          <p:cNvSpPr txBox="1"/>
          <p:nvPr/>
        </p:nvSpPr>
        <p:spPr>
          <a:xfrm>
            <a:off x="5159810" y="5010782"/>
            <a:ext cx="4083283" cy="553998"/>
          </a:xfrm>
          <a:prstGeom prst="rect">
            <a:avLst/>
          </a:prstGeom>
          <a:noFill/>
        </p:spPr>
        <p:txBody>
          <a:bodyPr wrap="square" rtlCol="0" anchor="ctr">
            <a:spAutoFit/>
          </a:bodyPr>
          <a:lstStyle>
            <a:defPPr>
              <a:defRPr lang="en-US"/>
            </a:defPPr>
            <a:lvl1pPr>
              <a:defRPr sz="1500" b="1">
                <a:solidFill>
                  <a:schemeClr val="bg1"/>
                </a:solidFill>
              </a:defRPr>
            </a:lvl1pPr>
          </a:lstStyle>
          <a:p>
            <a:pPr defTabSz="228600" fontAlgn="auto">
              <a:spcBef>
                <a:spcPts val="0"/>
              </a:spcBef>
              <a:spcAft>
                <a:spcPts val="0"/>
              </a:spcAft>
              <a:defRPr/>
            </a:pPr>
            <a:r>
              <a:rPr lang="en-US" dirty="0"/>
              <a:t>Lesson 11: Introduction to Data Definition Language</a:t>
            </a:r>
          </a:p>
        </p:txBody>
      </p:sp>
      <p:sp>
        <p:nvSpPr>
          <p:cNvPr id="9" name="Isosceles Triangle 29"/>
          <p:cNvSpPr>
            <a:spLocks noChangeAspect="1"/>
          </p:cNvSpPr>
          <p:nvPr/>
        </p:nvSpPr>
        <p:spPr bwMode="auto">
          <a:xfrm rot="5400000">
            <a:off x="4690610" y="4164968"/>
            <a:ext cx="293800" cy="195865"/>
          </a:xfrm>
          <a:prstGeom prst="triangle">
            <a:avLst/>
          </a:prstGeom>
          <a:solidFill>
            <a:srgbClr val="818286"/>
          </a:solidFill>
          <a:ln w="28575" cap="flat" cmpd="sng" algn="ctr">
            <a:solidFill>
              <a:srgbClr val="B4C3C9"/>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0" name="Isosceles Triangle 30"/>
          <p:cNvSpPr>
            <a:spLocks noChangeAspect="1"/>
          </p:cNvSpPr>
          <p:nvPr/>
        </p:nvSpPr>
        <p:spPr bwMode="auto">
          <a:xfrm rot="5400000">
            <a:off x="4690610" y="5189849"/>
            <a:ext cx="293800" cy="195865"/>
          </a:xfrm>
          <a:prstGeom prst="triangle">
            <a:avLst/>
          </a:prstGeom>
          <a:solidFill>
            <a:srgbClr val="F7941D"/>
          </a:solidFill>
          <a:ln w="2857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nvGrpSpPr>
          <p:cNvPr id="11" name="Group 32"/>
          <p:cNvGrpSpPr/>
          <p:nvPr/>
        </p:nvGrpSpPr>
        <p:grpSpPr>
          <a:xfrm>
            <a:off x="10155145" y="4986951"/>
            <a:ext cx="1715510" cy="591689"/>
            <a:chOff x="9786179" y="1585747"/>
            <a:chExt cx="1715510" cy="591689"/>
          </a:xfrm>
          <a:solidFill>
            <a:srgbClr val="F7941D"/>
          </a:solidFill>
        </p:grpSpPr>
        <p:sp>
          <p:nvSpPr>
            <p:cNvPr id="12" name="Freeform 33"/>
            <p:cNvSpPr/>
            <p:nvPr/>
          </p:nvSpPr>
          <p:spPr bwMode="auto">
            <a:xfrm>
              <a:off x="11346670" y="1627299"/>
              <a:ext cx="142410" cy="515233"/>
            </a:xfrm>
            <a:custGeom>
              <a:avLst/>
              <a:gdLst>
                <a:gd name="connsiteX0" fmla="*/ 0 w 142410"/>
                <a:gd name="connsiteY0" fmla="*/ 0 h 515233"/>
                <a:gd name="connsiteX1" fmla="*/ 56536 w 142410"/>
                <a:gd name="connsiteY1" fmla="*/ 0 h 515233"/>
                <a:gd name="connsiteX2" fmla="*/ 142410 w 142410"/>
                <a:gd name="connsiteY2" fmla="*/ 85874 h 515233"/>
                <a:gd name="connsiteX3" fmla="*/ 142410 w 142410"/>
                <a:gd name="connsiteY3" fmla="*/ 429359 h 515233"/>
                <a:gd name="connsiteX4" fmla="*/ 56536 w 142410"/>
                <a:gd name="connsiteY4" fmla="*/ 515233 h 515233"/>
                <a:gd name="connsiteX5" fmla="*/ 0 w 142410"/>
                <a:gd name="connsiteY5" fmla="*/ 515233 h 515233"/>
                <a:gd name="connsiteX6" fmla="*/ 0 w 142410"/>
                <a:gd name="connsiteY6" fmla="*/ 0 h 5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10" h="515233">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3" name="Freeform 34"/>
            <p:cNvSpPr/>
            <p:nvPr/>
          </p:nvSpPr>
          <p:spPr bwMode="auto">
            <a:xfrm>
              <a:off x="10097297" y="1662739"/>
              <a:ext cx="1404392" cy="437706"/>
            </a:xfrm>
            <a:custGeom>
              <a:avLst/>
              <a:gdLst>
                <a:gd name="connsiteX0" fmla="*/ 1376166 w 1404392"/>
                <a:gd name="connsiteY0" fmla="*/ 0 h 704932"/>
                <a:gd name="connsiteX1" fmla="*/ 1376773 w 1404392"/>
                <a:gd name="connsiteY1" fmla="*/ 564 h 704932"/>
                <a:gd name="connsiteX2" fmla="*/ 1404392 w 1404392"/>
                <a:gd name="connsiteY2" fmla="*/ 92517 h 704932"/>
                <a:gd name="connsiteX3" fmla="*/ 1404392 w 1404392"/>
                <a:gd name="connsiteY3" fmla="*/ 612664 h 704932"/>
                <a:gd name="connsiteX4" fmla="*/ 1376773 w 1404392"/>
                <a:gd name="connsiteY4" fmla="*/ 704619 h 704932"/>
                <a:gd name="connsiteX5" fmla="*/ 1376436 w 1404392"/>
                <a:gd name="connsiteY5" fmla="*/ 704932 h 704932"/>
                <a:gd name="connsiteX6" fmla="*/ 1369115 w 1404392"/>
                <a:gd name="connsiteY6" fmla="*/ 680559 h 704932"/>
                <a:gd name="connsiteX7" fmla="*/ 1314010 w 1404392"/>
                <a:gd name="connsiteY7" fmla="*/ 649080 h 704932"/>
                <a:gd name="connsiteX8" fmla="*/ 0 w 1404392"/>
                <a:gd name="connsiteY8" fmla="*/ 649080 h 704932"/>
                <a:gd name="connsiteX9" fmla="*/ 0 w 1404392"/>
                <a:gd name="connsiteY9" fmla="*/ 54954 h 704932"/>
                <a:gd name="connsiteX10" fmla="*/ 1314010 w 1404392"/>
                <a:gd name="connsiteY10" fmla="*/ 54954 h 704932"/>
                <a:gd name="connsiteX11" fmla="*/ 1369115 w 1404392"/>
                <a:gd name="connsiteY11" fmla="*/ 23476 h 704932"/>
                <a:gd name="connsiteX12" fmla="*/ 1376166 w 1404392"/>
                <a:gd name="connsiteY12" fmla="*/ 0 h 70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392" h="704932">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4" name="Isosceles Triangle 35"/>
            <p:cNvSpPr/>
            <p:nvPr/>
          </p:nvSpPr>
          <p:spPr bwMode="auto">
            <a:xfrm rot="16200000">
              <a:off x="9701851" y="1670075"/>
              <a:ext cx="591689" cy="423034"/>
            </a:xfrm>
            <a:prstGeom prst="triangl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5" name="TextBox 36"/>
            <p:cNvSpPr txBox="1"/>
            <p:nvPr/>
          </p:nvSpPr>
          <p:spPr>
            <a:xfrm>
              <a:off x="10098845" y="1727704"/>
              <a:ext cx="1322479" cy="307777"/>
            </a:xfrm>
            <a:prstGeom prst="rect">
              <a:avLst/>
            </a:prstGeom>
            <a:grpFill/>
          </p:spPr>
          <p:txBody>
            <a:bodyPr wrap="square" rtlCol="0">
              <a:spAutoFit/>
            </a:bodyPr>
            <a:lstStyle/>
            <a:p>
              <a:pPr algn="ctr"/>
              <a:r>
                <a:rPr lang="en-US" sz="1400" b="1" dirty="0">
                  <a:solidFill>
                    <a:schemeClr val="bg1"/>
                  </a:solidFill>
                  <a:latin typeface="LavosHandy™"/>
                </a:rPr>
                <a:t>You are here!</a:t>
              </a:r>
            </a:p>
          </p:txBody>
        </p:sp>
      </p:grpSp>
      <p:sp>
        <p:nvSpPr>
          <p:cNvPr id="16" name="Rounded Rectangle 37"/>
          <p:cNvSpPr/>
          <p:nvPr/>
        </p:nvSpPr>
        <p:spPr bwMode="auto">
          <a:xfrm>
            <a:off x="3187109" y="2723963"/>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7" name="Rounded Rectangle 38"/>
          <p:cNvSpPr/>
          <p:nvPr/>
        </p:nvSpPr>
        <p:spPr bwMode="auto">
          <a:xfrm>
            <a:off x="3187109" y="1678499"/>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8" name="Rounded Rectangle 39"/>
          <p:cNvSpPr/>
          <p:nvPr/>
        </p:nvSpPr>
        <p:spPr bwMode="auto">
          <a:xfrm>
            <a:off x="3187109" y="3780215"/>
            <a:ext cx="960176" cy="982414"/>
          </a:xfrm>
          <a:prstGeom prst="roundRect">
            <a:avLst>
              <a:gd name="adj" fmla="val 12643"/>
            </a:avLst>
          </a:prstGeom>
          <a:gradFill>
            <a:gsLst>
              <a:gs pos="99000">
                <a:srgbClr val="96A2A7"/>
              </a:gs>
              <a:gs pos="77000">
                <a:srgbClr val="DEE4E5"/>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19" name="Rounded Rectangle 40"/>
          <p:cNvSpPr/>
          <p:nvPr/>
        </p:nvSpPr>
        <p:spPr bwMode="auto">
          <a:xfrm>
            <a:off x="3187109" y="4824826"/>
            <a:ext cx="960176" cy="982414"/>
          </a:xfrm>
          <a:prstGeom prst="roundRect">
            <a:avLst>
              <a:gd name="adj" fmla="val 12643"/>
            </a:avLst>
          </a:prstGeom>
          <a:gradFill>
            <a:gsLst>
              <a:gs pos="92000">
                <a:schemeClr val="accent1">
                  <a:lumMod val="75000"/>
                </a:schemeClr>
              </a:gs>
              <a:gs pos="73000">
                <a:schemeClr val="accent1"/>
              </a:gs>
            </a:gsLst>
            <a:lin ang="0" scaled="1"/>
          </a:gra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20" name="Rectangle 41"/>
          <p:cNvSpPr/>
          <p:nvPr/>
        </p:nvSpPr>
        <p:spPr bwMode="auto">
          <a:xfrm>
            <a:off x="570532" y="1070140"/>
            <a:ext cx="3422440" cy="5499100"/>
          </a:xfrm>
          <a:prstGeom prst="rect">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6200000" scaled="1"/>
            <a:tileRect/>
          </a:gradFill>
          <a:ln>
            <a:noFill/>
          </a:ln>
          <a:effectLst>
            <a:softEdge rad="317500"/>
          </a:effectLst>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1" name="Freeform 42"/>
          <p:cNvSpPr/>
          <p:nvPr/>
        </p:nvSpPr>
        <p:spPr bwMode="auto">
          <a:xfrm>
            <a:off x="531519" y="1708158"/>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2" name="Freeform 43"/>
          <p:cNvSpPr/>
          <p:nvPr/>
        </p:nvSpPr>
        <p:spPr bwMode="auto">
          <a:xfrm>
            <a:off x="531519" y="2757970"/>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3" name="Freeform 44"/>
          <p:cNvSpPr/>
          <p:nvPr/>
        </p:nvSpPr>
        <p:spPr bwMode="auto">
          <a:xfrm>
            <a:off x="531519" y="3812081"/>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0" scaled="1"/>
            <a:tileRect/>
          </a:gra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4" name="Freeform 45"/>
          <p:cNvSpPr/>
          <p:nvPr/>
        </p:nvSpPr>
        <p:spPr bwMode="auto">
          <a:xfrm>
            <a:off x="531519" y="4854519"/>
            <a:ext cx="3626542" cy="914400"/>
          </a:xfrm>
          <a:custGeom>
            <a:avLst/>
            <a:gdLst>
              <a:gd name="connsiteX0" fmla="*/ 2610987 w 2636576"/>
              <a:gd name="connsiteY0" fmla="*/ 0 h 463416"/>
              <a:gd name="connsiteX1" fmla="*/ 2611537 w 2636576"/>
              <a:gd name="connsiteY1" fmla="*/ 371 h 463416"/>
              <a:gd name="connsiteX2" fmla="*/ 2636576 w 2636576"/>
              <a:gd name="connsiteY2" fmla="*/ 60820 h 463416"/>
              <a:gd name="connsiteX3" fmla="*/ 2636576 w 2636576"/>
              <a:gd name="connsiteY3" fmla="*/ 402760 h 463416"/>
              <a:gd name="connsiteX4" fmla="*/ 2611537 w 2636576"/>
              <a:gd name="connsiteY4" fmla="*/ 463210 h 463416"/>
              <a:gd name="connsiteX5" fmla="*/ 2611231 w 2636576"/>
              <a:gd name="connsiteY5" fmla="*/ 463416 h 463416"/>
              <a:gd name="connsiteX6" fmla="*/ 2604594 w 2636576"/>
              <a:gd name="connsiteY6" fmla="*/ 447393 h 463416"/>
              <a:gd name="connsiteX7" fmla="*/ 2554636 w 2636576"/>
              <a:gd name="connsiteY7" fmla="*/ 426699 h 463416"/>
              <a:gd name="connsiteX8" fmla="*/ 4833 w 2636576"/>
              <a:gd name="connsiteY8" fmla="*/ 426699 h 463416"/>
              <a:gd name="connsiteX9" fmla="*/ 0 w 2636576"/>
              <a:gd name="connsiteY9" fmla="*/ 402760 h 463416"/>
              <a:gd name="connsiteX10" fmla="*/ 0 w 2636576"/>
              <a:gd name="connsiteY10" fmla="*/ 60820 h 463416"/>
              <a:gd name="connsiteX11" fmla="*/ 4986 w 2636576"/>
              <a:gd name="connsiteY11" fmla="*/ 36126 h 463416"/>
              <a:gd name="connsiteX12" fmla="*/ 2554636 w 2636576"/>
              <a:gd name="connsiteY12" fmla="*/ 36126 h 463416"/>
              <a:gd name="connsiteX13" fmla="*/ 2604594 w 2636576"/>
              <a:gd name="connsiteY13" fmla="*/ 15433 h 4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6576" h="463416">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algn="ctr">
              <a:buClr>
                <a:srgbClr val="FF0000"/>
              </a:buClr>
              <a:buSzPts val="1800"/>
              <a:buFont typeface="Arial"/>
              <a:buNone/>
            </a:pPr>
            <a:endParaRPr lang="en-US">
              <a:solidFill>
                <a:schemeClr val="dk1"/>
              </a:solidFill>
              <a:latin typeface="Arial"/>
              <a:ea typeface="Arial"/>
              <a:cs typeface="Arial"/>
            </a:endParaRPr>
          </a:p>
        </p:txBody>
      </p:sp>
      <p:sp>
        <p:nvSpPr>
          <p:cNvPr id="25" name="TextBox 46"/>
          <p:cNvSpPr txBox="1"/>
          <p:nvPr/>
        </p:nvSpPr>
        <p:spPr>
          <a:xfrm>
            <a:off x="889002" y="2003776"/>
            <a:ext cx="243396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Lesson 1: Introduction</a:t>
            </a:r>
          </a:p>
        </p:txBody>
      </p:sp>
      <p:sp>
        <p:nvSpPr>
          <p:cNvPr id="26" name="TextBox 47"/>
          <p:cNvSpPr txBox="1"/>
          <p:nvPr/>
        </p:nvSpPr>
        <p:spPr>
          <a:xfrm>
            <a:off x="889002" y="2938171"/>
            <a:ext cx="29327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1: Retrieving, Restricting, and Sorting Data</a:t>
            </a:r>
          </a:p>
        </p:txBody>
      </p:sp>
      <p:sp>
        <p:nvSpPr>
          <p:cNvPr id="27" name="TextBox 48"/>
          <p:cNvSpPr txBox="1"/>
          <p:nvPr/>
        </p:nvSpPr>
        <p:spPr>
          <a:xfrm>
            <a:off x="889002" y="3995601"/>
            <a:ext cx="2983576" cy="553998"/>
          </a:xfrm>
          <a:prstGeom prst="rect">
            <a:avLst/>
          </a:prstGeom>
          <a:noFill/>
        </p:spPr>
        <p:txBody>
          <a:bodyPr wrap="square" rtlCol="0" anchor="ctr">
            <a:spAutoFit/>
          </a:bodyPr>
          <a:lstStyle>
            <a:defPPr>
              <a:defRPr lang="en-US"/>
            </a:defPPr>
            <a:lvl1pPr defTabSz="228600" fontAlgn="auto">
              <a:spcBef>
                <a:spcPts val="0"/>
              </a:spcBef>
              <a:spcAft>
                <a:spcPts val="0"/>
              </a:spcAft>
              <a:defRPr sz="1500" b="0">
                <a:solidFill>
                  <a:schemeClr val="tx1">
                    <a:lumMod val="75000"/>
                  </a:schemeClr>
                </a:solidFill>
              </a:defRPr>
            </a:lvl1pPr>
          </a:lstStyle>
          <a:p>
            <a:r>
              <a:rPr lang="en-US" dirty="0"/>
              <a:t>Unit 2: Joins, Subqueries, and Set Operators</a:t>
            </a:r>
          </a:p>
        </p:txBody>
      </p:sp>
      <p:sp>
        <p:nvSpPr>
          <p:cNvPr id="28" name="TextBox 49"/>
          <p:cNvSpPr txBox="1"/>
          <p:nvPr/>
        </p:nvSpPr>
        <p:spPr>
          <a:xfrm>
            <a:off x="889002" y="5150137"/>
            <a:ext cx="2212697" cy="323165"/>
          </a:xfrm>
          <a:prstGeom prst="rect">
            <a:avLst/>
          </a:prstGeom>
          <a:noFill/>
        </p:spPr>
        <p:txBody>
          <a:bodyPr wrap="square" rtlCol="0" anchor="ctr">
            <a:spAutoFit/>
          </a:bodyPr>
          <a:lstStyle>
            <a:defPPr>
              <a:defRPr lang="en-US"/>
            </a:defPPr>
            <a:lvl1pPr defTabSz="228600" fontAlgn="auto">
              <a:spcBef>
                <a:spcPts val="0"/>
              </a:spcBef>
              <a:spcAft>
                <a:spcPts val="0"/>
              </a:spcAft>
              <a:defRPr sz="1500" b="1">
                <a:solidFill>
                  <a:schemeClr val="bg1"/>
                </a:solidFill>
              </a:defRPr>
            </a:lvl1pPr>
          </a:lstStyle>
          <a:p>
            <a:r>
              <a:rPr lang="en-US" dirty="0"/>
              <a:t>Unit 3: DML and DDL</a:t>
            </a:r>
          </a:p>
        </p:txBody>
      </p:sp>
      <p:sp>
        <p:nvSpPr>
          <p:cNvPr id="29" name="Marcador de número de diapositiva 28"/>
          <p:cNvSpPr>
            <a:spLocks noGrp="1"/>
          </p:cNvSpPr>
          <p:nvPr>
            <p:ph type="sldNum" sz="quarter" idx="12"/>
          </p:nvPr>
        </p:nvSpPr>
        <p:spPr/>
        <p:txBody>
          <a:bodyPr/>
          <a:lstStyle/>
          <a:p>
            <a:fld id="{3F142242-9245-470F-9EB3-514B6C674675}" type="slidenum">
              <a:rPr lang="es-VE" smtClean="0"/>
              <a:pPr/>
              <a:t>365</a:t>
            </a:fld>
            <a:endParaRPr lang="es-VE" dirty="0"/>
          </a:p>
        </p:txBody>
      </p:sp>
    </p:spTree>
    <p:extLst>
      <p:ext uri="{BB962C8B-B14F-4D97-AF65-F5344CB8AC3E}">
        <p14:creationId xmlns:p14="http://schemas.microsoft.com/office/powerpoint/2010/main" val="124459235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Objectives</a:t>
            </a:r>
            <a:endParaRPr lang="es-VE" dirty="0"/>
          </a:p>
        </p:txBody>
      </p:sp>
      <p:sp>
        <p:nvSpPr>
          <p:cNvPr id="5" name="Marcador de contenido 4"/>
          <p:cNvSpPr>
            <a:spLocks noGrp="1"/>
          </p:cNvSpPr>
          <p:nvPr>
            <p:ph idx="1"/>
          </p:nvPr>
        </p:nvSpPr>
        <p:spPr/>
        <p:txBody>
          <a:bodyPr/>
          <a:lstStyle/>
          <a:p>
            <a:pPr marL="0" indent="0">
              <a:buNone/>
            </a:pPr>
            <a:r>
              <a:rPr lang="en-US" altLang="en-US" dirty="0"/>
              <a:t>After completing this lesson, you should be able to do the following:</a:t>
            </a:r>
          </a:p>
          <a:p>
            <a:pPr lvl="1"/>
            <a:r>
              <a:rPr lang="en-US" altLang="en-US" dirty="0"/>
              <a:t>Categorize the main database objects</a:t>
            </a:r>
          </a:p>
          <a:p>
            <a:pPr lvl="1"/>
            <a:r>
              <a:rPr lang="en-US" altLang="en-US" dirty="0"/>
              <a:t>Review the table structure</a:t>
            </a:r>
          </a:p>
          <a:p>
            <a:pPr lvl="1"/>
            <a:r>
              <a:rPr lang="en-US" altLang="en-US" dirty="0"/>
              <a:t>List the data types that are available for columns</a:t>
            </a:r>
          </a:p>
          <a:p>
            <a:pPr lvl="1"/>
            <a:r>
              <a:rPr lang="en-US" altLang="en-US" dirty="0"/>
              <a:t>Create a simple table</a:t>
            </a:r>
          </a:p>
          <a:p>
            <a:pPr lvl="1"/>
            <a:r>
              <a:rPr lang="en-US" altLang="en-US" dirty="0"/>
              <a:t>Explain how constraints are created at the time of table creation</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366</a:t>
            </a:fld>
            <a:endParaRPr lang="es-VE" dirty="0"/>
          </a:p>
        </p:txBody>
      </p:sp>
    </p:spTree>
    <p:extLst>
      <p:ext uri="{BB962C8B-B14F-4D97-AF65-F5344CB8AC3E}">
        <p14:creationId xmlns:p14="http://schemas.microsoft.com/office/powerpoint/2010/main" val="154207790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t>HR Application Scenario</a:t>
            </a:r>
            <a:endParaRPr lang="es-VE" dirty="0"/>
          </a:p>
        </p:txBody>
      </p:sp>
      <p:sp>
        <p:nvSpPr>
          <p:cNvPr id="5" name="Marcador de contenido 4"/>
          <p:cNvSpPr>
            <a:spLocks noGrp="1"/>
          </p:cNvSpPr>
          <p:nvPr>
            <p:ph idx="1"/>
          </p:nvPr>
        </p:nvSpPr>
        <p:spPr/>
        <p:txBody>
          <a:bodyPr/>
          <a:lstStyle/>
          <a:p>
            <a:endParaRPr lang="es-VE" dirty="0"/>
          </a:p>
        </p:txBody>
      </p:sp>
      <p:sp>
        <p:nvSpPr>
          <p:cNvPr id="6" name="Rounded Rectangle 32"/>
          <p:cNvSpPr/>
          <p:nvPr/>
        </p:nvSpPr>
        <p:spPr bwMode="auto">
          <a:xfrm>
            <a:off x="4799680" y="4318892"/>
            <a:ext cx="5950018" cy="2049905"/>
          </a:xfrm>
          <a:prstGeom prst="roundRect">
            <a:avLst>
              <a:gd name="adj" fmla="val 9753"/>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38100" cap="rnd" cmpd="sng" algn="ctr">
            <a:solidFill>
              <a:srgbClr val="F7941D"/>
            </a:solidFill>
            <a:prstDash val="sysDot"/>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228600">
              <a:spcBef>
                <a:spcPct val="20000"/>
              </a:spcBef>
              <a:buClr>
                <a:srgbClr val="FF0000"/>
              </a:buClr>
              <a:buFont typeface="Arial" pitchFamily="34" charset="0"/>
              <a:buNone/>
            </a:pPr>
            <a:endParaRPr lang="en-US">
              <a:latin typeface="Arial" pitchFamily="34" charset="0"/>
            </a:endParaRPr>
          </a:p>
        </p:txBody>
      </p:sp>
      <p:cxnSp>
        <p:nvCxnSpPr>
          <p:cNvPr id="7" name="Elbow Connector 33"/>
          <p:cNvCxnSpPr/>
          <p:nvPr/>
        </p:nvCxnSpPr>
        <p:spPr bwMode="auto">
          <a:xfrm rot="5400000">
            <a:off x="10306400" y="4882772"/>
            <a:ext cx="1188720" cy="822960"/>
          </a:xfrm>
          <a:prstGeom prst="bentConnector2">
            <a:avLst/>
          </a:prstGeom>
          <a:noFill/>
          <a:ln w="28575" cap="rnd" cmpd="sng" algn="ctr">
            <a:solidFill>
              <a:srgbClr val="F7941D"/>
            </a:solidFill>
            <a:prstDash val="solid"/>
            <a:round/>
            <a:headEnd type="none" w="sm" len="sm"/>
            <a:tailEnd type="triangle" w="lg" len="lg"/>
          </a:ln>
          <a:effectLst/>
        </p:spPr>
      </p:cxnSp>
      <p:sp>
        <p:nvSpPr>
          <p:cNvPr id="8" name="Rounded Rectangle 34"/>
          <p:cNvSpPr/>
          <p:nvPr/>
        </p:nvSpPr>
        <p:spPr bwMode="auto">
          <a:xfrm>
            <a:off x="9511380" y="3949648"/>
            <a:ext cx="2438400" cy="1648197"/>
          </a:xfrm>
          <a:prstGeom prst="roundRect">
            <a:avLst>
              <a:gd name="adj" fmla="val 9591"/>
            </a:avLst>
          </a:prstGeom>
          <a:gradFill flip="none" rotWithShape="1">
            <a:gsLst>
              <a:gs pos="0">
                <a:srgbClr val="F7941D"/>
              </a:gs>
              <a:gs pos="100000">
                <a:schemeClr val="bg1"/>
              </a:gs>
            </a:gsLst>
            <a:lin ang="0" scaled="1"/>
            <a:tileRect/>
          </a:gradFill>
          <a:ln w="38100"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solidFill>
                <a:schemeClr val="tx1"/>
              </a:solidFill>
              <a:effectLst/>
              <a:latin typeface="Arial" pitchFamily="34" charset="0"/>
            </a:endParaRPr>
          </a:p>
        </p:txBody>
      </p:sp>
      <p:sp>
        <p:nvSpPr>
          <p:cNvPr id="9" name="Rounded Rectangle 36"/>
          <p:cNvSpPr/>
          <p:nvPr/>
        </p:nvSpPr>
        <p:spPr bwMode="auto">
          <a:xfrm>
            <a:off x="5008056" y="4669043"/>
            <a:ext cx="4236624" cy="1559032"/>
          </a:xfrm>
          <a:prstGeom prst="roundRect">
            <a:avLst>
              <a:gd name="adj" fmla="val 0"/>
            </a:avLst>
          </a:prstGeom>
          <a:solidFill>
            <a:srgbClr val="818286"/>
          </a:solidFill>
          <a:ln w="38100" cap="flat" cmpd="sng" algn="ctr">
            <a:solidFill>
              <a:srgbClr val="5FD453"/>
            </a:solidFill>
            <a:prstDash val="solid"/>
            <a:round/>
            <a:headEnd type="none" w="sm" len="sm"/>
            <a:tailEnd type="none" w="sm" len="sm"/>
          </a:ln>
          <a:effectLst>
            <a:glow rad="101600">
              <a:srgbClr val="00B0F0">
                <a:alpha val="40000"/>
              </a:srgbClr>
            </a:glow>
            <a:innerShdw blurRad="114300">
              <a:srgbClr val="5FD453"/>
            </a:inn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0" name="TextBox 38"/>
          <p:cNvSpPr txBox="1"/>
          <p:nvPr/>
        </p:nvSpPr>
        <p:spPr>
          <a:xfrm>
            <a:off x="4826082" y="1034266"/>
            <a:ext cx="2409528" cy="338554"/>
          </a:xfrm>
          <a:prstGeom prst="rect">
            <a:avLst/>
          </a:prstGeom>
          <a:noFill/>
        </p:spPr>
        <p:txBody>
          <a:bodyPr wrap="square" rtlCol="0">
            <a:spAutoFit/>
          </a:bodyPr>
          <a:lstStyle/>
          <a:p>
            <a:r>
              <a:rPr lang="en-US" sz="1600" b="1" dirty="0">
                <a:solidFill>
                  <a:schemeClr val="bg1"/>
                </a:solidFill>
              </a:rPr>
              <a:t>HR Application</a:t>
            </a:r>
          </a:p>
        </p:txBody>
      </p:sp>
      <p:sp>
        <p:nvSpPr>
          <p:cNvPr id="11" name="Rounded Rectangle 39"/>
          <p:cNvSpPr/>
          <p:nvPr/>
        </p:nvSpPr>
        <p:spPr bwMode="auto">
          <a:xfrm>
            <a:off x="4971660" y="1056171"/>
            <a:ext cx="3777720" cy="2771157"/>
          </a:xfrm>
          <a:prstGeom prst="roundRect">
            <a:avLst>
              <a:gd name="adj" fmla="val 9753"/>
            </a:avLst>
          </a:prstGeom>
          <a:solidFill>
            <a:srgbClr val="F7941D"/>
          </a:solidFill>
          <a:ln w="38100" cap="flat" cmpd="sng" algn="ctr">
            <a:solidFill>
              <a:schemeClr val="bg1"/>
            </a:solidFill>
            <a:prstDash val="solid"/>
            <a:round/>
            <a:headEnd type="none" w="sm" len="sm"/>
            <a:tailEnd type="none" w="sm" len="sm"/>
          </a:ln>
          <a:effectLst>
            <a:outerShdw blurRad="63500" sx="102000" sy="102000" algn="ctr" rotWithShape="0">
              <a:srgbClr val="2FFF2F">
                <a:alpha val="40000"/>
              </a:srgbClr>
            </a:outerShdw>
          </a:effectLst>
        </p:spPr>
        <p:txBody>
          <a:bodyPr wrap="square">
            <a:noAutofit/>
          </a:bodyPr>
          <a:lstStyle/>
          <a:p>
            <a:pPr algn="ctr" defTabSz="228600">
              <a:spcBef>
                <a:spcPct val="20000"/>
              </a:spcBef>
              <a:buClr>
                <a:srgbClr val="FF0000"/>
              </a:buClr>
            </a:pPr>
            <a:endParaRPr lang="en-US"/>
          </a:p>
        </p:txBody>
      </p:sp>
      <p:sp>
        <p:nvSpPr>
          <p:cNvPr id="12" name="Rounded Rectangle 40"/>
          <p:cNvSpPr/>
          <p:nvPr/>
        </p:nvSpPr>
        <p:spPr bwMode="auto">
          <a:xfrm>
            <a:off x="5129893" y="1506296"/>
            <a:ext cx="3461255" cy="1559032"/>
          </a:xfrm>
          <a:prstGeom prst="roundRect">
            <a:avLst>
              <a:gd name="adj" fmla="val 0"/>
            </a:avLst>
          </a:prstGeom>
          <a:solidFill>
            <a:schemeClr val="bg1"/>
          </a:solidFill>
          <a:ln w="38100" cap="flat" cmpd="sng" algn="ctr">
            <a:solidFill>
              <a:srgbClr val="818286"/>
            </a:solidFill>
            <a:prstDash val="solid"/>
            <a:round/>
            <a:headEnd type="none" w="sm" len="sm"/>
            <a:tailEnd type="none" w="sm" len="sm"/>
          </a:ln>
          <a:effectLst>
            <a:innerShdw blurRad="114300">
              <a:srgbClr val="5FD453"/>
            </a:inn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3" name="TextBox 41"/>
          <p:cNvSpPr txBox="1"/>
          <p:nvPr/>
        </p:nvSpPr>
        <p:spPr>
          <a:xfrm>
            <a:off x="5163162" y="1104366"/>
            <a:ext cx="2409528" cy="338554"/>
          </a:xfrm>
          <a:prstGeom prst="rect">
            <a:avLst/>
          </a:prstGeom>
          <a:noFill/>
        </p:spPr>
        <p:txBody>
          <a:bodyPr wrap="square" rtlCol="0">
            <a:spAutoFit/>
          </a:bodyPr>
          <a:lstStyle/>
          <a:p>
            <a:r>
              <a:rPr lang="en-US" sz="1600" b="1" dirty="0"/>
              <a:t>HR Application</a:t>
            </a:r>
          </a:p>
        </p:txBody>
      </p:sp>
      <p:sp>
        <p:nvSpPr>
          <p:cNvPr id="14" name="TextBox 42"/>
          <p:cNvSpPr txBox="1"/>
          <p:nvPr/>
        </p:nvSpPr>
        <p:spPr>
          <a:xfrm>
            <a:off x="5107834" y="2951028"/>
            <a:ext cx="441146" cy="400110"/>
          </a:xfrm>
          <a:prstGeom prst="rect">
            <a:avLst/>
          </a:prstGeom>
          <a:noFill/>
        </p:spPr>
        <p:txBody>
          <a:bodyPr wrap="none" rtlCol="0">
            <a:spAutoFit/>
          </a:bodyPr>
          <a:lstStyle/>
          <a:p>
            <a:r>
              <a:rPr lang="en-US" sz="2000" dirty="0"/>
              <a:t>…</a:t>
            </a:r>
            <a:endParaRPr lang="en-US" dirty="0"/>
          </a:p>
        </p:txBody>
      </p:sp>
      <p:sp>
        <p:nvSpPr>
          <p:cNvPr id="15" name="Rounded Rectangle 43"/>
          <p:cNvSpPr/>
          <p:nvPr/>
        </p:nvSpPr>
        <p:spPr bwMode="auto">
          <a:xfrm>
            <a:off x="5244180" y="3372950"/>
            <a:ext cx="827774"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EDIT</a:t>
            </a:r>
            <a:endParaRPr lang="en-US" sz="1500" b="1" dirty="0">
              <a:solidFill>
                <a:schemeClr val="bg1"/>
              </a:solidFill>
              <a:latin typeface="Arial" pitchFamily="34" charset="0"/>
            </a:endParaRPr>
          </a:p>
        </p:txBody>
      </p:sp>
      <p:graphicFrame>
        <p:nvGraphicFramePr>
          <p:cNvPr id="16" name="Table 44"/>
          <p:cNvGraphicFramePr>
            <a:graphicFrameLocks noGrp="1"/>
          </p:cNvGraphicFramePr>
          <p:nvPr>
            <p:extLst/>
          </p:nvPr>
        </p:nvGraphicFramePr>
        <p:xfrm>
          <a:off x="5308512" y="1676212"/>
          <a:ext cx="3104016" cy="1219200"/>
        </p:xfrm>
        <a:graphic>
          <a:graphicData uri="http://schemas.openxmlformats.org/drawingml/2006/table">
            <a:tbl>
              <a:tblPr firstRow="1" lastRow="1" bandCol="1">
                <a:tableStyleId>{5FD0F851-EC5A-4D38-B0AD-8093EC10F338}</a:tableStyleId>
              </a:tblPr>
              <a:tblGrid>
                <a:gridCol w="1034672">
                  <a:extLst>
                    <a:ext uri="{9D8B030D-6E8A-4147-A177-3AD203B41FA5}">
                      <a16:colId xmlns:a16="http://schemas.microsoft.com/office/drawing/2014/main" xmlns="" val="20000"/>
                    </a:ext>
                  </a:extLst>
                </a:gridCol>
                <a:gridCol w="1034672">
                  <a:extLst>
                    <a:ext uri="{9D8B030D-6E8A-4147-A177-3AD203B41FA5}">
                      <a16:colId xmlns:a16="http://schemas.microsoft.com/office/drawing/2014/main" xmlns="" val="20001"/>
                    </a:ext>
                  </a:extLst>
                </a:gridCol>
                <a:gridCol w="1034672">
                  <a:extLst>
                    <a:ext uri="{9D8B030D-6E8A-4147-A177-3AD203B41FA5}">
                      <a16:colId xmlns:a16="http://schemas.microsoft.com/office/drawing/2014/main" xmlns="" val="20002"/>
                    </a:ext>
                  </a:extLst>
                </a:gridCol>
              </a:tblGrid>
              <a:tr h="304800">
                <a:tc>
                  <a:txBody>
                    <a:bodyPr/>
                    <a:lstStyle/>
                    <a:p>
                      <a:r>
                        <a:rPr lang="en-US" sz="1200" dirty="0" err="1">
                          <a:solidFill>
                            <a:schemeClr val="bg1"/>
                          </a:solidFill>
                        </a:rPr>
                        <a:t>job_ID</a:t>
                      </a:r>
                      <a:endParaRPr lang="en-US" sz="1200" dirty="0">
                        <a:solidFill>
                          <a:schemeClr val="bg1"/>
                        </a:solidFill>
                      </a:endParaRPr>
                    </a:p>
                  </a:txBody>
                  <a:tcPr>
                    <a:solidFill>
                      <a:srgbClr val="818286"/>
                    </a:solidFill>
                  </a:tcPr>
                </a:tc>
                <a:tc>
                  <a:txBody>
                    <a:bodyPr/>
                    <a:lstStyle/>
                    <a:p>
                      <a:r>
                        <a:rPr lang="en-US" sz="1200" dirty="0" err="1">
                          <a:solidFill>
                            <a:schemeClr val="bg1"/>
                          </a:solidFill>
                        </a:rPr>
                        <a:t>Min</a:t>
                      </a:r>
                      <a:r>
                        <a:rPr lang="en-US" sz="1200" baseline="0" dirty="0" err="1">
                          <a:solidFill>
                            <a:schemeClr val="bg1"/>
                          </a:solidFill>
                        </a:rPr>
                        <a:t>_Salary</a:t>
                      </a:r>
                      <a:r>
                        <a:rPr lang="en-US" sz="1200" baseline="0" dirty="0">
                          <a:solidFill>
                            <a:schemeClr val="bg1"/>
                          </a:solidFill>
                        </a:rPr>
                        <a:t> </a:t>
                      </a:r>
                      <a:endParaRPr lang="en-US" sz="1200" dirty="0">
                        <a:solidFill>
                          <a:schemeClr val="bg1"/>
                        </a:solidFill>
                      </a:endParaRPr>
                    </a:p>
                  </a:txBody>
                  <a:tcPr>
                    <a:solidFill>
                      <a:srgbClr val="818286"/>
                    </a:solidFill>
                  </a:tcPr>
                </a:tc>
                <a:tc>
                  <a:txBody>
                    <a:bodyPr/>
                    <a:lstStyle/>
                    <a:p>
                      <a:r>
                        <a:rPr lang="en-US" sz="1200" dirty="0" err="1">
                          <a:solidFill>
                            <a:schemeClr val="bg1"/>
                          </a:solidFill>
                        </a:rPr>
                        <a:t>Max_Salary</a:t>
                      </a:r>
                      <a:endParaRPr lang="en-US" sz="1200" dirty="0">
                        <a:solidFill>
                          <a:schemeClr val="bg1"/>
                        </a:solidFill>
                      </a:endParaRPr>
                    </a:p>
                  </a:txBody>
                  <a:tcPr>
                    <a:solidFill>
                      <a:srgbClr val="818286"/>
                    </a:solidFill>
                  </a:tcPr>
                </a:tc>
                <a:extLst>
                  <a:ext uri="{0D108BD9-81ED-4DB2-BD59-A6C34878D82A}">
                    <a16:rowId xmlns:a16="http://schemas.microsoft.com/office/drawing/2014/main" xmlns="" val="10000"/>
                  </a:ext>
                </a:extLst>
              </a:tr>
              <a:tr h="304800">
                <a:tc>
                  <a:txBody>
                    <a:bodyPr/>
                    <a:lstStyle/>
                    <a:p>
                      <a:r>
                        <a:rPr lang="en-US" sz="1200" dirty="0"/>
                        <a:t>AD_PRES</a:t>
                      </a:r>
                    </a:p>
                  </a:txBody>
                  <a:tcPr/>
                </a:tc>
                <a:tc>
                  <a:txBody>
                    <a:bodyPr/>
                    <a:lstStyle/>
                    <a:p>
                      <a:r>
                        <a:rPr lang="en-US" sz="1200" dirty="0"/>
                        <a:t>20080</a:t>
                      </a:r>
                    </a:p>
                  </a:txBody>
                  <a:tcPr/>
                </a:tc>
                <a:tc>
                  <a:txBody>
                    <a:bodyPr/>
                    <a:lstStyle/>
                    <a:p>
                      <a:r>
                        <a:rPr lang="en-US" sz="1200" dirty="0"/>
                        <a:t>40000</a:t>
                      </a:r>
                    </a:p>
                  </a:txBody>
                  <a:tcPr/>
                </a:tc>
                <a:extLst>
                  <a:ext uri="{0D108BD9-81ED-4DB2-BD59-A6C34878D82A}">
                    <a16:rowId xmlns:a16="http://schemas.microsoft.com/office/drawing/2014/main" xmlns="" val="10001"/>
                  </a:ext>
                </a:extLst>
              </a:tr>
              <a:tr h="304800">
                <a:tc>
                  <a:txBody>
                    <a:bodyPr/>
                    <a:lstStyle/>
                    <a:p>
                      <a:r>
                        <a:rPr lang="en-US" sz="1200" dirty="0"/>
                        <a:t>SA_MAN</a:t>
                      </a:r>
                    </a:p>
                  </a:txBody>
                  <a:tcPr>
                    <a:lnB w="12700" cap="flat" cmpd="sng" algn="ctr">
                      <a:solidFill>
                        <a:srgbClr val="E8EDEF"/>
                      </a:solidFill>
                      <a:prstDash val="solid"/>
                      <a:round/>
                      <a:headEnd type="none" w="med" len="med"/>
                      <a:tailEnd type="none" w="med" len="med"/>
                    </a:lnB>
                  </a:tcPr>
                </a:tc>
                <a:tc>
                  <a:txBody>
                    <a:bodyPr/>
                    <a:lstStyle/>
                    <a:p>
                      <a:r>
                        <a:rPr lang="en-US" sz="1200" dirty="0"/>
                        <a:t>10000</a:t>
                      </a:r>
                    </a:p>
                  </a:txBody>
                  <a:tcPr>
                    <a:lnB w="12700" cap="flat" cmpd="sng" algn="ctr">
                      <a:solidFill>
                        <a:schemeClr val="bg1"/>
                      </a:solidFill>
                      <a:prstDash val="solid"/>
                      <a:round/>
                      <a:headEnd type="none" w="med" len="med"/>
                      <a:tailEnd type="none" w="med" len="med"/>
                    </a:lnB>
                  </a:tcPr>
                </a:tc>
                <a:tc>
                  <a:txBody>
                    <a:bodyPr/>
                    <a:lstStyle/>
                    <a:p>
                      <a:r>
                        <a:rPr lang="en-US" sz="1200" dirty="0"/>
                        <a:t>20080</a:t>
                      </a:r>
                    </a:p>
                  </a:txBody>
                  <a:tcPr>
                    <a:lnB w="12700" cap="flat" cmpd="sng" algn="ctr">
                      <a:solidFill>
                        <a:srgbClr val="E8EDEF"/>
                      </a:solidFill>
                      <a:prstDash val="solid"/>
                      <a:round/>
                      <a:headEnd type="none" w="med" len="med"/>
                      <a:tailEnd type="none" w="med" len="med"/>
                    </a:lnB>
                  </a:tcPr>
                </a:tc>
                <a:extLst>
                  <a:ext uri="{0D108BD9-81ED-4DB2-BD59-A6C34878D82A}">
                    <a16:rowId xmlns:a16="http://schemas.microsoft.com/office/drawing/2014/main" xmlns="" val="10002"/>
                  </a:ext>
                </a:extLst>
              </a:tr>
              <a:tr h="304800">
                <a:tc>
                  <a:txBody>
                    <a:bodyPr/>
                    <a:lstStyle/>
                    <a:p>
                      <a:r>
                        <a:rPr lang="en-US" sz="1200" b="0" dirty="0"/>
                        <a:t>IT_PROG</a:t>
                      </a:r>
                    </a:p>
                  </a:txBody>
                  <a:tcPr>
                    <a:lnT w="12700" cap="flat" cmpd="sng" algn="ctr">
                      <a:solidFill>
                        <a:srgbClr val="E8EDEF"/>
                      </a:solidFill>
                      <a:prstDash val="solid"/>
                      <a:round/>
                      <a:headEnd type="none" w="med" len="med"/>
                      <a:tailEnd type="none" w="med" len="med"/>
                    </a:lnT>
                    <a:solidFill>
                      <a:srgbClr val="E8EDEF"/>
                    </a:solidFill>
                  </a:tcPr>
                </a:tc>
                <a:tc>
                  <a:txBody>
                    <a:bodyPr/>
                    <a:lstStyle/>
                    <a:p>
                      <a:r>
                        <a:rPr lang="en-US" sz="1200" b="0" dirty="0"/>
                        <a:t>4000</a:t>
                      </a:r>
                    </a:p>
                  </a:txBody>
                  <a:tcPr>
                    <a:lnT w="12700" cap="flat" cmpd="sng" algn="ctr">
                      <a:solidFill>
                        <a:schemeClr val="bg1"/>
                      </a:solidFill>
                      <a:prstDash val="solid"/>
                      <a:round/>
                      <a:headEnd type="none" w="med" len="med"/>
                      <a:tailEnd type="none" w="med" len="med"/>
                    </a:lnT>
                  </a:tcPr>
                </a:tc>
                <a:tc>
                  <a:txBody>
                    <a:bodyPr/>
                    <a:lstStyle/>
                    <a:p>
                      <a:r>
                        <a:rPr lang="en-US" sz="1200" b="0" dirty="0"/>
                        <a:t>10000</a:t>
                      </a:r>
                    </a:p>
                  </a:txBody>
                  <a:tcPr>
                    <a:lnT w="12700" cap="flat" cmpd="sng" algn="ctr">
                      <a:solidFill>
                        <a:srgbClr val="E8EDEF"/>
                      </a:solidFill>
                      <a:prstDash val="solid"/>
                      <a:round/>
                      <a:headEnd type="none" w="med" len="med"/>
                      <a:tailEnd type="none" w="med" len="med"/>
                    </a:lnT>
                    <a:solidFill>
                      <a:srgbClr val="E8EDEF"/>
                    </a:solidFill>
                  </a:tcPr>
                </a:tc>
                <a:extLst>
                  <a:ext uri="{0D108BD9-81ED-4DB2-BD59-A6C34878D82A}">
                    <a16:rowId xmlns:a16="http://schemas.microsoft.com/office/drawing/2014/main" xmlns="" val="10003"/>
                  </a:ext>
                </a:extLst>
              </a:tr>
            </a:tbl>
          </a:graphicData>
        </a:graphic>
      </p:graphicFrame>
      <p:sp>
        <p:nvSpPr>
          <p:cNvPr id="17" name="Rounded Rectangle 45"/>
          <p:cNvSpPr/>
          <p:nvPr/>
        </p:nvSpPr>
        <p:spPr bwMode="auto">
          <a:xfrm>
            <a:off x="9021900" y="1056171"/>
            <a:ext cx="2775480" cy="2771157"/>
          </a:xfrm>
          <a:prstGeom prst="roundRect">
            <a:avLst>
              <a:gd name="adj" fmla="val 9753"/>
            </a:avLst>
          </a:prstGeom>
          <a:solidFill>
            <a:srgbClr val="F7941D"/>
          </a:solidFill>
          <a:ln w="38100" cap="flat" cmpd="sng" algn="ctr">
            <a:solidFill>
              <a:schemeClr val="bg1"/>
            </a:solidFill>
            <a:prstDash val="solid"/>
            <a:round/>
            <a:headEnd type="none" w="sm" len="sm"/>
            <a:tailEnd type="none" w="sm" len="sm"/>
          </a:ln>
          <a:effectLst>
            <a:outerShdw blurRad="63500" sx="102000" sy="102000" algn="ctr" rotWithShape="0">
              <a:srgbClr val="2FFF2F">
                <a:alpha val="40000"/>
              </a:srgbClr>
            </a:outerShdw>
          </a:effectLst>
        </p:spPr>
        <p:txBody>
          <a:bodyPr wrap="square">
            <a:noAutofit/>
          </a:bodyPr>
          <a:lstStyle/>
          <a:p>
            <a:pPr algn="ctr" defTabSz="228600">
              <a:spcBef>
                <a:spcPct val="20000"/>
              </a:spcBef>
              <a:buClr>
                <a:srgbClr val="FF0000"/>
              </a:buClr>
            </a:pPr>
            <a:endParaRPr lang="en-US"/>
          </a:p>
        </p:txBody>
      </p:sp>
      <p:sp>
        <p:nvSpPr>
          <p:cNvPr id="18" name="Rounded Rectangle 46"/>
          <p:cNvSpPr/>
          <p:nvPr/>
        </p:nvSpPr>
        <p:spPr bwMode="auto">
          <a:xfrm>
            <a:off x="9968580" y="1737964"/>
            <a:ext cx="1524000" cy="1479764"/>
          </a:xfrm>
          <a:prstGeom prst="roundRect">
            <a:avLst>
              <a:gd name="adj" fmla="val 0"/>
            </a:avLst>
          </a:prstGeom>
          <a:solidFill>
            <a:schemeClr val="bg1"/>
          </a:solidFill>
          <a:ln w="28575" cap="flat" cmpd="sng" algn="ctr">
            <a:solidFill>
              <a:schemeClr val="bg2">
                <a:lumMod val="75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a:spcBef>
                <a:spcPct val="20000"/>
              </a:spcBef>
              <a:buClr>
                <a:srgbClr val="FF0000"/>
              </a:buClr>
            </a:pPr>
            <a:endParaRPr lang="en-US" sz="1200" dirty="0">
              <a:latin typeface="Arial" pitchFamily="34" charset="0"/>
            </a:endParaRPr>
          </a:p>
        </p:txBody>
      </p:sp>
      <p:sp>
        <p:nvSpPr>
          <p:cNvPr id="19" name="TextBox 47"/>
          <p:cNvSpPr txBox="1"/>
          <p:nvPr/>
        </p:nvSpPr>
        <p:spPr>
          <a:xfrm>
            <a:off x="9204876" y="1104366"/>
            <a:ext cx="2409528" cy="338554"/>
          </a:xfrm>
          <a:prstGeom prst="rect">
            <a:avLst/>
          </a:prstGeom>
          <a:noFill/>
        </p:spPr>
        <p:txBody>
          <a:bodyPr wrap="square" rtlCol="0">
            <a:spAutoFit/>
          </a:bodyPr>
          <a:lstStyle/>
          <a:p>
            <a:r>
              <a:rPr lang="en-US" sz="1600" b="1" dirty="0"/>
              <a:t>HR Application</a:t>
            </a:r>
          </a:p>
        </p:txBody>
      </p:sp>
      <p:cxnSp>
        <p:nvCxnSpPr>
          <p:cNvPr id="20" name="Straight Connector 48"/>
          <p:cNvCxnSpPr>
            <a:stCxn id="18" idx="1"/>
            <a:endCxn id="18" idx="3"/>
          </p:cNvCxnSpPr>
          <p:nvPr/>
        </p:nvCxnSpPr>
        <p:spPr bwMode="auto">
          <a:xfrm>
            <a:off x="9968580" y="2477846"/>
            <a:ext cx="1524000" cy="0"/>
          </a:xfrm>
          <a:prstGeom prst="line">
            <a:avLst/>
          </a:prstGeom>
          <a:noFill/>
          <a:ln w="28575" cap="flat" cmpd="sng" algn="ctr">
            <a:solidFill>
              <a:schemeClr val="bg2">
                <a:lumMod val="75000"/>
              </a:schemeClr>
            </a:solidFill>
            <a:prstDash val="solid"/>
            <a:round/>
            <a:headEnd type="none" w="sm" len="sm"/>
            <a:tailEnd type="none" w="sm" len="sm"/>
          </a:ln>
          <a:effectLst/>
        </p:spPr>
      </p:cxnSp>
      <p:cxnSp>
        <p:nvCxnSpPr>
          <p:cNvPr id="21" name="Straight Connector 49"/>
          <p:cNvCxnSpPr/>
          <p:nvPr/>
        </p:nvCxnSpPr>
        <p:spPr bwMode="auto">
          <a:xfrm>
            <a:off x="9968580" y="2097306"/>
            <a:ext cx="1524000" cy="0"/>
          </a:xfrm>
          <a:prstGeom prst="line">
            <a:avLst/>
          </a:prstGeom>
          <a:noFill/>
          <a:ln w="28575" cap="flat" cmpd="sng" algn="ctr">
            <a:solidFill>
              <a:schemeClr val="bg2">
                <a:lumMod val="75000"/>
              </a:schemeClr>
            </a:solidFill>
            <a:prstDash val="solid"/>
            <a:round/>
            <a:headEnd type="none" w="sm" len="sm"/>
            <a:tailEnd type="none" w="sm" len="sm"/>
          </a:ln>
          <a:effectLst/>
        </p:spPr>
      </p:cxnSp>
      <p:cxnSp>
        <p:nvCxnSpPr>
          <p:cNvPr id="22" name="Straight Connector 50"/>
          <p:cNvCxnSpPr/>
          <p:nvPr/>
        </p:nvCxnSpPr>
        <p:spPr bwMode="auto">
          <a:xfrm>
            <a:off x="9968580" y="2846974"/>
            <a:ext cx="1524000" cy="0"/>
          </a:xfrm>
          <a:prstGeom prst="line">
            <a:avLst/>
          </a:prstGeom>
          <a:noFill/>
          <a:ln w="28575" cap="flat" cmpd="sng" algn="ctr">
            <a:solidFill>
              <a:schemeClr val="bg2">
                <a:lumMod val="75000"/>
              </a:schemeClr>
            </a:solidFill>
            <a:prstDash val="solid"/>
            <a:round/>
            <a:headEnd type="none" w="sm" len="sm"/>
            <a:tailEnd type="none" w="sm" len="sm"/>
          </a:ln>
          <a:effectLst/>
        </p:spPr>
      </p:cxnSp>
      <p:sp>
        <p:nvSpPr>
          <p:cNvPr id="23" name="TextBox 51"/>
          <p:cNvSpPr txBox="1"/>
          <p:nvPr/>
        </p:nvSpPr>
        <p:spPr>
          <a:xfrm>
            <a:off x="9968580" y="1790973"/>
            <a:ext cx="1066800" cy="276999"/>
          </a:xfrm>
          <a:prstGeom prst="rect">
            <a:avLst/>
          </a:prstGeom>
          <a:noFill/>
        </p:spPr>
        <p:txBody>
          <a:bodyPr wrap="square" rtlCol="0">
            <a:spAutoFit/>
          </a:bodyPr>
          <a:lstStyle/>
          <a:p>
            <a:r>
              <a:rPr lang="en-US" sz="1200" dirty="0"/>
              <a:t>Add Column</a:t>
            </a:r>
          </a:p>
        </p:txBody>
      </p:sp>
      <p:sp>
        <p:nvSpPr>
          <p:cNvPr id="24" name="TextBox 52"/>
          <p:cNvSpPr txBox="1"/>
          <p:nvPr/>
        </p:nvSpPr>
        <p:spPr>
          <a:xfrm>
            <a:off x="9968580" y="2150725"/>
            <a:ext cx="1066800" cy="276999"/>
          </a:xfrm>
          <a:prstGeom prst="rect">
            <a:avLst/>
          </a:prstGeom>
          <a:noFill/>
        </p:spPr>
        <p:txBody>
          <a:bodyPr wrap="square" rtlCol="0">
            <a:spAutoFit/>
          </a:bodyPr>
          <a:lstStyle/>
          <a:p>
            <a:r>
              <a:rPr lang="en-US" sz="1200" dirty="0"/>
              <a:t>Job Title</a:t>
            </a:r>
          </a:p>
        </p:txBody>
      </p:sp>
      <p:sp>
        <p:nvSpPr>
          <p:cNvPr id="25" name="TextBox 53"/>
          <p:cNvSpPr txBox="1"/>
          <p:nvPr/>
        </p:nvSpPr>
        <p:spPr>
          <a:xfrm>
            <a:off x="9968580" y="2518594"/>
            <a:ext cx="1066800" cy="276999"/>
          </a:xfrm>
          <a:prstGeom prst="rect">
            <a:avLst/>
          </a:prstGeom>
          <a:noFill/>
        </p:spPr>
        <p:txBody>
          <a:bodyPr wrap="square" rtlCol="0">
            <a:spAutoFit/>
          </a:bodyPr>
          <a:lstStyle/>
          <a:p>
            <a:r>
              <a:rPr lang="en-US" sz="1200" dirty="0"/>
              <a:t>varchar2(25)</a:t>
            </a:r>
          </a:p>
        </p:txBody>
      </p:sp>
      <p:sp>
        <p:nvSpPr>
          <p:cNvPr id="26" name="TextBox 54"/>
          <p:cNvSpPr txBox="1"/>
          <p:nvPr/>
        </p:nvSpPr>
        <p:spPr>
          <a:xfrm>
            <a:off x="9130380" y="1790973"/>
            <a:ext cx="794280" cy="276999"/>
          </a:xfrm>
          <a:prstGeom prst="rect">
            <a:avLst/>
          </a:prstGeom>
          <a:noFill/>
        </p:spPr>
        <p:txBody>
          <a:bodyPr wrap="square" rtlCol="0">
            <a:spAutoFit/>
          </a:bodyPr>
          <a:lstStyle/>
          <a:p>
            <a:r>
              <a:rPr lang="en-US" sz="1200" dirty="0"/>
              <a:t>Action:</a:t>
            </a:r>
          </a:p>
        </p:txBody>
      </p:sp>
      <p:sp>
        <p:nvSpPr>
          <p:cNvPr id="27" name="TextBox 55"/>
          <p:cNvSpPr txBox="1"/>
          <p:nvPr/>
        </p:nvSpPr>
        <p:spPr>
          <a:xfrm>
            <a:off x="9130380" y="2150725"/>
            <a:ext cx="794280" cy="276999"/>
          </a:xfrm>
          <a:prstGeom prst="rect">
            <a:avLst/>
          </a:prstGeom>
          <a:noFill/>
        </p:spPr>
        <p:txBody>
          <a:bodyPr wrap="square" rtlCol="0">
            <a:spAutoFit/>
          </a:bodyPr>
          <a:lstStyle/>
          <a:p>
            <a:r>
              <a:rPr lang="en-US" sz="1200" dirty="0"/>
              <a:t>Name:</a:t>
            </a:r>
          </a:p>
        </p:txBody>
      </p:sp>
      <p:sp>
        <p:nvSpPr>
          <p:cNvPr id="28" name="TextBox 56"/>
          <p:cNvSpPr txBox="1"/>
          <p:nvPr/>
        </p:nvSpPr>
        <p:spPr>
          <a:xfrm>
            <a:off x="9130380" y="2523451"/>
            <a:ext cx="946680" cy="276999"/>
          </a:xfrm>
          <a:prstGeom prst="rect">
            <a:avLst/>
          </a:prstGeom>
          <a:noFill/>
        </p:spPr>
        <p:txBody>
          <a:bodyPr wrap="square" rtlCol="0">
            <a:spAutoFit/>
          </a:bodyPr>
          <a:lstStyle/>
          <a:p>
            <a:r>
              <a:rPr lang="en-US" sz="1200" dirty="0"/>
              <a:t>Datatype:</a:t>
            </a:r>
          </a:p>
        </p:txBody>
      </p:sp>
      <p:sp>
        <p:nvSpPr>
          <p:cNvPr id="29" name="TextBox 57"/>
          <p:cNvSpPr txBox="1"/>
          <p:nvPr/>
        </p:nvSpPr>
        <p:spPr>
          <a:xfrm>
            <a:off x="9130380" y="2887721"/>
            <a:ext cx="946680" cy="276999"/>
          </a:xfrm>
          <a:prstGeom prst="rect">
            <a:avLst/>
          </a:prstGeom>
          <a:noFill/>
        </p:spPr>
        <p:txBody>
          <a:bodyPr wrap="square" rtlCol="0">
            <a:spAutoFit/>
          </a:bodyPr>
          <a:lstStyle/>
          <a:p>
            <a:r>
              <a:rPr lang="en-US" sz="1200" dirty="0"/>
              <a:t>Default:</a:t>
            </a:r>
          </a:p>
        </p:txBody>
      </p:sp>
      <p:sp>
        <p:nvSpPr>
          <p:cNvPr id="30" name="Rounded Rectangle 58"/>
          <p:cNvSpPr/>
          <p:nvPr/>
        </p:nvSpPr>
        <p:spPr bwMode="auto">
          <a:xfrm>
            <a:off x="10307469" y="3361700"/>
            <a:ext cx="1207689" cy="344233"/>
          </a:xfrm>
          <a:prstGeom prst="roundRect">
            <a:avLst/>
          </a:prstGeom>
          <a:solidFill>
            <a:srgbClr val="818286"/>
          </a:solidFill>
          <a:ln w="28575" cap="flat" cmpd="sng" algn="ctr">
            <a:noFill/>
            <a:prstDash val="solid"/>
            <a:round/>
            <a:headEnd type="none" w="sm" len="sm"/>
            <a:tailEnd type="none" w="sm" len="sm"/>
          </a:ln>
          <a:effectLst/>
          <a:scene3d>
            <a:camera prst="orthographicFront"/>
            <a:lightRig rig="threePt" dir="t"/>
          </a:scene3d>
          <a:sp3d>
            <a:bevelT w="57150"/>
          </a:sp3d>
        </p:spPr>
        <p:txBody>
          <a:bodyPr vert="horz" wrap="square" lIns="91440" tIns="45720" rIns="91440" bIns="45720" numCol="1" rtlCol="0" anchor="ctr" anchorCtr="0" compatLnSpc="1">
            <a:prstTxWarp prst="textNoShape">
              <a:avLst/>
            </a:prstTxWarp>
          </a:bodyPr>
          <a:lstStyle/>
          <a:p>
            <a:pPr algn="ctr" defTabSz="228600">
              <a:spcBef>
                <a:spcPct val="20000"/>
              </a:spcBef>
              <a:buClr>
                <a:srgbClr val="FF0000"/>
              </a:buClr>
              <a:buFont typeface="Arial" pitchFamily="34" charset="0"/>
              <a:buNone/>
            </a:pPr>
            <a:r>
              <a:rPr lang="en-US" sz="1400" b="1" dirty="0">
                <a:solidFill>
                  <a:schemeClr val="bg1"/>
                </a:solidFill>
                <a:latin typeface="Arial" pitchFamily="34" charset="0"/>
              </a:rPr>
              <a:t>SUBMIT</a:t>
            </a:r>
            <a:endParaRPr lang="en-US" sz="1500" b="1" dirty="0">
              <a:solidFill>
                <a:schemeClr val="bg1"/>
              </a:solidFill>
              <a:latin typeface="Arial" pitchFamily="34" charset="0"/>
            </a:endParaRPr>
          </a:p>
        </p:txBody>
      </p:sp>
      <p:graphicFrame>
        <p:nvGraphicFramePr>
          <p:cNvPr id="31" name="Table 59"/>
          <p:cNvGraphicFramePr>
            <a:graphicFrameLocks noGrp="1"/>
          </p:cNvGraphicFramePr>
          <p:nvPr>
            <p:extLst/>
          </p:nvPr>
        </p:nvGraphicFramePr>
        <p:xfrm>
          <a:off x="5121235" y="4838959"/>
          <a:ext cx="4010267" cy="1219200"/>
        </p:xfrm>
        <a:graphic>
          <a:graphicData uri="http://schemas.openxmlformats.org/drawingml/2006/table">
            <a:tbl>
              <a:tblPr firstRow="1" lastRow="1" bandCol="1">
                <a:tableStyleId>{5FD0F851-EC5A-4D38-B0AD-8093EC10F338}</a:tableStyleId>
              </a:tblPr>
              <a:tblGrid>
                <a:gridCol w="962267">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1066800">
                  <a:extLst>
                    <a:ext uri="{9D8B030D-6E8A-4147-A177-3AD203B41FA5}">
                      <a16:colId xmlns:a16="http://schemas.microsoft.com/office/drawing/2014/main" xmlns="" val="20002"/>
                    </a:ext>
                  </a:extLst>
                </a:gridCol>
                <a:gridCol w="914400">
                  <a:extLst>
                    <a:ext uri="{9D8B030D-6E8A-4147-A177-3AD203B41FA5}">
                      <a16:colId xmlns:a16="http://schemas.microsoft.com/office/drawing/2014/main" xmlns="" val="20003"/>
                    </a:ext>
                  </a:extLst>
                </a:gridCol>
              </a:tblGrid>
              <a:tr h="304800">
                <a:tc>
                  <a:txBody>
                    <a:bodyPr/>
                    <a:lstStyle/>
                    <a:p>
                      <a:r>
                        <a:rPr lang="en-US" sz="1200" dirty="0" err="1">
                          <a:solidFill>
                            <a:schemeClr val="bg1"/>
                          </a:solidFill>
                        </a:rPr>
                        <a:t>job_ID</a:t>
                      </a:r>
                      <a:endParaRPr lang="en-US" sz="1200" dirty="0">
                        <a:solidFill>
                          <a:schemeClr val="bg1"/>
                        </a:solidFill>
                      </a:endParaRPr>
                    </a:p>
                  </a:txBody>
                  <a:tcPr>
                    <a:solidFill>
                      <a:srgbClr val="F7941D"/>
                    </a:solidFill>
                  </a:tcPr>
                </a:tc>
                <a:tc>
                  <a:txBody>
                    <a:bodyPr/>
                    <a:lstStyle/>
                    <a:p>
                      <a:r>
                        <a:rPr lang="en-US" sz="1200" dirty="0">
                          <a:solidFill>
                            <a:schemeClr val="bg1"/>
                          </a:solidFill>
                        </a:rPr>
                        <a:t>Min</a:t>
                      </a:r>
                      <a:r>
                        <a:rPr lang="en-US" sz="1200" baseline="0" dirty="0">
                          <a:solidFill>
                            <a:schemeClr val="bg1"/>
                          </a:solidFill>
                        </a:rPr>
                        <a:t>_ Salary </a:t>
                      </a:r>
                      <a:endParaRPr lang="en-US" sz="1200" dirty="0">
                        <a:solidFill>
                          <a:schemeClr val="bg1"/>
                        </a:solidFill>
                      </a:endParaRPr>
                    </a:p>
                  </a:txBody>
                  <a:tcPr>
                    <a:solidFill>
                      <a:srgbClr val="F7941D"/>
                    </a:solidFill>
                  </a:tcPr>
                </a:tc>
                <a:tc>
                  <a:txBody>
                    <a:bodyPr/>
                    <a:lstStyle/>
                    <a:p>
                      <a:r>
                        <a:rPr lang="en-US" sz="1200" dirty="0" err="1">
                          <a:solidFill>
                            <a:schemeClr val="bg1"/>
                          </a:solidFill>
                        </a:rPr>
                        <a:t>Max_Salary</a:t>
                      </a:r>
                      <a:endParaRPr lang="en-US" sz="1200" dirty="0">
                        <a:solidFill>
                          <a:schemeClr val="bg1"/>
                        </a:solidFill>
                      </a:endParaRPr>
                    </a:p>
                  </a:txBody>
                  <a:tcPr>
                    <a:solidFill>
                      <a:srgbClr val="F7941D"/>
                    </a:solidFill>
                  </a:tcPr>
                </a:tc>
                <a:tc>
                  <a:txBody>
                    <a:bodyPr/>
                    <a:lstStyle/>
                    <a:p>
                      <a:r>
                        <a:rPr lang="en-US" sz="1200" dirty="0" err="1">
                          <a:solidFill>
                            <a:schemeClr val="bg1"/>
                          </a:solidFill>
                        </a:rPr>
                        <a:t>Job_Title</a:t>
                      </a:r>
                      <a:endParaRPr lang="en-US" sz="1200" dirty="0">
                        <a:solidFill>
                          <a:schemeClr val="bg1"/>
                        </a:solidFill>
                      </a:endParaRPr>
                    </a:p>
                  </a:txBody>
                  <a:tcPr>
                    <a:solidFill>
                      <a:srgbClr val="F7941D"/>
                    </a:solidFill>
                  </a:tcPr>
                </a:tc>
                <a:extLst>
                  <a:ext uri="{0D108BD9-81ED-4DB2-BD59-A6C34878D82A}">
                    <a16:rowId xmlns:a16="http://schemas.microsoft.com/office/drawing/2014/main" xmlns="" val="10000"/>
                  </a:ext>
                </a:extLst>
              </a:tr>
              <a:tr h="304800">
                <a:tc>
                  <a:txBody>
                    <a:bodyPr/>
                    <a:lstStyle/>
                    <a:p>
                      <a:r>
                        <a:rPr lang="en-US" sz="1200" dirty="0"/>
                        <a:t>AD_PRES</a:t>
                      </a:r>
                    </a:p>
                  </a:txBody>
                  <a:tcPr>
                    <a:solidFill>
                      <a:schemeClr val="bg1">
                        <a:lumMod val="85000"/>
                        <a:alpha val="20000"/>
                      </a:schemeClr>
                    </a:solidFill>
                  </a:tcPr>
                </a:tc>
                <a:tc>
                  <a:txBody>
                    <a:bodyPr/>
                    <a:lstStyle/>
                    <a:p>
                      <a:r>
                        <a:rPr lang="en-US" sz="1200" dirty="0"/>
                        <a:t>20080</a:t>
                      </a:r>
                    </a:p>
                  </a:txBody>
                  <a:tcPr>
                    <a:solidFill>
                      <a:schemeClr val="bg1"/>
                    </a:solidFill>
                  </a:tcPr>
                </a:tc>
                <a:tc>
                  <a:txBody>
                    <a:bodyPr/>
                    <a:lstStyle/>
                    <a:p>
                      <a:r>
                        <a:rPr lang="en-US" sz="1200" dirty="0"/>
                        <a:t>40000</a:t>
                      </a:r>
                    </a:p>
                  </a:txBody>
                  <a:tcPr>
                    <a:solidFill>
                      <a:schemeClr val="bg1">
                        <a:lumMod val="85000"/>
                        <a:alpha val="20000"/>
                      </a:schemeClr>
                    </a:solidFill>
                  </a:tcPr>
                </a:tc>
                <a:tc>
                  <a:txBody>
                    <a:bodyPr/>
                    <a:lstStyle/>
                    <a:p>
                      <a:r>
                        <a:rPr lang="en-US" sz="1200" dirty="0"/>
                        <a:t>NULL</a:t>
                      </a:r>
                    </a:p>
                  </a:txBody>
                  <a:tcPr>
                    <a:solidFill>
                      <a:schemeClr val="bg1"/>
                    </a:solidFill>
                  </a:tcPr>
                </a:tc>
                <a:extLst>
                  <a:ext uri="{0D108BD9-81ED-4DB2-BD59-A6C34878D82A}">
                    <a16:rowId xmlns:a16="http://schemas.microsoft.com/office/drawing/2014/main" xmlns="" val="10001"/>
                  </a:ext>
                </a:extLst>
              </a:tr>
              <a:tr h="304800">
                <a:tc>
                  <a:txBody>
                    <a:bodyPr/>
                    <a:lstStyle/>
                    <a:p>
                      <a:r>
                        <a:rPr lang="en-US" sz="1200" dirty="0"/>
                        <a:t>SA_MAN</a:t>
                      </a:r>
                    </a:p>
                  </a:txBody>
                  <a:tcPr>
                    <a:lnB w="12700" cap="flat" cmpd="sng" algn="ctr">
                      <a:solidFill>
                        <a:srgbClr val="E8EDEF"/>
                      </a:solidFill>
                      <a:prstDash val="solid"/>
                      <a:round/>
                      <a:headEnd type="none" w="med" len="med"/>
                      <a:tailEnd type="none" w="med" len="med"/>
                    </a:lnB>
                    <a:solidFill>
                      <a:schemeClr val="bg1">
                        <a:lumMod val="85000"/>
                        <a:alpha val="20000"/>
                      </a:schemeClr>
                    </a:solidFill>
                  </a:tcPr>
                </a:tc>
                <a:tc>
                  <a:txBody>
                    <a:bodyPr/>
                    <a:lstStyle/>
                    <a:p>
                      <a:r>
                        <a:rPr lang="en-US" sz="1200" dirty="0"/>
                        <a:t>10000</a:t>
                      </a:r>
                    </a:p>
                  </a:txBody>
                  <a:tcPr>
                    <a:lnB w="12700" cap="flat" cmpd="sng" algn="ctr">
                      <a:solidFill>
                        <a:schemeClr val="bg1"/>
                      </a:solidFill>
                      <a:prstDash val="solid"/>
                      <a:round/>
                      <a:headEnd type="none" w="med" len="med"/>
                      <a:tailEnd type="none" w="med" len="med"/>
                    </a:lnB>
                    <a:solidFill>
                      <a:schemeClr val="bg1"/>
                    </a:solidFill>
                  </a:tcPr>
                </a:tc>
                <a:tc>
                  <a:txBody>
                    <a:bodyPr/>
                    <a:lstStyle/>
                    <a:p>
                      <a:r>
                        <a:rPr lang="en-US" sz="1200" dirty="0"/>
                        <a:t>20080</a:t>
                      </a:r>
                    </a:p>
                  </a:txBody>
                  <a:tcPr>
                    <a:lnB w="12700" cap="flat" cmpd="sng" algn="ctr">
                      <a:solidFill>
                        <a:srgbClr val="E8EDEF"/>
                      </a:solidFill>
                      <a:prstDash val="solid"/>
                      <a:round/>
                      <a:headEnd type="none" w="med" len="med"/>
                      <a:tailEnd type="none" w="med" len="med"/>
                    </a:lnB>
                    <a:solidFill>
                      <a:schemeClr val="bg1">
                        <a:lumMod val="85000"/>
                        <a:alpha val="20000"/>
                      </a:schemeClr>
                    </a:solidFill>
                  </a:tcPr>
                </a:tc>
                <a:tc>
                  <a:txBody>
                    <a:bodyPr/>
                    <a:lstStyle/>
                    <a:p>
                      <a:r>
                        <a:rPr lang="en-US" sz="1200" dirty="0"/>
                        <a:t>NULL</a:t>
                      </a:r>
                    </a:p>
                  </a:txBody>
                  <a:tcPr>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04800">
                <a:tc>
                  <a:txBody>
                    <a:bodyPr/>
                    <a:lstStyle/>
                    <a:p>
                      <a:r>
                        <a:rPr lang="en-US" sz="1200" b="0" dirty="0"/>
                        <a:t>IT_PROG</a:t>
                      </a:r>
                    </a:p>
                  </a:txBody>
                  <a:tcPr>
                    <a:lnT w="12700" cap="flat" cmpd="sng" algn="ctr">
                      <a:solidFill>
                        <a:srgbClr val="E8EDEF"/>
                      </a:solidFill>
                      <a:prstDash val="solid"/>
                      <a:round/>
                      <a:headEnd type="none" w="med" len="med"/>
                      <a:tailEnd type="none" w="med" len="med"/>
                    </a:lnT>
                    <a:solidFill>
                      <a:srgbClr val="E8EDEF"/>
                    </a:solidFill>
                  </a:tcPr>
                </a:tc>
                <a:tc>
                  <a:txBody>
                    <a:bodyPr/>
                    <a:lstStyle/>
                    <a:p>
                      <a:r>
                        <a:rPr lang="en-US" sz="1200" b="0" dirty="0"/>
                        <a:t>4000</a:t>
                      </a:r>
                    </a:p>
                  </a:txBody>
                  <a:tcPr>
                    <a:lnT w="12700" cap="flat" cmpd="sng" algn="ctr">
                      <a:solidFill>
                        <a:schemeClr val="bg1"/>
                      </a:solidFill>
                      <a:prstDash val="solid"/>
                      <a:round/>
                      <a:headEnd type="none" w="med" len="med"/>
                      <a:tailEnd type="none" w="med" len="med"/>
                    </a:lnT>
                    <a:solidFill>
                      <a:schemeClr val="bg1"/>
                    </a:solidFill>
                  </a:tcPr>
                </a:tc>
                <a:tc>
                  <a:txBody>
                    <a:bodyPr/>
                    <a:lstStyle/>
                    <a:p>
                      <a:r>
                        <a:rPr lang="en-US" sz="1200" b="0" dirty="0"/>
                        <a:t>10000</a:t>
                      </a:r>
                    </a:p>
                  </a:txBody>
                  <a:tcPr>
                    <a:lnT w="12700" cap="flat" cmpd="sng" algn="ctr">
                      <a:solidFill>
                        <a:srgbClr val="E8EDEF"/>
                      </a:solidFill>
                      <a:prstDash val="solid"/>
                      <a:round/>
                      <a:headEnd type="none" w="med" len="med"/>
                      <a:tailEnd type="none" w="med" len="med"/>
                    </a:lnT>
                    <a:solidFill>
                      <a:srgbClr val="E8EDEF"/>
                    </a:solidFill>
                  </a:tcPr>
                </a:tc>
                <a:tc>
                  <a:txBody>
                    <a:bodyPr/>
                    <a:lstStyle/>
                    <a:p>
                      <a:r>
                        <a:rPr lang="en-US" sz="1200" b="0" dirty="0"/>
                        <a:t>NULL</a:t>
                      </a:r>
                    </a:p>
                  </a:txBody>
                  <a:tcP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xmlns="" val="10003"/>
                  </a:ext>
                </a:extLst>
              </a:tr>
            </a:tbl>
          </a:graphicData>
        </a:graphic>
      </p:graphicFrame>
      <p:pic>
        <p:nvPicPr>
          <p:cNvPr id="32" name="Picture 60" descr="SQL Generic Icon.png"/>
          <p:cNvPicPr>
            <a:picLocks noChangeAspect="1"/>
          </p:cNvPicPr>
          <p:nvPr/>
        </p:nvPicPr>
        <p:blipFill>
          <a:blip r:embed="rId3" cstate="print">
            <a:duotone>
              <a:schemeClr val="accent2">
                <a:shade val="45000"/>
                <a:satMod val="135000"/>
              </a:schemeClr>
              <a:prstClr val="white"/>
            </a:duotone>
          </a:blip>
          <a:stretch>
            <a:fillRect/>
          </a:stretch>
        </p:blipFill>
        <p:spPr>
          <a:xfrm>
            <a:off x="9375120" y="4989013"/>
            <a:ext cx="1126860" cy="1285679"/>
          </a:xfrm>
          <a:prstGeom prst="rect">
            <a:avLst/>
          </a:prstGeom>
        </p:spPr>
      </p:pic>
      <p:grpSp>
        <p:nvGrpSpPr>
          <p:cNvPr id="33" name="Group 61"/>
          <p:cNvGrpSpPr/>
          <p:nvPr/>
        </p:nvGrpSpPr>
        <p:grpSpPr>
          <a:xfrm rot="17945213">
            <a:off x="9666947" y="4038131"/>
            <a:ext cx="1496977" cy="1509281"/>
            <a:chOff x="9326536" y="3281348"/>
            <a:chExt cx="1775785" cy="1790381"/>
          </a:xfrm>
          <a:solidFill>
            <a:srgbClr val="F7941D"/>
          </a:solidFill>
        </p:grpSpPr>
        <p:sp>
          <p:nvSpPr>
            <p:cNvPr id="34" name="Oval 62"/>
            <p:cNvSpPr/>
            <p:nvPr/>
          </p:nvSpPr>
          <p:spPr bwMode="auto">
            <a:xfrm rot="2352567" flipH="1">
              <a:off x="9326536" y="3281348"/>
              <a:ext cx="1775785" cy="1775786"/>
            </a:xfrm>
            <a:prstGeom prst="ellipse">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35" name="Oval 63"/>
            <p:cNvSpPr/>
            <p:nvPr/>
          </p:nvSpPr>
          <p:spPr bwMode="auto">
            <a:xfrm rot="2352567" flipH="1">
              <a:off x="9348278" y="3418299"/>
              <a:ext cx="1653431" cy="1653430"/>
            </a:xfrm>
            <a:prstGeom prst="ellipse">
              <a:avLst/>
            </a:prstGeom>
            <a:grpFill/>
            <a:ln w="57150" cap="flat" cmpd="sng" algn="ctr">
              <a:noFill/>
              <a:prstDash val="solid"/>
              <a:round/>
              <a:headEnd type="none" w="sm" len="sm"/>
              <a:tailEnd type="none" w="sm" len="sm"/>
            </a:ln>
            <a:effectLst>
              <a:innerShdw blurRad="457200" dist="190500" dir="18000000">
                <a:schemeClr val="bg1">
                  <a:lumMod val="85000"/>
                </a:schemeClr>
              </a:inn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grpSp>
      <p:sp>
        <p:nvSpPr>
          <p:cNvPr id="36" name="Rounded Rectangle 64"/>
          <p:cNvSpPr/>
          <p:nvPr/>
        </p:nvSpPr>
        <p:spPr bwMode="auto">
          <a:xfrm>
            <a:off x="10218010" y="4961461"/>
            <a:ext cx="1337250" cy="291572"/>
          </a:xfrm>
          <a:prstGeom prst="roundRect">
            <a:avLst/>
          </a:prstGeom>
          <a:gradFill flip="none" rotWithShape="1">
            <a:gsLst>
              <a:gs pos="22000">
                <a:srgbClr val="818286"/>
              </a:gs>
              <a:gs pos="80000">
                <a:srgbClr val="F7941D"/>
              </a:gs>
              <a:gs pos="100000">
                <a:srgbClr val="F7941D"/>
              </a:gs>
            </a:gsLst>
            <a:lin ang="5400000" scaled="1"/>
            <a:tileRect/>
          </a:gra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rgbClr val="818286"/>
              </a:solidFill>
              <a:effectLst/>
              <a:latin typeface="Arial" pitchFamily="34" charset="0"/>
            </a:endParaRPr>
          </a:p>
        </p:txBody>
      </p:sp>
      <p:sp>
        <p:nvSpPr>
          <p:cNvPr id="37" name="TextBox 65"/>
          <p:cNvSpPr txBox="1"/>
          <p:nvPr/>
        </p:nvSpPr>
        <p:spPr>
          <a:xfrm>
            <a:off x="10948269" y="4953359"/>
            <a:ext cx="507558" cy="307777"/>
          </a:xfrm>
          <a:prstGeom prst="rect">
            <a:avLst/>
          </a:prstGeom>
          <a:noFill/>
        </p:spPr>
        <p:txBody>
          <a:bodyPr wrap="square" rtlCol="0">
            <a:spAutoFit/>
          </a:bodyPr>
          <a:lstStyle/>
          <a:p>
            <a:r>
              <a:rPr lang="en-US" sz="1400" b="1" dirty="0">
                <a:solidFill>
                  <a:schemeClr val="bg1"/>
                </a:solidFill>
              </a:rPr>
              <a:t>DBA</a:t>
            </a:r>
          </a:p>
        </p:txBody>
      </p:sp>
      <p:pic>
        <p:nvPicPr>
          <p:cNvPr id="38" name="Picture 7" descr="D:\OU Graphics_2016\06June\Daniel_Graphic Icon Creation\Icons\Jay-with-Laptop.png"/>
          <p:cNvPicPr>
            <a:picLocks noChangeAspect="1" noChangeArrowheads="1"/>
          </p:cNvPicPr>
          <p:nvPr/>
        </p:nvPicPr>
        <p:blipFill>
          <a:blip r:embed="rId4" cstate="print"/>
          <a:srcRect/>
          <a:stretch>
            <a:fillRect/>
          </a:stretch>
        </p:blipFill>
        <p:spPr bwMode="auto">
          <a:xfrm>
            <a:off x="9982923" y="4350747"/>
            <a:ext cx="1012147" cy="1087964"/>
          </a:xfrm>
          <a:prstGeom prst="rect">
            <a:avLst/>
          </a:prstGeom>
          <a:noFill/>
        </p:spPr>
      </p:pic>
      <p:pic>
        <p:nvPicPr>
          <p:cNvPr id="39" name="Picture 6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398821" flipH="1">
            <a:off x="11196181" y="3774667"/>
            <a:ext cx="810298" cy="516868"/>
          </a:xfrm>
          <a:prstGeom prst="rect">
            <a:avLst/>
          </a:prstGeom>
        </p:spPr>
      </p:pic>
      <p:sp>
        <p:nvSpPr>
          <p:cNvPr id="40" name="TextBox 68"/>
          <p:cNvSpPr txBox="1"/>
          <p:nvPr/>
        </p:nvSpPr>
        <p:spPr>
          <a:xfrm>
            <a:off x="11309888" y="5157092"/>
            <a:ext cx="685800" cy="584775"/>
          </a:xfrm>
          <a:prstGeom prst="rect">
            <a:avLst/>
          </a:prstGeom>
          <a:noFill/>
        </p:spPr>
        <p:txBody>
          <a:bodyPr wrap="square" rtlCol="0">
            <a:spAutoFit/>
          </a:bodyPr>
          <a:lstStyle/>
          <a:p>
            <a:r>
              <a:rPr lang="en-US" sz="1600" dirty="0">
                <a:solidFill>
                  <a:srgbClr val="F7941D"/>
                </a:solidFill>
                <a:latin typeface="+mj-lt"/>
              </a:rPr>
              <a:t>Runs</a:t>
            </a:r>
          </a:p>
          <a:p>
            <a:r>
              <a:rPr lang="en-US" sz="1600" dirty="0">
                <a:solidFill>
                  <a:srgbClr val="F7941D"/>
                </a:solidFill>
                <a:latin typeface="+mj-lt"/>
              </a:rPr>
              <a:t>DDL</a:t>
            </a:r>
          </a:p>
        </p:txBody>
      </p:sp>
      <p:pic>
        <p:nvPicPr>
          <p:cNvPr id="41" name="Picture 69"/>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6450121" flipH="1">
            <a:off x="8568541" y="1531882"/>
            <a:ext cx="810298" cy="516868"/>
          </a:xfrm>
          <a:prstGeom prst="rect">
            <a:avLst/>
          </a:prstGeom>
        </p:spPr>
      </p:pic>
      <p:sp>
        <p:nvSpPr>
          <p:cNvPr id="43" name="Rectangle 2"/>
          <p:cNvSpPr>
            <a:spLocks noChangeArrowheads="1"/>
          </p:cNvSpPr>
          <p:nvPr/>
        </p:nvSpPr>
        <p:spPr bwMode="auto">
          <a:xfrm>
            <a:off x="0" y="3494157"/>
            <a:ext cx="4452501" cy="1916434"/>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t="100000" r="100000"/>
            </a:path>
            <a:tileRect l="-100000" b="-100000"/>
          </a:gradFill>
          <a:ln>
            <a:noFill/>
          </a:ln>
        </p:spPr>
        <p:txBody>
          <a:bodyPr/>
          <a:lstStyle>
            <a:lvl1pPr defTabSz="228600">
              <a:spcBef>
                <a:spcPct val="20000"/>
              </a:spcBef>
              <a:buClr>
                <a:srgbClr val="000000"/>
              </a:buClr>
              <a:buFont typeface="Arial" panose="020B0604020202020204" pitchFamily="34" charset="0"/>
              <a:defRPr>
                <a:solidFill>
                  <a:srgbClr val="5F5F5F"/>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a:solidFill>
                  <a:srgbClr val="5F5F5F"/>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1600">
                <a:solidFill>
                  <a:srgbClr val="5F5F5F"/>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sz="1400">
                <a:solidFill>
                  <a:srgbClr val="5F5F5F"/>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400">
                <a:solidFill>
                  <a:srgbClr val="5F5F5F"/>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400">
                <a:solidFill>
                  <a:srgbClr val="5F5F5F"/>
                </a:solidFill>
                <a:latin typeface="Arial" panose="020B0604020202020204" pitchFamily="34" charset="0"/>
              </a:defRPr>
            </a:lvl9pPr>
          </a:lstStyle>
          <a:p>
            <a:pPr algn="ctr" eaLnBrk="1" hangingPunct="1">
              <a:buClr>
                <a:srgbClr val="FF0000"/>
              </a:buClr>
            </a:pPr>
            <a:endParaRPr lang="en-US" altLang="en-US">
              <a:solidFill>
                <a:schemeClr val="tx1"/>
              </a:solidFill>
            </a:endParaRPr>
          </a:p>
        </p:txBody>
      </p:sp>
      <p:pic>
        <p:nvPicPr>
          <p:cNvPr id="45"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64042" y="3646249"/>
            <a:ext cx="2433875" cy="1624302"/>
          </a:xfrm>
          <a:prstGeom prst="rect">
            <a:avLst/>
          </a:prstGeom>
          <a:noFill/>
          <a:ln w="28575">
            <a:solidFill>
              <a:schemeClr val="bg1"/>
            </a:solidFill>
            <a:miter lim="800000"/>
            <a:headEnd/>
            <a:tailEnd/>
          </a:ln>
        </p:spPr>
      </p:pic>
      <p:sp>
        <p:nvSpPr>
          <p:cNvPr id="46" name="Rounded Rectangle 74"/>
          <p:cNvSpPr/>
          <p:nvPr/>
        </p:nvSpPr>
        <p:spPr bwMode="auto">
          <a:xfrm>
            <a:off x="824580" y="4258338"/>
            <a:ext cx="772729" cy="388073"/>
          </a:xfrm>
          <a:prstGeom prst="roundRect">
            <a:avLst/>
          </a:prstGeom>
          <a:solidFill>
            <a:srgbClr val="818286"/>
          </a:solidFill>
          <a:ln w="28575" cap="flat" cmpd="sng" algn="ctr">
            <a:noFill/>
            <a:prstDash val="solid"/>
            <a:round/>
            <a:headEnd type="none" w="sm" len="sm"/>
            <a:tailEnd type="none" w="sm" len="sm"/>
          </a:ln>
          <a:effectLst>
            <a:outerShdw blurRad="50800" dist="38100" dir="5400000" algn="t" rotWithShape="0">
              <a:prstClr val="black">
                <a:alpha val="40000"/>
              </a:prstClr>
            </a:outerShdw>
          </a:effectLst>
        </p:spPr>
        <p:txBody>
          <a:bodyPr anchor="ctr"/>
          <a:lstStyle/>
          <a:p>
            <a:pPr algn="ctr" defTabSz="228600">
              <a:spcBef>
                <a:spcPct val="20000"/>
              </a:spcBef>
              <a:buClr>
                <a:srgbClr val="FF0000"/>
              </a:buClr>
              <a:buFont typeface="Arial" pitchFamily="34" charset="0"/>
              <a:buNone/>
            </a:pPr>
            <a:r>
              <a:rPr lang="en-US" sz="1600" b="1" dirty="0">
                <a:latin typeface="Arial" pitchFamily="34" charset="0"/>
              </a:rPr>
              <a:t>Bob</a:t>
            </a:r>
          </a:p>
        </p:txBody>
      </p:sp>
      <p:grpSp>
        <p:nvGrpSpPr>
          <p:cNvPr id="47" name="Group 75"/>
          <p:cNvGrpSpPr/>
          <p:nvPr/>
        </p:nvGrpSpPr>
        <p:grpSpPr>
          <a:xfrm flipH="1">
            <a:off x="1053180" y="1736558"/>
            <a:ext cx="2647170" cy="2233210"/>
            <a:chOff x="1836124" y="1875521"/>
            <a:chExt cx="2647170" cy="2233210"/>
          </a:xfr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path path="circle">
              <a:fillToRect l="50000" t="50000" r="50000" b="50000"/>
            </a:path>
            <a:tileRect/>
          </a:gradFill>
        </p:grpSpPr>
        <p:sp>
          <p:nvSpPr>
            <p:cNvPr id="48" name="Rounded Rectangle 76"/>
            <p:cNvSpPr/>
            <p:nvPr/>
          </p:nvSpPr>
          <p:spPr bwMode="auto">
            <a:xfrm>
              <a:off x="1836124" y="1875521"/>
              <a:ext cx="2647170" cy="1134313"/>
            </a:xfrm>
            <a:prstGeom prst="roundRect">
              <a:avLst>
                <a:gd name="adj" fmla="val 20019"/>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49" name="Oval 77"/>
            <p:cNvSpPr/>
            <p:nvPr/>
          </p:nvSpPr>
          <p:spPr bwMode="auto">
            <a:xfrm>
              <a:off x="2621453" y="2882022"/>
              <a:ext cx="345052" cy="345052"/>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50" name="Oval 78"/>
            <p:cNvSpPr/>
            <p:nvPr/>
          </p:nvSpPr>
          <p:spPr bwMode="auto">
            <a:xfrm>
              <a:off x="2711716" y="3312951"/>
              <a:ext cx="254789" cy="254789"/>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51" name="Oval 79"/>
            <p:cNvSpPr/>
            <p:nvPr/>
          </p:nvSpPr>
          <p:spPr bwMode="auto">
            <a:xfrm>
              <a:off x="2691098" y="3665665"/>
              <a:ext cx="205762" cy="205762"/>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sp>
          <p:nvSpPr>
            <p:cNvPr id="52" name="Oval 80"/>
            <p:cNvSpPr/>
            <p:nvPr/>
          </p:nvSpPr>
          <p:spPr bwMode="auto">
            <a:xfrm>
              <a:off x="2557761" y="3954776"/>
              <a:ext cx="153955" cy="153955"/>
            </a:xfrm>
            <a:prstGeom prst="ellipse">
              <a:avLst/>
            </a:prstGeom>
            <a:grp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grpSp>
      <p:sp>
        <p:nvSpPr>
          <p:cNvPr id="53" name="TextBox 81"/>
          <p:cNvSpPr txBox="1"/>
          <p:nvPr/>
        </p:nvSpPr>
        <p:spPr>
          <a:xfrm>
            <a:off x="1034632" y="1825621"/>
            <a:ext cx="2743200" cy="954107"/>
          </a:xfrm>
          <a:prstGeom prst="rect">
            <a:avLst/>
          </a:prstGeom>
          <a:noFill/>
        </p:spPr>
        <p:txBody>
          <a:bodyPr wrap="square" rtlCol="0">
            <a:spAutoFit/>
          </a:bodyPr>
          <a:lstStyle/>
          <a:p>
            <a:pPr algn="ctr" defTabSz="228600">
              <a:spcBef>
                <a:spcPct val="20000"/>
              </a:spcBef>
              <a:buClr>
                <a:srgbClr val="FF0000"/>
              </a:buClr>
            </a:pPr>
            <a:r>
              <a:rPr lang="en-US" sz="1400" dirty="0">
                <a:latin typeface="Arial" pitchFamily="34" charset="0"/>
              </a:rPr>
              <a:t>The JOBS table looks fine except it does not contain a column for JOB_TITLE. What should I do now?</a:t>
            </a:r>
          </a:p>
        </p:txBody>
      </p:sp>
      <p:pic>
        <p:nvPicPr>
          <p:cNvPr id="54" name="Picture 8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1129954">
            <a:off x="4180989" y="3783364"/>
            <a:ext cx="1118570" cy="713506"/>
          </a:xfrm>
          <a:prstGeom prst="rect">
            <a:avLst/>
          </a:prstGeom>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367</a:t>
            </a:fld>
            <a:endParaRPr lang="es-VE" dirty="0"/>
          </a:p>
        </p:txBody>
      </p:sp>
    </p:spTree>
    <p:extLst>
      <p:ext uri="{BB962C8B-B14F-4D97-AF65-F5344CB8AC3E}">
        <p14:creationId xmlns:p14="http://schemas.microsoft.com/office/powerpoint/2010/main" val="4750613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F7941D"/>
              </a:buClr>
            </a:pPr>
            <a:r>
              <a:rPr lang="en-US" altLang="en-US" dirty="0">
                <a:solidFill>
                  <a:schemeClr val="tx1"/>
                </a:solidFill>
              </a:rPr>
              <a:t>Database objects</a:t>
            </a:r>
          </a:p>
          <a:p>
            <a:pPr lvl="2">
              <a:buClr>
                <a:srgbClr val="F7941D"/>
              </a:buClr>
            </a:pPr>
            <a:r>
              <a:rPr lang="en-US" altLang="en-US" dirty="0">
                <a:solidFill>
                  <a:schemeClr val="tx1"/>
                </a:solidFill>
              </a:rPr>
              <a:t>Naming rules</a:t>
            </a:r>
          </a:p>
          <a:p>
            <a:pPr lvl="1">
              <a:buClr>
                <a:srgbClr val="A6A6A6"/>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rPr>
              <a:t>Data types</a:t>
            </a:r>
          </a:p>
          <a:p>
            <a:pPr lvl="1">
              <a:buClr>
                <a:srgbClr val="A6A6A6"/>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cs typeface="Courier New" pitchFamily="49" charset="0"/>
              </a:rPr>
              <a:t>UNIQUE</a:t>
            </a:r>
            <a:r>
              <a:rPr lang="en-US" altLang="en-US" dirty="0">
                <a:solidFill>
                  <a:schemeClr val="tx1"/>
                </a:solidFill>
                <a:cs typeface="Courier New" pitchFamily="49" charset="0"/>
              </a:rPr>
              <a:t>,</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A6A6A6"/>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368</a:t>
            </a:fld>
            <a:endParaRPr lang="es-VE" dirty="0"/>
          </a:p>
        </p:txBody>
      </p:sp>
    </p:spTree>
    <p:extLst>
      <p:ext uri="{BB962C8B-B14F-4D97-AF65-F5344CB8AC3E}">
        <p14:creationId xmlns:p14="http://schemas.microsoft.com/office/powerpoint/2010/main" val="35821118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0"/>
          <p:cNvGrpSpPr>
            <a:grpSpLocks/>
          </p:cNvGrpSpPr>
          <p:nvPr/>
        </p:nvGrpSpPr>
        <p:grpSpPr bwMode="auto">
          <a:xfrm>
            <a:off x="8609012" y="0"/>
            <a:ext cx="2971800" cy="6858000"/>
            <a:chOff x="4114798" y="159239"/>
            <a:chExt cx="4876803" cy="6246863"/>
          </a:xfrm>
        </p:grpSpPr>
        <p:sp>
          <p:nvSpPr>
            <p:cNvPr id="7" name="Rectangle 6"/>
            <p:cNvSpPr/>
            <p:nvPr/>
          </p:nvSpPr>
          <p:spPr bwMode="auto">
            <a:xfrm rot="5400000">
              <a:off x="5636411" y="3050912"/>
              <a:ext cx="1833578" cy="4876803"/>
            </a:xfrm>
            <a:prstGeom prst="rect">
              <a:avLst/>
            </a:prstGeom>
            <a:gradFill flip="none" rotWithShape="1">
              <a:gsLst>
                <a:gs pos="100000">
                  <a:schemeClr val="bg2"/>
                </a:gs>
                <a:gs pos="0">
                  <a:schemeClr val="bg1"/>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defRPr/>
              </a:pPr>
              <a:endParaRPr lang="en-US">
                <a:latin typeface="Arial" pitchFamily="34" charset="0"/>
              </a:endParaRPr>
            </a:p>
          </p:txBody>
        </p:sp>
        <p:sp>
          <p:nvSpPr>
            <p:cNvPr id="8" name="Rectangle 7"/>
            <p:cNvSpPr/>
            <p:nvPr/>
          </p:nvSpPr>
          <p:spPr bwMode="auto">
            <a:xfrm rot="5400000">
              <a:off x="4283057" y="-9020"/>
              <a:ext cx="4540286" cy="4876803"/>
            </a:xfrm>
            <a:prstGeom prst="rect">
              <a:avLst/>
            </a:prstGeom>
            <a:gradFill flip="none" rotWithShape="1">
              <a:gsLst>
                <a:gs pos="100000">
                  <a:schemeClr val="bg2"/>
                </a:gs>
                <a:gs pos="0">
                  <a:schemeClr val="bg1"/>
                </a:gs>
              </a:gsLst>
              <a:lin ang="108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defRPr/>
              </a:pPr>
              <a:endParaRPr lang="en-US">
                <a:latin typeface="Arial" pitchFamily="34" charset="0"/>
              </a:endParaRPr>
            </a:p>
          </p:txBody>
        </p:sp>
      </p:gr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4621" y="-205442"/>
            <a:ext cx="3981959" cy="3634442"/>
          </a:xfrm>
          <a:prstGeom prst="rect">
            <a:avLst/>
          </a:prstGeom>
        </p:spPr>
      </p:pic>
      <p:pic>
        <p:nvPicPr>
          <p:cNvPr id="10" name="Picture 14"/>
          <p:cNvPicPr>
            <a:picLocks noChangeAspect="1"/>
          </p:cNvPicPr>
          <p:nvPr/>
        </p:nvPicPr>
        <p:blipFill>
          <a:blip r:embed="rId4" cstate="print"/>
          <a:srcRect t="56819" b="-2"/>
          <a:stretch>
            <a:fillRect/>
          </a:stretch>
        </p:blipFill>
        <p:spPr bwMode="auto">
          <a:xfrm>
            <a:off x="9342438" y="5422900"/>
            <a:ext cx="2971800" cy="1282700"/>
          </a:xfrm>
          <a:prstGeom prst="rect">
            <a:avLst/>
          </a:prstGeom>
          <a:noFill/>
          <a:ln w="9525">
            <a:noFill/>
            <a:miter lim="800000"/>
            <a:headEnd/>
            <a:tailEnd/>
          </a:ln>
        </p:spPr>
      </p:pic>
      <p:graphicFrame>
        <p:nvGraphicFramePr>
          <p:cNvPr id="11" name="Table 1"/>
          <p:cNvGraphicFramePr>
            <a:graphicFrameLocks noGrp="1"/>
          </p:cNvGraphicFramePr>
          <p:nvPr>
            <p:extLst/>
          </p:nvPr>
        </p:nvGraphicFramePr>
        <p:xfrm>
          <a:off x="1598612" y="2212340"/>
          <a:ext cx="6425142" cy="2433320"/>
        </p:xfrm>
        <a:graphic>
          <a:graphicData uri="http://schemas.openxmlformats.org/drawingml/2006/table">
            <a:tbl>
              <a:tblPr firstRow="1" firstCol="1" bandRow="1">
                <a:tableStyleId>{5FD0F851-EC5A-4D38-B0AD-8093EC10F338}</a:tableStyleId>
              </a:tblPr>
              <a:tblGrid>
                <a:gridCol w="1905000">
                  <a:extLst>
                    <a:ext uri="{9D8B030D-6E8A-4147-A177-3AD203B41FA5}">
                      <a16:colId xmlns:a16="http://schemas.microsoft.com/office/drawing/2014/main" xmlns="" val="20000"/>
                    </a:ext>
                  </a:extLst>
                </a:gridCol>
                <a:gridCol w="4520142">
                  <a:extLst>
                    <a:ext uri="{9D8B030D-6E8A-4147-A177-3AD203B41FA5}">
                      <a16:colId xmlns:a16="http://schemas.microsoft.com/office/drawing/2014/main" xmlns="" val="20001"/>
                    </a:ext>
                  </a:extLst>
                </a:gridCol>
              </a:tblGrid>
              <a:tr h="370840">
                <a:tc>
                  <a:txBody>
                    <a:bodyPr/>
                    <a:lstStyle/>
                    <a:p>
                      <a:r>
                        <a:rPr lang="en-US" altLang="en-US" sz="1800" b="1" dirty="0">
                          <a:solidFill>
                            <a:schemeClr val="tx1"/>
                          </a:solidFill>
                        </a:rPr>
                        <a:t>Object</a:t>
                      </a:r>
                      <a:endParaRPr lang="en-US" dirty="0">
                        <a:solidFill>
                          <a:schemeClr val="tx1"/>
                        </a:solidFill>
                      </a:endParaRPr>
                    </a:p>
                  </a:txBody>
                  <a:tcPr/>
                </a:tc>
                <a:tc>
                  <a:txBody>
                    <a:bodyPr/>
                    <a:lstStyle/>
                    <a:p>
                      <a:r>
                        <a:rPr lang="en-US" altLang="en-US" sz="1800" b="1" dirty="0">
                          <a:solidFill>
                            <a:schemeClr val="tx1"/>
                          </a:solidFill>
                        </a:rPr>
                        <a:t>Description</a:t>
                      </a:r>
                      <a:endParaRPr lang="en-US" dirty="0">
                        <a:solidFill>
                          <a:schemeClr val="tx1"/>
                        </a:solidFill>
                      </a:endParaRPr>
                    </a:p>
                  </a:txBody>
                  <a:tcPr/>
                </a:tc>
                <a:extLst>
                  <a:ext uri="{0D108BD9-81ED-4DB2-BD59-A6C34878D82A}">
                    <a16:rowId xmlns:a16="http://schemas.microsoft.com/office/drawing/2014/main" xmlns="" val="10000"/>
                  </a:ext>
                </a:extLst>
              </a:tr>
              <a:tr h="370840">
                <a:tc>
                  <a:txBody>
                    <a:bodyPr/>
                    <a:lstStyle/>
                    <a:p>
                      <a:r>
                        <a:rPr lang="en-US" altLang="en-US" sz="1600" b="0" dirty="0"/>
                        <a:t>Table</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Is the basic unit of storage; composed of rows  </a:t>
                      </a:r>
                    </a:p>
                  </a:txBody>
                  <a:tcPr>
                    <a:solidFill>
                      <a:srgbClr val="F7941D"/>
                    </a:solidFill>
                  </a:tcPr>
                </a:tc>
                <a:extLst>
                  <a:ext uri="{0D108BD9-81ED-4DB2-BD59-A6C34878D82A}">
                    <a16:rowId xmlns:a16="http://schemas.microsoft.com/office/drawing/2014/main" xmlns="" val="10001"/>
                  </a:ext>
                </a:extLst>
              </a:tr>
              <a:tr h="370840">
                <a:tc>
                  <a:txBody>
                    <a:bodyPr/>
                    <a:lstStyle/>
                    <a:p>
                      <a:r>
                        <a:rPr lang="en-US" altLang="en-US" sz="1600" b="0" dirty="0"/>
                        <a:t>View </a:t>
                      </a:r>
                      <a:endParaRPr lang="en-US" sz="1600"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Logically represents subsets of data from one or more tables    </a:t>
                      </a:r>
                    </a:p>
                  </a:txBody>
                  <a:tcPr>
                    <a:solidFill>
                      <a:srgbClr val="818286"/>
                    </a:solidFill>
                  </a:tcPr>
                </a:tc>
                <a:extLst>
                  <a:ext uri="{0D108BD9-81ED-4DB2-BD59-A6C34878D82A}">
                    <a16:rowId xmlns:a16="http://schemas.microsoft.com/office/drawing/2014/main" xmlns="" val="10002"/>
                  </a:ext>
                </a:extLst>
              </a:tr>
              <a:tr h="370840">
                <a:tc>
                  <a:txBody>
                    <a:bodyPr/>
                    <a:lstStyle/>
                    <a:p>
                      <a:r>
                        <a:rPr lang="en-US" altLang="en-US" sz="1600" b="0" dirty="0"/>
                        <a:t>Sequence </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Generates numeric values</a:t>
                      </a:r>
                    </a:p>
                  </a:txBody>
                  <a:tcPr>
                    <a:solidFill>
                      <a:srgbClr val="F7941D"/>
                    </a:solidFill>
                  </a:tcPr>
                </a:tc>
                <a:extLst>
                  <a:ext uri="{0D108BD9-81ED-4DB2-BD59-A6C34878D82A}">
                    <a16:rowId xmlns:a16="http://schemas.microsoft.com/office/drawing/2014/main" xmlns="" val="10003"/>
                  </a:ext>
                </a:extLst>
              </a:tr>
              <a:tr h="370840">
                <a:tc>
                  <a:txBody>
                    <a:bodyPr/>
                    <a:lstStyle/>
                    <a:p>
                      <a:r>
                        <a:rPr lang="en-US" altLang="en-US" sz="1600" b="0" dirty="0"/>
                        <a:t>Index</a:t>
                      </a:r>
                      <a:endParaRPr lang="en-US" sz="1600" b="0" dirty="0"/>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Improves the performance of some queries</a:t>
                      </a:r>
                    </a:p>
                  </a:txBody>
                  <a:tcPr>
                    <a:solidFill>
                      <a:srgbClr val="818286"/>
                    </a:solidFill>
                  </a:tcPr>
                </a:tc>
                <a:extLst>
                  <a:ext uri="{0D108BD9-81ED-4DB2-BD59-A6C34878D82A}">
                    <a16:rowId xmlns:a16="http://schemas.microsoft.com/office/drawing/2014/main" xmlns="" val="10004"/>
                  </a:ext>
                </a:extLst>
              </a:tr>
              <a:tr h="370840">
                <a:tc>
                  <a:txBody>
                    <a:bodyPr/>
                    <a:lstStyle/>
                    <a:p>
                      <a:r>
                        <a:rPr lang="en-US" altLang="en-US" sz="1600" b="0" dirty="0"/>
                        <a:t>Synonym </a:t>
                      </a:r>
                      <a:endParaRPr lang="en-US" sz="1600" b="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Gives alternative name to an object</a:t>
                      </a:r>
                    </a:p>
                  </a:txBody>
                  <a:tcPr>
                    <a:solidFill>
                      <a:srgbClr val="F7941D"/>
                    </a:solidFill>
                  </a:tcPr>
                </a:tc>
                <a:extLst>
                  <a:ext uri="{0D108BD9-81ED-4DB2-BD59-A6C34878D82A}">
                    <a16:rowId xmlns:a16="http://schemas.microsoft.com/office/drawing/2014/main" xmlns="" val="10005"/>
                  </a:ext>
                </a:extLst>
              </a:tr>
            </a:tbl>
          </a:graphicData>
        </a:graphic>
      </p:graphicFrame>
      <p:pic>
        <p:nvPicPr>
          <p:cNvPr id="12" name="Picture 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62189" y="2527300"/>
            <a:ext cx="1929805" cy="2470150"/>
          </a:xfrm>
          <a:prstGeom prst="rect">
            <a:avLst/>
          </a:prstGeom>
        </p:spPr>
      </p:pic>
      <p:sp>
        <p:nvSpPr>
          <p:cNvPr id="4" name="Título 3"/>
          <p:cNvSpPr>
            <a:spLocks noGrp="1"/>
          </p:cNvSpPr>
          <p:nvPr>
            <p:ph type="title"/>
          </p:nvPr>
        </p:nvSpPr>
        <p:spPr/>
        <p:txBody>
          <a:bodyPr/>
          <a:lstStyle/>
          <a:p>
            <a:r>
              <a:rPr lang="en-US" altLang="en-US" dirty="0"/>
              <a:t>Database Objects</a:t>
            </a: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369</a:t>
            </a:fld>
            <a:endParaRPr lang="es-VE" dirty="0"/>
          </a:p>
        </p:txBody>
      </p:sp>
    </p:spTree>
    <p:extLst>
      <p:ext uri="{BB962C8B-B14F-4D97-AF65-F5344CB8AC3E}">
        <p14:creationId xmlns:p14="http://schemas.microsoft.com/office/powerpoint/2010/main" val="43218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2"/>
          <p:cNvSpPr txBox="1">
            <a:spLocks noGrp="1"/>
          </p:cNvSpPr>
          <p:nvPr>
            <p:ph type="subTitle" idx="4294967295"/>
          </p:nvPr>
        </p:nvSpPr>
        <p:spPr>
          <a:xfrm>
            <a:off x="4965143" y="3338947"/>
            <a:ext cx="7226857" cy="821008"/>
          </a:xfrm>
          <a:prstGeom prst="rect">
            <a:avLst/>
          </a:prstGeom>
          <a:solidFill>
            <a:srgbClr val="818286"/>
          </a:solidFill>
          <a:ln>
            <a:noFill/>
          </a:ln>
        </p:spPr>
        <p:txBody>
          <a:bodyPr spcFirstLastPara="1" wrap="square" lIns="91425" tIns="45700" rIns="91425" bIns="45700" anchor="t" anchorCtr="0">
            <a:noAutofit/>
          </a:bodyPr>
          <a:lstStyle/>
          <a:p>
            <a:pPr marL="542925" lvl="0" indent="0" algn="l" rtl="0">
              <a:lnSpc>
                <a:spcPct val="90000"/>
              </a:lnSpc>
              <a:spcBef>
                <a:spcPts val="0"/>
              </a:spcBef>
              <a:spcAft>
                <a:spcPts val="0"/>
              </a:spcAft>
              <a:buClr>
                <a:schemeClr val="lt1"/>
              </a:buClr>
              <a:buSzPts val="2400"/>
              <a:buNone/>
            </a:pPr>
            <a:r>
              <a:rPr lang="en-US" dirty="0"/>
              <a:t>Retrieving Data Using </a:t>
            </a:r>
            <a:br>
              <a:rPr lang="en-US" dirty="0"/>
            </a:br>
            <a:r>
              <a:rPr lang="en-US" dirty="0"/>
              <a:t>the SQL SELECT Statement</a:t>
            </a:r>
            <a:endParaRPr dirty="0"/>
          </a:p>
        </p:txBody>
      </p:sp>
      <p:sp>
        <p:nvSpPr>
          <p:cNvPr id="826" name="Google Shape;826;p52"/>
          <p:cNvSpPr txBox="1">
            <a:spLocks noGrp="1"/>
          </p:cNvSpPr>
          <p:nvPr>
            <p:ph type="ctrTitle"/>
          </p:nvPr>
        </p:nvSpPr>
        <p:spPr>
          <a:xfrm>
            <a:off x="-866274" y="356797"/>
            <a:ext cx="9144000" cy="1010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Teko"/>
              <a:buNone/>
            </a:pPr>
            <a:r>
              <a:rPr lang="en-US" dirty="0" smtClean="0"/>
              <a:t>Select Statement</a:t>
            </a:r>
            <a:endParaRPr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sz="4800" dirty="0"/>
              <a:t>Naming Rules for Tables and Columns</a:t>
            </a:r>
            <a:endParaRPr lang="es-VE" sz="4800" dirty="0"/>
          </a:p>
        </p:txBody>
      </p:sp>
      <p:sp>
        <p:nvSpPr>
          <p:cNvPr id="5" name="Marcador de contenido 4"/>
          <p:cNvSpPr>
            <a:spLocks noGrp="1"/>
          </p:cNvSpPr>
          <p:nvPr>
            <p:ph idx="1"/>
          </p:nvPr>
        </p:nvSpPr>
        <p:spPr/>
        <p:txBody>
          <a:bodyPr/>
          <a:lstStyle/>
          <a:p>
            <a:pPr marL="0" indent="0">
              <a:buNone/>
            </a:pPr>
            <a:r>
              <a:rPr lang="en-US" altLang="en-US" dirty="0"/>
              <a:t>Ensure that the table names and column names:</a:t>
            </a:r>
          </a:p>
          <a:p>
            <a:pPr lvl="1"/>
            <a:r>
              <a:rPr lang="en-US" altLang="en-US" dirty="0"/>
              <a:t>Begin with a letter</a:t>
            </a:r>
          </a:p>
          <a:p>
            <a:pPr lvl="1"/>
            <a:r>
              <a:rPr lang="en-US" altLang="en-US" dirty="0"/>
              <a:t>Are 1–30 characters long</a:t>
            </a:r>
          </a:p>
          <a:p>
            <a:pPr lvl="1"/>
            <a:r>
              <a:rPr lang="en-US" altLang="en-US" dirty="0"/>
              <a:t>Contain only A–Z, a–z, 0–9, _, $, and #</a:t>
            </a:r>
          </a:p>
          <a:p>
            <a:pPr lvl="1"/>
            <a:r>
              <a:rPr lang="en-US" altLang="en-US" dirty="0"/>
              <a:t>Do </a:t>
            </a:r>
            <a:r>
              <a:rPr lang="en-US" altLang="en-US" i="1" dirty="0"/>
              <a:t>not</a:t>
            </a:r>
            <a:r>
              <a:rPr lang="en-US" altLang="en-US" dirty="0"/>
              <a:t> duplicate the name of another object owned by the same user</a:t>
            </a:r>
          </a:p>
          <a:p>
            <a:pPr lvl="1"/>
            <a:r>
              <a:rPr lang="en-US" altLang="en-US" dirty="0"/>
              <a:t>Are </a:t>
            </a:r>
            <a:r>
              <a:rPr lang="en-US" altLang="en-US" i="1" dirty="0"/>
              <a:t>not</a:t>
            </a:r>
            <a:r>
              <a:rPr lang="en-US" altLang="en-US" dirty="0"/>
              <a:t> Oracle server–reserved words</a:t>
            </a:r>
          </a:p>
          <a:p>
            <a:endParaRPr lang="es-VE" dirty="0"/>
          </a:p>
        </p:txBody>
      </p:sp>
      <p:grpSp>
        <p:nvGrpSpPr>
          <p:cNvPr id="13" name="Group 12"/>
          <p:cNvGrpSpPr/>
          <p:nvPr/>
        </p:nvGrpSpPr>
        <p:grpSpPr>
          <a:xfrm>
            <a:off x="9892048" y="4374991"/>
            <a:ext cx="1881266" cy="2134580"/>
            <a:chOff x="9104406" y="3657600"/>
            <a:chExt cx="2461945" cy="2286000"/>
          </a:xfrm>
        </p:grpSpPr>
        <p:sp>
          <p:nvSpPr>
            <p:cNvPr id="14" name="Oval 24"/>
            <p:cNvSpPr>
              <a:spLocks noChangeAspect="1"/>
            </p:cNvSpPr>
            <p:nvPr/>
          </p:nvSpPr>
          <p:spPr bwMode="auto">
            <a:xfrm rot="16200000">
              <a:off x="9192379" y="3569627"/>
              <a:ext cx="2286000" cy="2461945"/>
            </a:xfrm>
            <a:prstGeom prst="roundRect">
              <a:avLst/>
            </a:prstGeom>
            <a:solidFill>
              <a:schemeClr val="bg1">
                <a:lumMod val="95000"/>
              </a:schemeClr>
            </a:soli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a:p>
          </p:txBody>
        </p:sp>
        <p:sp>
          <p:nvSpPr>
            <p:cNvPr id="15" name="Oval 25"/>
            <p:cNvSpPr/>
            <p:nvPr/>
          </p:nvSpPr>
          <p:spPr bwMode="auto">
            <a:xfrm rot="16200000">
              <a:off x="9296289" y="3681381"/>
              <a:ext cx="2078181" cy="2238437"/>
            </a:xfrm>
            <a:prstGeom prst="roundRect">
              <a:avLst/>
            </a:prstGeom>
            <a:solidFill>
              <a:schemeClr val="bg1"/>
            </a:solidFill>
            <a:ln w="57150" cap="flat" cmpd="sng" algn="ctr">
              <a:solidFill>
                <a:schemeClr val="bg1"/>
              </a:solidFill>
              <a:prstDash val="solid"/>
              <a:round/>
              <a:headEnd type="none" w="sm" len="sm"/>
              <a:tailEnd type="none" w="sm" len="sm"/>
            </a:ln>
            <a:effectLst>
              <a:innerShdw blurRad="495300">
                <a:srgbClr val="DCE3E4"/>
              </a:innerShdw>
            </a:effectLst>
          </p:spPr>
          <p:txBody>
            <a:bodyPr/>
            <a:lstStyle/>
            <a:p>
              <a:pPr algn="ctr" defTabSz="228600" eaLnBrk="1" hangingPunct="1">
                <a:spcBef>
                  <a:spcPct val="20000"/>
                </a:spcBef>
                <a:buClr>
                  <a:srgbClr val="FF0000"/>
                </a:buClr>
                <a:buFont typeface="Arial" pitchFamily="34" charset="0"/>
                <a:buNone/>
                <a:defRPr/>
              </a:pPr>
              <a:endParaRPr lang="en-US"/>
            </a:p>
          </p:txBody>
        </p:sp>
      </p:grpSp>
      <p:pic>
        <p:nvPicPr>
          <p:cNvPr id="16" name="Pictur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021327" y="4663707"/>
            <a:ext cx="1622708" cy="1692968"/>
          </a:xfrm>
          <a:prstGeom prst="rect">
            <a:avLst/>
          </a:prstGeom>
        </p:spPr>
      </p:pic>
      <p:sp>
        <p:nvSpPr>
          <p:cNvPr id="6" name="Freeform 21"/>
          <p:cNvSpPr/>
          <p:nvPr/>
        </p:nvSpPr>
        <p:spPr bwMode="auto">
          <a:xfrm>
            <a:off x="8568228" y="4570753"/>
            <a:ext cx="1757286" cy="1721014"/>
          </a:xfrm>
          <a:custGeom>
            <a:avLst/>
            <a:gdLst>
              <a:gd name="connsiteX0" fmla="*/ 0 w 1909823"/>
              <a:gd name="connsiteY0" fmla="*/ 1226917 h 2303362"/>
              <a:gd name="connsiteX1" fmla="*/ 1365813 w 1909823"/>
              <a:gd name="connsiteY1" fmla="*/ 0 h 2303362"/>
              <a:gd name="connsiteX2" fmla="*/ 1909823 w 1909823"/>
              <a:gd name="connsiteY2" fmla="*/ 2303362 h 2303362"/>
              <a:gd name="connsiteX3" fmla="*/ 0 w 1909823"/>
              <a:gd name="connsiteY3" fmla="*/ 1226917 h 2303362"/>
              <a:gd name="connsiteX0" fmla="*/ 0 w 1771484"/>
              <a:gd name="connsiteY0" fmla="*/ 2944225 h 2944225"/>
              <a:gd name="connsiteX1" fmla="*/ 1227474 w 1771484"/>
              <a:gd name="connsiteY1" fmla="*/ 0 h 2944225"/>
              <a:gd name="connsiteX2" fmla="*/ 1771484 w 1771484"/>
              <a:gd name="connsiteY2" fmla="*/ 2303362 h 2944225"/>
              <a:gd name="connsiteX3" fmla="*/ 0 w 1771484"/>
              <a:gd name="connsiteY3" fmla="*/ 2944225 h 2944225"/>
              <a:gd name="connsiteX0" fmla="*/ 0 w 1771484"/>
              <a:gd name="connsiteY0" fmla="*/ 1757094 h 1757094"/>
              <a:gd name="connsiteX1" fmla="*/ 63124 w 1771484"/>
              <a:gd name="connsiteY1" fmla="*/ 0 h 1757094"/>
              <a:gd name="connsiteX2" fmla="*/ 1771484 w 1771484"/>
              <a:gd name="connsiteY2" fmla="*/ 1116231 h 1757094"/>
              <a:gd name="connsiteX3" fmla="*/ 0 w 1771484"/>
              <a:gd name="connsiteY3" fmla="*/ 1757094 h 1757094"/>
              <a:gd name="connsiteX0" fmla="*/ 0 w 1794541"/>
              <a:gd name="connsiteY0" fmla="*/ 1757094 h 1757094"/>
              <a:gd name="connsiteX1" fmla="*/ 63124 w 1794541"/>
              <a:gd name="connsiteY1" fmla="*/ 0 h 1757094"/>
              <a:gd name="connsiteX2" fmla="*/ 1794541 w 1794541"/>
              <a:gd name="connsiteY2" fmla="*/ 954873 h 1757094"/>
              <a:gd name="connsiteX3" fmla="*/ 0 w 1794541"/>
              <a:gd name="connsiteY3" fmla="*/ 1757094 h 1757094"/>
            </a:gdLst>
            <a:ahLst/>
            <a:cxnLst>
              <a:cxn ang="0">
                <a:pos x="connsiteX0" y="connsiteY0"/>
              </a:cxn>
              <a:cxn ang="0">
                <a:pos x="connsiteX1" y="connsiteY1"/>
              </a:cxn>
              <a:cxn ang="0">
                <a:pos x="connsiteX2" y="connsiteY2"/>
              </a:cxn>
              <a:cxn ang="0">
                <a:pos x="connsiteX3" y="connsiteY3"/>
              </a:cxn>
            </a:cxnLst>
            <a:rect l="l" t="t" r="r" b="b"/>
            <a:pathLst>
              <a:path w="1794541" h="1757094">
                <a:moveTo>
                  <a:pt x="0" y="1757094"/>
                </a:moveTo>
                <a:lnTo>
                  <a:pt x="63124" y="0"/>
                </a:lnTo>
                <a:lnTo>
                  <a:pt x="1794541" y="954873"/>
                </a:lnTo>
                <a:lnTo>
                  <a:pt x="0" y="1757094"/>
                </a:lnTo>
                <a:close/>
              </a:path>
            </a:pathLst>
          </a:cu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lin ang="16200000" scaled="1"/>
            <a:tileRect/>
          </a:gradFill>
          <a:ln w="28575" cap="flat" cmpd="sng" algn="ctr">
            <a:noFill/>
            <a:prstDash val="solid"/>
            <a:round/>
            <a:headEnd type="none" w="sm" len="sm"/>
            <a:tailEnd type="none" w="sm" len="sm"/>
          </a:ln>
          <a:effectLst/>
        </p:spPr>
        <p:txBody>
          <a:bodyPr anchor="ctr"/>
          <a:lstStyle/>
          <a:p>
            <a:pPr marL="225425" marR="0" indent="-168275" defTabSz="228600" eaLnBrk="1" latinLnBrk="0" hangingPunct="1">
              <a:lnSpc>
                <a:spcPct val="100000"/>
              </a:lnSpc>
              <a:spcBef>
                <a:spcPct val="20000"/>
              </a:spcBef>
              <a:buClr>
                <a:srgbClr val="FF0000"/>
              </a:buClr>
              <a:buSzPct val="110000"/>
              <a:buFont typeface="Arial" pitchFamily="34" charset="0"/>
              <a:buChar char="•"/>
              <a:tabLst/>
              <a:defRPr/>
            </a:pPr>
            <a:endParaRPr lang="en-US" sz="1600" b="1">
              <a:solidFill>
                <a:schemeClr val="tx1">
                  <a:lumMod val="65000"/>
                  <a:lumOff val="35000"/>
                </a:schemeClr>
              </a:solidFill>
            </a:endParaRPr>
          </a:p>
        </p:txBody>
      </p:sp>
      <p:sp>
        <p:nvSpPr>
          <p:cNvPr id="7" name="Oval 22"/>
          <p:cNvSpPr/>
          <p:nvPr/>
        </p:nvSpPr>
        <p:spPr bwMode="auto">
          <a:xfrm>
            <a:off x="7717676" y="4536030"/>
            <a:ext cx="1763348" cy="1781152"/>
          </a:xfrm>
          <a:prstGeom prst="ellipse">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lin ang="10800000" scaled="1"/>
            <a:tileRect/>
          </a:gradFill>
          <a:ln w="38100" cap="flat" cmpd="sng" algn="ctr">
            <a:solidFill>
              <a:schemeClr val="bg1"/>
            </a:solidFill>
            <a:prstDash val="solid"/>
            <a:round/>
            <a:headEnd type="none" w="sm" len="sm"/>
            <a:tailEnd type="none" w="sm" len="sm"/>
          </a:ln>
          <a:effectLst/>
        </p:spPr>
        <p:txBody>
          <a:bodyPr anchor="ctr"/>
          <a:lstStyle/>
          <a:p>
            <a:pPr marL="225425" marR="0" indent="-168275" defTabSz="228600" eaLnBrk="1" latinLnBrk="0" hangingPunct="1">
              <a:lnSpc>
                <a:spcPct val="100000"/>
              </a:lnSpc>
              <a:spcBef>
                <a:spcPct val="20000"/>
              </a:spcBef>
              <a:buClr>
                <a:srgbClr val="FF0000"/>
              </a:buClr>
              <a:buSzPct val="110000"/>
              <a:buFont typeface="Arial" pitchFamily="34" charset="0"/>
              <a:buChar char="•"/>
              <a:tabLst/>
              <a:defRPr/>
            </a:pPr>
            <a:endParaRPr lang="en-US" sz="1600" b="1">
              <a:solidFill>
                <a:schemeClr val="tx1">
                  <a:lumMod val="65000"/>
                  <a:lumOff val="35000"/>
                </a:schemeClr>
              </a:solidFill>
            </a:endParaRPr>
          </a:p>
        </p:txBody>
      </p:sp>
      <p:grpSp>
        <p:nvGrpSpPr>
          <p:cNvPr id="8" name="Group 2"/>
          <p:cNvGrpSpPr/>
          <p:nvPr/>
        </p:nvGrpSpPr>
        <p:grpSpPr>
          <a:xfrm>
            <a:off x="8070995" y="4798107"/>
            <a:ext cx="1056708" cy="1256999"/>
            <a:chOff x="9607623" y="3810000"/>
            <a:chExt cx="1749601" cy="2081224"/>
          </a:xfrm>
        </p:grpSpPr>
        <p:pic>
          <p:nvPicPr>
            <p:cNvPr id="9" name="Picture 5"/>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07623" y="3989996"/>
              <a:ext cx="1371600" cy="1901228"/>
            </a:xfrm>
            <a:prstGeom prst="rect">
              <a:avLst/>
            </a:prstGeom>
          </p:spPr>
        </p:pic>
        <p:grpSp>
          <p:nvGrpSpPr>
            <p:cNvPr id="10" name="Group 6"/>
            <p:cNvGrpSpPr/>
            <p:nvPr/>
          </p:nvGrpSpPr>
          <p:grpSpPr>
            <a:xfrm>
              <a:off x="10328524" y="3810000"/>
              <a:ext cx="1028700" cy="1028700"/>
              <a:chOff x="7191119" y="3132752"/>
              <a:chExt cx="1028700" cy="1028700"/>
            </a:xfrm>
          </p:grpSpPr>
          <p:sp>
            <p:nvSpPr>
              <p:cNvPr id="11" name="Oval 7"/>
              <p:cNvSpPr/>
              <p:nvPr/>
            </p:nvSpPr>
            <p:spPr bwMode="auto">
              <a:xfrm>
                <a:off x="7191119" y="3132752"/>
                <a:ext cx="1028700" cy="1028700"/>
              </a:xfrm>
              <a:prstGeom prst="ellipse">
                <a:avLst/>
              </a:prstGeom>
              <a:solidFill>
                <a:schemeClr val="bg1">
                  <a:lumMod val="95000"/>
                </a:schemeClr>
              </a:solidFill>
              <a:ln w="28575" cap="flat" cmpd="sng" algn="ctr">
                <a:solidFill>
                  <a:schemeClr val="bg1"/>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12" name="Picture 8"/>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199130" y="3223229"/>
                <a:ext cx="1012678" cy="847747"/>
              </a:xfrm>
              <a:prstGeom prst="rect">
                <a:avLst/>
              </a:prstGeom>
            </p:spPr>
          </p:pic>
        </p:gr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370</a:t>
            </a:fld>
            <a:endParaRPr lang="es-VE" dirty="0"/>
          </a:p>
        </p:txBody>
      </p:sp>
    </p:spTree>
    <p:extLst>
      <p:ext uri="{BB962C8B-B14F-4D97-AF65-F5344CB8AC3E}">
        <p14:creationId xmlns:p14="http://schemas.microsoft.com/office/powerpoint/2010/main" val="5503520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Database objects</a:t>
            </a:r>
          </a:p>
          <a:p>
            <a:pPr lvl="2">
              <a:buClr>
                <a:srgbClr val="A6A6A6"/>
              </a:buClr>
            </a:pPr>
            <a:r>
              <a:rPr lang="en-US" altLang="en-US" dirty="0">
                <a:solidFill>
                  <a:schemeClr val="tx1"/>
                </a:solidFill>
              </a:rPr>
              <a:t>Naming rules</a:t>
            </a:r>
          </a:p>
          <a:p>
            <a:pPr lvl="1">
              <a:buClr>
                <a:srgbClr val="F7941D"/>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rPr>
              <a:t>Data types</a:t>
            </a:r>
          </a:p>
          <a:p>
            <a:pPr lvl="1">
              <a:buClr>
                <a:srgbClr val="A6A6A6"/>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cs typeface="Courier New" pitchFamily="49" charset="0"/>
              </a:rPr>
              <a:t>UNIQUE</a:t>
            </a:r>
            <a:r>
              <a:rPr lang="en-US" altLang="en-US" dirty="0">
                <a:solidFill>
                  <a:schemeClr val="tx1"/>
                </a:solidFill>
                <a:cs typeface="Courier New" pitchFamily="49" charset="0"/>
              </a:rPr>
              <a:t>,</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a:t>
            </a:r>
            <a:r>
              <a:rPr lang="en-US" altLang="en-US" dirty="0">
                <a:solidFill>
                  <a:schemeClr val="tx1"/>
                </a:solidFill>
                <a:latin typeface="Courier New" pitchFamily="49" charset="0"/>
              </a:rPr>
              <a:t> 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A6A6A6"/>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371</a:t>
            </a:fld>
            <a:endParaRPr lang="es-VE" dirty="0"/>
          </a:p>
        </p:txBody>
      </p:sp>
    </p:spTree>
    <p:extLst>
      <p:ext uri="{BB962C8B-B14F-4D97-AF65-F5344CB8AC3E}">
        <p14:creationId xmlns:p14="http://schemas.microsoft.com/office/powerpoint/2010/main" val="38169405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Statement</a:t>
            </a:r>
            <a:endParaRPr lang="es-VE" dirty="0"/>
          </a:p>
        </p:txBody>
      </p:sp>
      <p:sp>
        <p:nvSpPr>
          <p:cNvPr id="5" name="Marcador de contenido 4"/>
          <p:cNvSpPr>
            <a:spLocks noGrp="1"/>
          </p:cNvSpPr>
          <p:nvPr>
            <p:ph idx="1"/>
          </p:nvPr>
        </p:nvSpPr>
        <p:spPr/>
        <p:txBody>
          <a:bodyPr/>
          <a:lstStyle/>
          <a:p>
            <a:pPr lvl="1"/>
            <a:r>
              <a:rPr lang="en-US" altLang="en-US" dirty="0"/>
              <a:t>You must have:</a:t>
            </a:r>
          </a:p>
          <a:p>
            <a:pPr lvl="2"/>
            <a:r>
              <a:rPr lang="en-US" altLang="en-US" dirty="0"/>
              <a:t>The </a:t>
            </a:r>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privilege</a:t>
            </a:r>
          </a:p>
          <a:p>
            <a:pPr lvl="2"/>
            <a:r>
              <a:rPr lang="en-US" altLang="en-US" dirty="0"/>
              <a:t>A storage area</a:t>
            </a:r>
          </a:p>
          <a:p>
            <a:pPr lvl="2">
              <a:buNone/>
            </a:pPr>
            <a:endParaRPr lang="en-US" altLang="en-US" dirty="0"/>
          </a:p>
          <a:p>
            <a:pPr lvl="1">
              <a:buNone/>
            </a:pPr>
            <a:endParaRPr lang="en-US" altLang="en-US" dirty="0"/>
          </a:p>
          <a:p>
            <a:pPr lvl="1"/>
            <a:r>
              <a:rPr lang="en-US" altLang="en-US" dirty="0"/>
              <a:t>You specify:</a:t>
            </a:r>
          </a:p>
          <a:p>
            <a:pPr lvl="2"/>
            <a:r>
              <a:rPr lang="en-US" altLang="en-US" dirty="0"/>
              <a:t>The table name</a:t>
            </a:r>
          </a:p>
          <a:p>
            <a:pPr lvl="2"/>
            <a:r>
              <a:rPr lang="en-US" altLang="en-US" dirty="0"/>
              <a:t>The column name, column data type, and column size</a:t>
            </a:r>
          </a:p>
          <a:p>
            <a:endParaRPr lang="es-VE" dirty="0"/>
          </a:p>
        </p:txBody>
      </p:sp>
      <p:sp>
        <p:nvSpPr>
          <p:cNvPr id="9" name="Content Placeholder 2"/>
          <p:cNvSpPr txBox="1">
            <a:spLocks/>
          </p:cNvSpPr>
          <p:nvPr/>
        </p:nvSpPr>
        <p:spPr bwMode="gray">
          <a:xfrm>
            <a:off x="1165474" y="2650938"/>
            <a:ext cx="8064500" cy="63001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CREATE TABLE [</a:t>
            </a:r>
            <a:r>
              <a:rPr lang="en-US" altLang="en-US" sz="1600" b="1" i="1" dirty="0">
                <a:solidFill>
                  <a:schemeClr val="tx1">
                    <a:lumMod val="75000"/>
                  </a:schemeClr>
                </a:solidFill>
                <a:latin typeface="Courier New" panose="02070309020205020404" pitchFamily="49" charset="0"/>
              </a:rPr>
              <a:t>schema</a:t>
            </a:r>
            <a:r>
              <a:rPr lang="en-US" altLang="en-US" sz="1600" b="1" dirty="0">
                <a:solidFill>
                  <a:schemeClr val="tx1">
                    <a:lumMod val="75000"/>
                  </a:schemeClr>
                </a:solidFill>
                <a:latin typeface="Courier New" panose="02070309020205020404" pitchFamily="49" charset="0"/>
              </a:rPr>
              <a:t>.]</a:t>
            </a:r>
            <a:r>
              <a:rPr lang="en-US" altLang="en-US" sz="1600" b="1" i="1" dirty="0">
                <a:solidFill>
                  <a:schemeClr val="tx1">
                    <a:lumMod val="75000"/>
                  </a:schemeClr>
                </a:solidFill>
                <a:latin typeface="Courier New" panose="02070309020205020404" pitchFamily="49" charset="0"/>
              </a:rPr>
              <a:t>table</a:t>
            </a:r>
          </a:p>
          <a:p>
            <a:pPr eaLnBrk="1" hangingPunct="1">
              <a:defRPr/>
            </a:pPr>
            <a:r>
              <a:rPr lang="en-US" altLang="en-US" sz="1600" b="1" dirty="0">
                <a:solidFill>
                  <a:schemeClr val="tx1">
                    <a:lumMod val="75000"/>
                  </a:schemeClr>
                </a:solidFill>
                <a:latin typeface="Courier New" panose="02070309020205020404" pitchFamily="49" charset="0"/>
              </a:rPr>
              <a:t>          (</a:t>
            </a:r>
            <a:r>
              <a:rPr lang="en-US" altLang="en-US" sz="1600" b="1" i="1" dirty="0">
                <a:solidFill>
                  <a:schemeClr val="tx1">
                    <a:lumMod val="75000"/>
                  </a:schemeClr>
                </a:solidFill>
                <a:latin typeface="Courier New" panose="02070309020205020404" pitchFamily="49" charset="0"/>
              </a:rPr>
              <a:t>column</a:t>
            </a:r>
            <a:r>
              <a:rPr lang="en-US" altLang="en-US" sz="1600" b="1" dirty="0">
                <a:solidFill>
                  <a:schemeClr val="tx1">
                    <a:lumMod val="75000"/>
                  </a:schemeClr>
                </a:solidFill>
                <a:latin typeface="Courier New" panose="02070309020205020404" pitchFamily="49" charset="0"/>
              </a:rPr>
              <a:t> </a:t>
            </a:r>
            <a:r>
              <a:rPr lang="en-US" altLang="en-US" sz="1600" b="1" i="1" dirty="0">
                <a:solidFill>
                  <a:schemeClr val="tx1">
                    <a:lumMod val="75000"/>
                  </a:schemeClr>
                </a:solidFill>
                <a:latin typeface="Courier New" panose="02070309020205020404" pitchFamily="49" charset="0"/>
              </a:rPr>
              <a:t>datatype</a:t>
            </a:r>
            <a:r>
              <a:rPr lang="en-US" altLang="en-US" sz="1600" b="1" dirty="0">
                <a:solidFill>
                  <a:schemeClr val="tx1">
                    <a:lumMod val="75000"/>
                  </a:schemeClr>
                </a:solidFill>
                <a:latin typeface="Courier New" panose="02070309020205020404" pitchFamily="49" charset="0"/>
              </a:rPr>
              <a:t> [DEFAULT </a:t>
            </a:r>
            <a:r>
              <a:rPr lang="en-US" altLang="en-US" sz="1600" b="1" i="1" dirty="0">
                <a:solidFill>
                  <a:schemeClr val="tx1">
                    <a:lumMod val="75000"/>
                  </a:schemeClr>
                </a:solidFill>
                <a:latin typeface="Courier New" panose="02070309020205020404" pitchFamily="49" charset="0"/>
              </a:rPr>
              <a:t>expr</a:t>
            </a:r>
            <a:r>
              <a:rPr lang="en-US" altLang="en-US" sz="1600" b="1" dirty="0">
                <a:solidFill>
                  <a:schemeClr val="tx1">
                    <a:lumMod val="75000"/>
                  </a:schemeClr>
                </a:solidFill>
                <a:latin typeface="Courier New" panose="02070309020205020404" pitchFamily="49" charset="0"/>
              </a:rPr>
              <a:t>][, ...]);</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372</a:t>
            </a:fld>
            <a:endParaRPr lang="es-VE" dirty="0"/>
          </a:p>
        </p:txBody>
      </p:sp>
    </p:spTree>
    <p:extLst>
      <p:ext uri="{BB962C8B-B14F-4D97-AF65-F5344CB8AC3E}">
        <p14:creationId xmlns:p14="http://schemas.microsoft.com/office/powerpoint/2010/main" val="349309776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Creating Tables</a:t>
            </a:r>
            <a:endParaRPr lang="es-VE" dirty="0"/>
          </a:p>
        </p:txBody>
      </p:sp>
      <p:sp>
        <p:nvSpPr>
          <p:cNvPr id="5" name="Marcador de contenido 4"/>
          <p:cNvSpPr>
            <a:spLocks noGrp="1"/>
          </p:cNvSpPr>
          <p:nvPr>
            <p:ph idx="1"/>
          </p:nvPr>
        </p:nvSpPr>
        <p:spPr/>
        <p:txBody>
          <a:bodyPr/>
          <a:lstStyle/>
          <a:p>
            <a:pPr lvl="1"/>
            <a:r>
              <a:rPr lang="en-US" altLang="en-US" dirty="0"/>
              <a:t>Create the table:</a:t>
            </a:r>
          </a:p>
          <a:p>
            <a:pPr lvl="2"/>
            <a:endParaRPr lang="en-US" altLang="en-US" dirty="0"/>
          </a:p>
          <a:p>
            <a:pPr lvl="2"/>
            <a:endParaRPr lang="en-US" altLang="en-US" dirty="0"/>
          </a:p>
          <a:p>
            <a:pPr lvl="2"/>
            <a:endParaRPr lang="en-US" altLang="en-US" dirty="0"/>
          </a:p>
          <a:p>
            <a:pPr lvl="2"/>
            <a:endParaRPr lang="en-US" altLang="en-US" dirty="0"/>
          </a:p>
          <a:p>
            <a:pPr lvl="2"/>
            <a:endParaRPr lang="en-US" altLang="en-US" dirty="0"/>
          </a:p>
          <a:p>
            <a:pPr lvl="1"/>
            <a:r>
              <a:rPr lang="en-US" altLang="en-US" dirty="0"/>
              <a:t>Confirm table creation:</a:t>
            </a:r>
          </a:p>
          <a:p>
            <a:endParaRPr lang="es-VE" dirty="0"/>
          </a:p>
        </p:txBody>
      </p:sp>
      <p:sp>
        <p:nvSpPr>
          <p:cNvPr id="6" name="Content Placeholder 2"/>
          <p:cNvSpPr txBox="1">
            <a:spLocks/>
          </p:cNvSpPr>
          <p:nvPr/>
        </p:nvSpPr>
        <p:spPr bwMode="gray">
          <a:xfrm>
            <a:off x="1895386" y="1859696"/>
            <a:ext cx="8064500" cy="1737360"/>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CREATE TABLE dept</a:t>
            </a:r>
            <a:br>
              <a:rPr lang="en-US" altLang="en-US" sz="1600" b="1" dirty="0">
                <a:solidFill>
                  <a:schemeClr val="tx1">
                    <a:lumMod val="75000"/>
                  </a:schemeClr>
                </a:solidFill>
                <a:latin typeface="Courier New" panose="02070309020205020404" pitchFamily="49" charset="0"/>
              </a:rPr>
            </a:br>
            <a:r>
              <a:rPr lang="en-US" altLang="en-US" sz="1600" b="1" dirty="0">
                <a:solidFill>
                  <a:schemeClr val="tx1">
                    <a:lumMod val="75000"/>
                  </a:schemeClr>
                </a:solidFill>
                <a:latin typeface="Courier New" panose="02070309020205020404" pitchFamily="49" charset="0"/>
              </a:rPr>
              <a:t>        (deptno      NUMBER(2),</a:t>
            </a:r>
          </a:p>
          <a:p>
            <a:pPr eaLnBrk="1" hangingPunct="1">
              <a:defRPr/>
            </a:pPr>
            <a:r>
              <a:rPr lang="en-US" altLang="en-US" sz="1600" b="1" dirty="0">
                <a:solidFill>
                  <a:schemeClr val="tx1">
                    <a:lumMod val="75000"/>
                  </a:schemeClr>
                </a:solidFill>
                <a:latin typeface="Courier New" panose="02070309020205020404" pitchFamily="49" charset="0"/>
              </a:rPr>
              <a:t>         dname       VARCHAR2(14),</a:t>
            </a:r>
          </a:p>
          <a:p>
            <a:pPr eaLnBrk="1" hangingPunct="1">
              <a:defRPr/>
            </a:pPr>
            <a:r>
              <a:rPr lang="en-US" altLang="en-US" sz="1600" b="1" dirty="0">
                <a:solidFill>
                  <a:schemeClr val="tx1">
                    <a:lumMod val="75000"/>
                  </a:schemeClr>
                </a:solidFill>
                <a:latin typeface="Courier New" panose="02070309020205020404" pitchFamily="49" charset="0"/>
              </a:rPr>
              <a:t>         loc         VARCHAR2(13),</a:t>
            </a:r>
          </a:p>
          <a:p>
            <a:pPr eaLnBrk="1" hangingPunct="1">
              <a:defRPr/>
            </a:pPr>
            <a:r>
              <a:rPr lang="en-US" altLang="en-US" sz="1600" b="1" dirty="0">
                <a:solidFill>
                  <a:schemeClr val="tx1">
                    <a:lumMod val="75000"/>
                  </a:schemeClr>
                </a:solidFill>
                <a:latin typeface="Courier New" panose="02070309020205020404" pitchFamily="49" charset="0"/>
              </a:rPr>
              <a:t>         create_date DATE DEFAULT SYSDATE);</a:t>
            </a:r>
          </a:p>
          <a:p>
            <a:pPr eaLnBrk="1" hangingPunct="1">
              <a:defRPr/>
            </a:pPr>
            <a:endParaRPr lang="en-US" altLang="en-US" sz="1600" b="1" dirty="0">
              <a:solidFill>
                <a:schemeClr val="tx1">
                  <a:lumMod val="75000"/>
                </a:schemeClr>
              </a:solidFill>
              <a:latin typeface="Courier New" panose="02070309020205020404" pitchFamily="49" charset="0"/>
            </a:endParaRPr>
          </a:p>
        </p:txBody>
      </p:sp>
      <p:sp>
        <p:nvSpPr>
          <p:cNvPr id="7" name="Rectangle 4"/>
          <p:cNvSpPr>
            <a:spLocks noChangeArrowheads="1"/>
          </p:cNvSpPr>
          <p:nvPr/>
        </p:nvSpPr>
        <p:spPr bwMode="auto">
          <a:xfrm>
            <a:off x="3243174" y="1363578"/>
            <a:ext cx="7385050" cy="1066800"/>
          </a:xfrm>
          <a:prstGeom prst="rect">
            <a:avLst/>
          </a:prstGeom>
          <a:noFill/>
          <a:ln w="9525">
            <a:noFill/>
            <a:miter lim="800000"/>
            <a:headEnd/>
            <a:tailEnd/>
          </a:ln>
          <a:effectLst>
            <a:outerShdw dist="53882" dir="2700000" algn="ctr" rotWithShape="0">
              <a:schemeClr val="bg2"/>
            </a:outerShdw>
          </a:effectLst>
        </p:spPr>
        <p:txBody>
          <a:bodyPr wrap="none" anchor="ctr"/>
          <a:lstStyle/>
          <a:p>
            <a:pPr eaLnBrk="1" hangingPunct="1">
              <a:buFont typeface="Arial" pitchFamily="34" charset="0"/>
              <a:buNone/>
            </a:pPr>
            <a:endParaRPr lang="en-IN" dirty="0"/>
          </a:p>
        </p:txBody>
      </p:sp>
      <p:sp>
        <p:nvSpPr>
          <p:cNvPr id="8" name="Rectangle 5"/>
          <p:cNvSpPr>
            <a:spLocks noChangeArrowheads="1"/>
          </p:cNvSpPr>
          <p:nvPr/>
        </p:nvSpPr>
        <p:spPr bwMode="auto">
          <a:xfrm>
            <a:off x="3278099" y="4253243"/>
            <a:ext cx="7385050" cy="1066800"/>
          </a:xfrm>
          <a:prstGeom prst="rect">
            <a:avLst/>
          </a:prstGeom>
          <a:noFill/>
          <a:ln w="9525">
            <a:noFill/>
            <a:miter lim="800000"/>
            <a:headEnd/>
            <a:tailEnd/>
          </a:ln>
          <a:effectLst>
            <a:outerShdw dist="53882" dir="2700000" algn="ctr" rotWithShape="0">
              <a:schemeClr val="bg2"/>
            </a:outerShdw>
          </a:effectLst>
        </p:spPr>
        <p:txBody>
          <a:bodyPr wrap="none" anchor="ctr"/>
          <a:lstStyle/>
          <a:p>
            <a:pPr eaLnBrk="1" hangingPunct="1">
              <a:buFont typeface="Arial" pitchFamily="34" charset="0"/>
              <a:buNone/>
            </a:pPr>
            <a:endParaRPr lang="en-IN" dirty="0"/>
          </a:p>
        </p:txBody>
      </p:sp>
      <p:sp>
        <p:nvSpPr>
          <p:cNvPr id="9" name="Rectangle 8"/>
          <p:cNvSpPr>
            <a:spLocks noChangeArrowheads="1"/>
          </p:cNvSpPr>
          <p:nvPr/>
        </p:nvSpPr>
        <p:spPr bwMode="gray">
          <a:xfrm>
            <a:off x="2803437" y="2978067"/>
            <a:ext cx="4854575" cy="28733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0" name="Picture 11"/>
          <p:cNvPicPr>
            <a:picLocks noChangeAspect="1" noChangeArrowheads="1"/>
          </p:cNvPicPr>
          <p:nvPr/>
        </p:nvPicPr>
        <p:blipFill>
          <a:blip r:embed="rId3" cstate="print"/>
          <a:srcRect/>
          <a:stretch>
            <a:fillRect/>
          </a:stretch>
        </p:blipFill>
        <p:spPr bwMode="auto">
          <a:xfrm>
            <a:off x="1965237" y="3316681"/>
            <a:ext cx="1584325" cy="217488"/>
          </a:xfrm>
          <a:prstGeom prst="rect">
            <a:avLst/>
          </a:prstGeom>
          <a:noFill/>
          <a:ln w="9525">
            <a:solidFill>
              <a:schemeClr val="tx1"/>
            </a:solidFill>
            <a:miter lim="800000"/>
            <a:headEnd type="none" w="sm" len="sm"/>
            <a:tailEnd type="none" w="sm" len="sm"/>
          </a:ln>
        </p:spPr>
      </p:pic>
      <p:pic>
        <p:nvPicPr>
          <p:cNvPr id="11" name="Picture 13"/>
          <p:cNvPicPr>
            <a:picLocks noChangeAspect="1" noChangeArrowheads="1"/>
          </p:cNvPicPr>
          <p:nvPr/>
        </p:nvPicPr>
        <p:blipFill rotWithShape="1">
          <a:blip r:embed="rId4" cstate="print"/>
          <a:srcRect l="1121"/>
          <a:stretch/>
        </p:blipFill>
        <p:spPr bwMode="auto">
          <a:xfrm>
            <a:off x="1852878" y="5186667"/>
            <a:ext cx="2809577" cy="1491429"/>
          </a:xfrm>
          <a:prstGeom prst="rect">
            <a:avLst/>
          </a:prstGeom>
          <a:noFill/>
          <a:ln w="28575">
            <a:solidFill>
              <a:srgbClr val="F7941D"/>
            </a:solidFill>
            <a:miter lim="800000"/>
            <a:headEnd type="none" w="sm" len="sm"/>
            <a:tailEnd type="none" w="sm" len="sm"/>
          </a:ln>
        </p:spPr>
      </p:pic>
      <p:sp>
        <p:nvSpPr>
          <p:cNvPr id="12" name="Content Placeholder 2"/>
          <p:cNvSpPr txBox="1">
            <a:spLocks/>
          </p:cNvSpPr>
          <p:nvPr/>
        </p:nvSpPr>
        <p:spPr bwMode="gray">
          <a:xfrm>
            <a:off x="1865576" y="4643127"/>
            <a:ext cx="8064500" cy="3647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DESCRIBE dept</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373</a:t>
            </a:fld>
            <a:endParaRPr lang="es-VE" dirty="0"/>
          </a:p>
        </p:txBody>
      </p:sp>
    </p:spTree>
    <p:extLst>
      <p:ext uri="{BB962C8B-B14F-4D97-AF65-F5344CB8AC3E}">
        <p14:creationId xmlns:p14="http://schemas.microsoft.com/office/powerpoint/2010/main" val="175306028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Database objects</a:t>
            </a:r>
          </a:p>
          <a:p>
            <a:pPr lvl="2">
              <a:buClr>
                <a:srgbClr val="A6A6A6"/>
              </a:buClr>
            </a:pPr>
            <a:r>
              <a:rPr lang="en-US" altLang="en-US" dirty="0">
                <a:solidFill>
                  <a:schemeClr val="tx1"/>
                </a:solidFill>
              </a:rPr>
              <a:t>Naming rules</a:t>
            </a:r>
          </a:p>
          <a:p>
            <a:pPr lvl="1">
              <a:buClr>
                <a:srgbClr val="A6A6A6"/>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F7941D"/>
              </a:buClr>
            </a:pPr>
            <a:r>
              <a:rPr lang="en-US" altLang="en-US" dirty="0">
                <a:solidFill>
                  <a:schemeClr val="tx1"/>
                </a:solidFill>
              </a:rPr>
              <a:t>Data types</a:t>
            </a:r>
          </a:p>
          <a:p>
            <a:pPr lvl="1">
              <a:buClr>
                <a:srgbClr val="A6A6A6"/>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cs typeface="Courier New" pitchFamily="49" charset="0"/>
              </a:rPr>
              <a:t>UNIQUE</a:t>
            </a:r>
            <a:r>
              <a:rPr lang="en-US" altLang="en-US" dirty="0">
                <a:solidFill>
                  <a:schemeClr val="tx1"/>
                </a:solidFill>
                <a:cs typeface="Courier New" pitchFamily="49" charset="0"/>
              </a:rPr>
              <a:t>,</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A6A6A6"/>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a:t>
            </a:r>
            <a:r>
              <a:rPr lang="en-US" altLang="en-US" dirty="0" smtClean="0">
                <a:solidFill>
                  <a:schemeClr val="tx1"/>
                </a:solidFill>
              </a:rPr>
              <a:t>statement</a:t>
            </a:r>
            <a:endParaRPr lang="en-US" altLang="en-US" dirty="0">
              <a:solidFill>
                <a:schemeClr val="tx1"/>
              </a:solidFill>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374</a:t>
            </a:fld>
            <a:endParaRPr lang="es-VE" dirty="0"/>
          </a:p>
        </p:txBody>
      </p:sp>
    </p:spTree>
    <p:extLst>
      <p:ext uri="{BB962C8B-B14F-4D97-AF65-F5344CB8AC3E}">
        <p14:creationId xmlns:p14="http://schemas.microsoft.com/office/powerpoint/2010/main" val="299517208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Data Types</a:t>
            </a:r>
            <a:endParaRPr lang="es-VE" dirty="0"/>
          </a:p>
        </p:txBody>
      </p:sp>
      <p:sp>
        <p:nvSpPr>
          <p:cNvPr id="6" name="Title 1"/>
          <p:cNvSpPr txBox="1">
            <a:spLocks/>
          </p:cNvSpPr>
          <p:nvPr/>
        </p:nvSpPr>
        <p:spPr>
          <a:xfrm>
            <a:off x="2132012" y="681788"/>
            <a:ext cx="7918450" cy="876300"/>
          </a:xfrm>
          <a:prstGeom prst="rect">
            <a:avLst/>
          </a:prstGeom>
        </p:spPr>
        <p:txBody>
          <a:bodyPr/>
          <a:lstStyle/>
          <a:p>
            <a:pPr defTabSz="228600">
              <a:buClr>
                <a:srgbClr val="000000"/>
              </a:buClr>
              <a:defRPr/>
            </a:pPr>
            <a:endParaRPr lang="en-US" sz="2600" b="1" kern="0" dirty="0">
              <a:latin typeface="+mj-lt"/>
              <a:ea typeface="+mj-ea"/>
              <a:cs typeface="+mj-cs"/>
            </a:endParaRPr>
          </a:p>
        </p:txBody>
      </p:sp>
      <p:graphicFrame>
        <p:nvGraphicFramePr>
          <p:cNvPr id="7" name="Content Placeholder 3"/>
          <p:cNvGraphicFramePr>
            <a:graphicFrameLocks/>
          </p:cNvGraphicFramePr>
          <p:nvPr>
            <p:extLst/>
          </p:nvPr>
        </p:nvGraphicFramePr>
        <p:xfrm>
          <a:off x="2705100" y="1114381"/>
          <a:ext cx="7345362" cy="5130007"/>
        </p:xfrm>
        <a:graphic>
          <a:graphicData uri="http://schemas.openxmlformats.org/drawingml/2006/table">
            <a:tbl>
              <a:tblPr firstRow="1" firstCol="1" bandRow="1">
                <a:tableStyleId>{5FD0F851-EC5A-4D38-B0AD-8093EC10F338}</a:tableStyleId>
              </a:tblPr>
              <a:tblGrid>
                <a:gridCol w="2351548">
                  <a:extLst>
                    <a:ext uri="{9D8B030D-6E8A-4147-A177-3AD203B41FA5}">
                      <a16:colId xmlns:a16="http://schemas.microsoft.com/office/drawing/2014/main" xmlns="" val="20000"/>
                    </a:ext>
                  </a:extLst>
                </a:gridCol>
                <a:gridCol w="4993814">
                  <a:extLst>
                    <a:ext uri="{9D8B030D-6E8A-4147-A177-3AD203B41FA5}">
                      <a16:colId xmlns:a16="http://schemas.microsoft.com/office/drawing/2014/main" xmlns="" val="20001"/>
                    </a:ext>
                  </a:extLst>
                </a:gridCol>
              </a:tblGrid>
              <a:tr h="389342">
                <a:tc>
                  <a:txBody>
                    <a:bodyPr/>
                    <a:lstStyle/>
                    <a:p>
                      <a:r>
                        <a:rPr lang="en-US" sz="1800" dirty="0"/>
                        <a:t>Data Type</a:t>
                      </a:r>
                      <a:endParaRPr lang="en-US" sz="1800" b="0" dirty="0">
                        <a:solidFill>
                          <a:schemeClr val="tx1">
                            <a:lumMod val="75000"/>
                          </a:schemeClr>
                        </a:solidFill>
                      </a:endParaRPr>
                    </a:p>
                  </a:txBody>
                  <a:tcPr marT="45726" marB="45726"/>
                </a:tc>
                <a:tc>
                  <a:txBody>
                    <a:bodyPr/>
                    <a:lstStyle/>
                    <a:p>
                      <a:r>
                        <a:rPr lang="en-US" sz="1800" dirty="0"/>
                        <a:t>Description</a:t>
                      </a:r>
                      <a:endParaRPr lang="en-US" sz="1800" b="0" dirty="0">
                        <a:solidFill>
                          <a:schemeClr val="tx1">
                            <a:lumMod val="75000"/>
                          </a:schemeClr>
                        </a:solidFill>
                      </a:endParaRPr>
                    </a:p>
                  </a:txBody>
                  <a:tcPr marT="45726" marB="45726"/>
                </a:tc>
                <a:extLst>
                  <a:ext uri="{0D108BD9-81ED-4DB2-BD59-A6C34878D82A}">
                    <a16:rowId xmlns:a16="http://schemas.microsoft.com/office/drawing/2014/main" xmlns="" val="10000"/>
                  </a:ext>
                </a:extLst>
              </a:tr>
              <a:tr h="356609">
                <a:tc>
                  <a:txBody>
                    <a:bodyPr/>
                    <a:lstStyle/>
                    <a:p>
                      <a:r>
                        <a:rPr lang="en-US" sz="1400" dirty="0">
                          <a:latin typeface="Courier New" panose="02070309020205020404" pitchFamily="49" charset="0"/>
                          <a:cs typeface="Courier New" panose="02070309020205020404" pitchFamily="49" charset="0"/>
                        </a:rPr>
                        <a:t>VARCHAR2(</a:t>
                      </a:r>
                      <a:r>
                        <a:rPr lang="en-US" sz="1400" i="1" dirty="0">
                          <a:latin typeface="Courier New" panose="02070309020205020404" pitchFamily="49" charset="0"/>
                          <a:cs typeface="Courier New" panose="02070309020205020404" pitchFamily="49" charset="0"/>
                        </a:rPr>
                        <a:t>size</a:t>
                      </a:r>
                      <a:r>
                        <a:rPr lang="en-US" sz="1400" dirty="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txBody>
                  <a:tcPr marT="45726" marB="45726">
                    <a:solidFill>
                      <a:srgbClr val="F7941D"/>
                    </a:solidFill>
                  </a:tcPr>
                </a:tc>
                <a:tc>
                  <a:txBody>
                    <a:bodyPr/>
                    <a:lstStyle/>
                    <a:p>
                      <a:r>
                        <a:rPr lang="en-US" sz="1400" dirty="0"/>
                        <a:t>Variable-</a:t>
                      </a:r>
                      <a:r>
                        <a:rPr lang="en-US" sz="1400" baseline="0" dirty="0"/>
                        <a:t>length character data</a:t>
                      </a:r>
                      <a:endParaRPr lang="en-US" sz="1400" dirty="0"/>
                    </a:p>
                  </a:txBody>
                  <a:tcPr marT="45726" marB="45726">
                    <a:solidFill>
                      <a:srgbClr val="F7941D"/>
                    </a:solidFill>
                  </a:tcPr>
                </a:tc>
                <a:extLst>
                  <a:ext uri="{0D108BD9-81ED-4DB2-BD59-A6C34878D82A}">
                    <a16:rowId xmlns:a16="http://schemas.microsoft.com/office/drawing/2014/main" xmlns="" val="10001"/>
                  </a:ext>
                </a:extLst>
              </a:tr>
              <a:tr h="389629">
                <a:tc>
                  <a:txBody>
                    <a:bodyPr/>
                    <a:lstStyle/>
                    <a:p>
                      <a:r>
                        <a:rPr lang="en-US" sz="1400" dirty="0">
                          <a:latin typeface="Courier New" panose="02070309020205020404" pitchFamily="49" charset="0"/>
                          <a:cs typeface="Courier New" panose="02070309020205020404" pitchFamily="49" charset="0"/>
                        </a:rPr>
                        <a:t>CHAR(</a:t>
                      </a:r>
                      <a:r>
                        <a:rPr lang="en-US" sz="1400" i="1" dirty="0">
                          <a:latin typeface="Courier New" panose="02070309020205020404" pitchFamily="49" charset="0"/>
                          <a:cs typeface="Courier New" panose="02070309020205020404" pitchFamily="49" charset="0"/>
                        </a:rPr>
                        <a:t>size</a:t>
                      </a:r>
                      <a:r>
                        <a:rPr lang="en-US" sz="1400" dirty="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txBody>
                  <a:tcPr marT="45726" marB="45726">
                    <a:solidFill>
                      <a:srgbClr val="81828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Fixed-length character data</a:t>
                      </a:r>
                    </a:p>
                  </a:txBody>
                  <a:tcPr marT="45726" marB="45726">
                    <a:solidFill>
                      <a:srgbClr val="818286"/>
                    </a:solidFill>
                  </a:tcPr>
                </a:tc>
                <a:extLst>
                  <a:ext uri="{0D108BD9-81ED-4DB2-BD59-A6C34878D82A}">
                    <a16:rowId xmlns:a16="http://schemas.microsoft.com/office/drawing/2014/main" xmlns="" val="10002"/>
                  </a:ext>
                </a:extLst>
              </a:tr>
              <a:tr h="334116">
                <a:tc>
                  <a:txBody>
                    <a:bodyPr/>
                    <a:lstStyle/>
                    <a:p>
                      <a:r>
                        <a:rPr lang="en-US" sz="1400" dirty="0">
                          <a:latin typeface="Courier New" panose="02070309020205020404" pitchFamily="49" charset="0"/>
                          <a:cs typeface="Courier New" panose="02070309020205020404" pitchFamily="49" charset="0"/>
                        </a:rPr>
                        <a:t>NUMBER(p,</a:t>
                      </a:r>
                      <a:r>
                        <a:rPr lang="en-US" sz="1400" baseline="0" dirty="0">
                          <a:latin typeface="Courier New" panose="02070309020205020404" pitchFamily="49" charset="0"/>
                          <a:cs typeface="Courier New" panose="02070309020205020404" pitchFamily="49" charset="0"/>
                        </a:rPr>
                        <a:t> s)</a:t>
                      </a:r>
                      <a:endParaRPr lang="en-US" sz="1400" b="1" baseline="0" dirty="0">
                        <a:latin typeface="Courier New" pitchFamily="49" charset="0"/>
                        <a:cs typeface="Courier New" pitchFamily="49" charset="0"/>
                      </a:endParaRPr>
                    </a:p>
                  </a:txBody>
                  <a:tcPr marT="45726" marB="45726">
                    <a:solidFill>
                      <a:srgbClr val="F7941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Variable-length numeric data</a:t>
                      </a:r>
                    </a:p>
                  </a:txBody>
                  <a:tcPr marT="45726" marB="45726">
                    <a:solidFill>
                      <a:srgbClr val="F7941D"/>
                    </a:solidFill>
                  </a:tcPr>
                </a:tc>
                <a:extLst>
                  <a:ext uri="{0D108BD9-81ED-4DB2-BD59-A6C34878D82A}">
                    <a16:rowId xmlns:a16="http://schemas.microsoft.com/office/drawing/2014/main" xmlns="" val="10003"/>
                  </a:ext>
                </a:extLst>
              </a:tr>
              <a:tr h="403629">
                <a:tc>
                  <a:txBody>
                    <a:bodyPr/>
                    <a:lstStyle/>
                    <a:p>
                      <a:r>
                        <a:rPr lang="en-US" sz="1400" dirty="0">
                          <a:latin typeface="Courier New" panose="02070309020205020404" pitchFamily="49" charset="0"/>
                          <a:cs typeface="Courier New" panose="02070309020205020404" pitchFamily="49" charset="0"/>
                        </a:rPr>
                        <a:t>DATE</a:t>
                      </a:r>
                      <a:endParaRPr lang="en-US" sz="1400" b="1" dirty="0">
                        <a:latin typeface="Courier New" pitchFamily="49" charset="0"/>
                        <a:cs typeface="Courier New" pitchFamily="49" charset="0"/>
                      </a:endParaRPr>
                    </a:p>
                  </a:txBody>
                  <a:tcPr marT="45726" marB="45726">
                    <a:solidFill>
                      <a:srgbClr val="81828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Date and time values</a:t>
                      </a:r>
                    </a:p>
                  </a:txBody>
                  <a:tcPr marT="45726" marB="45726">
                    <a:solidFill>
                      <a:srgbClr val="818286"/>
                    </a:solidFill>
                  </a:tcPr>
                </a:tc>
                <a:extLst>
                  <a:ext uri="{0D108BD9-81ED-4DB2-BD59-A6C34878D82A}">
                    <a16:rowId xmlns:a16="http://schemas.microsoft.com/office/drawing/2014/main" xmlns="" val="10004"/>
                  </a:ext>
                </a:extLst>
              </a:tr>
              <a:tr h="407498">
                <a:tc>
                  <a:txBody>
                    <a:bodyPr/>
                    <a:lstStyle/>
                    <a:p>
                      <a:r>
                        <a:rPr lang="en-US" sz="1400" dirty="0">
                          <a:latin typeface="Courier New" panose="02070309020205020404" pitchFamily="49" charset="0"/>
                          <a:cs typeface="Courier New" panose="02070309020205020404" pitchFamily="49" charset="0"/>
                        </a:rPr>
                        <a:t>LONG</a:t>
                      </a:r>
                      <a:endParaRPr lang="en-US" sz="1400" b="1" dirty="0">
                        <a:latin typeface="Courier New" pitchFamily="49" charset="0"/>
                        <a:cs typeface="Courier New" pitchFamily="49" charset="0"/>
                      </a:endParaRPr>
                    </a:p>
                  </a:txBody>
                  <a:tcPr marT="45726" marB="45726">
                    <a:solidFill>
                      <a:srgbClr val="F7941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Variable-length character data (up to 2 GB)</a:t>
                      </a:r>
                    </a:p>
                  </a:txBody>
                  <a:tcPr marT="45726" marB="45726">
                    <a:solidFill>
                      <a:srgbClr val="F7941D"/>
                    </a:solidFill>
                  </a:tcPr>
                </a:tc>
                <a:extLst>
                  <a:ext uri="{0D108BD9-81ED-4DB2-BD59-A6C34878D82A}">
                    <a16:rowId xmlns:a16="http://schemas.microsoft.com/office/drawing/2014/main" xmlns="" val="10005"/>
                  </a:ext>
                </a:extLst>
              </a:tr>
              <a:tr h="518225">
                <a:tc>
                  <a:txBody>
                    <a:bodyPr/>
                    <a:lstStyle/>
                    <a:p>
                      <a:r>
                        <a:rPr lang="en-US" sz="1400" dirty="0">
                          <a:latin typeface="Courier New" panose="02070309020205020404" pitchFamily="49" charset="0"/>
                          <a:cs typeface="Courier New" panose="02070309020205020404" pitchFamily="49" charset="0"/>
                        </a:rPr>
                        <a:t>CLOB</a:t>
                      </a:r>
                      <a:endParaRPr lang="en-US" sz="1400" b="1" dirty="0">
                        <a:latin typeface="Courier New" pitchFamily="49" charset="0"/>
                        <a:cs typeface="Courier New" pitchFamily="49" charset="0"/>
                      </a:endParaRPr>
                    </a:p>
                  </a:txBody>
                  <a:tcPr marT="45726" marB="45726">
                    <a:solidFill>
                      <a:srgbClr val="81828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t>Maximum size is (4 gigabytes - 1) * (</a:t>
                      </a:r>
                      <a:r>
                        <a:rPr lang="en-US" sz="1400" dirty="0">
                          <a:latin typeface="Courier New" panose="02070309020205020404" pitchFamily="49" charset="0"/>
                          <a:cs typeface="Courier New" panose="02070309020205020404" pitchFamily="49" charset="0"/>
                        </a:rPr>
                        <a:t>DB_BLOCK_SIZE</a:t>
                      </a:r>
                      <a:r>
                        <a:rPr lang="en-US" sz="1400" dirty="0"/>
                        <a:t>)</a:t>
                      </a:r>
                      <a:r>
                        <a:rPr lang="en-US" sz="1400" kern="1200" dirty="0"/>
                        <a:t>. </a:t>
                      </a:r>
                      <a:endParaRPr lang="en-US" sz="1400" dirty="0"/>
                    </a:p>
                  </a:txBody>
                  <a:tcPr marT="45726" marB="45726">
                    <a:solidFill>
                      <a:srgbClr val="818286"/>
                    </a:solidFill>
                  </a:tcPr>
                </a:tc>
                <a:extLst>
                  <a:ext uri="{0D108BD9-81ED-4DB2-BD59-A6C34878D82A}">
                    <a16:rowId xmlns:a16="http://schemas.microsoft.com/office/drawing/2014/main" xmlns="" val="10006"/>
                  </a:ext>
                </a:extLst>
              </a:tr>
              <a:tr h="477963">
                <a:tc>
                  <a:txBody>
                    <a:bodyPr/>
                    <a:lstStyle/>
                    <a:p>
                      <a:r>
                        <a:rPr lang="en-US" sz="1400" dirty="0">
                          <a:latin typeface="Courier New" panose="02070309020205020404" pitchFamily="49" charset="0"/>
                          <a:cs typeface="Courier New" panose="02070309020205020404" pitchFamily="49" charset="0"/>
                        </a:rPr>
                        <a:t>RAW</a:t>
                      </a:r>
                      <a:r>
                        <a:rPr lang="en-US" sz="1400" baseline="0" dirty="0">
                          <a:latin typeface="Courier New" panose="02070309020205020404" pitchFamily="49" charset="0"/>
                          <a:cs typeface="Courier New" panose="02070309020205020404" pitchFamily="49" charset="0"/>
                        </a:rPr>
                        <a:t> and LONG RAW</a:t>
                      </a:r>
                      <a:endParaRPr lang="en-US" sz="1400" b="1" dirty="0">
                        <a:latin typeface="Courier New" pitchFamily="49" charset="0"/>
                        <a:cs typeface="Courier New" pitchFamily="49" charset="0"/>
                      </a:endParaRPr>
                    </a:p>
                  </a:txBody>
                  <a:tcPr marT="45726" marB="45726">
                    <a:solidFill>
                      <a:srgbClr val="F7941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Raw binary data</a:t>
                      </a:r>
                    </a:p>
                  </a:txBody>
                  <a:tcPr marT="45726" marB="45726">
                    <a:solidFill>
                      <a:srgbClr val="F7941D"/>
                    </a:solidFill>
                  </a:tcPr>
                </a:tc>
                <a:extLst>
                  <a:ext uri="{0D108BD9-81ED-4DB2-BD59-A6C34878D82A}">
                    <a16:rowId xmlns:a16="http://schemas.microsoft.com/office/drawing/2014/main" xmlns="" val="10007"/>
                  </a:ext>
                </a:extLst>
              </a:tr>
              <a:tr h="731611">
                <a:tc>
                  <a:txBody>
                    <a:bodyPr/>
                    <a:lstStyle/>
                    <a:p>
                      <a:r>
                        <a:rPr lang="en-US" sz="1400" dirty="0">
                          <a:latin typeface="Courier New" panose="02070309020205020404" pitchFamily="49" charset="0"/>
                          <a:cs typeface="Courier New" panose="02070309020205020404" pitchFamily="49" charset="0"/>
                        </a:rPr>
                        <a:t>BLOB</a:t>
                      </a:r>
                      <a:endParaRPr lang="en-US" sz="1400" b="1" dirty="0">
                        <a:latin typeface="Courier New" pitchFamily="49" charset="0"/>
                        <a:cs typeface="Courier New" pitchFamily="49" charset="0"/>
                      </a:endParaRPr>
                    </a:p>
                  </a:txBody>
                  <a:tcPr marT="45726" marB="45726">
                    <a:solidFill>
                      <a:srgbClr val="81828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Maximum size is (4 gigabytes - 1) * (</a:t>
                      </a:r>
                      <a:r>
                        <a:rPr lang="en-US" sz="1400" dirty="0">
                          <a:latin typeface="Courier New" panose="02070309020205020404" pitchFamily="49" charset="0"/>
                          <a:cs typeface="Courier New" panose="02070309020205020404" pitchFamily="49" charset="0"/>
                        </a:rPr>
                        <a:t>DB_BLOCK_SIZE</a:t>
                      </a:r>
                      <a:r>
                        <a:rPr lang="en-US" sz="1400" dirty="0"/>
                        <a:t> initialization parameter (8 TB to 128 TB)).</a:t>
                      </a:r>
                    </a:p>
                  </a:txBody>
                  <a:tcPr marT="45726" marB="45726">
                    <a:solidFill>
                      <a:srgbClr val="818286"/>
                    </a:solidFill>
                  </a:tcPr>
                </a:tc>
                <a:extLst>
                  <a:ext uri="{0D108BD9-81ED-4DB2-BD59-A6C34878D82A}">
                    <a16:rowId xmlns:a16="http://schemas.microsoft.com/office/drawing/2014/main" xmlns="" val="10008"/>
                  </a:ext>
                </a:extLst>
              </a:tr>
              <a:tr h="518225">
                <a:tc>
                  <a:txBody>
                    <a:bodyPr/>
                    <a:lstStyle/>
                    <a:p>
                      <a:r>
                        <a:rPr lang="en-US" sz="1400" dirty="0">
                          <a:latin typeface="Courier New" panose="02070309020205020404" pitchFamily="49" charset="0"/>
                          <a:cs typeface="Courier New" panose="02070309020205020404" pitchFamily="49" charset="0"/>
                        </a:rPr>
                        <a:t>BFILE</a:t>
                      </a:r>
                      <a:endParaRPr lang="en-US" sz="1400" b="1" dirty="0">
                        <a:latin typeface="Courier New" pitchFamily="49" charset="0"/>
                        <a:cs typeface="Courier New" pitchFamily="49" charset="0"/>
                      </a:endParaRPr>
                    </a:p>
                  </a:txBody>
                  <a:tcPr marT="45726" marB="45726">
                    <a:solidFill>
                      <a:srgbClr val="F7941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Binary data stored in an external file (up to 4 GB)</a:t>
                      </a:r>
                    </a:p>
                  </a:txBody>
                  <a:tcPr marT="45726" marB="45726">
                    <a:solidFill>
                      <a:srgbClr val="F7941D"/>
                    </a:solidFill>
                  </a:tcPr>
                </a:tc>
                <a:extLst>
                  <a:ext uri="{0D108BD9-81ED-4DB2-BD59-A6C34878D82A}">
                    <a16:rowId xmlns:a16="http://schemas.microsoft.com/office/drawing/2014/main" xmlns="" val="10009"/>
                  </a:ext>
                </a:extLst>
              </a:tr>
              <a:tr h="603160">
                <a:tc>
                  <a:txBody>
                    <a:bodyPr/>
                    <a:lstStyle/>
                    <a:p>
                      <a:r>
                        <a:rPr lang="en-US" sz="1400" dirty="0">
                          <a:latin typeface="Courier New" panose="02070309020205020404" pitchFamily="49" charset="0"/>
                          <a:cs typeface="Courier New" panose="02070309020205020404" pitchFamily="49" charset="0"/>
                        </a:rPr>
                        <a:t>ROWID</a:t>
                      </a:r>
                      <a:endParaRPr lang="en-US" sz="1400" b="1" dirty="0">
                        <a:latin typeface="Courier New" pitchFamily="49" charset="0"/>
                        <a:cs typeface="Courier New" pitchFamily="49" charset="0"/>
                      </a:endParaRPr>
                    </a:p>
                  </a:txBody>
                  <a:tcPr marT="45726" marB="45726">
                    <a:solidFill>
                      <a:srgbClr val="81828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 base-64 number system representing the unique address of a row in its table</a:t>
                      </a:r>
                    </a:p>
                  </a:txBody>
                  <a:tcPr marT="45726" marB="45726">
                    <a:solidFill>
                      <a:srgbClr val="818286"/>
                    </a:solidFill>
                  </a:tcPr>
                </a:tc>
                <a:extLst>
                  <a:ext uri="{0D108BD9-81ED-4DB2-BD59-A6C34878D82A}">
                    <a16:rowId xmlns:a16="http://schemas.microsoft.com/office/drawing/2014/main" xmlns="" val="10010"/>
                  </a:ext>
                </a:extLst>
              </a:tr>
            </a:tbl>
          </a:graphicData>
        </a:graphic>
      </p:graphicFrame>
      <p:sp>
        <p:nvSpPr>
          <p:cNvPr id="2" name="Marcador de número de diapositiva 1"/>
          <p:cNvSpPr>
            <a:spLocks noGrp="1"/>
          </p:cNvSpPr>
          <p:nvPr>
            <p:ph type="sldNum" sz="quarter" idx="12"/>
          </p:nvPr>
        </p:nvSpPr>
        <p:spPr/>
        <p:txBody>
          <a:bodyPr/>
          <a:lstStyle/>
          <a:p>
            <a:fld id="{3F142242-9245-470F-9EB3-514B6C674675}" type="slidenum">
              <a:rPr lang="es-VE" smtClean="0"/>
              <a:pPr/>
              <a:t>375</a:t>
            </a:fld>
            <a:endParaRPr lang="es-VE" dirty="0"/>
          </a:p>
        </p:txBody>
      </p:sp>
    </p:spTree>
    <p:extLst>
      <p:ext uri="{BB962C8B-B14F-4D97-AF65-F5344CB8AC3E}">
        <p14:creationId xmlns:p14="http://schemas.microsoft.com/office/powerpoint/2010/main" val="347543504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err="1"/>
              <a:t>Datetime</a:t>
            </a:r>
            <a:r>
              <a:rPr lang="en-US" altLang="en-US" dirty="0"/>
              <a:t> Data Types</a:t>
            </a:r>
            <a:endParaRPr lang="es-VE" dirty="0"/>
          </a:p>
        </p:txBody>
      </p:sp>
      <p:sp>
        <p:nvSpPr>
          <p:cNvPr id="5" name="Marcador de contenido 4"/>
          <p:cNvSpPr>
            <a:spLocks noGrp="1"/>
          </p:cNvSpPr>
          <p:nvPr>
            <p:ph idx="1"/>
          </p:nvPr>
        </p:nvSpPr>
        <p:spPr/>
        <p:txBody>
          <a:bodyPr/>
          <a:lstStyle/>
          <a:p>
            <a:pPr marL="0" indent="0">
              <a:buNone/>
            </a:pPr>
            <a:r>
              <a:rPr lang="en-US" altLang="en-US" dirty="0"/>
              <a:t>You can use several </a:t>
            </a:r>
            <a:r>
              <a:rPr lang="en-US" altLang="en-US" dirty="0" err="1"/>
              <a:t>datetime</a:t>
            </a:r>
            <a:r>
              <a:rPr lang="en-US" altLang="en-US" dirty="0"/>
              <a:t> data types:</a:t>
            </a:r>
          </a:p>
          <a:p>
            <a:pPr marL="0" indent="0">
              <a:buNone/>
            </a:pPr>
            <a:endParaRPr lang="es-VE" dirty="0"/>
          </a:p>
        </p:txBody>
      </p:sp>
      <p:graphicFrame>
        <p:nvGraphicFramePr>
          <p:cNvPr id="7" name="Table 2"/>
          <p:cNvGraphicFramePr>
            <a:graphicFrameLocks noGrp="1"/>
          </p:cNvGraphicFramePr>
          <p:nvPr>
            <p:extLst/>
          </p:nvPr>
        </p:nvGraphicFramePr>
        <p:xfrm>
          <a:off x="2191890" y="2423426"/>
          <a:ext cx="8125884" cy="1899920"/>
        </p:xfrm>
        <a:graphic>
          <a:graphicData uri="http://schemas.openxmlformats.org/drawingml/2006/table">
            <a:tbl>
              <a:tblPr firstRow="1" firstCol="1" bandRow="1">
                <a:tableStyleId>{5FD0F851-EC5A-4D38-B0AD-8093EC10F338}</a:tableStyleId>
              </a:tblPr>
              <a:tblGrid>
                <a:gridCol w="3276600">
                  <a:extLst>
                    <a:ext uri="{9D8B030D-6E8A-4147-A177-3AD203B41FA5}">
                      <a16:colId xmlns:a16="http://schemas.microsoft.com/office/drawing/2014/main" xmlns="" val="20000"/>
                    </a:ext>
                  </a:extLst>
                </a:gridCol>
                <a:gridCol w="4849284">
                  <a:extLst>
                    <a:ext uri="{9D8B030D-6E8A-4147-A177-3AD203B41FA5}">
                      <a16:colId xmlns:a16="http://schemas.microsoft.com/office/drawing/2014/main" xmlns="" val="20001"/>
                    </a:ext>
                  </a:extLst>
                </a:gridCol>
              </a:tblGrid>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800" b="1" dirty="0">
                          <a:solidFill>
                            <a:schemeClr val="tx1">
                              <a:lumMod val="75000"/>
                            </a:schemeClr>
                          </a:solidFill>
                        </a:rPr>
                        <a:t>Data Type</a:t>
                      </a:r>
                    </a:p>
                  </a:txBody>
                  <a:tcPr/>
                </a:tc>
                <a:tc>
                  <a:txBody>
                    <a:bodyPr/>
                    <a:lstStyle/>
                    <a:p>
                      <a:r>
                        <a:rPr lang="en-US" altLang="en-US" sz="1800" b="1" dirty="0">
                          <a:solidFill>
                            <a:schemeClr val="tx1">
                              <a:lumMod val="75000"/>
                            </a:schemeClr>
                          </a:solidFill>
                        </a:rPr>
                        <a:t>Description</a:t>
                      </a:r>
                      <a:endParaRPr lang="en-US" dirty="0"/>
                    </a:p>
                  </a:txBody>
                  <a:tcPr/>
                </a:tc>
                <a:extLst>
                  <a:ext uri="{0D108BD9-81ED-4DB2-BD59-A6C34878D82A}">
                    <a16:rowId xmlns:a16="http://schemas.microsoft.com/office/drawing/2014/main" xmlns="" val="10000"/>
                  </a:ext>
                </a:extLst>
              </a:tr>
              <a:tr h="370840">
                <a:tc>
                  <a:txBody>
                    <a:bodyPr/>
                    <a:lstStyle/>
                    <a:p>
                      <a:r>
                        <a:rPr lang="en-US" altLang="en-US" sz="1600" b="1" dirty="0">
                          <a:latin typeface="Courier New" panose="02070309020205020404" pitchFamily="49" charset="0"/>
                        </a:rPr>
                        <a:t>TIMESTAMP</a:t>
                      </a:r>
                      <a:endParaRPr lang="en-US" sz="1600" dirty="0"/>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Date with fractional seconds</a:t>
                      </a:r>
                    </a:p>
                  </a:txBody>
                  <a:tcPr>
                    <a:solidFill>
                      <a:srgbClr val="F7941D"/>
                    </a:solidFill>
                  </a:tcPr>
                </a:tc>
                <a:extLst>
                  <a:ext uri="{0D108BD9-81ED-4DB2-BD59-A6C34878D82A}">
                    <a16:rowId xmlns:a16="http://schemas.microsoft.com/office/drawing/2014/main" xmlns="" val="10001"/>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b="1" dirty="0">
                          <a:latin typeface="Courier New" pitchFamily="49" charset="0"/>
                        </a:rPr>
                        <a:t>INTERVAL YEAR TO MONTH</a:t>
                      </a:r>
                    </a:p>
                  </a:txBody>
                  <a:tcPr>
                    <a:solidFill>
                      <a:srgbClr val="818286"/>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Stored as an interval of years</a:t>
                      </a:r>
                      <a:br>
                        <a:rPr lang="en-US" altLang="en-US" sz="1600" dirty="0"/>
                      </a:br>
                      <a:r>
                        <a:rPr lang="en-US" altLang="en-US" sz="1600" dirty="0"/>
                        <a:t>and months</a:t>
                      </a:r>
                    </a:p>
                  </a:txBody>
                  <a:tcPr>
                    <a:solidFill>
                      <a:srgbClr val="818286"/>
                    </a:solidFill>
                  </a:tcPr>
                </a:tc>
                <a:extLst>
                  <a:ext uri="{0D108BD9-81ED-4DB2-BD59-A6C34878D82A}">
                    <a16:rowId xmlns:a16="http://schemas.microsoft.com/office/drawing/2014/main" xmlns="" val="10002"/>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b="1" dirty="0">
                          <a:latin typeface="Courier New" panose="02070309020205020404" pitchFamily="49" charset="0"/>
                        </a:rPr>
                        <a:t>INTERVAL DAY TO SECOND</a:t>
                      </a:r>
                    </a:p>
                  </a:txBody>
                  <a:tcPr>
                    <a:solidFill>
                      <a:srgbClr val="F7941D"/>
                    </a:solidFill>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600" dirty="0"/>
                        <a:t>Stored as an interval of days, hours, minutes, and seconds</a:t>
                      </a:r>
                    </a:p>
                  </a:txBody>
                  <a:tcPr>
                    <a:solidFill>
                      <a:srgbClr val="F7941D"/>
                    </a:solidFill>
                  </a:tcPr>
                </a:tc>
                <a:extLst>
                  <a:ext uri="{0D108BD9-81ED-4DB2-BD59-A6C34878D82A}">
                    <a16:rowId xmlns:a16="http://schemas.microsoft.com/office/drawing/2014/main" xmlns="" val="10003"/>
                  </a:ext>
                </a:extLst>
              </a:tr>
            </a:tbl>
          </a:graphicData>
        </a:graphic>
      </p:graphicFrame>
      <p:sp>
        <p:nvSpPr>
          <p:cNvPr id="2" name="Marcador de número de diapositiva 1"/>
          <p:cNvSpPr>
            <a:spLocks noGrp="1"/>
          </p:cNvSpPr>
          <p:nvPr>
            <p:ph type="sldNum" sz="quarter" idx="12"/>
          </p:nvPr>
        </p:nvSpPr>
        <p:spPr/>
        <p:txBody>
          <a:bodyPr/>
          <a:lstStyle/>
          <a:p>
            <a:fld id="{3F142242-9245-470F-9EB3-514B6C674675}" type="slidenum">
              <a:rPr lang="es-VE" smtClean="0"/>
              <a:pPr/>
              <a:t>376</a:t>
            </a:fld>
            <a:endParaRPr lang="es-VE" dirty="0"/>
          </a:p>
        </p:txBody>
      </p:sp>
    </p:spTree>
    <p:extLst>
      <p:ext uri="{BB962C8B-B14F-4D97-AF65-F5344CB8AC3E}">
        <p14:creationId xmlns:p14="http://schemas.microsoft.com/office/powerpoint/2010/main" val="38501533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DEFAULT</a:t>
            </a:r>
            <a:r>
              <a:rPr lang="en-US" altLang="en-US" dirty="0"/>
              <a:t> Option</a:t>
            </a:r>
            <a:endParaRPr lang="es-VE" dirty="0"/>
          </a:p>
        </p:txBody>
      </p:sp>
      <p:sp>
        <p:nvSpPr>
          <p:cNvPr id="5" name="Marcador de contenido 4"/>
          <p:cNvSpPr>
            <a:spLocks noGrp="1"/>
          </p:cNvSpPr>
          <p:nvPr>
            <p:ph idx="1"/>
          </p:nvPr>
        </p:nvSpPr>
        <p:spPr/>
        <p:txBody>
          <a:bodyPr/>
          <a:lstStyle/>
          <a:p>
            <a:pPr lvl="1"/>
            <a:r>
              <a:rPr lang="en-US" altLang="en-US" dirty="0"/>
              <a:t>Specify a default value for a column in the </a:t>
            </a:r>
            <a:r>
              <a:rPr lang="en-US" altLang="en-US" dirty="0">
                <a:latin typeface="Courier New" pitchFamily="49" charset="0"/>
                <a:cs typeface="Courier New" pitchFamily="49" charset="0"/>
              </a:rPr>
              <a:t>CREATE TABLE</a:t>
            </a:r>
            <a:r>
              <a:rPr lang="en-US" altLang="en-US" dirty="0"/>
              <a:t> statement.</a:t>
            </a:r>
          </a:p>
          <a:p>
            <a:pPr lvl="1">
              <a:buNone/>
            </a:pPr>
            <a:endParaRPr lang="en-US" altLang="en-US" dirty="0"/>
          </a:p>
          <a:p>
            <a:pPr lvl="1">
              <a:buNone/>
            </a:pPr>
            <a:endParaRPr lang="en-US" altLang="en-US" dirty="0"/>
          </a:p>
          <a:p>
            <a:pPr lvl="1">
              <a:spcBef>
                <a:spcPts val="400"/>
              </a:spcBef>
            </a:pPr>
            <a:r>
              <a:rPr lang="en-US" altLang="en-US" dirty="0"/>
              <a:t>Literal values, expressions, or SQL functions are legal values.</a:t>
            </a:r>
          </a:p>
          <a:p>
            <a:pPr lvl="1">
              <a:spcBef>
                <a:spcPts val="400"/>
              </a:spcBef>
            </a:pPr>
            <a:r>
              <a:rPr lang="en-US" altLang="en-US" dirty="0"/>
              <a:t>Another column’s name or a </a:t>
            </a:r>
            <a:r>
              <a:rPr lang="en-US" altLang="en-US" dirty="0" err="1"/>
              <a:t>pseudocolumn</a:t>
            </a:r>
            <a:r>
              <a:rPr lang="en-US" altLang="en-US" dirty="0"/>
              <a:t> is an illegal value.</a:t>
            </a:r>
          </a:p>
          <a:p>
            <a:pPr lvl="1">
              <a:spcBef>
                <a:spcPts val="425"/>
              </a:spcBef>
            </a:pPr>
            <a:r>
              <a:rPr lang="en-US" altLang="en-US" dirty="0"/>
              <a:t>The default data type must match the column data type.</a:t>
            </a:r>
          </a:p>
          <a:p>
            <a:endParaRPr lang="es-VE" dirty="0"/>
          </a:p>
        </p:txBody>
      </p:sp>
      <p:sp>
        <p:nvSpPr>
          <p:cNvPr id="6" name="Content Placeholder 2"/>
          <p:cNvSpPr txBox="1">
            <a:spLocks/>
          </p:cNvSpPr>
          <p:nvPr/>
        </p:nvSpPr>
        <p:spPr bwMode="gray">
          <a:xfrm>
            <a:off x="2075861" y="4995009"/>
            <a:ext cx="8064500" cy="895290"/>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CREATE TABLE hire_dates</a:t>
            </a:r>
            <a:br>
              <a:rPr lang="en-US" altLang="en-US" sz="1600" b="1" dirty="0">
                <a:solidFill>
                  <a:schemeClr val="tx1">
                    <a:lumMod val="75000"/>
                  </a:schemeClr>
                </a:solidFill>
                <a:latin typeface="Courier New" panose="02070309020205020404" pitchFamily="49" charset="0"/>
              </a:rPr>
            </a:br>
            <a:r>
              <a:rPr lang="en-US" altLang="en-US" sz="1600" b="1" dirty="0">
                <a:solidFill>
                  <a:schemeClr val="tx1">
                    <a:lumMod val="75000"/>
                  </a:schemeClr>
                </a:solidFill>
                <a:latin typeface="Courier New" panose="02070309020205020404" pitchFamily="49" charset="0"/>
              </a:rPr>
              <a:t>        (id          NUMBER(8),</a:t>
            </a:r>
          </a:p>
          <a:p>
            <a:pPr eaLnBrk="1" hangingPunct="1">
              <a:defRPr/>
            </a:pPr>
            <a:r>
              <a:rPr lang="en-US" altLang="en-US" sz="1600" b="1" dirty="0">
                <a:solidFill>
                  <a:schemeClr val="tx1">
                    <a:lumMod val="75000"/>
                  </a:schemeClr>
                </a:solidFill>
                <a:latin typeface="Courier New" panose="02070309020205020404" pitchFamily="49" charset="0"/>
              </a:rPr>
              <a:t>         hire_date DATE DEFAULT SYSDATE);</a:t>
            </a:r>
          </a:p>
        </p:txBody>
      </p:sp>
      <p:sp>
        <p:nvSpPr>
          <p:cNvPr id="7" name="Rectangle 6"/>
          <p:cNvSpPr>
            <a:spLocks noChangeArrowheads="1"/>
          </p:cNvSpPr>
          <p:nvPr/>
        </p:nvSpPr>
        <p:spPr bwMode="gray">
          <a:xfrm>
            <a:off x="2833893" y="5590840"/>
            <a:ext cx="4765675" cy="261937"/>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8" name="Content Placeholder 2"/>
          <p:cNvSpPr txBox="1">
            <a:spLocks/>
          </p:cNvSpPr>
          <p:nvPr/>
        </p:nvSpPr>
        <p:spPr bwMode="gray">
          <a:xfrm>
            <a:off x="2075861" y="2082326"/>
            <a:ext cx="8064500" cy="52451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nchor="ctr">
            <a:spAutoFit/>
          </a:bodyPr>
          <a:lstStyle/>
          <a:p>
            <a:pPr eaLnBrk="1" hangingPunct="1">
              <a:lnSpc>
                <a:spcPct val="120000"/>
              </a:lnSpc>
              <a:spcBef>
                <a:spcPct val="60000"/>
              </a:spcBef>
              <a:defRPr/>
            </a:pPr>
            <a:r>
              <a:rPr lang="en-US" altLang="en-US" sz="1600" b="1" dirty="0">
                <a:solidFill>
                  <a:schemeClr val="tx1">
                    <a:lumMod val="75000"/>
                  </a:schemeClr>
                </a:solidFill>
                <a:latin typeface="Courier New" panose="02070309020205020404" pitchFamily="49" charset="0"/>
              </a:rPr>
              <a:t>... hire_date DATE DEFAULT SYSDATE, ...</a:t>
            </a:r>
            <a:r>
              <a:rPr lang="en-US" altLang="en-US" sz="2400" b="1" dirty="0">
                <a:solidFill>
                  <a:schemeClr val="tx1">
                    <a:lumMod val="75000"/>
                  </a:schemeClr>
                </a:solidFill>
                <a:latin typeface="Courier New" panose="02070309020205020404" pitchFamily="49" charset="0"/>
              </a:rPr>
              <a:t> </a:t>
            </a:r>
          </a:p>
        </p:txBody>
      </p:sp>
      <p:pic>
        <p:nvPicPr>
          <p:cNvPr id="9" name="Picture 12"/>
          <p:cNvPicPr>
            <a:picLocks noChangeAspect="1" noChangeArrowheads="1"/>
          </p:cNvPicPr>
          <p:nvPr/>
        </p:nvPicPr>
        <p:blipFill>
          <a:blip r:embed="rId3" cstate="print"/>
          <a:srcRect/>
          <a:stretch>
            <a:fillRect/>
          </a:stretch>
        </p:blipFill>
        <p:spPr bwMode="auto">
          <a:xfrm>
            <a:off x="2075861" y="5973085"/>
            <a:ext cx="2590800" cy="301116"/>
          </a:xfrm>
          <a:prstGeom prst="rect">
            <a:avLst/>
          </a:prstGeom>
          <a:noFill/>
          <a:ln w="28575">
            <a:solidFill>
              <a:srgbClr val="F7941D"/>
            </a:solidFill>
            <a:miter lim="800000"/>
            <a:headEnd/>
            <a:tailEnd/>
          </a:ln>
        </p:spPr>
      </p:pic>
      <p:sp>
        <p:nvSpPr>
          <p:cNvPr id="2" name="Marcador de número de diapositiva 1"/>
          <p:cNvSpPr>
            <a:spLocks noGrp="1"/>
          </p:cNvSpPr>
          <p:nvPr>
            <p:ph type="sldNum" sz="quarter" idx="12"/>
          </p:nvPr>
        </p:nvSpPr>
        <p:spPr/>
        <p:txBody>
          <a:bodyPr/>
          <a:lstStyle/>
          <a:p>
            <a:fld id="{3F142242-9245-470F-9EB3-514B6C674675}" type="slidenum">
              <a:rPr lang="es-VE" smtClean="0"/>
              <a:pPr/>
              <a:t>377</a:t>
            </a:fld>
            <a:endParaRPr lang="es-VE" dirty="0"/>
          </a:p>
        </p:txBody>
      </p:sp>
    </p:spTree>
    <p:extLst>
      <p:ext uri="{BB962C8B-B14F-4D97-AF65-F5344CB8AC3E}">
        <p14:creationId xmlns:p14="http://schemas.microsoft.com/office/powerpoint/2010/main" val="408756689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Database objects</a:t>
            </a:r>
          </a:p>
          <a:p>
            <a:pPr lvl="2">
              <a:buClr>
                <a:srgbClr val="A6A6A6"/>
              </a:buClr>
            </a:pPr>
            <a:r>
              <a:rPr lang="en-US" altLang="en-US" dirty="0">
                <a:solidFill>
                  <a:schemeClr val="tx1"/>
                </a:solidFill>
              </a:rPr>
              <a:t>Naming rules</a:t>
            </a:r>
          </a:p>
          <a:p>
            <a:pPr lvl="1">
              <a:buClr>
                <a:srgbClr val="A6A6A6"/>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rPr>
              <a:t>Data types</a:t>
            </a:r>
          </a:p>
          <a:p>
            <a:pPr lvl="1">
              <a:buClr>
                <a:srgbClr val="F7941D"/>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rPr>
              <a:t>UNIQUE</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A6A6A6"/>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378</a:t>
            </a:fld>
            <a:endParaRPr lang="es-VE" dirty="0"/>
          </a:p>
        </p:txBody>
      </p:sp>
    </p:spTree>
    <p:extLst>
      <p:ext uri="{BB962C8B-B14F-4D97-AF65-F5344CB8AC3E}">
        <p14:creationId xmlns:p14="http://schemas.microsoft.com/office/powerpoint/2010/main" val="29246595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p:cNvSpPr/>
          <p:nvPr/>
        </p:nvSpPr>
        <p:spPr bwMode="auto">
          <a:xfrm>
            <a:off x="10625229" y="-1"/>
            <a:ext cx="1165225" cy="6857999"/>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sp>
        <p:nvSpPr>
          <p:cNvPr id="4" name="Título 3"/>
          <p:cNvSpPr>
            <a:spLocks noGrp="1"/>
          </p:cNvSpPr>
          <p:nvPr>
            <p:ph type="title"/>
          </p:nvPr>
        </p:nvSpPr>
        <p:spPr/>
        <p:txBody>
          <a:bodyPr/>
          <a:lstStyle/>
          <a:p>
            <a:r>
              <a:rPr lang="en-US" altLang="en-US" dirty="0"/>
              <a:t>Including Constraints</a:t>
            </a:r>
            <a:endParaRPr lang="es-VE" dirty="0"/>
          </a:p>
        </p:txBody>
      </p:sp>
      <p:sp>
        <p:nvSpPr>
          <p:cNvPr id="5" name="Marcador de contenido 4"/>
          <p:cNvSpPr>
            <a:spLocks noGrp="1"/>
          </p:cNvSpPr>
          <p:nvPr>
            <p:ph idx="1"/>
          </p:nvPr>
        </p:nvSpPr>
        <p:spPr/>
        <p:txBody>
          <a:bodyPr/>
          <a:lstStyle/>
          <a:p>
            <a:pPr lvl="1"/>
            <a:r>
              <a:rPr lang="en-US" altLang="en-US" dirty="0"/>
              <a:t>Constraints enforce rules at the table level.</a:t>
            </a:r>
          </a:p>
          <a:p>
            <a:pPr lvl="1"/>
            <a:r>
              <a:rPr lang="en-US" altLang="en-US" dirty="0"/>
              <a:t>Constraints ensure consistency and integrity of the database. </a:t>
            </a:r>
          </a:p>
          <a:p>
            <a:pPr lvl="1"/>
            <a:r>
              <a:rPr lang="en-US" altLang="en-US" dirty="0"/>
              <a:t>The following constraint types are valid:</a:t>
            </a:r>
          </a:p>
          <a:p>
            <a:pPr lvl="2"/>
            <a:r>
              <a:rPr lang="en-US" altLang="en-US" dirty="0">
                <a:latin typeface="Courier New" pitchFamily="49" charset="0"/>
              </a:rPr>
              <a:t>NOT</a:t>
            </a:r>
            <a:r>
              <a:rPr lang="en-US" altLang="en-US" dirty="0"/>
              <a:t> </a:t>
            </a:r>
            <a:r>
              <a:rPr lang="en-US" altLang="en-US" dirty="0">
                <a:latin typeface="Courier New" pitchFamily="49" charset="0"/>
              </a:rPr>
              <a:t>NULL</a:t>
            </a:r>
          </a:p>
          <a:p>
            <a:pPr lvl="2"/>
            <a:r>
              <a:rPr lang="en-US" altLang="en-US" dirty="0">
                <a:latin typeface="Courier New" pitchFamily="49" charset="0"/>
              </a:rPr>
              <a:t>UNIQUE</a:t>
            </a:r>
          </a:p>
          <a:p>
            <a:pPr lvl="2"/>
            <a:r>
              <a:rPr lang="en-US" altLang="en-US" dirty="0">
                <a:latin typeface="Courier New" pitchFamily="49" charset="0"/>
              </a:rPr>
              <a:t>PRIMARY</a:t>
            </a:r>
            <a:r>
              <a:rPr lang="en-US" altLang="en-US" dirty="0"/>
              <a:t> </a:t>
            </a:r>
            <a:r>
              <a:rPr lang="en-US" altLang="en-US" dirty="0">
                <a:latin typeface="Courier New" pitchFamily="49" charset="0"/>
              </a:rPr>
              <a:t>KEY</a:t>
            </a:r>
          </a:p>
          <a:p>
            <a:pPr lvl="2"/>
            <a:r>
              <a:rPr lang="en-US" altLang="en-US" dirty="0">
                <a:latin typeface="Courier New" pitchFamily="49" charset="0"/>
              </a:rPr>
              <a:t>FOREIGN</a:t>
            </a:r>
            <a:r>
              <a:rPr lang="en-US" altLang="en-US" dirty="0"/>
              <a:t> </a:t>
            </a:r>
            <a:r>
              <a:rPr lang="en-US" altLang="en-US" dirty="0">
                <a:latin typeface="Courier New" pitchFamily="49" charset="0"/>
              </a:rPr>
              <a:t>KEY</a:t>
            </a:r>
          </a:p>
          <a:p>
            <a:pPr lvl="2"/>
            <a:r>
              <a:rPr lang="en-US" altLang="en-US" dirty="0">
                <a:latin typeface="Courier New" pitchFamily="49" charset="0"/>
              </a:rPr>
              <a:t>CHECK</a:t>
            </a:r>
          </a:p>
          <a:p>
            <a:pPr marL="25400" indent="0">
              <a:buNone/>
            </a:pPr>
            <a:endParaRPr lang="es-VE" dirty="0"/>
          </a:p>
        </p:txBody>
      </p:sp>
      <p:sp>
        <p:nvSpPr>
          <p:cNvPr id="7" name="Arc 4"/>
          <p:cNvSpPr>
            <a:spLocks/>
          </p:cNvSpPr>
          <p:nvPr/>
        </p:nvSpPr>
        <p:spPr bwMode="ltGray">
          <a:xfrm>
            <a:off x="7408443" y="3870658"/>
            <a:ext cx="211137" cy="2254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9525" cap="rnd">
            <a:noFill/>
            <a:round/>
            <a:headEnd type="none" w="sm" len="sm"/>
            <a:tailEnd type="none" w="sm" len="sm"/>
          </a:ln>
        </p:spPr>
        <p:txBody>
          <a:bodyPr/>
          <a:lstStyle/>
          <a:p>
            <a:endParaRPr lang="en-US"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379</a:t>
            </a:fld>
            <a:endParaRPr lang="es-VE" dirty="0"/>
          </a:p>
        </p:txBody>
      </p:sp>
    </p:spTree>
    <p:extLst>
      <p:ext uri="{BB962C8B-B14F-4D97-AF65-F5344CB8AC3E}">
        <p14:creationId xmlns:p14="http://schemas.microsoft.com/office/powerpoint/2010/main" val="30351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3"/>
          <p:cNvSpPr/>
          <p:nvPr/>
        </p:nvSpPr>
        <p:spPr>
          <a:xfrm>
            <a:off x="3479547" y="1344406"/>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33" name="Google Shape;833;p53"/>
          <p:cNvSpPr/>
          <p:nvPr/>
        </p:nvSpPr>
        <p:spPr>
          <a:xfrm>
            <a:off x="4580512" y="3702887"/>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34" name="Google Shape;834;p53"/>
          <p:cNvSpPr/>
          <p:nvPr/>
        </p:nvSpPr>
        <p:spPr>
          <a:xfrm>
            <a:off x="4580512" y="4727768"/>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35" name="Google Shape;835;p53"/>
          <p:cNvSpPr/>
          <p:nvPr/>
        </p:nvSpPr>
        <p:spPr>
          <a:xfrm>
            <a:off x="4580512" y="2678007"/>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36" name="Google Shape;836;p53"/>
          <p:cNvSpPr/>
          <p:nvPr/>
        </p:nvSpPr>
        <p:spPr>
          <a:xfrm>
            <a:off x="4579246" y="1653127"/>
            <a:ext cx="5716265" cy="831273"/>
          </a:xfrm>
          <a:prstGeom prst="roundRect">
            <a:avLst>
              <a:gd name="adj" fmla="val 28911"/>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37" name="Google Shape;837;p53"/>
          <p:cNvSpPr txBox="1"/>
          <p:nvPr/>
        </p:nvSpPr>
        <p:spPr>
          <a:xfrm>
            <a:off x="5190112" y="1907180"/>
            <a:ext cx="4491611"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Arial"/>
                <a:ea typeface="Arial"/>
                <a:cs typeface="Arial"/>
                <a:sym typeface="Arial"/>
              </a:rPr>
              <a:t>Lesson 2: Retrieving Data using SQL </a:t>
            </a:r>
            <a:r>
              <a:rPr lang="en-US" sz="1500" b="1">
                <a:solidFill>
                  <a:srgbClr val="FFFFFF"/>
                </a:solidFill>
                <a:latin typeface="Courier New"/>
                <a:ea typeface="Courier New"/>
                <a:cs typeface="Courier New"/>
                <a:sym typeface="Courier New"/>
              </a:rPr>
              <a:t>SELECT</a:t>
            </a:r>
            <a:endParaRPr sz="1500" b="1">
              <a:solidFill>
                <a:srgbClr val="FFFFFF"/>
              </a:solidFill>
              <a:latin typeface="Courier New"/>
              <a:ea typeface="Courier New"/>
              <a:cs typeface="Courier New"/>
              <a:sym typeface="Courier New"/>
            </a:endParaRPr>
          </a:p>
        </p:txBody>
      </p:sp>
      <p:sp>
        <p:nvSpPr>
          <p:cNvPr id="838" name="Google Shape;838;p53"/>
          <p:cNvSpPr txBox="1"/>
          <p:nvPr/>
        </p:nvSpPr>
        <p:spPr>
          <a:xfrm>
            <a:off x="5253039" y="2932061"/>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3: Restricting and Sorting Data</a:t>
            </a:r>
            <a:endParaRPr sz="1800">
              <a:solidFill>
                <a:srgbClr val="000000"/>
              </a:solidFill>
              <a:latin typeface="Calibri"/>
              <a:ea typeface="Calibri"/>
              <a:cs typeface="Calibri"/>
              <a:sym typeface="Calibri"/>
            </a:endParaRPr>
          </a:p>
        </p:txBody>
      </p:sp>
      <p:sp>
        <p:nvSpPr>
          <p:cNvPr id="839" name="Google Shape;839;p53"/>
          <p:cNvSpPr txBox="1"/>
          <p:nvPr/>
        </p:nvSpPr>
        <p:spPr>
          <a:xfrm>
            <a:off x="5223979" y="3841524"/>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4: Using Single-Row Functions to Customize Output</a:t>
            </a:r>
            <a:endParaRPr sz="1500">
              <a:solidFill>
                <a:srgbClr val="474747"/>
              </a:solidFill>
              <a:latin typeface="Arial"/>
              <a:ea typeface="Arial"/>
              <a:cs typeface="Arial"/>
              <a:sym typeface="Arial"/>
            </a:endParaRPr>
          </a:p>
        </p:txBody>
      </p:sp>
      <p:sp>
        <p:nvSpPr>
          <p:cNvPr id="840" name="Google Shape;840;p53"/>
          <p:cNvSpPr txBox="1"/>
          <p:nvPr/>
        </p:nvSpPr>
        <p:spPr>
          <a:xfrm>
            <a:off x="5223979" y="4866405"/>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5: Using Conversion Functions and Conditional Expressions</a:t>
            </a:r>
            <a:endParaRPr sz="1800">
              <a:solidFill>
                <a:srgbClr val="000000"/>
              </a:solidFill>
              <a:latin typeface="Calibri"/>
              <a:ea typeface="Calibri"/>
              <a:cs typeface="Calibri"/>
              <a:sym typeface="Calibri"/>
            </a:endParaRPr>
          </a:p>
        </p:txBody>
      </p:sp>
      <p:sp>
        <p:nvSpPr>
          <p:cNvPr id="841" name="Google Shape;841;p53"/>
          <p:cNvSpPr/>
          <p:nvPr/>
        </p:nvSpPr>
        <p:spPr>
          <a:xfrm rot="5400000">
            <a:off x="4754779" y="2995711"/>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42" name="Google Shape;842;p53"/>
          <p:cNvSpPr/>
          <p:nvPr/>
        </p:nvSpPr>
        <p:spPr>
          <a:xfrm rot="5400000">
            <a:off x="4754779" y="4020591"/>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43" name="Google Shape;843;p53"/>
          <p:cNvSpPr/>
          <p:nvPr/>
        </p:nvSpPr>
        <p:spPr>
          <a:xfrm rot="5400000">
            <a:off x="4754779" y="5045472"/>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44" name="Google Shape;844;p53"/>
          <p:cNvSpPr/>
          <p:nvPr/>
        </p:nvSpPr>
        <p:spPr>
          <a:xfrm rot="5400000">
            <a:off x="4754779" y="1970831"/>
            <a:ext cx="293800" cy="195865"/>
          </a:xfrm>
          <a:prstGeom prst="triangle">
            <a:avLst>
              <a:gd name="adj" fmla="val 50000"/>
            </a:avLst>
          </a:prstGeom>
          <a:solidFill>
            <a:srgbClr val="F7941D"/>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845" name="Google Shape;845;p53"/>
          <p:cNvGrpSpPr/>
          <p:nvPr/>
        </p:nvGrpSpPr>
        <p:grpSpPr>
          <a:xfrm>
            <a:off x="10219313" y="1765647"/>
            <a:ext cx="1715511" cy="591689"/>
            <a:chOff x="9786178" y="1585748"/>
            <a:chExt cx="1715511" cy="591689"/>
          </a:xfrm>
        </p:grpSpPr>
        <p:sp>
          <p:nvSpPr>
            <p:cNvPr id="846" name="Google Shape;846;p53"/>
            <p:cNvSpPr/>
            <p:nvPr/>
          </p:nvSpPr>
          <p:spPr>
            <a:xfrm>
              <a:off x="11346670" y="1627299"/>
              <a:ext cx="142410" cy="515233"/>
            </a:xfrm>
            <a:custGeom>
              <a:avLst/>
              <a:gdLst/>
              <a:ahLst/>
              <a:cxnLst/>
              <a:rect l="l" t="t" r="r" b="b"/>
              <a:pathLst>
                <a:path w="142410" h="515233" extrusionOk="0">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gradFill>
              <a:gsLst>
                <a:gs pos="0">
                  <a:srgbClr val="975506"/>
                </a:gs>
                <a:gs pos="50000">
                  <a:srgbClr val="DB7C0A"/>
                </a:gs>
                <a:gs pos="100000">
                  <a:srgbClr val="FF950C"/>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47" name="Google Shape;847;p53"/>
            <p:cNvSpPr/>
            <p:nvPr/>
          </p:nvSpPr>
          <p:spPr>
            <a:xfrm>
              <a:off x="10097297" y="1662739"/>
              <a:ext cx="1404392" cy="437706"/>
            </a:xfrm>
            <a:custGeom>
              <a:avLst/>
              <a:gdLst/>
              <a:ahLst/>
              <a:cxnLst/>
              <a:rect l="l" t="t" r="r" b="b"/>
              <a:pathLst>
                <a:path w="1404392" h="704932" extrusionOk="0">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gradFill>
              <a:gsLst>
                <a:gs pos="0">
                  <a:srgbClr val="975506"/>
                </a:gs>
                <a:gs pos="50000">
                  <a:srgbClr val="DB7C0A"/>
                </a:gs>
                <a:gs pos="100000">
                  <a:srgbClr val="FF950C"/>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48" name="Google Shape;848;p53"/>
            <p:cNvSpPr/>
            <p:nvPr/>
          </p:nvSpPr>
          <p:spPr>
            <a:xfrm rot="-5400000">
              <a:off x="9701851" y="1670075"/>
              <a:ext cx="591689" cy="423034"/>
            </a:xfrm>
            <a:prstGeom prst="triangle">
              <a:avLst>
                <a:gd name="adj" fmla="val 50000"/>
              </a:avLst>
            </a:prstGeom>
            <a:gradFill>
              <a:gsLst>
                <a:gs pos="0">
                  <a:srgbClr val="975506"/>
                </a:gs>
                <a:gs pos="50000">
                  <a:srgbClr val="DB7C0A"/>
                </a:gs>
                <a:gs pos="100000">
                  <a:srgbClr val="FF950C"/>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49" name="Google Shape;849;p53"/>
            <p:cNvSpPr txBox="1"/>
            <p:nvPr/>
          </p:nvSpPr>
          <p:spPr>
            <a:xfrm>
              <a:off x="10098845" y="1727704"/>
              <a:ext cx="1322479" cy="307777"/>
            </a:xfrm>
            <a:prstGeom prst="rect">
              <a:avLst/>
            </a:prstGeom>
            <a:gradFill>
              <a:gsLst>
                <a:gs pos="0">
                  <a:srgbClr val="975506"/>
                </a:gs>
                <a:gs pos="50000">
                  <a:srgbClr val="DB7C0A"/>
                </a:gs>
                <a:gs pos="100000">
                  <a:srgbClr val="FF950C"/>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Shadows Into Light"/>
                  <a:ea typeface="Shadows Into Light"/>
                  <a:cs typeface="Shadows Into Light"/>
                  <a:sym typeface="Shadows Into Light"/>
                </a:rPr>
                <a:t>You are here!</a:t>
              </a:r>
              <a:endParaRPr sz="1800">
                <a:solidFill>
                  <a:srgbClr val="000000"/>
                </a:solidFill>
                <a:latin typeface="Calibri"/>
                <a:ea typeface="Calibri"/>
                <a:cs typeface="Calibri"/>
                <a:sym typeface="Calibri"/>
              </a:endParaRPr>
            </a:p>
          </p:txBody>
        </p:sp>
      </p:grpSp>
      <p:sp>
        <p:nvSpPr>
          <p:cNvPr id="850" name="Google Shape;850;p53"/>
          <p:cNvSpPr/>
          <p:nvPr/>
        </p:nvSpPr>
        <p:spPr>
          <a:xfrm>
            <a:off x="3251278" y="2579586"/>
            <a:ext cx="960176" cy="982414"/>
          </a:xfrm>
          <a:prstGeom prst="roundRect">
            <a:avLst>
              <a:gd name="adj" fmla="val 12643"/>
            </a:avLst>
          </a:prstGeom>
          <a:gradFill>
            <a:gsLst>
              <a:gs pos="0">
                <a:schemeClr val="accent1"/>
              </a:gs>
              <a:gs pos="73000">
                <a:schemeClr val="accent1"/>
              </a:gs>
              <a:gs pos="92000">
                <a:srgbClr val="BA0000"/>
              </a:gs>
              <a:gs pos="100000">
                <a:srgbClr val="BA0000"/>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1" name="Google Shape;851;p53"/>
          <p:cNvSpPr/>
          <p:nvPr/>
        </p:nvSpPr>
        <p:spPr>
          <a:xfrm>
            <a:off x="3251278" y="1534122"/>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2" name="Google Shape;852;p53"/>
          <p:cNvSpPr/>
          <p:nvPr/>
        </p:nvSpPr>
        <p:spPr>
          <a:xfrm>
            <a:off x="3251278" y="3635838"/>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3" name="Google Shape;853;p53"/>
          <p:cNvSpPr/>
          <p:nvPr/>
        </p:nvSpPr>
        <p:spPr>
          <a:xfrm>
            <a:off x="3251278" y="4680449"/>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4" name="Google Shape;854;p53"/>
          <p:cNvSpPr/>
          <p:nvPr/>
        </p:nvSpPr>
        <p:spPr>
          <a:xfrm>
            <a:off x="733739" y="855913"/>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5" name="Google Shape;855;p53"/>
          <p:cNvSpPr/>
          <p:nvPr/>
        </p:nvSpPr>
        <p:spPr>
          <a:xfrm>
            <a:off x="595688" y="1563781"/>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6" name="Google Shape;856;p53"/>
          <p:cNvSpPr/>
          <p:nvPr/>
        </p:nvSpPr>
        <p:spPr>
          <a:xfrm>
            <a:off x="595688" y="2613593"/>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7" name="Google Shape;857;p53"/>
          <p:cNvSpPr/>
          <p:nvPr/>
        </p:nvSpPr>
        <p:spPr>
          <a:xfrm>
            <a:off x="595688" y="3667704"/>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8" name="Google Shape;858;p53"/>
          <p:cNvSpPr/>
          <p:nvPr/>
        </p:nvSpPr>
        <p:spPr>
          <a:xfrm>
            <a:off x="595688" y="4710142"/>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59" name="Google Shape;859;p53"/>
          <p:cNvSpPr txBox="1"/>
          <p:nvPr/>
        </p:nvSpPr>
        <p:spPr>
          <a:xfrm>
            <a:off x="953171" y="1859399"/>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1: Introduction</a:t>
            </a:r>
            <a:endParaRPr sz="1500">
              <a:solidFill>
                <a:srgbClr val="474747"/>
              </a:solidFill>
              <a:latin typeface="Arial"/>
              <a:ea typeface="Arial"/>
              <a:cs typeface="Arial"/>
              <a:sym typeface="Arial"/>
            </a:endParaRPr>
          </a:p>
        </p:txBody>
      </p:sp>
      <p:sp>
        <p:nvSpPr>
          <p:cNvPr id="860" name="Google Shape;860;p53"/>
          <p:cNvSpPr txBox="1"/>
          <p:nvPr/>
        </p:nvSpPr>
        <p:spPr>
          <a:xfrm>
            <a:off x="953171" y="2793794"/>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Arial"/>
                <a:ea typeface="Arial"/>
                <a:cs typeface="Arial"/>
                <a:sym typeface="Arial"/>
              </a:rPr>
              <a:t>Unit 1: Retrieving, Restricting and Sorting Data</a:t>
            </a:r>
            <a:endParaRPr sz="1500" b="1">
              <a:solidFill>
                <a:srgbClr val="FFFFFF"/>
              </a:solidFill>
              <a:latin typeface="Arial"/>
              <a:ea typeface="Arial"/>
              <a:cs typeface="Arial"/>
              <a:sym typeface="Arial"/>
            </a:endParaRPr>
          </a:p>
        </p:txBody>
      </p:sp>
      <p:sp>
        <p:nvSpPr>
          <p:cNvPr id="861" name="Google Shape;861;p53"/>
          <p:cNvSpPr txBox="1"/>
          <p:nvPr/>
        </p:nvSpPr>
        <p:spPr>
          <a:xfrm>
            <a:off x="953171" y="3851224"/>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Unit 2: Joins, Subqueries, and Set Operators</a:t>
            </a:r>
            <a:endParaRPr sz="1500">
              <a:solidFill>
                <a:srgbClr val="474747"/>
              </a:solidFill>
              <a:latin typeface="Arial"/>
              <a:ea typeface="Arial"/>
              <a:cs typeface="Arial"/>
              <a:sym typeface="Arial"/>
            </a:endParaRPr>
          </a:p>
        </p:txBody>
      </p:sp>
      <p:sp>
        <p:nvSpPr>
          <p:cNvPr id="862" name="Google Shape;862;p53"/>
          <p:cNvSpPr txBox="1"/>
          <p:nvPr/>
        </p:nvSpPr>
        <p:spPr>
          <a:xfrm>
            <a:off x="953171" y="5005760"/>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Unit 3: DML and DDL</a:t>
            </a:r>
            <a:endParaRPr sz="1800">
              <a:solidFill>
                <a:srgbClr val="000000"/>
              </a:solidFill>
              <a:latin typeface="Calibri"/>
              <a:ea typeface="Calibri"/>
              <a:cs typeface="Calibri"/>
              <a:sym typeface="Calibri"/>
            </a:endParaRPr>
          </a:p>
        </p:txBody>
      </p:sp>
      <p:sp>
        <p:nvSpPr>
          <p:cNvPr id="863" name="Google Shape;863;p5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3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Constraint Guidelines</a:t>
            </a:r>
            <a:endParaRPr lang="es-VE" dirty="0"/>
          </a:p>
        </p:txBody>
      </p:sp>
      <p:sp>
        <p:nvSpPr>
          <p:cNvPr id="5" name="Marcador de contenido 4"/>
          <p:cNvSpPr>
            <a:spLocks noGrp="1"/>
          </p:cNvSpPr>
          <p:nvPr>
            <p:ph idx="1"/>
          </p:nvPr>
        </p:nvSpPr>
        <p:spPr/>
        <p:txBody>
          <a:bodyPr/>
          <a:lstStyle/>
          <a:p>
            <a:pPr lvl="1"/>
            <a:r>
              <a:rPr lang="en-US" altLang="en-US" dirty="0"/>
              <a:t>You can name a constraint or the Oracle server generates a name by using the </a:t>
            </a:r>
            <a:r>
              <a:rPr lang="en-US" altLang="en-US" dirty="0" err="1">
                <a:latin typeface="Courier New" pitchFamily="49" charset="0"/>
              </a:rPr>
              <a:t>SYS_C</a:t>
            </a:r>
            <a:r>
              <a:rPr lang="en-US" altLang="en-US" i="1" dirty="0" err="1">
                <a:latin typeface="Courier New" pitchFamily="49" charset="0"/>
              </a:rPr>
              <a:t>n</a:t>
            </a:r>
            <a:r>
              <a:rPr lang="en-US" altLang="en-US" dirty="0"/>
              <a:t> format.</a:t>
            </a:r>
          </a:p>
          <a:p>
            <a:pPr lvl="1"/>
            <a:r>
              <a:rPr lang="en-US" altLang="en-US" dirty="0"/>
              <a:t>Create a constraint at either of the following times:</a:t>
            </a:r>
          </a:p>
          <a:p>
            <a:pPr lvl="2"/>
            <a:r>
              <a:rPr lang="en-US" altLang="en-US" dirty="0"/>
              <a:t>At the time of table creation</a:t>
            </a:r>
          </a:p>
          <a:p>
            <a:pPr lvl="2"/>
            <a:r>
              <a:rPr lang="en-US" altLang="en-US" dirty="0"/>
              <a:t>After the creation of the table</a:t>
            </a:r>
          </a:p>
          <a:p>
            <a:pPr lvl="1"/>
            <a:r>
              <a:rPr lang="en-US" altLang="en-US" dirty="0"/>
              <a:t>Define a constraint at the column or table level.</a:t>
            </a:r>
          </a:p>
          <a:p>
            <a:pPr lvl="1"/>
            <a:r>
              <a:rPr lang="en-US" altLang="en-US" dirty="0"/>
              <a:t>View a constraint in the data dictionary.</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380</a:t>
            </a:fld>
            <a:endParaRPr lang="es-VE" dirty="0"/>
          </a:p>
        </p:txBody>
      </p:sp>
    </p:spTree>
    <p:extLst>
      <p:ext uri="{BB962C8B-B14F-4D97-AF65-F5344CB8AC3E}">
        <p14:creationId xmlns:p14="http://schemas.microsoft.com/office/powerpoint/2010/main" val="298183217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Defining Constraints</a:t>
            </a:r>
            <a:endParaRPr lang="es-VE" dirty="0"/>
          </a:p>
        </p:txBody>
      </p:sp>
      <p:sp>
        <p:nvSpPr>
          <p:cNvPr id="5" name="Marcador de contenido 4"/>
          <p:cNvSpPr>
            <a:spLocks noGrp="1"/>
          </p:cNvSpPr>
          <p:nvPr>
            <p:ph idx="1"/>
          </p:nvPr>
        </p:nvSpPr>
        <p:spPr/>
        <p:txBody>
          <a:bodyPr/>
          <a:lstStyle/>
          <a:p>
            <a:pPr lvl="1"/>
            <a:r>
              <a:rPr lang="en-US" altLang="en-US" dirty="0"/>
              <a:t>Syntax:</a:t>
            </a:r>
          </a:p>
          <a:p>
            <a:pPr lvl="1"/>
            <a:endParaRPr lang="en-US" altLang="en-US" dirty="0"/>
          </a:p>
          <a:p>
            <a:pPr lvl="1"/>
            <a:endParaRPr lang="en-US" altLang="en-US" dirty="0"/>
          </a:p>
          <a:p>
            <a:pPr lvl="1"/>
            <a:endParaRPr lang="en-US" altLang="en-US" dirty="0"/>
          </a:p>
          <a:p>
            <a:pPr lvl="1"/>
            <a:endParaRPr lang="en-US" altLang="en-US" dirty="0"/>
          </a:p>
          <a:p>
            <a:pPr lvl="1"/>
            <a:r>
              <a:rPr lang="en-US" altLang="en-US" dirty="0"/>
              <a:t>Column-level constraint syntax:</a:t>
            </a:r>
          </a:p>
          <a:p>
            <a:pPr lvl="1"/>
            <a:endParaRPr lang="en-US" altLang="en-US" sz="2600" dirty="0"/>
          </a:p>
          <a:p>
            <a:pPr lvl="1"/>
            <a:r>
              <a:rPr lang="en-US" altLang="en-US" dirty="0"/>
              <a:t>Table-level constraint syntax:</a:t>
            </a:r>
          </a:p>
          <a:p>
            <a:endParaRPr lang="es-VE" dirty="0"/>
          </a:p>
        </p:txBody>
      </p:sp>
      <p:sp>
        <p:nvSpPr>
          <p:cNvPr id="6" name="Content Placeholder 2"/>
          <p:cNvSpPr txBox="1">
            <a:spLocks/>
          </p:cNvSpPr>
          <p:nvPr/>
        </p:nvSpPr>
        <p:spPr bwMode="gray">
          <a:xfrm>
            <a:off x="2428792" y="1763260"/>
            <a:ext cx="8064500" cy="1425833"/>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CREATE TABLE [</a:t>
            </a:r>
            <a:r>
              <a:rPr lang="en-US" altLang="en-US" sz="1600" b="1" i="1" dirty="0">
                <a:solidFill>
                  <a:schemeClr val="tx1">
                    <a:lumMod val="75000"/>
                  </a:schemeClr>
                </a:solidFill>
                <a:latin typeface="Courier New" panose="02070309020205020404" pitchFamily="49" charset="0"/>
              </a:rPr>
              <a:t>schema</a:t>
            </a:r>
            <a:r>
              <a:rPr lang="en-US" altLang="en-US" sz="1600" b="1" dirty="0">
                <a:solidFill>
                  <a:schemeClr val="tx1">
                    <a:lumMod val="75000"/>
                  </a:schemeClr>
                </a:solidFill>
                <a:latin typeface="Courier New" panose="02070309020205020404" pitchFamily="49" charset="0"/>
              </a:rPr>
              <a:t>.]</a:t>
            </a:r>
            <a:r>
              <a:rPr lang="en-US" altLang="en-US" sz="1600" b="1" i="1" dirty="0">
                <a:solidFill>
                  <a:schemeClr val="tx1">
                    <a:lumMod val="75000"/>
                  </a:schemeClr>
                </a:solidFill>
                <a:latin typeface="Courier New" panose="02070309020205020404" pitchFamily="49" charset="0"/>
              </a:rPr>
              <a:t>table</a:t>
            </a:r>
          </a:p>
          <a:p>
            <a:pPr eaLnBrk="1" hangingPunct="1">
              <a:defRPr/>
            </a:pPr>
            <a:r>
              <a:rPr lang="en-US" altLang="en-US" sz="1600" b="1" dirty="0">
                <a:solidFill>
                  <a:schemeClr val="tx1">
                    <a:lumMod val="75000"/>
                  </a:schemeClr>
                </a:solidFill>
                <a:latin typeface="Courier New" panose="02070309020205020404" pitchFamily="49" charset="0"/>
              </a:rPr>
              <a:t>      (</a:t>
            </a:r>
            <a:r>
              <a:rPr lang="en-US" altLang="en-US" sz="1600" b="1" i="1" dirty="0">
                <a:solidFill>
                  <a:schemeClr val="tx1">
                    <a:lumMod val="75000"/>
                  </a:schemeClr>
                </a:solidFill>
                <a:latin typeface="Courier New" panose="02070309020205020404" pitchFamily="49" charset="0"/>
              </a:rPr>
              <a:t>column</a:t>
            </a:r>
            <a:r>
              <a:rPr lang="en-US" altLang="en-US" sz="1600" b="1" dirty="0">
                <a:solidFill>
                  <a:schemeClr val="tx1">
                    <a:lumMod val="75000"/>
                  </a:schemeClr>
                </a:solidFill>
                <a:latin typeface="Courier New" panose="02070309020205020404" pitchFamily="49" charset="0"/>
              </a:rPr>
              <a:t> </a:t>
            </a:r>
            <a:r>
              <a:rPr lang="en-US" altLang="en-US" sz="1600" b="1" i="1" dirty="0">
                <a:solidFill>
                  <a:schemeClr val="tx1">
                    <a:lumMod val="75000"/>
                  </a:schemeClr>
                </a:solidFill>
                <a:latin typeface="Courier New" panose="02070309020205020404" pitchFamily="49" charset="0"/>
              </a:rPr>
              <a:t>datatype</a:t>
            </a:r>
            <a:r>
              <a:rPr lang="en-US" altLang="en-US" sz="1600" b="1" dirty="0">
                <a:solidFill>
                  <a:schemeClr val="tx1">
                    <a:lumMod val="75000"/>
                  </a:schemeClr>
                </a:solidFill>
                <a:latin typeface="Courier New" panose="02070309020205020404" pitchFamily="49" charset="0"/>
              </a:rPr>
              <a:t> [DEFAULT </a:t>
            </a:r>
            <a:r>
              <a:rPr lang="en-US" altLang="en-US" sz="1600" b="1" i="1" dirty="0">
                <a:solidFill>
                  <a:schemeClr val="tx1">
                    <a:lumMod val="75000"/>
                  </a:schemeClr>
                </a:solidFill>
                <a:latin typeface="Courier New" panose="02070309020205020404" pitchFamily="49" charset="0"/>
              </a:rPr>
              <a:t>expr</a:t>
            </a:r>
            <a:r>
              <a:rPr lang="en-US" altLang="en-US" sz="1600" b="1" dirty="0">
                <a:solidFill>
                  <a:schemeClr val="tx1">
                    <a:lumMod val="75000"/>
                  </a:schemeClr>
                </a:solidFill>
                <a:latin typeface="Courier New" panose="02070309020205020404" pitchFamily="49" charset="0"/>
              </a:rPr>
              <a:t>]</a:t>
            </a:r>
          </a:p>
          <a:p>
            <a:pPr eaLnBrk="1" hangingPunct="1">
              <a:defRPr/>
            </a:pPr>
            <a:r>
              <a:rPr lang="en-US" altLang="en-US" sz="1600" b="1" dirty="0">
                <a:solidFill>
                  <a:srgbClr val="000000"/>
                </a:solidFill>
                <a:latin typeface="Courier New" panose="02070309020205020404" pitchFamily="49" charset="0"/>
              </a:rPr>
              <a:t>      </a:t>
            </a:r>
            <a:r>
              <a:rPr lang="en-US" altLang="en-US" sz="1600" b="1" dirty="0">
                <a:solidFill>
                  <a:srgbClr val="FF0000"/>
                </a:solidFill>
                <a:latin typeface="Courier New" panose="02070309020205020404" pitchFamily="49" charset="0"/>
              </a:rPr>
              <a:t>[</a:t>
            </a:r>
            <a:r>
              <a:rPr lang="en-US" altLang="en-US" sz="1600" b="1" i="1" dirty="0">
                <a:solidFill>
                  <a:srgbClr val="FF0000"/>
                </a:solidFill>
                <a:latin typeface="Courier New" panose="02070309020205020404" pitchFamily="49" charset="0"/>
              </a:rPr>
              <a:t>column_constraint</a:t>
            </a:r>
            <a:r>
              <a:rPr lang="en-US" altLang="en-US" sz="1600" b="1" dirty="0">
                <a:solidFill>
                  <a:srgbClr val="FF0000"/>
                </a:solidFill>
                <a:latin typeface="Courier New" panose="02070309020205020404" pitchFamily="49" charset="0"/>
              </a:rPr>
              <a:t>],</a:t>
            </a:r>
          </a:p>
          <a:p>
            <a:pPr eaLnBrk="1" hangingPunct="1">
              <a:defRPr/>
            </a:pPr>
            <a:r>
              <a:rPr lang="en-US" altLang="en-US" sz="1600" b="1" dirty="0">
                <a:solidFill>
                  <a:schemeClr val="tx1">
                    <a:lumMod val="75000"/>
                  </a:schemeClr>
                </a:solidFill>
                <a:latin typeface="Courier New" panose="02070309020205020404" pitchFamily="49" charset="0"/>
              </a:rPr>
              <a:t>      ...</a:t>
            </a:r>
          </a:p>
          <a:p>
            <a:pPr eaLnBrk="1" hangingPunct="1">
              <a:defRPr/>
            </a:pPr>
            <a:r>
              <a:rPr lang="en-US" altLang="en-US" sz="1600" b="1" dirty="0">
                <a:solidFill>
                  <a:schemeClr val="accent2"/>
                </a:solidFill>
                <a:latin typeface="Courier New" panose="02070309020205020404" pitchFamily="49" charset="0"/>
              </a:rPr>
              <a:t>      </a:t>
            </a:r>
            <a:r>
              <a:rPr lang="en-US" altLang="en-US" sz="1600" b="1" dirty="0">
                <a:solidFill>
                  <a:srgbClr val="FF0000"/>
                </a:solidFill>
                <a:latin typeface="Courier New" panose="02070309020205020404" pitchFamily="49" charset="0"/>
              </a:rPr>
              <a:t>[</a:t>
            </a:r>
            <a:r>
              <a:rPr lang="en-US" altLang="en-US" sz="1600" b="1" i="1" dirty="0">
                <a:solidFill>
                  <a:srgbClr val="FF0000"/>
                </a:solidFill>
                <a:latin typeface="Courier New" panose="02070309020205020404" pitchFamily="49" charset="0"/>
              </a:rPr>
              <a:t>table_constraint</a:t>
            </a:r>
            <a:r>
              <a:rPr lang="en-US" altLang="en-US" sz="1600" b="1" dirty="0">
                <a:solidFill>
                  <a:srgbClr val="FF0000"/>
                </a:solidFill>
                <a:latin typeface="Courier New" panose="02070309020205020404" pitchFamily="49" charset="0"/>
              </a:rPr>
              <a:t>][,...]</a:t>
            </a:r>
            <a:r>
              <a:rPr lang="en-US" altLang="en-US" sz="1600" b="1" dirty="0">
                <a:solidFill>
                  <a:schemeClr val="tx1">
                    <a:lumMod val="75000"/>
                  </a:schemeClr>
                </a:solidFill>
                <a:latin typeface="Courier New" panose="02070309020205020404" pitchFamily="49" charset="0"/>
              </a:rPr>
              <a:t>);</a:t>
            </a:r>
          </a:p>
        </p:txBody>
      </p:sp>
      <p:sp>
        <p:nvSpPr>
          <p:cNvPr id="7" name="Content Placeholder 2"/>
          <p:cNvSpPr txBox="1">
            <a:spLocks/>
          </p:cNvSpPr>
          <p:nvPr/>
        </p:nvSpPr>
        <p:spPr bwMode="gray">
          <a:xfrm>
            <a:off x="2432848" y="4078704"/>
            <a:ext cx="8064500" cy="36474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i="1" dirty="0">
                <a:solidFill>
                  <a:schemeClr val="tx1">
                    <a:lumMod val="75000"/>
                  </a:schemeClr>
                </a:solidFill>
                <a:latin typeface="Courier New" panose="02070309020205020404" pitchFamily="49" charset="0"/>
              </a:rPr>
              <a:t>column</a:t>
            </a:r>
            <a:r>
              <a:rPr lang="en-US" altLang="en-US" sz="1600" b="1" dirty="0">
                <a:solidFill>
                  <a:srgbClr val="000000"/>
                </a:solidFill>
                <a:latin typeface="Courier New" panose="02070309020205020404" pitchFamily="49" charset="0"/>
              </a:rPr>
              <a:t> </a:t>
            </a:r>
            <a:r>
              <a:rPr lang="en-US" altLang="en-US" sz="1600" b="1" dirty="0">
                <a:solidFill>
                  <a:srgbClr val="FF0000"/>
                </a:solidFill>
                <a:latin typeface="Courier New" panose="02070309020205020404" pitchFamily="49" charset="0"/>
              </a:rPr>
              <a:t>[CONSTRAINT </a:t>
            </a:r>
            <a:r>
              <a:rPr lang="en-US" altLang="en-US" sz="1600" b="1" i="1" dirty="0">
                <a:solidFill>
                  <a:srgbClr val="FF0000"/>
                </a:solidFill>
                <a:latin typeface="Courier New" panose="02070309020205020404" pitchFamily="49" charset="0"/>
              </a:rPr>
              <a:t>constraint_name</a:t>
            </a:r>
            <a:r>
              <a:rPr lang="en-US" altLang="en-US" sz="1600" b="1" dirty="0">
                <a:solidFill>
                  <a:srgbClr val="FF0000"/>
                </a:solidFill>
                <a:latin typeface="Courier New" panose="02070309020205020404" pitchFamily="49" charset="0"/>
              </a:rPr>
              <a:t>] </a:t>
            </a:r>
            <a:r>
              <a:rPr lang="en-US" altLang="en-US" sz="1600" b="1" i="1" dirty="0">
                <a:solidFill>
                  <a:srgbClr val="FF0000"/>
                </a:solidFill>
                <a:latin typeface="Courier New" panose="02070309020205020404" pitchFamily="49" charset="0"/>
              </a:rPr>
              <a:t>constraint_type</a:t>
            </a:r>
            <a:r>
              <a:rPr lang="en-US" altLang="en-US" sz="1600" b="1" dirty="0">
                <a:solidFill>
                  <a:schemeClr val="tx1">
                    <a:lumMod val="75000"/>
                  </a:schemeClr>
                </a:solidFill>
                <a:latin typeface="Courier New" panose="02070309020205020404" pitchFamily="49" charset="0"/>
              </a:rPr>
              <a:t>,</a:t>
            </a:r>
          </a:p>
        </p:txBody>
      </p:sp>
      <p:sp>
        <p:nvSpPr>
          <p:cNvPr id="8" name="Content Placeholder 2"/>
          <p:cNvSpPr txBox="1">
            <a:spLocks/>
          </p:cNvSpPr>
          <p:nvPr/>
        </p:nvSpPr>
        <p:spPr bwMode="gray">
          <a:xfrm>
            <a:off x="2428792" y="5025188"/>
            <a:ext cx="8064500" cy="92844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i="1" dirty="0">
                <a:solidFill>
                  <a:schemeClr val="tx1">
                    <a:lumMod val="75000"/>
                  </a:schemeClr>
                </a:solidFill>
                <a:latin typeface="Courier New" panose="02070309020205020404" pitchFamily="49" charset="0"/>
              </a:rPr>
              <a:t>column,...</a:t>
            </a:r>
          </a:p>
          <a:p>
            <a:pPr eaLnBrk="1" hangingPunct="1">
              <a:defRPr/>
            </a:pPr>
            <a:r>
              <a:rPr lang="en-US" altLang="en-US" sz="1600" b="1" i="1" dirty="0">
                <a:solidFill>
                  <a:schemeClr val="accent1"/>
                </a:solidFill>
                <a:latin typeface="Courier New" panose="02070309020205020404" pitchFamily="49" charset="0"/>
              </a:rPr>
              <a:t>  </a:t>
            </a:r>
            <a:r>
              <a:rPr lang="en-US" altLang="en-US" sz="1600" b="1" dirty="0">
                <a:solidFill>
                  <a:schemeClr val="accent1"/>
                </a:solidFill>
                <a:latin typeface="Courier New" panose="02070309020205020404" pitchFamily="49" charset="0"/>
              </a:rPr>
              <a:t>[CONSTRAINT </a:t>
            </a:r>
            <a:r>
              <a:rPr lang="en-US" altLang="en-US" sz="1600" b="1" i="1" dirty="0">
                <a:solidFill>
                  <a:schemeClr val="accent1"/>
                </a:solidFill>
                <a:latin typeface="Courier New" panose="02070309020205020404" pitchFamily="49" charset="0"/>
              </a:rPr>
              <a:t>constraint_name</a:t>
            </a:r>
            <a:r>
              <a:rPr lang="en-US" altLang="en-US" sz="1600" b="1" dirty="0">
                <a:solidFill>
                  <a:schemeClr val="accent1"/>
                </a:solidFill>
                <a:latin typeface="Courier New" panose="02070309020205020404" pitchFamily="49" charset="0"/>
              </a:rPr>
              <a:t>] </a:t>
            </a:r>
            <a:r>
              <a:rPr lang="en-US" altLang="en-US" sz="1600" b="1" i="1" dirty="0">
                <a:solidFill>
                  <a:schemeClr val="accent1"/>
                </a:solidFill>
                <a:latin typeface="Courier New" panose="02070309020205020404" pitchFamily="49" charset="0"/>
              </a:rPr>
              <a:t>constraint_type</a:t>
            </a:r>
            <a:endParaRPr lang="en-US" altLang="en-US" sz="1600" b="1" dirty="0">
              <a:solidFill>
                <a:schemeClr val="accent1"/>
              </a:solidFill>
              <a:latin typeface="Courier New" panose="02070309020205020404" pitchFamily="49" charset="0"/>
            </a:endParaRPr>
          </a:p>
          <a:p>
            <a:pPr eaLnBrk="1" hangingPunct="1">
              <a:defRPr/>
            </a:pPr>
            <a:r>
              <a:rPr lang="en-US" altLang="en-US" sz="1600" b="1" dirty="0">
                <a:solidFill>
                  <a:schemeClr val="accent1"/>
                </a:solidFill>
                <a:latin typeface="Courier New" panose="02070309020205020404" pitchFamily="49" charset="0"/>
              </a:rPr>
              <a:t>  (</a:t>
            </a:r>
            <a:r>
              <a:rPr lang="en-US" altLang="en-US" sz="1600" b="1" i="1" dirty="0">
                <a:solidFill>
                  <a:schemeClr val="accent1"/>
                </a:solidFill>
                <a:latin typeface="Courier New" panose="02070309020205020404" pitchFamily="49" charset="0"/>
              </a:rPr>
              <a:t>column</a:t>
            </a:r>
            <a:r>
              <a:rPr lang="en-US" altLang="en-US" sz="1600" b="1" dirty="0">
                <a:solidFill>
                  <a:schemeClr val="accent1"/>
                </a:solidFill>
                <a:latin typeface="Courier New" panose="02070309020205020404" pitchFamily="49" charset="0"/>
              </a:rPr>
              <a:t>, ...),</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381</a:t>
            </a:fld>
            <a:endParaRPr lang="es-VE" dirty="0"/>
          </a:p>
        </p:txBody>
      </p:sp>
    </p:spTree>
    <p:extLst>
      <p:ext uri="{BB962C8B-B14F-4D97-AF65-F5344CB8AC3E}">
        <p14:creationId xmlns:p14="http://schemas.microsoft.com/office/powerpoint/2010/main" val="41818741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Defining Constraints: Example</a:t>
            </a:r>
            <a:endParaRPr lang="es-VE" dirty="0"/>
          </a:p>
        </p:txBody>
      </p:sp>
      <p:sp>
        <p:nvSpPr>
          <p:cNvPr id="5" name="Marcador de contenido 4"/>
          <p:cNvSpPr>
            <a:spLocks noGrp="1"/>
          </p:cNvSpPr>
          <p:nvPr>
            <p:ph idx="1"/>
          </p:nvPr>
        </p:nvSpPr>
        <p:spPr/>
        <p:txBody>
          <a:bodyPr/>
          <a:lstStyle/>
          <a:p>
            <a:pPr lvl="1"/>
            <a:r>
              <a:rPr lang="en-US" altLang="en-US" dirty="0"/>
              <a:t>Example of a column-level constraint: </a:t>
            </a:r>
            <a:br>
              <a:rPr lang="en-US" altLang="en-US" dirty="0"/>
            </a:br>
            <a:endParaRPr lang="en-US" altLang="en-US" dirty="0"/>
          </a:p>
          <a:p>
            <a:pPr lvl="1"/>
            <a:endParaRPr lang="en-US" altLang="en-US" dirty="0"/>
          </a:p>
          <a:p>
            <a:pPr lvl="1"/>
            <a:endParaRPr lang="en-US" altLang="en-US" dirty="0"/>
          </a:p>
          <a:p>
            <a:pPr lvl="1"/>
            <a:endParaRPr lang="en-US" altLang="en-US" dirty="0"/>
          </a:p>
          <a:p>
            <a:pPr lvl="1"/>
            <a:r>
              <a:rPr lang="en-US" altLang="en-US" dirty="0"/>
              <a:t>Example of a table-level constraint:</a:t>
            </a:r>
          </a:p>
          <a:p>
            <a:endParaRPr lang="es-VE" dirty="0"/>
          </a:p>
        </p:txBody>
      </p:sp>
      <p:sp>
        <p:nvSpPr>
          <p:cNvPr id="6" name="Content Placeholder 2"/>
          <p:cNvSpPr txBox="1">
            <a:spLocks/>
          </p:cNvSpPr>
          <p:nvPr/>
        </p:nvSpPr>
        <p:spPr bwMode="gray">
          <a:xfrm>
            <a:off x="2043774" y="4083731"/>
            <a:ext cx="8064500" cy="198953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CREATE TABLE employees(</a:t>
            </a:r>
          </a:p>
          <a:p>
            <a:pPr eaLnBrk="1" hangingPunct="1">
              <a:defRPr/>
            </a:pPr>
            <a:r>
              <a:rPr lang="en-US" altLang="en-US" sz="1600" b="1" dirty="0">
                <a:solidFill>
                  <a:schemeClr val="tx1">
                    <a:lumMod val="75000"/>
                  </a:schemeClr>
                </a:solidFill>
                <a:latin typeface="Courier New" panose="02070309020205020404" pitchFamily="49" charset="0"/>
              </a:rPr>
              <a:t>  employee_id  NUMBER(6),</a:t>
            </a:r>
          </a:p>
          <a:p>
            <a:pPr eaLnBrk="1" hangingPunct="1">
              <a:defRPr/>
            </a:pPr>
            <a:r>
              <a:rPr lang="en-US" altLang="en-US" sz="1600" b="1" dirty="0">
                <a:solidFill>
                  <a:schemeClr val="tx1">
                    <a:lumMod val="75000"/>
                  </a:schemeClr>
                </a:solidFill>
                <a:latin typeface="Courier New" panose="02070309020205020404" pitchFamily="49" charset="0"/>
              </a:rPr>
              <a:t>  first_name   VARCHAR2(20),</a:t>
            </a:r>
          </a:p>
          <a:p>
            <a:pPr eaLnBrk="1" hangingPunct="1">
              <a:defRPr/>
            </a:pPr>
            <a:r>
              <a:rPr lang="en-US" altLang="en-US" sz="1600" b="1" dirty="0">
                <a:solidFill>
                  <a:schemeClr val="tx1">
                    <a:lumMod val="75000"/>
                  </a:schemeClr>
                </a:solidFill>
                <a:latin typeface="Courier New" panose="02070309020205020404" pitchFamily="49" charset="0"/>
              </a:rPr>
              <a:t>  ...</a:t>
            </a:r>
          </a:p>
          <a:p>
            <a:pPr eaLnBrk="1" hangingPunct="1">
              <a:defRPr/>
            </a:pPr>
            <a:r>
              <a:rPr lang="en-US" altLang="en-US" sz="1600" b="1" dirty="0">
                <a:solidFill>
                  <a:schemeClr val="tx1">
                    <a:lumMod val="75000"/>
                  </a:schemeClr>
                </a:solidFill>
                <a:latin typeface="Courier New" panose="02070309020205020404" pitchFamily="49" charset="0"/>
              </a:rPr>
              <a:t>  job_id       VARCHAR2(10) NOT NULL,</a:t>
            </a:r>
          </a:p>
          <a:p>
            <a:pPr eaLnBrk="1" hangingPunct="1">
              <a:defRPr/>
            </a:pPr>
            <a:r>
              <a:rPr lang="en-US" altLang="en-US" sz="1600" b="1" dirty="0">
                <a:solidFill>
                  <a:srgbClr val="000000"/>
                </a:solidFill>
                <a:latin typeface="Courier New" panose="02070309020205020404" pitchFamily="49" charset="0"/>
              </a:rPr>
              <a:t>  </a:t>
            </a:r>
            <a:r>
              <a:rPr lang="en-US" altLang="en-US" sz="1600" b="1" dirty="0">
                <a:solidFill>
                  <a:srgbClr val="FF0000"/>
                </a:solidFill>
                <a:latin typeface="Courier New" panose="02070309020205020404" pitchFamily="49" charset="0"/>
              </a:rPr>
              <a:t>CONSTRAINT emp_emp_id_pk </a:t>
            </a:r>
          </a:p>
          <a:p>
            <a:pPr eaLnBrk="1" hangingPunct="1">
              <a:defRPr/>
            </a:pPr>
            <a:r>
              <a:rPr lang="en-US" altLang="en-US" sz="1600" b="1" dirty="0">
                <a:solidFill>
                  <a:srgbClr val="FF0000"/>
                </a:solidFill>
                <a:latin typeface="Courier New" panose="02070309020205020404" pitchFamily="49" charset="0"/>
              </a:rPr>
              <a:t>    PRIMARY KEY (EMPLOYEE_ID)</a:t>
            </a:r>
            <a:r>
              <a:rPr lang="en-US" altLang="en-US" sz="1600" b="1" dirty="0">
                <a:solidFill>
                  <a:schemeClr val="tx1">
                    <a:lumMod val="75000"/>
                  </a:schemeClr>
                </a:solidFill>
                <a:latin typeface="Courier New" panose="02070309020205020404" pitchFamily="49" charset="0"/>
              </a:rPr>
              <a:t>);</a:t>
            </a:r>
          </a:p>
        </p:txBody>
      </p:sp>
      <p:sp>
        <p:nvSpPr>
          <p:cNvPr id="7" name="Content Placeholder 2"/>
          <p:cNvSpPr txBox="1">
            <a:spLocks/>
          </p:cNvSpPr>
          <p:nvPr/>
        </p:nvSpPr>
        <p:spPr bwMode="gray">
          <a:xfrm>
            <a:off x="2043774" y="1746494"/>
            <a:ext cx="8064500" cy="1425833"/>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CREATE TABLE employees(</a:t>
            </a:r>
          </a:p>
          <a:p>
            <a:pPr eaLnBrk="1" hangingPunct="1">
              <a:defRPr/>
            </a:pPr>
            <a:r>
              <a:rPr lang="en-US" altLang="en-US" sz="1600" b="1" dirty="0">
                <a:solidFill>
                  <a:schemeClr val="tx1">
                    <a:lumMod val="75000"/>
                  </a:schemeClr>
                </a:solidFill>
                <a:latin typeface="Courier New" panose="02070309020205020404" pitchFamily="49" charset="0"/>
              </a:rPr>
              <a:t>  employee_id  NUMBER(6)</a:t>
            </a:r>
          </a:p>
          <a:p>
            <a:pPr eaLnBrk="1" hangingPunct="1">
              <a:defRPr/>
            </a:pPr>
            <a:r>
              <a:rPr lang="en-US" altLang="en-US" sz="1600" b="1" dirty="0">
                <a:solidFill>
                  <a:srgbClr val="000000"/>
                </a:solidFill>
                <a:latin typeface="Courier New" panose="02070309020205020404" pitchFamily="49" charset="0"/>
              </a:rPr>
              <a:t>    </a:t>
            </a:r>
            <a:r>
              <a:rPr lang="en-US" altLang="en-US" sz="1600" b="1" dirty="0">
                <a:solidFill>
                  <a:srgbClr val="F80000"/>
                </a:solidFill>
                <a:latin typeface="Courier New" panose="02070309020205020404" pitchFamily="49" charset="0"/>
              </a:rPr>
              <a:t>CONSTRAINT emp_emp_id_pk PRIMARY KEY,</a:t>
            </a:r>
          </a:p>
          <a:p>
            <a:pPr eaLnBrk="1" hangingPunct="1">
              <a:defRPr/>
            </a:pPr>
            <a:r>
              <a:rPr lang="en-US" altLang="en-US" sz="1600" b="1" dirty="0">
                <a:solidFill>
                  <a:schemeClr val="tx1">
                    <a:lumMod val="75000"/>
                  </a:schemeClr>
                </a:solidFill>
                <a:latin typeface="Courier New" panose="02070309020205020404" pitchFamily="49" charset="0"/>
              </a:rPr>
              <a:t>  first_name   VARCHAR2(20),</a:t>
            </a:r>
          </a:p>
          <a:p>
            <a:pPr eaLnBrk="1" hangingPunct="1">
              <a:defRPr/>
            </a:pPr>
            <a:r>
              <a:rPr lang="en-US" altLang="en-US" sz="1600" b="1" dirty="0">
                <a:solidFill>
                  <a:schemeClr val="tx1">
                    <a:lumMod val="75000"/>
                  </a:schemeClr>
                </a:solidFill>
                <a:latin typeface="Courier New" panose="02070309020205020404" pitchFamily="49" charset="0"/>
              </a:rPr>
              <a:t>  ...);</a:t>
            </a:r>
          </a:p>
        </p:txBody>
      </p:sp>
      <p:sp>
        <p:nvSpPr>
          <p:cNvPr id="8" name="Oval 15"/>
          <p:cNvSpPr>
            <a:spLocks noChangeArrowheads="1"/>
          </p:cNvSpPr>
          <p:nvPr/>
        </p:nvSpPr>
        <p:spPr bwMode="blackWhite">
          <a:xfrm>
            <a:off x="9301824" y="2288753"/>
            <a:ext cx="338138" cy="34131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sz="1600" b="1" dirty="0">
                <a:solidFill>
                  <a:schemeClr val="bg1"/>
                </a:solidFill>
              </a:rPr>
              <a:t>1</a:t>
            </a:r>
          </a:p>
        </p:txBody>
      </p:sp>
      <p:sp>
        <p:nvSpPr>
          <p:cNvPr id="9" name="Oval 16"/>
          <p:cNvSpPr>
            <a:spLocks noChangeArrowheads="1"/>
          </p:cNvSpPr>
          <p:nvPr/>
        </p:nvSpPr>
        <p:spPr bwMode="blackWhite">
          <a:xfrm>
            <a:off x="9301824" y="4907842"/>
            <a:ext cx="341312" cy="34131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sz="1600" b="1" dirty="0">
                <a:solidFill>
                  <a:schemeClr val="bg1"/>
                </a:solidFill>
              </a:rPr>
              <a:t>2</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382</a:t>
            </a:fld>
            <a:endParaRPr lang="es-VE" dirty="0"/>
          </a:p>
        </p:txBody>
      </p:sp>
    </p:spTree>
    <p:extLst>
      <p:ext uri="{BB962C8B-B14F-4D97-AF65-F5344CB8AC3E}">
        <p14:creationId xmlns:p14="http://schemas.microsoft.com/office/powerpoint/2010/main" val="143895845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NOT</a:t>
            </a:r>
            <a:r>
              <a:rPr lang="en-US" altLang="en-US" dirty="0"/>
              <a:t> </a:t>
            </a:r>
            <a:r>
              <a:rPr lang="en-US" altLang="en-US" dirty="0">
                <a:latin typeface="Courier New" pitchFamily="49" charset="0"/>
              </a:rPr>
              <a:t>NULL</a:t>
            </a:r>
            <a:r>
              <a:rPr lang="en-US" altLang="en-US" dirty="0"/>
              <a:t> Constraint</a:t>
            </a:r>
            <a:endParaRPr lang="es-VE" dirty="0"/>
          </a:p>
        </p:txBody>
      </p:sp>
      <p:sp>
        <p:nvSpPr>
          <p:cNvPr id="5" name="Marcador de contenido 4"/>
          <p:cNvSpPr>
            <a:spLocks noGrp="1"/>
          </p:cNvSpPr>
          <p:nvPr>
            <p:ph idx="1"/>
          </p:nvPr>
        </p:nvSpPr>
        <p:spPr/>
        <p:txBody>
          <a:bodyPr/>
          <a:lstStyle/>
          <a:p>
            <a:pPr marL="0" indent="0">
              <a:buNone/>
            </a:pPr>
            <a:r>
              <a:rPr lang="en-US" altLang="en-US" dirty="0"/>
              <a:t>Ensures that null values are not permitted for the column:</a:t>
            </a:r>
          </a:p>
          <a:p>
            <a:pPr marL="0" indent="0">
              <a:buNone/>
            </a:pPr>
            <a:endParaRPr lang="es-VE" dirty="0"/>
          </a:p>
        </p:txBody>
      </p:sp>
      <p:grpSp>
        <p:nvGrpSpPr>
          <p:cNvPr id="6" name="Group 1"/>
          <p:cNvGrpSpPr>
            <a:grpSpLocks/>
          </p:cNvGrpSpPr>
          <p:nvPr/>
        </p:nvGrpSpPr>
        <p:grpSpPr bwMode="auto">
          <a:xfrm>
            <a:off x="2635178" y="1827068"/>
            <a:ext cx="6920056" cy="4268932"/>
            <a:chOff x="533400" y="1470025"/>
            <a:chExt cx="7612063" cy="4695825"/>
          </a:xfrm>
        </p:grpSpPr>
        <p:pic>
          <p:nvPicPr>
            <p:cNvPr id="7" name="Picture 25" descr="C:\salome_official\projects\11gR2_SQL 1\screenshots\intro_s35_a.gif"/>
            <p:cNvPicPr>
              <a:picLocks noChangeAspect="1" noChangeArrowheads="1"/>
            </p:cNvPicPr>
            <p:nvPr/>
          </p:nvPicPr>
          <p:blipFill>
            <a:blip r:embed="rId3" cstate="print"/>
            <a:srcRect/>
            <a:stretch>
              <a:fillRect/>
            </a:stretch>
          </p:blipFill>
          <p:spPr bwMode="auto">
            <a:xfrm>
              <a:off x="685800" y="1470025"/>
              <a:ext cx="7459663" cy="3617913"/>
            </a:xfrm>
            <a:prstGeom prst="rect">
              <a:avLst/>
            </a:prstGeom>
            <a:noFill/>
            <a:ln w="28575">
              <a:solidFill>
                <a:srgbClr val="F7941D"/>
              </a:solidFill>
              <a:miter lim="800000"/>
              <a:headEnd/>
              <a:tailEnd/>
            </a:ln>
          </p:spPr>
        </p:pic>
        <p:sp>
          <p:nvSpPr>
            <p:cNvPr id="8" name="Rectangle 4"/>
            <p:cNvSpPr>
              <a:spLocks noChangeArrowheads="1"/>
            </p:cNvSpPr>
            <p:nvPr/>
          </p:nvSpPr>
          <p:spPr bwMode="auto">
            <a:xfrm>
              <a:off x="533400" y="5480050"/>
              <a:ext cx="2362200" cy="668338"/>
            </a:xfrm>
            <a:prstGeom prst="rect">
              <a:avLst/>
            </a:prstGeom>
            <a:noFill/>
            <a:ln w="9525">
              <a:noFill/>
              <a:miter lim="800000"/>
              <a:headEnd/>
              <a:tailEnd/>
            </a:ln>
          </p:spPr>
          <p:txBody>
            <a:bodyPr lIns="92075" tIns="46038" rIns="92075" bIns="46038">
              <a:spAutoFit/>
            </a:bodyPr>
            <a:lstStyle/>
            <a:p>
              <a:pPr>
                <a:lnSpc>
                  <a:spcPct val="90000"/>
                </a:lnSpc>
              </a:pPr>
              <a:r>
                <a:rPr lang="en-US" altLang="en-US" sz="1400" dirty="0">
                  <a:latin typeface="Courier New" pitchFamily="49" charset="0"/>
                </a:rPr>
                <a:t>NOT</a:t>
              </a:r>
              <a:r>
                <a:rPr lang="en-US" altLang="en-US" sz="1400" dirty="0"/>
                <a:t> </a:t>
              </a:r>
              <a:r>
                <a:rPr lang="en-US" altLang="en-US" sz="1400" dirty="0">
                  <a:latin typeface="Courier New" pitchFamily="49" charset="0"/>
                </a:rPr>
                <a:t>NULL</a:t>
              </a:r>
              <a:r>
                <a:rPr lang="en-US" altLang="en-US" sz="1400" dirty="0"/>
                <a:t> constraint</a:t>
              </a:r>
            </a:p>
            <a:p>
              <a:pPr>
                <a:lnSpc>
                  <a:spcPct val="90000"/>
                </a:lnSpc>
              </a:pPr>
              <a:r>
                <a:rPr lang="en-US" altLang="en-US" sz="1400" dirty="0"/>
                <a:t>(Primary Key enforces </a:t>
              </a:r>
              <a:r>
                <a:rPr lang="en-US" altLang="en-US" sz="1400" dirty="0">
                  <a:latin typeface="Courier New" pitchFamily="49" charset="0"/>
                </a:rPr>
                <a:t>NOT</a:t>
              </a:r>
              <a:r>
                <a:rPr lang="en-US" altLang="en-US" sz="1400" dirty="0">
                  <a:latin typeface="Times New Roman" pitchFamily="18" charset="0"/>
                </a:rPr>
                <a:t> </a:t>
              </a:r>
              <a:r>
                <a:rPr lang="en-US" altLang="en-US" sz="1400" dirty="0">
                  <a:latin typeface="Courier New" pitchFamily="49" charset="0"/>
                </a:rPr>
                <a:t>NULL</a:t>
              </a:r>
              <a:r>
                <a:rPr lang="en-US" altLang="en-US" sz="1400" dirty="0"/>
                <a:t> constraint.)</a:t>
              </a:r>
            </a:p>
          </p:txBody>
        </p:sp>
        <p:sp>
          <p:nvSpPr>
            <p:cNvPr id="9" name="Line 5"/>
            <p:cNvSpPr>
              <a:spLocks noChangeShapeType="1"/>
            </p:cNvSpPr>
            <p:nvPr/>
          </p:nvSpPr>
          <p:spPr bwMode="auto">
            <a:xfrm>
              <a:off x="1143000" y="5203825"/>
              <a:ext cx="0" cy="304800"/>
            </a:xfrm>
            <a:prstGeom prst="line">
              <a:avLst/>
            </a:prstGeom>
            <a:noFill/>
            <a:ln w="28575">
              <a:solidFill>
                <a:srgbClr val="F7941D"/>
              </a:solidFill>
              <a:round/>
              <a:headEnd type="triangle" w="lg" len="lg"/>
              <a:tailEnd type="none" w="lg" len="lg"/>
            </a:ln>
          </p:spPr>
          <p:txBody>
            <a:bodyPr/>
            <a:lstStyle/>
            <a:p>
              <a:endParaRPr lang="en-US" dirty="0"/>
            </a:p>
          </p:txBody>
        </p:sp>
        <p:sp>
          <p:nvSpPr>
            <p:cNvPr id="10" name="Rectangle 6"/>
            <p:cNvSpPr>
              <a:spLocks noChangeArrowheads="1"/>
            </p:cNvSpPr>
            <p:nvPr/>
          </p:nvSpPr>
          <p:spPr bwMode="auto">
            <a:xfrm>
              <a:off x="4204618" y="5539026"/>
              <a:ext cx="3590925" cy="498381"/>
            </a:xfrm>
            <a:prstGeom prst="rect">
              <a:avLst/>
            </a:prstGeom>
            <a:noFill/>
            <a:ln w="9525">
              <a:noFill/>
              <a:miter lim="800000"/>
              <a:headEnd/>
              <a:tailEnd/>
            </a:ln>
          </p:spPr>
          <p:txBody>
            <a:bodyPr lIns="92075" tIns="46038" rIns="92075" bIns="46038">
              <a:spAutoFit/>
            </a:bodyPr>
            <a:lstStyle/>
            <a:p>
              <a:pPr algn="ctr">
                <a:lnSpc>
                  <a:spcPct val="90000"/>
                </a:lnSpc>
              </a:pPr>
              <a:r>
                <a:rPr lang="en-US" altLang="en-US" sz="1300" dirty="0"/>
                <a:t>Absence of </a:t>
              </a:r>
              <a:r>
                <a:rPr lang="en-US" altLang="en-US" sz="1300" dirty="0">
                  <a:latin typeface="Courier New" pitchFamily="49" charset="0"/>
                </a:rPr>
                <a:t>NOT</a:t>
              </a:r>
              <a:r>
                <a:rPr lang="en-US" altLang="en-US" sz="1300" dirty="0"/>
                <a:t> </a:t>
              </a:r>
              <a:r>
                <a:rPr lang="en-US" altLang="en-US" sz="1300" dirty="0">
                  <a:latin typeface="Courier New" pitchFamily="49" charset="0"/>
                </a:rPr>
                <a:t>NULL</a:t>
              </a:r>
              <a:r>
                <a:rPr lang="en-US" altLang="en-US" sz="1300" dirty="0"/>
                <a:t> constraint (Any row can contain a null value for this column.)</a:t>
              </a:r>
            </a:p>
          </p:txBody>
        </p:sp>
        <p:sp>
          <p:nvSpPr>
            <p:cNvPr id="11" name="Line 7"/>
            <p:cNvSpPr>
              <a:spLocks noChangeShapeType="1"/>
            </p:cNvSpPr>
            <p:nvPr/>
          </p:nvSpPr>
          <p:spPr bwMode="auto">
            <a:xfrm>
              <a:off x="4648200" y="5201055"/>
              <a:ext cx="0" cy="326682"/>
            </a:xfrm>
            <a:prstGeom prst="line">
              <a:avLst/>
            </a:prstGeom>
            <a:noFill/>
            <a:ln w="28575">
              <a:solidFill>
                <a:srgbClr val="F7941D"/>
              </a:solidFill>
              <a:round/>
              <a:headEnd type="triangle" w="lg" len="lg"/>
              <a:tailEnd type="none" w="lg" len="lg"/>
            </a:ln>
          </p:spPr>
          <p:txBody>
            <a:bodyPr/>
            <a:lstStyle/>
            <a:p>
              <a:endParaRPr lang="en-US" dirty="0"/>
            </a:p>
          </p:txBody>
        </p:sp>
        <p:sp>
          <p:nvSpPr>
            <p:cNvPr id="12" name="Rectangle 8"/>
            <p:cNvSpPr>
              <a:spLocks noChangeArrowheads="1"/>
            </p:cNvSpPr>
            <p:nvPr/>
          </p:nvSpPr>
          <p:spPr bwMode="auto">
            <a:xfrm>
              <a:off x="3171825" y="5689600"/>
              <a:ext cx="1585913" cy="476250"/>
            </a:xfrm>
            <a:prstGeom prst="rect">
              <a:avLst/>
            </a:prstGeom>
            <a:noFill/>
            <a:ln w="9525">
              <a:noFill/>
              <a:miter lim="800000"/>
              <a:headEnd/>
              <a:tailEnd/>
            </a:ln>
          </p:spPr>
          <p:txBody>
            <a:bodyPr lIns="92075" tIns="46038" rIns="92075" bIns="46038">
              <a:spAutoFit/>
            </a:bodyPr>
            <a:lstStyle/>
            <a:p>
              <a:pPr>
                <a:lnSpc>
                  <a:spcPct val="90000"/>
                </a:lnSpc>
              </a:pPr>
              <a:r>
                <a:rPr lang="en-US" altLang="en-US" sz="1400" dirty="0">
                  <a:latin typeface="Courier New" pitchFamily="49" charset="0"/>
                </a:rPr>
                <a:t>NOT</a:t>
              </a:r>
              <a:r>
                <a:rPr lang="en-US" altLang="en-US" sz="1400" dirty="0"/>
                <a:t> </a:t>
              </a:r>
              <a:r>
                <a:rPr lang="en-US" altLang="en-US" sz="1400" dirty="0">
                  <a:latin typeface="Courier New" pitchFamily="49" charset="0"/>
                </a:rPr>
                <a:t>NULL</a:t>
              </a:r>
              <a:r>
                <a:rPr lang="en-US" altLang="en-US" sz="1400" dirty="0"/>
                <a:t> </a:t>
              </a:r>
            </a:p>
            <a:p>
              <a:pPr>
                <a:lnSpc>
                  <a:spcPct val="90000"/>
                </a:lnSpc>
              </a:pPr>
              <a:r>
                <a:rPr lang="en-US" altLang="en-US" sz="1400" dirty="0"/>
                <a:t>constraint</a:t>
              </a:r>
            </a:p>
          </p:txBody>
        </p:sp>
        <p:sp>
          <p:nvSpPr>
            <p:cNvPr id="13" name="Line 17"/>
            <p:cNvSpPr>
              <a:spLocks noChangeShapeType="1"/>
            </p:cNvSpPr>
            <p:nvPr/>
          </p:nvSpPr>
          <p:spPr bwMode="auto">
            <a:xfrm>
              <a:off x="2847975" y="5203825"/>
              <a:ext cx="0" cy="847725"/>
            </a:xfrm>
            <a:prstGeom prst="line">
              <a:avLst/>
            </a:prstGeom>
            <a:noFill/>
            <a:ln w="28575">
              <a:solidFill>
                <a:srgbClr val="F7941D"/>
              </a:solidFill>
              <a:round/>
              <a:headEnd type="triangle" w="lg" len="lg"/>
              <a:tailEnd type="none" w="lg" len="lg"/>
            </a:ln>
          </p:spPr>
          <p:txBody>
            <a:bodyPr/>
            <a:lstStyle/>
            <a:p>
              <a:endParaRPr lang="en-US" dirty="0"/>
            </a:p>
          </p:txBody>
        </p:sp>
        <p:sp>
          <p:nvSpPr>
            <p:cNvPr id="14" name="Line 18"/>
            <p:cNvSpPr>
              <a:spLocks noChangeShapeType="1"/>
            </p:cNvSpPr>
            <p:nvPr/>
          </p:nvSpPr>
          <p:spPr bwMode="auto">
            <a:xfrm>
              <a:off x="2847975" y="6051550"/>
              <a:ext cx="381000" cy="0"/>
            </a:xfrm>
            <a:prstGeom prst="line">
              <a:avLst/>
            </a:prstGeom>
            <a:noFill/>
            <a:ln w="28575">
              <a:solidFill>
                <a:schemeClr val="accent1"/>
              </a:solidFill>
              <a:round/>
              <a:headEnd type="none" w="sm" len="sm"/>
              <a:tailEnd type="none" w="sm" len="sm"/>
            </a:ln>
          </p:spPr>
          <p:txBody>
            <a:bodyPr/>
            <a:lstStyle/>
            <a:p>
              <a:endParaRPr lang="en-US" dirty="0"/>
            </a:p>
          </p:txBody>
        </p:sp>
        <p:sp>
          <p:nvSpPr>
            <p:cNvPr id="15" name="Freeform 19"/>
            <p:cNvSpPr>
              <a:spLocks/>
            </p:cNvSpPr>
            <p:nvPr/>
          </p:nvSpPr>
          <p:spPr bwMode="auto">
            <a:xfrm>
              <a:off x="4159250" y="6042025"/>
              <a:ext cx="3213100" cy="1588"/>
            </a:xfrm>
            <a:custGeom>
              <a:avLst/>
              <a:gdLst>
                <a:gd name="T0" fmla="*/ 0 w 2024"/>
                <a:gd name="T1" fmla="*/ 0 h 1"/>
                <a:gd name="T2" fmla="*/ 2147483646 w 2024"/>
                <a:gd name="T3" fmla="*/ 0 h 1"/>
                <a:gd name="T4" fmla="*/ 0 60000 65536"/>
                <a:gd name="T5" fmla="*/ 0 60000 65536"/>
                <a:gd name="T6" fmla="*/ 0 w 2024"/>
                <a:gd name="T7" fmla="*/ 0 h 1"/>
                <a:gd name="T8" fmla="*/ 2024 w 2024"/>
                <a:gd name="T9" fmla="*/ 1 h 1"/>
              </a:gdLst>
              <a:ahLst/>
              <a:cxnLst>
                <a:cxn ang="T4">
                  <a:pos x="T0" y="T1"/>
                </a:cxn>
                <a:cxn ang="T5">
                  <a:pos x="T2" y="T3"/>
                </a:cxn>
              </a:cxnLst>
              <a:rect l="T6" t="T7" r="T8" b="T9"/>
              <a:pathLst>
                <a:path w="2024" h="1">
                  <a:moveTo>
                    <a:pt x="0" y="0"/>
                  </a:moveTo>
                  <a:lnTo>
                    <a:pt x="2024" y="0"/>
                  </a:lnTo>
                </a:path>
              </a:pathLst>
            </a:custGeom>
            <a:noFill/>
            <a:ln w="28575">
              <a:solidFill>
                <a:schemeClr val="accent1"/>
              </a:solidFill>
              <a:round/>
              <a:headEnd type="none" w="sm" len="sm"/>
              <a:tailEnd type="none" w="sm" len="sm"/>
            </a:ln>
          </p:spPr>
          <p:txBody>
            <a:bodyPr/>
            <a:lstStyle/>
            <a:p>
              <a:endParaRPr lang="en-US" dirty="0"/>
            </a:p>
          </p:txBody>
        </p:sp>
        <p:sp>
          <p:nvSpPr>
            <p:cNvPr id="16" name="Freeform 21"/>
            <p:cNvSpPr>
              <a:spLocks/>
            </p:cNvSpPr>
            <p:nvPr/>
          </p:nvSpPr>
          <p:spPr bwMode="auto">
            <a:xfrm>
              <a:off x="7848600" y="5203825"/>
              <a:ext cx="3175" cy="838200"/>
            </a:xfrm>
            <a:custGeom>
              <a:avLst/>
              <a:gdLst>
                <a:gd name="T0" fmla="*/ 0 w 2"/>
                <a:gd name="T1" fmla="*/ 0 h 528"/>
                <a:gd name="T2" fmla="*/ 2147483646 w 2"/>
                <a:gd name="T3" fmla="*/ 2147483646 h 528"/>
                <a:gd name="T4" fmla="*/ 0 60000 65536"/>
                <a:gd name="T5" fmla="*/ 0 60000 65536"/>
                <a:gd name="T6" fmla="*/ 0 w 2"/>
                <a:gd name="T7" fmla="*/ 0 h 528"/>
                <a:gd name="T8" fmla="*/ 2 w 2"/>
                <a:gd name="T9" fmla="*/ 528 h 528"/>
              </a:gdLst>
              <a:ahLst/>
              <a:cxnLst>
                <a:cxn ang="T4">
                  <a:pos x="T0" y="T1"/>
                </a:cxn>
                <a:cxn ang="T5">
                  <a:pos x="T2" y="T3"/>
                </a:cxn>
              </a:cxnLst>
              <a:rect l="T6" t="T7" r="T8" b="T9"/>
              <a:pathLst>
                <a:path w="2" h="528">
                  <a:moveTo>
                    <a:pt x="0" y="0"/>
                  </a:moveTo>
                  <a:lnTo>
                    <a:pt x="2" y="528"/>
                  </a:lnTo>
                </a:path>
              </a:pathLst>
            </a:custGeom>
            <a:noFill/>
            <a:ln w="28575">
              <a:solidFill>
                <a:srgbClr val="F7941D"/>
              </a:solidFill>
              <a:round/>
              <a:headEnd type="triangle" w="lg" len="lg"/>
              <a:tailEnd type="none" w="lg" len="lg"/>
            </a:ln>
          </p:spPr>
          <p:txBody>
            <a:bodyPr/>
            <a:lstStyle/>
            <a:p>
              <a:endParaRPr lang="en-US" dirty="0"/>
            </a:p>
          </p:txBody>
        </p:sp>
        <p:sp>
          <p:nvSpPr>
            <p:cNvPr id="17" name="Line 22"/>
            <p:cNvSpPr>
              <a:spLocks noChangeShapeType="1"/>
            </p:cNvSpPr>
            <p:nvPr/>
          </p:nvSpPr>
          <p:spPr bwMode="auto">
            <a:xfrm>
              <a:off x="7162800" y="6042025"/>
              <a:ext cx="685800" cy="0"/>
            </a:xfrm>
            <a:prstGeom prst="line">
              <a:avLst/>
            </a:prstGeom>
            <a:noFill/>
            <a:ln w="28575">
              <a:solidFill>
                <a:schemeClr val="accent1"/>
              </a:solidFill>
              <a:round/>
              <a:headEnd type="none" w="sm" len="sm"/>
              <a:tailEnd type="none" w="sm" len="sm"/>
            </a:ln>
          </p:spPr>
          <p:txBody>
            <a:bodyPr/>
            <a:lstStyle/>
            <a:p>
              <a:endParaRPr lang="en-US" dirty="0"/>
            </a:p>
          </p:txBody>
        </p:sp>
        <p:sp>
          <p:nvSpPr>
            <p:cNvPr id="18" name="Line 20"/>
            <p:cNvSpPr>
              <a:spLocks noChangeShapeType="1"/>
            </p:cNvSpPr>
            <p:nvPr/>
          </p:nvSpPr>
          <p:spPr bwMode="auto">
            <a:xfrm>
              <a:off x="3619500" y="5203825"/>
              <a:ext cx="0" cy="533400"/>
            </a:xfrm>
            <a:prstGeom prst="line">
              <a:avLst/>
            </a:prstGeom>
            <a:noFill/>
            <a:ln w="28575">
              <a:solidFill>
                <a:srgbClr val="F7941D"/>
              </a:solidFill>
              <a:round/>
              <a:headEnd type="triangle" w="lg" len="lg"/>
              <a:tailEnd type="none" w="lg" len="lg"/>
            </a:ln>
          </p:spPr>
          <p:txBody>
            <a:bodyPr/>
            <a:lstStyle/>
            <a:p>
              <a:endParaRPr 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383</a:t>
            </a:fld>
            <a:endParaRPr lang="es-VE" dirty="0"/>
          </a:p>
        </p:txBody>
      </p:sp>
    </p:spTree>
    <p:extLst>
      <p:ext uri="{BB962C8B-B14F-4D97-AF65-F5344CB8AC3E}">
        <p14:creationId xmlns:p14="http://schemas.microsoft.com/office/powerpoint/2010/main" val="167774996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UNIQUE</a:t>
            </a:r>
            <a:r>
              <a:rPr lang="en-US" altLang="en-US" dirty="0"/>
              <a:t> Constraint</a:t>
            </a:r>
            <a:endParaRPr lang="es-VE" dirty="0"/>
          </a:p>
        </p:txBody>
      </p:sp>
      <p:grpSp>
        <p:nvGrpSpPr>
          <p:cNvPr id="6" name="Group 1"/>
          <p:cNvGrpSpPr>
            <a:grpSpLocks/>
          </p:cNvGrpSpPr>
          <p:nvPr/>
        </p:nvGrpSpPr>
        <p:grpSpPr bwMode="auto">
          <a:xfrm>
            <a:off x="2521284" y="1692837"/>
            <a:ext cx="7210425" cy="3472327"/>
            <a:chOff x="790575" y="1676400"/>
            <a:chExt cx="7210425" cy="3472328"/>
          </a:xfrm>
        </p:grpSpPr>
        <p:sp>
          <p:nvSpPr>
            <p:cNvPr id="7" name="Rectangle 3"/>
            <p:cNvSpPr>
              <a:spLocks noChangeArrowheads="1"/>
            </p:cNvSpPr>
            <p:nvPr/>
          </p:nvSpPr>
          <p:spPr bwMode="auto">
            <a:xfrm>
              <a:off x="790575" y="1827213"/>
              <a:ext cx="1724831"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 </a:t>
              </a:r>
            </a:p>
          </p:txBody>
        </p:sp>
        <p:sp>
          <p:nvSpPr>
            <p:cNvPr id="8" name="Rectangle 4"/>
            <p:cNvSpPr>
              <a:spLocks noChangeArrowheads="1"/>
            </p:cNvSpPr>
            <p:nvPr/>
          </p:nvSpPr>
          <p:spPr bwMode="auto">
            <a:xfrm>
              <a:off x="4144609" y="1676400"/>
              <a:ext cx="2938463" cy="33972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latin typeface="Courier New" pitchFamily="49" charset="0"/>
                </a:rPr>
                <a:t>UNIQUE</a:t>
              </a:r>
              <a:r>
                <a:rPr lang="en-US" altLang="en-US" dirty="0"/>
                <a:t> constraint</a:t>
              </a:r>
            </a:p>
          </p:txBody>
        </p:sp>
        <p:sp>
          <p:nvSpPr>
            <p:cNvPr id="9" name="Freeform 5"/>
            <p:cNvSpPr>
              <a:spLocks/>
            </p:cNvSpPr>
            <p:nvPr/>
          </p:nvSpPr>
          <p:spPr bwMode="auto">
            <a:xfrm>
              <a:off x="3866193" y="1851292"/>
              <a:ext cx="325438" cy="379413"/>
            </a:xfrm>
            <a:custGeom>
              <a:avLst/>
              <a:gdLst>
                <a:gd name="T0" fmla="*/ 2147483646 w 205"/>
                <a:gd name="T1" fmla="*/ 0 h 301"/>
                <a:gd name="T2" fmla="*/ 0 w 205"/>
                <a:gd name="T3" fmla="*/ 0 h 301"/>
                <a:gd name="T4" fmla="*/ 0 w 205"/>
                <a:gd name="T5" fmla="*/ 2147483646 h 301"/>
                <a:gd name="T6" fmla="*/ 0 60000 65536"/>
                <a:gd name="T7" fmla="*/ 0 60000 65536"/>
                <a:gd name="T8" fmla="*/ 0 60000 65536"/>
                <a:gd name="T9" fmla="*/ 0 w 205"/>
                <a:gd name="T10" fmla="*/ 0 h 301"/>
                <a:gd name="T11" fmla="*/ 205 w 205"/>
                <a:gd name="T12" fmla="*/ 301 h 301"/>
              </a:gdLst>
              <a:ahLst/>
              <a:cxnLst>
                <a:cxn ang="T6">
                  <a:pos x="T0" y="T1"/>
                </a:cxn>
                <a:cxn ang="T7">
                  <a:pos x="T2" y="T3"/>
                </a:cxn>
                <a:cxn ang="T8">
                  <a:pos x="T4" y="T5"/>
                </a:cxn>
              </a:cxnLst>
              <a:rect l="T9" t="T10" r="T11" b="T12"/>
              <a:pathLst>
                <a:path w="205" h="301">
                  <a:moveTo>
                    <a:pt x="204" y="0"/>
                  </a:moveTo>
                  <a:lnTo>
                    <a:pt x="0" y="0"/>
                  </a:lnTo>
                  <a:lnTo>
                    <a:pt x="0" y="300"/>
                  </a:lnTo>
                </a:path>
              </a:pathLst>
            </a:custGeom>
            <a:noFill/>
            <a:ln w="28575" cap="rnd" cmpd="sng">
              <a:solidFill>
                <a:srgbClr val="F7941D"/>
              </a:solidFill>
              <a:prstDash val="solid"/>
              <a:round/>
              <a:headEnd type="none" w="med" len="med"/>
              <a:tailEnd type="triangle" w="lg" len="lg"/>
            </a:ln>
          </p:spPr>
          <p:txBody>
            <a:bodyPr/>
            <a:lstStyle/>
            <a:p>
              <a:endParaRPr lang="en-US" dirty="0"/>
            </a:p>
          </p:txBody>
        </p:sp>
        <p:sp>
          <p:nvSpPr>
            <p:cNvPr id="10" name="Rectangle 6"/>
            <p:cNvSpPr>
              <a:spLocks noChangeArrowheads="1"/>
            </p:cNvSpPr>
            <p:nvPr/>
          </p:nvSpPr>
          <p:spPr bwMode="auto">
            <a:xfrm>
              <a:off x="3733800" y="4114800"/>
              <a:ext cx="1914525" cy="312738"/>
            </a:xfrm>
            <a:prstGeom prst="rect">
              <a:avLst/>
            </a:prstGeom>
            <a:noFill/>
            <a:ln w="9525">
              <a:noFill/>
              <a:miter lim="800000"/>
              <a:headEnd/>
              <a:tailEnd/>
            </a:ln>
          </p:spPr>
          <p:txBody>
            <a:bodyPr lIns="92075" tIns="46038" rIns="92075" bIns="46038">
              <a:spAutoFit/>
            </a:bodyPr>
            <a:lstStyle/>
            <a:p>
              <a:pPr>
                <a:lnSpc>
                  <a:spcPct val="90000"/>
                </a:lnSpc>
              </a:pPr>
              <a:r>
                <a:rPr lang="en-US" altLang="en-US" sz="1600" dirty="0">
                  <a:latin typeface="Courier New" pitchFamily="49" charset="0"/>
                </a:rPr>
                <a:t>INSERT INTO</a:t>
              </a:r>
            </a:p>
          </p:txBody>
        </p:sp>
        <p:sp>
          <p:nvSpPr>
            <p:cNvPr id="11" name="Rectangle 7"/>
            <p:cNvSpPr>
              <a:spLocks noChangeArrowheads="1"/>
            </p:cNvSpPr>
            <p:nvPr/>
          </p:nvSpPr>
          <p:spPr bwMode="auto">
            <a:xfrm>
              <a:off x="4724400" y="4857750"/>
              <a:ext cx="3276600" cy="290978"/>
            </a:xfrm>
            <a:prstGeom prst="rect">
              <a:avLst/>
            </a:prstGeom>
            <a:noFill/>
            <a:ln w="9525">
              <a:noFill/>
              <a:miter lim="800000"/>
              <a:headEnd/>
              <a:tailEnd/>
            </a:ln>
          </p:spPr>
          <p:txBody>
            <a:bodyPr lIns="92075" tIns="46038" rIns="92075" bIns="46038">
              <a:spAutoFit/>
            </a:bodyPr>
            <a:lstStyle/>
            <a:p>
              <a:pPr>
                <a:lnSpc>
                  <a:spcPct val="70000"/>
                </a:lnSpc>
              </a:pPr>
              <a:r>
                <a:rPr lang="en-US" altLang="en-US" dirty="0">
                  <a:solidFill>
                    <a:schemeClr val="accent1"/>
                  </a:solidFill>
                </a:rPr>
                <a:t>Not allowed: already exists</a:t>
              </a:r>
            </a:p>
          </p:txBody>
        </p:sp>
        <p:sp>
          <p:nvSpPr>
            <p:cNvPr id="12" name="Rectangle 8"/>
            <p:cNvSpPr>
              <a:spLocks noChangeArrowheads="1"/>
            </p:cNvSpPr>
            <p:nvPr/>
          </p:nvSpPr>
          <p:spPr bwMode="auto">
            <a:xfrm>
              <a:off x="4648200" y="4476750"/>
              <a:ext cx="1801813" cy="33972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t>Allowed</a:t>
              </a:r>
            </a:p>
          </p:txBody>
        </p:sp>
        <p:sp>
          <p:nvSpPr>
            <p:cNvPr id="13" name="Line 9"/>
            <p:cNvSpPr>
              <a:spLocks noChangeShapeType="1"/>
            </p:cNvSpPr>
            <p:nvPr/>
          </p:nvSpPr>
          <p:spPr bwMode="auto">
            <a:xfrm flipV="1">
              <a:off x="4191000" y="4629150"/>
              <a:ext cx="450850" cy="1588"/>
            </a:xfrm>
            <a:prstGeom prst="line">
              <a:avLst/>
            </a:prstGeom>
            <a:noFill/>
            <a:ln w="28575">
              <a:solidFill>
                <a:srgbClr val="F7941D"/>
              </a:solidFill>
              <a:round/>
              <a:headEnd type="triangle" w="lg" len="lg"/>
              <a:tailEnd/>
            </a:ln>
          </p:spPr>
          <p:txBody>
            <a:bodyPr/>
            <a:lstStyle/>
            <a:p>
              <a:endParaRPr lang="en-US" dirty="0"/>
            </a:p>
          </p:txBody>
        </p:sp>
        <p:sp>
          <p:nvSpPr>
            <p:cNvPr id="14" name="Text Box 13"/>
            <p:cNvSpPr txBox="1">
              <a:spLocks noChangeArrowheads="1"/>
            </p:cNvSpPr>
            <p:nvPr/>
          </p:nvSpPr>
          <p:spPr bwMode="auto">
            <a:xfrm>
              <a:off x="914400" y="3733800"/>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5" name="AutoShape 14"/>
            <p:cNvSpPr>
              <a:spLocks noChangeArrowheads="1"/>
            </p:cNvSpPr>
            <p:nvPr/>
          </p:nvSpPr>
          <p:spPr bwMode="blackWhite">
            <a:xfrm>
              <a:off x="3429000" y="4038600"/>
              <a:ext cx="357188" cy="365125"/>
            </a:xfrm>
            <a:prstGeom prst="upArrow">
              <a:avLst>
                <a:gd name="adj1" fmla="val 50000"/>
                <a:gd name="adj2" fmla="val 51040"/>
              </a:avLst>
            </a:prstGeom>
            <a:solidFill>
              <a:srgbClr val="818286"/>
            </a:solidFill>
            <a:ln w="28575">
              <a:noFill/>
              <a:miter lim="800000"/>
              <a:headEnd/>
              <a:tailEnd/>
            </a:ln>
          </p:spPr>
          <p:txBody>
            <a:bodyPr wrap="none" anchor="ctr"/>
            <a:lstStyle/>
            <a:p>
              <a:pPr eaLnBrk="1" hangingPunct="1"/>
              <a:endParaRPr lang="en-IN" altLang="en-US" dirty="0"/>
            </a:p>
          </p:txBody>
        </p:sp>
        <p:pic>
          <p:nvPicPr>
            <p:cNvPr id="16" name="Picture 21" descr="C:\salome_official\projects\11gR2_SQL 1\screenshots\les10_21s_a.gif"/>
            <p:cNvPicPr>
              <a:picLocks noChangeAspect="1" noChangeArrowheads="1"/>
            </p:cNvPicPr>
            <p:nvPr/>
          </p:nvPicPr>
          <p:blipFill>
            <a:blip r:embed="rId3" cstate="print"/>
            <a:srcRect/>
            <a:stretch>
              <a:fillRect/>
            </a:stretch>
          </p:blipFill>
          <p:spPr bwMode="auto">
            <a:xfrm>
              <a:off x="952500" y="2305050"/>
              <a:ext cx="3463925" cy="1600200"/>
            </a:xfrm>
            <a:prstGeom prst="rect">
              <a:avLst/>
            </a:prstGeom>
            <a:noFill/>
            <a:ln w="28575">
              <a:solidFill>
                <a:srgbClr val="F7941D"/>
              </a:solidFill>
              <a:miter lim="800000"/>
              <a:headEnd/>
              <a:tailEnd/>
            </a:ln>
          </p:spPr>
        </p:pic>
        <p:pic>
          <p:nvPicPr>
            <p:cNvPr id="17" name="Picture 22" descr="C:\salome_official\projects\11gR2_SQL 1\screenshots\les10_21s_b.gif"/>
            <p:cNvPicPr>
              <a:picLocks noChangeAspect="1" noChangeArrowheads="1"/>
            </p:cNvPicPr>
            <p:nvPr/>
          </p:nvPicPr>
          <p:blipFill>
            <a:blip r:embed="rId4" cstate="print"/>
            <a:srcRect/>
            <a:stretch>
              <a:fillRect/>
            </a:stretch>
          </p:blipFill>
          <p:spPr bwMode="auto">
            <a:xfrm>
              <a:off x="1181100" y="4552950"/>
              <a:ext cx="2857500" cy="228600"/>
            </a:xfrm>
            <a:prstGeom prst="rect">
              <a:avLst/>
            </a:prstGeom>
            <a:noFill/>
            <a:ln w="28575">
              <a:solidFill>
                <a:srgbClr val="F7941D"/>
              </a:solidFill>
              <a:miter lim="800000"/>
              <a:headEnd/>
              <a:tailEnd/>
            </a:ln>
          </p:spPr>
        </p:pic>
        <p:pic>
          <p:nvPicPr>
            <p:cNvPr id="18" name="Picture 23" descr="C:\salome_official\projects\11gR2_SQL 1\screenshots\les10_21s_c.gif"/>
            <p:cNvPicPr>
              <a:picLocks noChangeAspect="1" noChangeArrowheads="1"/>
            </p:cNvPicPr>
            <p:nvPr/>
          </p:nvPicPr>
          <p:blipFill>
            <a:blip r:embed="rId5" cstate="print"/>
            <a:srcRect/>
            <a:stretch>
              <a:fillRect/>
            </a:stretch>
          </p:blipFill>
          <p:spPr bwMode="auto">
            <a:xfrm>
              <a:off x="1181100" y="4924425"/>
              <a:ext cx="2857500" cy="217488"/>
            </a:xfrm>
            <a:prstGeom prst="rect">
              <a:avLst/>
            </a:prstGeom>
            <a:noFill/>
            <a:ln w="28575">
              <a:solidFill>
                <a:srgbClr val="F7941D"/>
              </a:solidFill>
              <a:miter lim="800000"/>
              <a:headEnd/>
              <a:tailEnd/>
            </a:ln>
          </p:spPr>
        </p:pic>
        <p:sp>
          <p:nvSpPr>
            <p:cNvPr id="19" name="Line 9"/>
            <p:cNvSpPr>
              <a:spLocks noChangeShapeType="1"/>
            </p:cNvSpPr>
            <p:nvPr/>
          </p:nvSpPr>
          <p:spPr bwMode="auto">
            <a:xfrm flipV="1">
              <a:off x="4191000" y="4973638"/>
              <a:ext cx="450850" cy="1587"/>
            </a:xfrm>
            <a:prstGeom prst="line">
              <a:avLst/>
            </a:prstGeom>
            <a:noFill/>
            <a:ln w="28575">
              <a:solidFill>
                <a:srgbClr val="F7941D"/>
              </a:solidFill>
              <a:round/>
              <a:headEnd type="triangle" w="lg" len="lg"/>
              <a:tailEnd/>
            </a:ln>
          </p:spPr>
          <p:txBody>
            <a:bodyPr/>
            <a:lstStyle/>
            <a:p>
              <a:endParaRPr lang="en-US" dirty="0"/>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384</a:t>
            </a:fld>
            <a:endParaRPr lang="es-VE" dirty="0"/>
          </a:p>
        </p:txBody>
      </p:sp>
    </p:spTree>
    <p:extLst>
      <p:ext uri="{BB962C8B-B14F-4D97-AF65-F5344CB8AC3E}">
        <p14:creationId xmlns:p14="http://schemas.microsoft.com/office/powerpoint/2010/main" val="40105889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cs typeface="Courier New" pitchFamily="49" charset="0"/>
              </a:rPr>
              <a:t>UNIQUE</a:t>
            </a:r>
            <a:r>
              <a:rPr lang="en-US" altLang="en-US" dirty="0"/>
              <a:t> Constraint</a:t>
            </a:r>
            <a:endParaRPr lang="es-VE" dirty="0"/>
          </a:p>
        </p:txBody>
      </p:sp>
      <p:sp>
        <p:nvSpPr>
          <p:cNvPr id="3" name="Marcador de contenido 2"/>
          <p:cNvSpPr>
            <a:spLocks noGrp="1"/>
          </p:cNvSpPr>
          <p:nvPr>
            <p:ph idx="1"/>
          </p:nvPr>
        </p:nvSpPr>
        <p:spPr/>
        <p:txBody>
          <a:bodyPr/>
          <a:lstStyle/>
          <a:p>
            <a:pPr marL="0" indent="0">
              <a:buNone/>
            </a:pPr>
            <a:r>
              <a:rPr lang="en-US" altLang="en-US" dirty="0"/>
              <a:t>Define at either the table level or the column level:</a:t>
            </a:r>
          </a:p>
          <a:p>
            <a:pPr marL="0" indent="0">
              <a:buNone/>
            </a:pPr>
            <a:endParaRPr lang="es-VE" dirty="0"/>
          </a:p>
        </p:txBody>
      </p:sp>
      <p:grpSp>
        <p:nvGrpSpPr>
          <p:cNvPr id="4" name="Group 1"/>
          <p:cNvGrpSpPr/>
          <p:nvPr/>
        </p:nvGrpSpPr>
        <p:grpSpPr>
          <a:xfrm>
            <a:off x="2061964" y="2260914"/>
            <a:ext cx="8064896" cy="2785348"/>
            <a:chOff x="2061964" y="1794933"/>
            <a:chExt cx="8064896" cy="2785348"/>
          </a:xfrm>
          <a:solidFill>
            <a:srgbClr val="F7941D"/>
          </a:solidFill>
        </p:grpSpPr>
        <p:sp>
          <p:nvSpPr>
            <p:cNvPr id="5" name="Content Placeholder 2"/>
            <p:cNvSpPr txBox="1">
              <a:spLocks/>
            </p:cNvSpPr>
            <p:nvPr/>
          </p:nvSpPr>
          <p:spPr bwMode="gray">
            <a:xfrm>
              <a:off x="2061964" y="1794933"/>
              <a:ext cx="8064896" cy="2785348"/>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CREATE TABLE employees(</a:t>
              </a:r>
            </a:p>
            <a:p>
              <a:pPr eaLnBrk="1" hangingPunct="1">
                <a:defRPr/>
              </a:pPr>
              <a:r>
                <a:rPr lang="en-US" altLang="en-US" b="1" dirty="0">
                  <a:solidFill>
                    <a:schemeClr val="tx1">
                      <a:lumMod val="75000"/>
                    </a:schemeClr>
                  </a:solidFill>
                  <a:latin typeface="Courier New" panose="02070309020205020404" pitchFamily="49" charset="0"/>
                </a:rPr>
                <a:t>    employee_id      NUMBER(6),</a:t>
              </a:r>
            </a:p>
            <a:p>
              <a:pPr eaLnBrk="1" hangingPunct="1">
                <a:defRPr/>
              </a:pPr>
              <a:r>
                <a:rPr lang="en-US" altLang="en-US" b="1" dirty="0">
                  <a:solidFill>
                    <a:schemeClr val="tx1">
                      <a:lumMod val="75000"/>
                    </a:schemeClr>
                  </a:solidFill>
                  <a:latin typeface="Courier New" panose="02070309020205020404" pitchFamily="49" charset="0"/>
                </a:rPr>
                <a:t>    last_name        VARCHAR2(25) NOT NULL,</a:t>
              </a:r>
            </a:p>
            <a:p>
              <a:pPr eaLnBrk="1" hangingPunct="1">
                <a:defRPr/>
              </a:pPr>
              <a:r>
                <a:rPr lang="en-US" altLang="en-US" b="1" dirty="0">
                  <a:solidFill>
                    <a:schemeClr val="tx1">
                      <a:lumMod val="75000"/>
                    </a:schemeClr>
                  </a:solidFill>
                  <a:latin typeface="Courier New" panose="02070309020205020404" pitchFamily="49" charset="0"/>
                </a:rPr>
                <a:t>    email            VARCHAR2(25),</a:t>
              </a:r>
            </a:p>
            <a:p>
              <a:pPr eaLnBrk="1" hangingPunct="1">
                <a:defRPr/>
              </a:pPr>
              <a:r>
                <a:rPr lang="en-US" altLang="en-US" b="1" dirty="0">
                  <a:solidFill>
                    <a:schemeClr val="tx1">
                      <a:lumMod val="75000"/>
                    </a:schemeClr>
                  </a:solidFill>
                  <a:latin typeface="Courier New" panose="02070309020205020404" pitchFamily="49" charset="0"/>
                </a:rPr>
                <a:t>    salary           NUMBER(8,2),</a:t>
              </a:r>
            </a:p>
            <a:p>
              <a:pPr eaLnBrk="1" hangingPunct="1">
                <a:defRPr/>
              </a:pPr>
              <a:r>
                <a:rPr lang="en-US" altLang="en-US" b="1" dirty="0">
                  <a:solidFill>
                    <a:schemeClr val="tx1">
                      <a:lumMod val="75000"/>
                    </a:schemeClr>
                  </a:solidFill>
                  <a:latin typeface="Courier New" panose="02070309020205020404" pitchFamily="49" charset="0"/>
                </a:rPr>
                <a:t>    commission_pct   NUMBER(2,2),</a:t>
              </a:r>
            </a:p>
            <a:p>
              <a:pPr eaLnBrk="1" hangingPunct="1">
                <a:defRPr/>
              </a:pPr>
              <a:r>
                <a:rPr lang="en-US" altLang="en-US" b="1" dirty="0">
                  <a:solidFill>
                    <a:schemeClr val="tx1">
                      <a:lumMod val="75000"/>
                    </a:schemeClr>
                  </a:solidFill>
                  <a:latin typeface="Courier New" panose="02070309020205020404" pitchFamily="49" charset="0"/>
                </a:rPr>
                <a:t>    hire_date        DATE NOT NULL,</a:t>
              </a:r>
            </a:p>
            <a:p>
              <a:pPr eaLnBrk="1" hangingPunct="1">
                <a:defRPr/>
              </a:pPr>
              <a:r>
                <a:rPr lang="en-US" altLang="en-US" b="1" dirty="0">
                  <a:solidFill>
                    <a:schemeClr val="tx1">
                      <a:lumMod val="75000"/>
                    </a:schemeClr>
                  </a:solidFill>
                  <a:latin typeface="Courier New" panose="02070309020205020404" pitchFamily="49" charset="0"/>
                </a:rPr>
                <a:t>    ...  </a:t>
              </a:r>
            </a:p>
            <a:p>
              <a:pPr eaLnBrk="1" hangingPunct="1">
                <a:defRPr/>
              </a:pPr>
              <a:r>
                <a:rPr lang="en-US" altLang="en-US" b="1" dirty="0">
                  <a:solidFill>
                    <a:schemeClr val="tx1">
                      <a:lumMod val="75000"/>
                    </a:schemeClr>
                  </a:solidFill>
                  <a:latin typeface="Courier New" panose="02070309020205020404" pitchFamily="49" charset="0"/>
                </a:rPr>
                <a:t>    CONSTRAINT emp_email_uk UNIQUE(email));</a:t>
              </a:r>
            </a:p>
          </p:txBody>
        </p:sp>
        <p:sp>
          <p:nvSpPr>
            <p:cNvPr id="6" name="Rectangle 5"/>
            <p:cNvSpPr>
              <a:spLocks noChangeArrowheads="1"/>
            </p:cNvSpPr>
            <p:nvPr/>
          </p:nvSpPr>
          <p:spPr bwMode="gray">
            <a:xfrm>
              <a:off x="2589213" y="4195763"/>
              <a:ext cx="5751513" cy="28575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sp>
        <p:nvSpPr>
          <p:cNvPr id="7" name="Marcador de número de diapositiva 6"/>
          <p:cNvSpPr>
            <a:spLocks noGrp="1"/>
          </p:cNvSpPr>
          <p:nvPr>
            <p:ph type="sldNum" sz="quarter" idx="12"/>
          </p:nvPr>
        </p:nvSpPr>
        <p:spPr/>
        <p:txBody>
          <a:bodyPr/>
          <a:lstStyle/>
          <a:p>
            <a:fld id="{3F142242-9245-470F-9EB3-514B6C674675}" type="slidenum">
              <a:rPr lang="es-VE" smtClean="0"/>
              <a:pPr/>
              <a:t>385</a:t>
            </a:fld>
            <a:endParaRPr lang="es-VE" dirty="0"/>
          </a:p>
        </p:txBody>
      </p:sp>
    </p:spTree>
    <p:extLst>
      <p:ext uri="{BB962C8B-B14F-4D97-AF65-F5344CB8AC3E}">
        <p14:creationId xmlns:p14="http://schemas.microsoft.com/office/powerpoint/2010/main" val="188979841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PRIMARY</a:t>
            </a:r>
            <a:r>
              <a:rPr lang="en-US" altLang="en-US" dirty="0"/>
              <a:t> </a:t>
            </a:r>
            <a:r>
              <a:rPr lang="en-US" altLang="en-US" dirty="0">
                <a:latin typeface="Courier New" pitchFamily="49" charset="0"/>
              </a:rPr>
              <a:t>KEY</a:t>
            </a:r>
            <a:r>
              <a:rPr lang="en-US" altLang="en-US" dirty="0"/>
              <a:t> Constraint</a:t>
            </a:r>
            <a:endParaRPr lang="es-VE" dirty="0"/>
          </a:p>
        </p:txBody>
      </p:sp>
      <p:grpSp>
        <p:nvGrpSpPr>
          <p:cNvPr id="4" name="Group 1"/>
          <p:cNvGrpSpPr>
            <a:grpSpLocks/>
          </p:cNvGrpSpPr>
          <p:nvPr/>
        </p:nvGrpSpPr>
        <p:grpSpPr bwMode="auto">
          <a:xfrm>
            <a:off x="2847976" y="1578224"/>
            <a:ext cx="6492875" cy="4664075"/>
            <a:chOff x="1125538" y="1376363"/>
            <a:chExt cx="6494462" cy="4664075"/>
          </a:xfrm>
        </p:grpSpPr>
        <p:sp>
          <p:nvSpPr>
            <p:cNvPr id="5" name="Rectangle 3"/>
            <p:cNvSpPr>
              <a:spLocks noChangeArrowheads="1"/>
            </p:cNvSpPr>
            <p:nvPr/>
          </p:nvSpPr>
          <p:spPr bwMode="auto">
            <a:xfrm>
              <a:off x="1223963" y="1562100"/>
              <a:ext cx="1949728"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DEPARTMENTS</a:t>
              </a:r>
              <a:r>
                <a:rPr lang="en-US" altLang="en-US" sz="2000" dirty="0"/>
                <a:t> </a:t>
              </a:r>
            </a:p>
          </p:txBody>
        </p:sp>
        <p:sp>
          <p:nvSpPr>
            <p:cNvPr id="6" name="Rectangle 4"/>
            <p:cNvSpPr>
              <a:spLocks noChangeArrowheads="1"/>
            </p:cNvSpPr>
            <p:nvPr/>
          </p:nvSpPr>
          <p:spPr bwMode="auto">
            <a:xfrm>
              <a:off x="3640138" y="1376363"/>
              <a:ext cx="2938462" cy="349199"/>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solidFill>
                    <a:srgbClr val="F7941D"/>
                  </a:solidFill>
                  <a:latin typeface="Courier New" pitchFamily="49" charset="0"/>
                </a:rPr>
                <a:t>PRIMARY KEY</a:t>
              </a:r>
            </a:p>
          </p:txBody>
        </p:sp>
        <p:sp>
          <p:nvSpPr>
            <p:cNvPr id="7" name="Freeform 5"/>
            <p:cNvSpPr>
              <a:spLocks/>
            </p:cNvSpPr>
            <p:nvPr/>
          </p:nvSpPr>
          <p:spPr bwMode="auto">
            <a:xfrm>
              <a:off x="3335338" y="1547813"/>
              <a:ext cx="325437" cy="376237"/>
            </a:xfrm>
            <a:custGeom>
              <a:avLst/>
              <a:gdLst>
                <a:gd name="T0" fmla="*/ 2147483646 w 205"/>
                <a:gd name="T1" fmla="*/ 0 h 237"/>
                <a:gd name="T2" fmla="*/ 0 w 205"/>
                <a:gd name="T3" fmla="*/ 0 h 237"/>
                <a:gd name="T4" fmla="*/ 0 w 205"/>
                <a:gd name="T5" fmla="*/ 2147483646 h 237"/>
                <a:gd name="T6" fmla="*/ 0 60000 65536"/>
                <a:gd name="T7" fmla="*/ 0 60000 65536"/>
                <a:gd name="T8" fmla="*/ 0 60000 65536"/>
                <a:gd name="T9" fmla="*/ 0 w 205"/>
                <a:gd name="T10" fmla="*/ 0 h 237"/>
                <a:gd name="T11" fmla="*/ 205 w 205"/>
                <a:gd name="T12" fmla="*/ 237 h 237"/>
              </a:gdLst>
              <a:ahLst/>
              <a:cxnLst>
                <a:cxn ang="T6">
                  <a:pos x="T0" y="T1"/>
                </a:cxn>
                <a:cxn ang="T7">
                  <a:pos x="T2" y="T3"/>
                </a:cxn>
                <a:cxn ang="T8">
                  <a:pos x="T4" y="T5"/>
                </a:cxn>
              </a:cxnLst>
              <a:rect l="T9" t="T10" r="T11" b="T12"/>
              <a:pathLst>
                <a:path w="205" h="237">
                  <a:moveTo>
                    <a:pt x="204" y="0"/>
                  </a:moveTo>
                  <a:lnTo>
                    <a:pt x="0" y="0"/>
                  </a:lnTo>
                  <a:lnTo>
                    <a:pt x="0" y="236"/>
                  </a:lnTo>
                </a:path>
              </a:pathLst>
            </a:custGeom>
            <a:noFill/>
            <a:ln w="28575" cap="rnd" cmpd="sng">
              <a:solidFill>
                <a:srgbClr val="F7941D"/>
              </a:solidFill>
              <a:prstDash val="solid"/>
              <a:round/>
              <a:headEnd type="none" w="lg" len="lg"/>
              <a:tailEnd type="triangle" w="lg" len="lg"/>
            </a:ln>
          </p:spPr>
          <p:txBody>
            <a:bodyPr/>
            <a:lstStyle/>
            <a:p>
              <a:endParaRPr lang="en-US" dirty="0"/>
            </a:p>
          </p:txBody>
        </p:sp>
        <p:sp>
          <p:nvSpPr>
            <p:cNvPr id="8" name="Rectangle 6"/>
            <p:cNvSpPr>
              <a:spLocks noChangeArrowheads="1"/>
            </p:cNvSpPr>
            <p:nvPr/>
          </p:nvSpPr>
          <p:spPr bwMode="auto">
            <a:xfrm>
              <a:off x="4554538" y="4157663"/>
              <a:ext cx="2593975" cy="33972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latin typeface="Courier New" pitchFamily="49" charset="0"/>
                </a:rPr>
                <a:t>INSERT INTO</a:t>
              </a:r>
            </a:p>
          </p:txBody>
        </p:sp>
        <p:sp>
          <p:nvSpPr>
            <p:cNvPr id="9" name="Rectangle 7"/>
            <p:cNvSpPr>
              <a:spLocks noChangeArrowheads="1"/>
            </p:cNvSpPr>
            <p:nvPr/>
          </p:nvSpPr>
          <p:spPr bwMode="auto">
            <a:xfrm>
              <a:off x="1125538" y="4111625"/>
              <a:ext cx="2119312" cy="58737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latin typeface="+mn-lt"/>
                </a:rPr>
                <a:t>Not allowed</a:t>
              </a:r>
            </a:p>
            <a:p>
              <a:pPr>
                <a:lnSpc>
                  <a:spcPct val="90000"/>
                </a:lnSpc>
              </a:pPr>
              <a:r>
                <a:rPr lang="en-US" altLang="en-US" dirty="0"/>
                <a:t>(null value)</a:t>
              </a:r>
            </a:p>
          </p:txBody>
        </p:sp>
        <p:sp>
          <p:nvSpPr>
            <p:cNvPr id="10" name="Rectangle 10"/>
            <p:cNvSpPr>
              <a:spLocks noChangeArrowheads="1"/>
            </p:cNvSpPr>
            <p:nvPr/>
          </p:nvSpPr>
          <p:spPr bwMode="auto">
            <a:xfrm>
              <a:off x="1887538" y="5453063"/>
              <a:ext cx="2593975" cy="58737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latin typeface="+mn-lt"/>
                </a:rPr>
                <a:t>Not allowed </a:t>
              </a:r>
            </a:p>
            <a:p>
              <a:pPr>
                <a:lnSpc>
                  <a:spcPct val="90000"/>
                </a:lnSpc>
              </a:pPr>
              <a:r>
                <a:rPr lang="en-US" altLang="en-US" dirty="0"/>
                <a:t>(50 already exists)</a:t>
              </a:r>
            </a:p>
          </p:txBody>
        </p:sp>
        <p:sp>
          <p:nvSpPr>
            <p:cNvPr id="11" name="AutoShape 16"/>
            <p:cNvSpPr>
              <a:spLocks noChangeArrowheads="1"/>
            </p:cNvSpPr>
            <p:nvPr/>
          </p:nvSpPr>
          <p:spPr bwMode="blackWhite">
            <a:xfrm>
              <a:off x="4249738" y="4157663"/>
              <a:ext cx="357187" cy="365125"/>
            </a:xfrm>
            <a:prstGeom prst="upArrow">
              <a:avLst>
                <a:gd name="adj1" fmla="val 50000"/>
                <a:gd name="adj2" fmla="val 51040"/>
              </a:avLst>
            </a:prstGeom>
            <a:solidFill>
              <a:srgbClr val="818286"/>
            </a:solidFill>
            <a:ln w="28575">
              <a:noFill/>
              <a:miter lim="800000"/>
              <a:headEnd/>
              <a:tailEnd/>
            </a:ln>
          </p:spPr>
          <p:txBody>
            <a:bodyPr wrap="none" anchor="ctr"/>
            <a:lstStyle/>
            <a:p>
              <a:pPr eaLnBrk="1" hangingPunct="1"/>
              <a:endParaRPr lang="en-IN" altLang="en-US" dirty="0"/>
            </a:p>
          </p:txBody>
        </p:sp>
        <p:pic>
          <p:nvPicPr>
            <p:cNvPr id="12" name="Picture 22" descr="C:\salome_official\projects\11gR2_SQL 1\screenshots\les10_23s_a.gif"/>
            <p:cNvPicPr>
              <a:picLocks noChangeAspect="1" noChangeArrowheads="1"/>
            </p:cNvPicPr>
            <p:nvPr/>
          </p:nvPicPr>
          <p:blipFill>
            <a:blip r:embed="rId3" cstate="print"/>
            <a:srcRect/>
            <a:stretch>
              <a:fillRect/>
            </a:stretch>
          </p:blipFill>
          <p:spPr bwMode="auto">
            <a:xfrm>
              <a:off x="2478088" y="4681538"/>
              <a:ext cx="4800600" cy="228600"/>
            </a:xfrm>
            <a:prstGeom prst="rect">
              <a:avLst/>
            </a:prstGeom>
            <a:noFill/>
            <a:ln w="28575">
              <a:solidFill>
                <a:srgbClr val="F7941D"/>
              </a:solidFill>
              <a:miter lim="800000"/>
              <a:headEnd/>
              <a:tailEnd/>
            </a:ln>
          </p:spPr>
        </p:pic>
        <p:pic>
          <p:nvPicPr>
            <p:cNvPr id="13" name="Picture 23" descr="C:\salome_official\projects\11gR2_SQL 1\screenshots\intro_s17_a.gif"/>
            <p:cNvPicPr>
              <a:picLocks noChangeAspect="1" noChangeArrowheads="1"/>
            </p:cNvPicPr>
            <p:nvPr/>
          </p:nvPicPr>
          <p:blipFill>
            <a:blip r:embed="rId4" cstate="print"/>
            <a:srcRect/>
            <a:stretch>
              <a:fillRect/>
            </a:stretch>
          </p:blipFill>
          <p:spPr bwMode="auto">
            <a:xfrm>
              <a:off x="2259013" y="1957388"/>
              <a:ext cx="5360987" cy="2057400"/>
            </a:xfrm>
            <a:prstGeom prst="rect">
              <a:avLst/>
            </a:prstGeom>
            <a:noFill/>
            <a:ln w="28575">
              <a:solidFill>
                <a:srgbClr val="F7941D"/>
              </a:solidFill>
              <a:miter lim="800000"/>
              <a:headEnd/>
              <a:tailEnd/>
            </a:ln>
          </p:spPr>
        </p:pic>
        <p:pic>
          <p:nvPicPr>
            <p:cNvPr id="14" name="Picture 25" descr="C:\salome_official\projects\11gR2_SQL 1\screenshots\les10_23s_b.gif"/>
            <p:cNvPicPr>
              <a:picLocks noChangeAspect="1" noChangeArrowheads="1"/>
            </p:cNvPicPr>
            <p:nvPr/>
          </p:nvPicPr>
          <p:blipFill>
            <a:blip r:embed="rId5" cstate="print"/>
            <a:srcRect/>
            <a:stretch>
              <a:fillRect/>
            </a:stretch>
          </p:blipFill>
          <p:spPr bwMode="auto">
            <a:xfrm>
              <a:off x="2478088" y="4986338"/>
              <a:ext cx="4800600" cy="228600"/>
            </a:xfrm>
            <a:prstGeom prst="rect">
              <a:avLst/>
            </a:prstGeom>
            <a:noFill/>
            <a:ln w="28575">
              <a:solidFill>
                <a:srgbClr val="F7941D"/>
              </a:solidFill>
              <a:miter lim="800000"/>
              <a:headEnd/>
              <a:tailEnd/>
            </a:ln>
          </p:spPr>
        </p:pic>
      </p:grpSp>
      <p:cxnSp>
        <p:nvCxnSpPr>
          <p:cNvPr id="15" name="Elbow Connector 17"/>
          <p:cNvCxnSpPr/>
          <p:nvPr/>
        </p:nvCxnSpPr>
        <p:spPr bwMode="auto">
          <a:xfrm rot="16200000" flipH="1">
            <a:off x="4189412" y="4596060"/>
            <a:ext cx="304800" cy="304800"/>
          </a:xfrm>
          <a:prstGeom prst="bentConnector3">
            <a:avLst>
              <a:gd name="adj1" fmla="val -943"/>
            </a:avLst>
          </a:prstGeom>
          <a:noFill/>
          <a:ln w="28575" cap="rnd" cmpd="sng">
            <a:solidFill>
              <a:srgbClr val="F7941D"/>
            </a:solidFill>
            <a:prstDash val="solid"/>
            <a:round/>
            <a:headEnd type="none" w="lg" len="lg"/>
            <a:tailEnd type="triangle" w="lg" len="lg"/>
          </a:ln>
        </p:spPr>
      </p:cxnSp>
      <p:cxnSp>
        <p:nvCxnSpPr>
          <p:cNvPr id="16" name="Elbow Connector 20"/>
          <p:cNvCxnSpPr/>
          <p:nvPr/>
        </p:nvCxnSpPr>
        <p:spPr bwMode="auto">
          <a:xfrm rot="5400000" flipH="1" flipV="1">
            <a:off x="4989512" y="5472360"/>
            <a:ext cx="457200" cy="381000"/>
          </a:xfrm>
          <a:prstGeom prst="bentConnector3">
            <a:avLst>
              <a:gd name="adj1" fmla="val 943"/>
            </a:avLst>
          </a:prstGeom>
          <a:noFill/>
          <a:ln w="28575" cap="rnd" cmpd="sng">
            <a:solidFill>
              <a:srgbClr val="F7941D"/>
            </a:solidFill>
            <a:prstDash val="solid"/>
            <a:round/>
            <a:headEnd type="none" w="lg" len="lg"/>
            <a:tailEnd type="triangle" w="lg" len="lg"/>
          </a:ln>
        </p:spPr>
      </p:cxnSp>
      <p:sp>
        <p:nvSpPr>
          <p:cNvPr id="3" name="Marcador de número de diapositiva 2"/>
          <p:cNvSpPr>
            <a:spLocks noGrp="1"/>
          </p:cNvSpPr>
          <p:nvPr>
            <p:ph type="sldNum" sz="quarter" idx="12"/>
          </p:nvPr>
        </p:nvSpPr>
        <p:spPr/>
        <p:txBody>
          <a:bodyPr/>
          <a:lstStyle/>
          <a:p>
            <a:fld id="{3F142242-9245-470F-9EB3-514B6C674675}" type="slidenum">
              <a:rPr lang="es-VE" smtClean="0"/>
              <a:pPr/>
              <a:t>386</a:t>
            </a:fld>
            <a:endParaRPr lang="es-VE" dirty="0"/>
          </a:p>
        </p:txBody>
      </p:sp>
    </p:spTree>
    <p:extLst>
      <p:ext uri="{BB962C8B-B14F-4D97-AF65-F5344CB8AC3E}">
        <p14:creationId xmlns:p14="http://schemas.microsoft.com/office/powerpoint/2010/main" val="184456870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Constraint</a:t>
            </a:r>
            <a:endParaRPr lang="es-VE" dirty="0"/>
          </a:p>
        </p:txBody>
      </p:sp>
      <p:grpSp>
        <p:nvGrpSpPr>
          <p:cNvPr id="4" name="Group 1"/>
          <p:cNvGrpSpPr/>
          <p:nvPr/>
        </p:nvGrpSpPr>
        <p:grpSpPr>
          <a:xfrm>
            <a:off x="2008617" y="1099882"/>
            <a:ext cx="8322516" cy="5235749"/>
            <a:chOff x="2016239" y="860251"/>
            <a:chExt cx="8322516" cy="5235749"/>
          </a:xfrm>
        </p:grpSpPr>
        <p:sp>
          <p:nvSpPr>
            <p:cNvPr id="5" name="Rectangle 3"/>
            <p:cNvSpPr>
              <a:spLocks noChangeArrowheads="1"/>
            </p:cNvSpPr>
            <p:nvPr/>
          </p:nvSpPr>
          <p:spPr bwMode="auto">
            <a:xfrm>
              <a:off x="3786188" y="860251"/>
              <a:ext cx="1949252"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DEPARTMENTS</a:t>
              </a:r>
              <a:r>
                <a:rPr lang="en-US" altLang="en-US" sz="2000" dirty="0"/>
                <a:t> </a:t>
              </a:r>
            </a:p>
          </p:txBody>
        </p:sp>
        <p:sp>
          <p:nvSpPr>
            <p:cNvPr id="6" name="Rectangle 4"/>
            <p:cNvSpPr>
              <a:spLocks noChangeArrowheads="1"/>
            </p:cNvSpPr>
            <p:nvPr/>
          </p:nvSpPr>
          <p:spPr bwMode="auto">
            <a:xfrm>
              <a:off x="3729633" y="3048528"/>
              <a:ext cx="1570943" cy="400752"/>
            </a:xfrm>
            <a:prstGeom prst="rect">
              <a:avLst/>
            </a:prstGeom>
            <a:noFill/>
            <a:ln w="9525">
              <a:noFill/>
              <a:miter lim="800000"/>
              <a:headEnd/>
              <a:tailEnd/>
            </a:ln>
          </p:spPr>
          <p:txBody>
            <a:bodyPr wrap="none" lIns="92075" tIns="46038" rIns="92075" bIns="46038">
              <a:spAutoFit/>
            </a:bodyPr>
            <a:lstStyle/>
            <a:p>
              <a:r>
                <a:rPr lang="en-US" altLang="en-US" sz="2000" dirty="0">
                  <a:latin typeface="Courier New" pitchFamily="49" charset="0"/>
                </a:rPr>
                <a:t>EMPLOYEES</a:t>
              </a:r>
            </a:p>
          </p:txBody>
        </p:sp>
        <p:sp>
          <p:nvSpPr>
            <p:cNvPr id="7" name="Line 5"/>
            <p:cNvSpPr>
              <a:spLocks noChangeShapeType="1"/>
            </p:cNvSpPr>
            <p:nvPr/>
          </p:nvSpPr>
          <p:spPr bwMode="auto">
            <a:xfrm flipH="1">
              <a:off x="7744421" y="3606800"/>
              <a:ext cx="455612" cy="0"/>
            </a:xfrm>
            <a:prstGeom prst="line">
              <a:avLst/>
            </a:prstGeom>
            <a:noFill/>
            <a:ln w="28575">
              <a:solidFill>
                <a:schemeClr val="tx1"/>
              </a:solidFill>
              <a:round/>
              <a:headEnd/>
              <a:tailEnd type="triangle" w="lg" len="lg"/>
            </a:ln>
          </p:spPr>
          <p:txBody>
            <a:bodyPr/>
            <a:lstStyle/>
            <a:p>
              <a:endParaRPr lang="en-US" dirty="0"/>
            </a:p>
          </p:txBody>
        </p:sp>
        <p:sp>
          <p:nvSpPr>
            <p:cNvPr id="8" name="Rectangle 6"/>
            <p:cNvSpPr>
              <a:spLocks noChangeArrowheads="1"/>
            </p:cNvSpPr>
            <p:nvPr/>
          </p:nvSpPr>
          <p:spPr bwMode="auto">
            <a:xfrm>
              <a:off x="8158758" y="3454400"/>
              <a:ext cx="1333500" cy="58737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latin typeface="Courier New" pitchFamily="49" charset="0"/>
                </a:rPr>
                <a:t>FOREIGN</a:t>
              </a:r>
              <a:br>
                <a:rPr lang="en-US" altLang="en-US" dirty="0">
                  <a:latin typeface="Courier New" pitchFamily="49" charset="0"/>
                </a:rPr>
              </a:br>
              <a:r>
                <a:rPr lang="en-US" altLang="en-US" dirty="0">
                  <a:latin typeface="Courier New" pitchFamily="49" charset="0"/>
                </a:rPr>
                <a:t>KEY</a:t>
              </a:r>
            </a:p>
          </p:txBody>
        </p:sp>
        <p:sp>
          <p:nvSpPr>
            <p:cNvPr id="9" name="Freeform 7"/>
            <p:cNvSpPr>
              <a:spLocks/>
            </p:cNvSpPr>
            <p:nvPr/>
          </p:nvSpPr>
          <p:spPr bwMode="gray">
            <a:xfrm>
              <a:off x="5263158" y="2692400"/>
              <a:ext cx="1752600" cy="766763"/>
            </a:xfrm>
            <a:custGeom>
              <a:avLst/>
              <a:gdLst>
                <a:gd name="T0" fmla="*/ 0 w 2741"/>
                <a:gd name="T1" fmla="*/ 0 h 309"/>
                <a:gd name="T2" fmla="*/ 0 w 2741"/>
                <a:gd name="T3" fmla="*/ 2147483646 h 309"/>
                <a:gd name="T4" fmla="*/ 2147483646 w 2741"/>
                <a:gd name="T5" fmla="*/ 2147483646 h 309"/>
                <a:gd name="T6" fmla="*/ 2147483646 w 2741"/>
                <a:gd name="T7" fmla="*/ 2147483646 h 309"/>
                <a:gd name="T8" fmla="*/ 0 60000 65536"/>
                <a:gd name="T9" fmla="*/ 0 60000 65536"/>
                <a:gd name="T10" fmla="*/ 0 60000 65536"/>
                <a:gd name="T11" fmla="*/ 0 60000 65536"/>
                <a:gd name="T12" fmla="*/ 0 w 2741"/>
                <a:gd name="T13" fmla="*/ 0 h 309"/>
                <a:gd name="T14" fmla="*/ 2741 w 2741"/>
                <a:gd name="T15" fmla="*/ 309 h 309"/>
              </a:gdLst>
              <a:ahLst/>
              <a:cxnLst>
                <a:cxn ang="T8">
                  <a:pos x="T0" y="T1"/>
                </a:cxn>
                <a:cxn ang="T9">
                  <a:pos x="T2" y="T3"/>
                </a:cxn>
                <a:cxn ang="T10">
                  <a:pos x="T4" y="T5"/>
                </a:cxn>
                <a:cxn ang="T11">
                  <a:pos x="T6" y="T7"/>
                </a:cxn>
              </a:cxnLst>
              <a:rect l="T12" t="T13" r="T14" b="T15"/>
              <a:pathLst>
                <a:path w="2741" h="309">
                  <a:moveTo>
                    <a:pt x="0" y="0"/>
                  </a:moveTo>
                  <a:lnTo>
                    <a:pt x="0" y="153"/>
                  </a:lnTo>
                  <a:lnTo>
                    <a:pt x="2740" y="153"/>
                  </a:lnTo>
                  <a:lnTo>
                    <a:pt x="2740" y="308"/>
                  </a:lnTo>
                </a:path>
              </a:pathLst>
            </a:custGeom>
            <a:noFill/>
            <a:ln w="28575" cap="rnd" cmpd="sng">
              <a:solidFill>
                <a:srgbClr val="F7941D"/>
              </a:solidFill>
              <a:prstDash val="solid"/>
              <a:round/>
              <a:headEnd type="triangle" w="lg" len="lg"/>
              <a:tailEnd type="triangle" w="lg" len="lg"/>
            </a:ln>
          </p:spPr>
          <p:txBody>
            <a:bodyPr/>
            <a:lstStyle/>
            <a:p>
              <a:endParaRPr lang="en-US" dirty="0"/>
            </a:p>
          </p:txBody>
        </p:sp>
        <p:sp>
          <p:nvSpPr>
            <p:cNvPr id="10" name="Rectangle 8"/>
            <p:cNvSpPr>
              <a:spLocks noChangeArrowheads="1"/>
            </p:cNvSpPr>
            <p:nvPr/>
          </p:nvSpPr>
          <p:spPr bwMode="auto">
            <a:xfrm>
              <a:off x="5557838" y="5146675"/>
              <a:ext cx="2593975" cy="33972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latin typeface="Courier New" pitchFamily="49" charset="0"/>
                </a:rPr>
                <a:t>INSERT INTO</a:t>
              </a:r>
            </a:p>
          </p:txBody>
        </p:sp>
        <p:sp>
          <p:nvSpPr>
            <p:cNvPr id="11" name="Rectangle 9"/>
            <p:cNvSpPr>
              <a:spLocks noChangeArrowheads="1"/>
            </p:cNvSpPr>
            <p:nvPr/>
          </p:nvSpPr>
          <p:spPr bwMode="auto">
            <a:xfrm>
              <a:off x="8302627" y="5072557"/>
              <a:ext cx="2036128" cy="484877"/>
            </a:xfrm>
            <a:prstGeom prst="rect">
              <a:avLst/>
            </a:prstGeom>
            <a:noFill/>
            <a:ln w="9525">
              <a:noFill/>
              <a:miter lim="800000"/>
              <a:headEnd/>
              <a:tailEnd/>
            </a:ln>
          </p:spPr>
          <p:txBody>
            <a:bodyPr lIns="92075" tIns="46038" rIns="92075" bIns="46038">
              <a:spAutoFit/>
            </a:bodyPr>
            <a:lstStyle/>
            <a:p>
              <a:pPr>
                <a:lnSpc>
                  <a:spcPct val="70000"/>
                </a:lnSpc>
              </a:pPr>
              <a:r>
                <a:rPr lang="en-US" altLang="en-US" dirty="0"/>
                <a:t>Not allowed</a:t>
              </a:r>
              <a:br>
                <a:rPr lang="en-US" altLang="en-US" dirty="0"/>
              </a:br>
              <a:r>
                <a:rPr lang="en-US" altLang="en-US" dirty="0"/>
                <a:t>(9 does not exist)</a:t>
              </a:r>
            </a:p>
          </p:txBody>
        </p:sp>
        <p:sp>
          <p:nvSpPr>
            <p:cNvPr id="12" name="Rectangle 11"/>
            <p:cNvSpPr>
              <a:spLocks noChangeArrowheads="1"/>
            </p:cNvSpPr>
            <p:nvPr/>
          </p:nvSpPr>
          <p:spPr bwMode="auto">
            <a:xfrm>
              <a:off x="8224838" y="5756275"/>
              <a:ext cx="1079500" cy="339725"/>
            </a:xfrm>
            <a:prstGeom prst="rect">
              <a:avLst/>
            </a:prstGeom>
            <a:noFill/>
            <a:ln w="9525">
              <a:noFill/>
              <a:miter lim="800000"/>
              <a:headEnd/>
              <a:tailEnd/>
            </a:ln>
          </p:spPr>
          <p:txBody>
            <a:bodyPr lIns="92075" tIns="46038" rIns="92075" bIns="46038">
              <a:spAutoFit/>
            </a:bodyPr>
            <a:lstStyle/>
            <a:p>
              <a:pPr>
                <a:lnSpc>
                  <a:spcPct val="90000"/>
                </a:lnSpc>
              </a:pPr>
              <a:r>
                <a:rPr lang="en-US" altLang="en-US" dirty="0"/>
                <a:t>Allowed</a:t>
              </a:r>
            </a:p>
          </p:txBody>
        </p:sp>
        <p:sp>
          <p:nvSpPr>
            <p:cNvPr id="13" name="Text Box 16"/>
            <p:cNvSpPr txBox="1">
              <a:spLocks noChangeArrowheads="1"/>
            </p:cNvSpPr>
            <p:nvPr/>
          </p:nvSpPr>
          <p:spPr bwMode="auto">
            <a:xfrm>
              <a:off x="3729038" y="2463800"/>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4" name="Text Box 18"/>
            <p:cNvSpPr txBox="1">
              <a:spLocks noChangeArrowheads="1"/>
            </p:cNvSpPr>
            <p:nvPr/>
          </p:nvSpPr>
          <p:spPr bwMode="auto">
            <a:xfrm>
              <a:off x="3662958" y="4673600"/>
              <a:ext cx="366713" cy="394980"/>
            </a:xfrm>
            <a:prstGeom prst="rect">
              <a:avLst/>
            </a:prstGeom>
            <a:noFill/>
            <a:ln w="25400">
              <a:noFill/>
              <a:miter lim="800000"/>
              <a:headEnd type="none" w="sm" len="sm"/>
              <a:tailEnd type="none" w="med" len="lg"/>
            </a:ln>
          </p:spPr>
          <p:txBody>
            <a:bodyPr lIns="12700" tIns="12700" rIns="12700" bIns="12700">
              <a:spAutoFit/>
            </a:bodyPr>
            <a:lstStyle/>
            <a:p>
              <a:pPr defTabSz="822325">
                <a:buClr>
                  <a:srgbClr val="000000"/>
                </a:buClr>
              </a:pPr>
              <a:r>
                <a:rPr lang="en-US" altLang="en-US" sz="2400" dirty="0"/>
                <a:t>…</a:t>
              </a:r>
            </a:p>
          </p:txBody>
        </p:sp>
        <p:sp>
          <p:nvSpPr>
            <p:cNvPr id="15" name="AutoShape 20"/>
            <p:cNvSpPr>
              <a:spLocks noChangeArrowheads="1"/>
            </p:cNvSpPr>
            <p:nvPr/>
          </p:nvSpPr>
          <p:spPr bwMode="blackWhite">
            <a:xfrm>
              <a:off x="5253038" y="5070475"/>
              <a:ext cx="357188" cy="365125"/>
            </a:xfrm>
            <a:prstGeom prst="upArrow">
              <a:avLst>
                <a:gd name="adj1" fmla="val 50000"/>
                <a:gd name="adj2" fmla="val 51040"/>
              </a:avLst>
            </a:prstGeom>
            <a:solidFill>
              <a:srgbClr val="818286"/>
            </a:solidFill>
            <a:ln w="28575">
              <a:noFill/>
              <a:miter lim="800000"/>
              <a:headEnd/>
              <a:tailEnd/>
            </a:ln>
          </p:spPr>
          <p:txBody>
            <a:bodyPr wrap="none" anchor="ctr"/>
            <a:lstStyle/>
            <a:p>
              <a:pPr eaLnBrk="1" hangingPunct="1"/>
              <a:endParaRPr lang="en-IN" altLang="en-US" dirty="0"/>
            </a:p>
          </p:txBody>
        </p:sp>
        <p:pic>
          <p:nvPicPr>
            <p:cNvPr id="16" name="Picture 25" descr="C:\salome_official\projects\11gR2_SQL 1\screenshots\les10_24s_a.gif"/>
            <p:cNvPicPr>
              <a:picLocks noChangeAspect="1" noChangeArrowheads="1"/>
            </p:cNvPicPr>
            <p:nvPr/>
          </p:nvPicPr>
          <p:blipFill>
            <a:blip r:embed="rId3" cstate="print"/>
            <a:srcRect/>
            <a:stretch>
              <a:fillRect/>
            </a:stretch>
          </p:blipFill>
          <p:spPr bwMode="auto">
            <a:xfrm>
              <a:off x="3786188" y="1263650"/>
              <a:ext cx="5680075" cy="1371600"/>
            </a:xfrm>
            <a:prstGeom prst="rect">
              <a:avLst/>
            </a:prstGeom>
            <a:noFill/>
            <a:ln w="28575">
              <a:solidFill>
                <a:srgbClr val="F7941D"/>
              </a:solidFill>
              <a:miter lim="800000"/>
              <a:headEnd/>
              <a:tailEnd/>
            </a:ln>
          </p:spPr>
        </p:pic>
        <p:pic>
          <p:nvPicPr>
            <p:cNvPr id="17" name="Picture 26" descr="C:\salome_official\projects\11gR2_SQL 1\screenshots\les10_24s_b.gif"/>
            <p:cNvPicPr>
              <a:picLocks noChangeAspect="1" noChangeArrowheads="1"/>
            </p:cNvPicPr>
            <p:nvPr/>
          </p:nvPicPr>
          <p:blipFill>
            <a:blip r:embed="rId4" cstate="print"/>
            <a:srcRect/>
            <a:stretch>
              <a:fillRect/>
            </a:stretch>
          </p:blipFill>
          <p:spPr bwMode="auto">
            <a:xfrm>
              <a:off x="3729633" y="3463925"/>
              <a:ext cx="4011613" cy="1371600"/>
            </a:xfrm>
            <a:prstGeom prst="rect">
              <a:avLst/>
            </a:prstGeom>
            <a:noFill/>
            <a:ln w="28575">
              <a:solidFill>
                <a:srgbClr val="F7941D"/>
              </a:solidFill>
              <a:miter lim="800000"/>
              <a:headEnd/>
              <a:tailEnd/>
            </a:ln>
          </p:spPr>
        </p:pic>
        <p:sp>
          <p:nvSpPr>
            <p:cNvPr id="18" name="Rectangle 13"/>
            <p:cNvSpPr>
              <a:spLocks noChangeArrowheads="1"/>
            </p:cNvSpPr>
            <p:nvPr/>
          </p:nvSpPr>
          <p:spPr bwMode="auto">
            <a:xfrm>
              <a:off x="2016239" y="1527705"/>
              <a:ext cx="1212273" cy="598488"/>
            </a:xfrm>
            <a:prstGeom prst="rect">
              <a:avLst/>
            </a:prstGeom>
            <a:noFill/>
            <a:ln w="9525">
              <a:noFill/>
              <a:miter lim="800000"/>
              <a:headEnd/>
              <a:tailEnd/>
            </a:ln>
          </p:spPr>
          <p:txBody>
            <a:bodyPr lIns="92075" tIns="46038" rIns="92075" bIns="46038">
              <a:spAutoFit/>
            </a:bodyPr>
            <a:lstStyle/>
            <a:p>
              <a:pPr algn="r">
                <a:lnSpc>
                  <a:spcPct val="90000"/>
                </a:lnSpc>
              </a:pPr>
              <a:r>
                <a:rPr lang="en-US" altLang="en-US" dirty="0">
                  <a:latin typeface="Courier New" pitchFamily="49" charset="0"/>
                </a:rPr>
                <a:t>PRIMARY</a:t>
              </a:r>
              <a:br>
                <a:rPr lang="en-US" altLang="en-US" dirty="0">
                  <a:latin typeface="Courier New" pitchFamily="49" charset="0"/>
                </a:rPr>
              </a:br>
              <a:r>
                <a:rPr lang="en-US" altLang="en-US" dirty="0">
                  <a:latin typeface="Courier New" pitchFamily="49" charset="0"/>
                </a:rPr>
                <a:t>KEY</a:t>
              </a:r>
            </a:p>
          </p:txBody>
        </p:sp>
        <p:pic>
          <p:nvPicPr>
            <p:cNvPr id="19" name="Picture 27" descr="C:\salome_official\projects\11gR2_SQL 1\screenshots\les10_24s_c.gif"/>
            <p:cNvPicPr>
              <a:picLocks noChangeAspect="1" noChangeArrowheads="1"/>
            </p:cNvPicPr>
            <p:nvPr/>
          </p:nvPicPr>
          <p:blipFill>
            <a:blip r:embed="rId5" cstate="print"/>
            <a:srcRect/>
            <a:stretch>
              <a:fillRect/>
            </a:stretch>
          </p:blipFill>
          <p:spPr bwMode="auto">
            <a:xfrm>
              <a:off x="3729038" y="5499100"/>
              <a:ext cx="3508375" cy="228600"/>
            </a:xfrm>
            <a:prstGeom prst="rect">
              <a:avLst/>
            </a:prstGeom>
            <a:noFill/>
            <a:ln w="28575">
              <a:solidFill>
                <a:srgbClr val="F7941D"/>
              </a:solidFill>
              <a:miter lim="800000"/>
              <a:headEnd/>
              <a:tailEnd/>
            </a:ln>
          </p:spPr>
        </p:pic>
        <p:pic>
          <p:nvPicPr>
            <p:cNvPr id="20" name="Picture 29" descr="C:\salome_official\projects\11gR2_SQL 1\screenshots\les10_24s_d.gif"/>
            <p:cNvPicPr>
              <a:picLocks noChangeAspect="1" noChangeArrowheads="1"/>
            </p:cNvPicPr>
            <p:nvPr/>
          </p:nvPicPr>
          <p:blipFill>
            <a:blip r:embed="rId6" cstate="print"/>
            <a:srcRect/>
            <a:stretch>
              <a:fillRect/>
            </a:stretch>
          </p:blipFill>
          <p:spPr bwMode="auto">
            <a:xfrm>
              <a:off x="3729038" y="5822950"/>
              <a:ext cx="3508375" cy="228600"/>
            </a:xfrm>
            <a:prstGeom prst="rect">
              <a:avLst/>
            </a:prstGeom>
            <a:noFill/>
            <a:ln w="28575">
              <a:solidFill>
                <a:srgbClr val="F7941D"/>
              </a:solidFill>
              <a:miter lim="800000"/>
              <a:headEnd/>
              <a:tailEnd/>
            </a:ln>
          </p:spPr>
        </p:pic>
        <p:sp>
          <p:nvSpPr>
            <p:cNvPr id="21" name="Freeform 23"/>
            <p:cNvSpPr>
              <a:spLocks/>
            </p:cNvSpPr>
            <p:nvPr/>
          </p:nvSpPr>
          <p:spPr bwMode="auto">
            <a:xfrm>
              <a:off x="7297738" y="5908675"/>
              <a:ext cx="893763" cy="0"/>
            </a:xfrm>
            <a:custGeom>
              <a:avLst/>
              <a:gdLst>
                <a:gd name="T0" fmla="*/ 888163 w 893852"/>
                <a:gd name="T1" fmla="*/ 0 w 893852"/>
                <a:gd name="T2" fmla="*/ 0 60000 65536"/>
                <a:gd name="T3" fmla="*/ 0 60000 65536"/>
                <a:gd name="T4" fmla="*/ 0 w 893852"/>
                <a:gd name="T5" fmla="*/ 893852 w 893852"/>
              </a:gdLst>
              <a:ahLst/>
              <a:cxnLst>
                <a:cxn ang="T2">
                  <a:pos x="T0" y="0"/>
                </a:cxn>
                <a:cxn ang="T3">
                  <a:pos x="T1" y="0"/>
                </a:cxn>
              </a:cxnLst>
              <a:rect l="T4" t="0" r="T5" b="0"/>
              <a:pathLst>
                <a:path w="893852">
                  <a:moveTo>
                    <a:pt x="893852" y="0"/>
                  </a:moveTo>
                  <a:lnTo>
                    <a:pt x="0" y="0"/>
                  </a:lnTo>
                </a:path>
              </a:pathLst>
            </a:custGeom>
            <a:noFill/>
            <a:ln w="28575" cap="flat" cmpd="sng" algn="ctr">
              <a:solidFill>
                <a:srgbClr val="F7941D"/>
              </a:solidFill>
              <a:prstDash val="solid"/>
              <a:round/>
              <a:headEnd type="none" w="med" len="med"/>
              <a:tailEnd type="triangle" w="lg" len="lg"/>
            </a:ln>
          </p:spPr>
          <p:txBody>
            <a:bodyPr/>
            <a:lstStyle/>
            <a:p>
              <a:endParaRPr lang="en-US" dirty="0"/>
            </a:p>
          </p:txBody>
        </p:sp>
        <p:cxnSp>
          <p:nvCxnSpPr>
            <p:cNvPr id="22" name="Elbow Connector 23"/>
            <p:cNvCxnSpPr/>
            <p:nvPr/>
          </p:nvCxnSpPr>
          <p:spPr bwMode="auto">
            <a:xfrm rot="10800000" flipV="1">
              <a:off x="7237414" y="5162550"/>
              <a:ext cx="1006475" cy="415925"/>
            </a:xfrm>
            <a:prstGeom prst="bentConnector3">
              <a:avLst>
                <a:gd name="adj1" fmla="val 50000"/>
              </a:avLst>
            </a:prstGeom>
            <a:noFill/>
            <a:ln w="28575" cap="flat" cmpd="sng" algn="ctr">
              <a:solidFill>
                <a:srgbClr val="F7941D"/>
              </a:solidFill>
              <a:prstDash val="solid"/>
              <a:round/>
              <a:headEnd type="none" w="med" len="med"/>
              <a:tailEnd type="triangle" w="lg" len="lg"/>
            </a:ln>
          </p:spPr>
        </p:cxnSp>
        <p:cxnSp>
          <p:nvCxnSpPr>
            <p:cNvPr id="23" name="Shape 25"/>
            <p:cNvCxnSpPr/>
            <p:nvPr/>
          </p:nvCxnSpPr>
          <p:spPr bwMode="auto">
            <a:xfrm flipV="1">
              <a:off x="3198813" y="1397000"/>
              <a:ext cx="1063625" cy="279400"/>
            </a:xfrm>
            <a:prstGeom prst="bentConnector4">
              <a:avLst>
                <a:gd name="adj1" fmla="val 17910"/>
                <a:gd name="adj2" fmla="val 98284"/>
              </a:avLst>
            </a:prstGeom>
            <a:noFill/>
            <a:ln w="28575">
              <a:solidFill>
                <a:schemeClr val="tx1"/>
              </a:solidFill>
              <a:round/>
              <a:headEnd/>
              <a:tailEnd type="triangle" w="lg" len="lg"/>
            </a:ln>
          </p:spPr>
        </p:cxnSp>
      </p:grpSp>
      <p:sp>
        <p:nvSpPr>
          <p:cNvPr id="3" name="Marcador de número de diapositiva 2"/>
          <p:cNvSpPr>
            <a:spLocks noGrp="1"/>
          </p:cNvSpPr>
          <p:nvPr>
            <p:ph type="sldNum" sz="quarter" idx="12"/>
          </p:nvPr>
        </p:nvSpPr>
        <p:spPr/>
        <p:txBody>
          <a:bodyPr/>
          <a:lstStyle/>
          <a:p>
            <a:fld id="{3F142242-9245-470F-9EB3-514B6C674675}" type="slidenum">
              <a:rPr lang="es-VE" smtClean="0"/>
              <a:pPr/>
              <a:t>387</a:t>
            </a:fld>
            <a:endParaRPr lang="es-VE" dirty="0"/>
          </a:p>
        </p:txBody>
      </p:sp>
    </p:spTree>
    <p:extLst>
      <p:ext uri="{BB962C8B-B14F-4D97-AF65-F5344CB8AC3E}">
        <p14:creationId xmlns:p14="http://schemas.microsoft.com/office/powerpoint/2010/main" val="416517700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Constraint</a:t>
            </a:r>
            <a:endParaRPr lang="es-VE" dirty="0"/>
          </a:p>
        </p:txBody>
      </p:sp>
      <p:sp>
        <p:nvSpPr>
          <p:cNvPr id="3" name="Marcador de contenido 2"/>
          <p:cNvSpPr>
            <a:spLocks noGrp="1"/>
          </p:cNvSpPr>
          <p:nvPr>
            <p:ph idx="1"/>
          </p:nvPr>
        </p:nvSpPr>
        <p:spPr/>
        <p:txBody>
          <a:bodyPr/>
          <a:lstStyle/>
          <a:p>
            <a:pPr marL="0" indent="0">
              <a:buNone/>
            </a:pPr>
            <a:r>
              <a:rPr lang="en-US" altLang="en-US" dirty="0"/>
              <a:t>Define at either the table level or the column level:</a:t>
            </a:r>
          </a:p>
          <a:p>
            <a:pPr marL="0" indent="0">
              <a:buNone/>
            </a:pPr>
            <a:endParaRPr lang="es-VE" dirty="0"/>
          </a:p>
        </p:txBody>
      </p:sp>
      <p:grpSp>
        <p:nvGrpSpPr>
          <p:cNvPr id="4" name="Group 1"/>
          <p:cNvGrpSpPr/>
          <p:nvPr/>
        </p:nvGrpSpPr>
        <p:grpSpPr>
          <a:xfrm>
            <a:off x="2061964" y="1905000"/>
            <a:ext cx="8064896" cy="3680639"/>
            <a:chOff x="622138" y="1905000"/>
            <a:chExt cx="8064896" cy="3680639"/>
          </a:xfrm>
        </p:grpSpPr>
        <p:sp>
          <p:nvSpPr>
            <p:cNvPr id="5" name="Content Placeholder 2"/>
            <p:cNvSpPr txBox="1">
              <a:spLocks/>
            </p:cNvSpPr>
            <p:nvPr/>
          </p:nvSpPr>
          <p:spPr bwMode="gray">
            <a:xfrm>
              <a:off x="622138" y="1905000"/>
              <a:ext cx="8064896" cy="368063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CREATE TABLE employees(</a:t>
              </a:r>
            </a:p>
            <a:p>
              <a:pPr eaLnBrk="1" hangingPunct="1">
                <a:defRPr/>
              </a:pPr>
              <a:r>
                <a:rPr lang="en-US" altLang="en-US" b="1" dirty="0">
                  <a:solidFill>
                    <a:schemeClr val="tx1">
                      <a:lumMod val="75000"/>
                    </a:schemeClr>
                  </a:solidFill>
                  <a:latin typeface="Courier New" panose="02070309020205020404" pitchFamily="49" charset="0"/>
                </a:rPr>
                <a:t>    employee_id      NUMBER(6),</a:t>
              </a:r>
            </a:p>
            <a:p>
              <a:pPr eaLnBrk="1" hangingPunct="1">
                <a:defRPr/>
              </a:pPr>
              <a:r>
                <a:rPr lang="en-US" altLang="en-US" b="1" dirty="0">
                  <a:solidFill>
                    <a:schemeClr val="tx1">
                      <a:lumMod val="75000"/>
                    </a:schemeClr>
                  </a:solidFill>
                  <a:latin typeface="Courier New" panose="02070309020205020404" pitchFamily="49" charset="0"/>
                </a:rPr>
                <a:t>    last_name        VARCHAR2(25) NOT NULL,</a:t>
              </a:r>
            </a:p>
            <a:p>
              <a:pPr eaLnBrk="1" hangingPunct="1">
                <a:defRPr/>
              </a:pPr>
              <a:r>
                <a:rPr lang="en-US" altLang="en-US" b="1" dirty="0">
                  <a:solidFill>
                    <a:schemeClr val="tx1">
                      <a:lumMod val="75000"/>
                    </a:schemeClr>
                  </a:solidFill>
                  <a:latin typeface="Courier New" panose="02070309020205020404" pitchFamily="49" charset="0"/>
                </a:rPr>
                <a:t>    email            VARCHAR2(25),</a:t>
              </a:r>
            </a:p>
            <a:p>
              <a:pPr eaLnBrk="1" hangingPunct="1">
                <a:defRPr/>
              </a:pPr>
              <a:r>
                <a:rPr lang="en-US" altLang="en-US" b="1" dirty="0">
                  <a:solidFill>
                    <a:schemeClr val="tx1">
                      <a:lumMod val="75000"/>
                    </a:schemeClr>
                  </a:solidFill>
                  <a:latin typeface="Courier New" panose="02070309020205020404" pitchFamily="49" charset="0"/>
                </a:rPr>
                <a:t>    salary           NUMBER(8,2),</a:t>
              </a:r>
            </a:p>
            <a:p>
              <a:pPr eaLnBrk="1" hangingPunct="1">
                <a:defRPr/>
              </a:pPr>
              <a:r>
                <a:rPr lang="en-US" altLang="en-US" b="1" dirty="0">
                  <a:solidFill>
                    <a:schemeClr val="tx1">
                      <a:lumMod val="75000"/>
                    </a:schemeClr>
                  </a:solidFill>
                  <a:latin typeface="Courier New" panose="02070309020205020404" pitchFamily="49" charset="0"/>
                </a:rPr>
                <a:t>    commission_pct   NUMBER(2,2),</a:t>
              </a:r>
            </a:p>
            <a:p>
              <a:pPr eaLnBrk="1" hangingPunct="1">
                <a:defRPr/>
              </a:pPr>
              <a:r>
                <a:rPr lang="en-US" altLang="en-US" b="1" dirty="0">
                  <a:solidFill>
                    <a:schemeClr val="tx1">
                      <a:lumMod val="75000"/>
                    </a:schemeClr>
                  </a:solidFill>
                  <a:latin typeface="Courier New" panose="02070309020205020404" pitchFamily="49" charset="0"/>
                </a:rPr>
                <a:t>    hire_date        DATE NOT NULL,</a:t>
              </a:r>
            </a:p>
            <a:p>
              <a:pPr eaLnBrk="1" hangingPunct="1">
                <a:defRPr/>
              </a:pPr>
              <a:r>
                <a:rPr lang="en-US" altLang="en-US" b="1" dirty="0">
                  <a:solidFill>
                    <a:schemeClr val="tx1">
                      <a:lumMod val="75000"/>
                    </a:schemeClr>
                  </a:solidFill>
                  <a:latin typeface="Courier New" panose="02070309020205020404" pitchFamily="49" charset="0"/>
                </a:rPr>
                <a:t>...</a:t>
              </a:r>
            </a:p>
            <a:p>
              <a:pPr eaLnBrk="1" hangingPunct="1">
                <a:defRPr/>
              </a:pPr>
              <a:r>
                <a:rPr lang="en-US" altLang="en-US" b="1" dirty="0">
                  <a:solidFill>
                    <a:schemeClr val="tx1">
                      <a:lumMod val="75000"/>
                    </a:schemeClr>
                  </a:solidFill>
                  <a:latin typeface="Courier New" panose="02070309020205020404" pitchFamily="49" charset="0"/>
                </a:rPr>
                <a:t>    department_id    NUMBER(4),</a:t>
              </a:r>
            </a:p>
            <a:p>
              <a:pPr eaLnBrk="1" hangingPunct="1">
                <a:defRPr/>
              </a:pPr>
              <a:r>
                <a:rPr lang="en-US" altLang="en-US" b="1" dirty="0">
                  <a:solidFill>
                    <a:schemeClr val="tx1">
                      <a:lumMod val="75000"/>
                    </a:schemeClr>
                  </a:solidFill>
                  <a:latin typeface="Courier New" panose="02070309020205020404" pitchFamily="49" charset="0"/>
                </a:rPr>
                <a:t>    CONSTRAINT emp_dept_fk FOREIGN KEY (department_id)</a:t>
              </a:r>
            </a:p>
            <a:p>
              <a:pPr eaLnBrk="1" hangingPunct="1">
                <a:defRPr/>
              </a:pPr>
              <a:r>
                <a:rPr lang="en-US" altLang="en-US" b="1" dirty="0">
                  <a:solidFill>
                    <a:schemeClr val="tx1">
                      <a:lumMod val="75000"/>
                    </a:schemeClr>
                  </a:solidFill>
                  <a:latin typeface="Courier New" panose="02070309020205020404" pitchFamily="49" charset="0"/>
                </a:rPr>
                <a:t>      REFERENCES departments(department_id),</a:t>
              </a:r>
            </a:p>
            <a:p>
              <a:pPr eaLnBrk="1" hangingPunct="1">
                <a:defRPr/>
              </a:pPr>
              <a:r>
                <a:rPr lang="en-US" altLang="en-US" b="1" dirty="0">
                  <a:solidFill>
                    <a:schemeClr val="tx1">
                      <a:lumMod val="75000"/>
                    </a:schemeClr>
                  </a:solidFill>
                  <a:latin typeface="Courier New" panose="02070309020205020404" pitchFamily="49" charset="0"/>
                </a:rPr>
                <a:t>    CONSTRAINT emp_email_uk UNIQUE(email));</a:t>
              </a:r>
            </a:p>
          </p:txBody>
        </p:sp>
        <p:sp>
          <p:nvSpPr>
            <p:cNvPr id="6" name="Rectangle 5"/>
            <p:cNvSpPr>
              <a:spLocks noChangeArrowheads="1"/>
            </p:cNvSpPr>
            <p:nvPr/>
          </p:nvSpPr>
          <p:spPr bwMode="gray">
            <a:xfrm>
              <a:off x="1239875" y="4485471"/>
              <a:ext cx="7038975" cy="5588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grpSp>
      <p:sp>
        <p:nvSpPr>
          <p:cNvPr id="7" name="Marcador de número de diapositiva 6"/>
          <p:cNvSpPr>
            <a:spLocks noGrp="1"/>
          </p:cNvSpPr>
          <p:nvPr>
            <p:ph type="sldNum" sz="quarter" idx="12"/>
          </p:nvPr>
        </p:nvSpPr>
        <p:spPr/>
        <p:txBody>
          <a:bodyPr/>
          <a:lstStyle/>
          <a:p>
            <a:fld id="{3F142242-9245-470F-9EB3-514B6C674675}" type="slidenum">
              <a:rPr lang="es-VE" smtClean="0"/>
              <a:pPr/>
              <a:t>388</a:t>
            </a:fld>
            <a:endParaRPr lang="es-VE" dirty="0"/>
          </a:p>
        </p:txBody>
      </p:sp>
    </p:spTree>
    <p:extLst>
      <p:ext uri="{BB962C8B-B14F-4D97-AF65-F5344CB8AC3E}">
        <p14:creationId xmlns:p14="http://schemas.microsoft.com/office/powerpoint/2010/main" val="375349185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sz="4800" dirty="0">
                <a:latin typeface="Courier New" pitchFamily="49" charset="0"/>
              </a:rPr>
              <a:t>FOREIGN</a:t>
            </a:r>
            <a:r>
              <a:rPr lang="en-US" altLang="en-US" sz="4800" dirty="0"/>
              <a:t> </a:t>
            </a:r>
            <a:r>
              <a:rPr lang="en-US" altLang="en-US" sz="4800" dirty="0">
                <a:latin typeface="Courier New" pitchFamily="49" charset="0"/>
              </a:rPr>
              <a:t>KEY</a:t>
            </a:r>
            <a:r>
              <a:rPr lang="en-US" altLang="en-US" sz="4800" dirty="0"/>
              <a:t> Constraint: Keywords</a:t>
            </a:r>
            <a:endParaRPr lang="es-VE" sz="4800" dirty="0"/>
          </a:p>
        </p:txBody>
      </p:sp>
      <p:sp>
        <p:nvSpPr>
          <p:cNvPr id="3" name="Marcador de contenido 2"/>
          <p:cNvSpPr>
            <a:spLocks noGrp="1"/>
          </p:cNvSpPr>
          <p:nvPr>
            <p:ph idx="1"/>
          </p:nvPr>
        </p:nvSpPr>
        <p:spPr/>
        <p:txBody>
          <a:bodyPr/>
          <a:lstStyle/>
          <a:p>
            <a:pPr lvl="1"/>
            <a:r>
              <a:rPr lang="en-US" altLang="en-US" dirty="0">
                <a:latin typeface="Courier New" pitchFamily="49" charset="0"/>
              </a:rPr>
              <a:t>FOREIGN</a:t>
            </a:r>
            <a:r>
              <a:rPr lang="en-US" altLang="en-US" dirty="0"/>
              <a:t> </a:t>
            </a:r>
            <a:r>
              <a:rPr lang="en-US" altLang="en-US" dirty="0">
                <a:latin typeface="Courier New" pitchFamily="49" charset="0"/>
              </a:rPr>
              <a:t>KEY</a:t>
            </a:r>
            <a:r>
              <a:rPr lang="en-US" altLang="en-US" dirty="0"/>
              <a:t>: Defines the column in the child table at the table-constraint level</a:t>
            </a:r>
          </a:p>
          <a:p>
            <a:pPr lvl="1"/>
            <a:r>
              <a:rPr lang="en-US" altLang="en-US" dirty="0">
                <a:latin typeface="Courier New" pitchFamily="49" charset="0"/>
              </a:rPr>
              <a:t>REFERENCES</a:t>
            </a:r>
            <a:r>
              <a:rPr lang="en-US" altLang="en-US" dirty="0"/>
              <a:t>: Identifies the table and column in the parent table</a:t>
            </a:r>
          </a:p>
          <a:p>
            <a:pPr lvl="1"/>
            <a:r>
              <a:rPr lang="en-US" altLang="en-US" dirty="0">
                <a:latin typeface="Courier New" pitchFamily="49" charset="0"/>
              </a:rPr>
              <a:t>ON</a:t>
            </a:r>
            <a:r>
              <a:rPr lang="en-US" altLang="en-US" dirty="0"/>
              <a:t> </a:t>
            </a:r>
            <a:r>
              <a:rPr lang="en-US" altLang="en-US" dirty="0">
                <a:latin typeface="Courier New" pitchFamily="49" charset="0"/>
              </a:rPr>
              <a:t>DELETE</a:t>
            </a:r>
            <a:r>
              <a:rPr lang="en-US" altLang="en-US" dirty="0"/>
              <a:t> </a:t>
            </a:r>
            <a:r>
              <a:rPr lang="en-US" altLang="en-US" dirty="0">
                <a:latin typeface="Courier New" pitchFamily="49" charset="0"/>
              </a:rPr>
              <a:t>CASCADE</a:t>
            </a:r>
            <a:r>
              <a:rPr lang="en-US" altLang="en-US" dirty="0"/>
              <a:t>: Deletes the dependent rows in the child table when a row in the parent table is deleted</a:t>
            </a:r>
          </a:p>
          <a:p>
            <a:pPr lvl="1"/>
            <a:r>
              <a:rPr lang="en-US" altLang="en-US" dirty="0">
                <a:latin typeface="Courier New" pitchFamily="49" charset="0"/>
              </a:rPr>
              <a:t>ON</a:t>
            </a:r>
            <a:r>
              <a:rPr lang="en-US" altLang="en-US" dirty="0"/>
              <a:t> </a:t>
            </a:r>
            <a:r>
              <a:rPr lang="en-US" altLang="en-US" dirty="0">
                <a:latin typeface="Courier New" pitchFamily="49" charset="0"/>
              </a:rPr>
              <a:t>DELETE</a:t>
            </a:r>
            <a:r>
              <a:rPr lang="en-US" altLang="en-US" dirty="0"/>
              <a:t> </a:t>
            </a:r>
            <a:r>
              <a:rPr lang="en-US" altLang="en-US" dirty="0">
                <a:latin typeface="Courier New" pitchFamily="49" charset="0"/>
              </a:rPr>
              <a:t>SET</a:t>
            </a:r>
            <a:r>
              <a:rPr lang="en-US" altLang="en-US" dirty="0"/>
              <a:t> </a:t>
            </a:r>
            <a:r>
              <a:rPr lang="en-US" altLang="en-US" dirty="0">
                <a:latin typeface="Courier New" pitchFamily="49" charset="0"/>
              </a:rPr>
              <a:t>NULL</a:t>
            </a:r>
            <a:r>
              <a:rPr lang="en-US" altLang="en-US" dirty="0"/>
              <a:t>: Converts dependent foreign key values to null</a:t>
            </a:r>
          </a:p>
          <a:p>
            <a:endParaRPr lang="es-VE" dirty="0"/>
          </a:p>
        </p:txBody>
      </p:sp>
      <p:sp>
        <p:nvSpPr>
          <p:cNvPr id="7" name="Marcador de número de diapositiva 6"/>
          <p:cNvSpPr>
            <a:spLocks noGrp="1"/>
          </p:cNvSpPr>
          <p:nvPr>
            <p:ph type="sldNum" sz="quarter" idx="12"/>
          </p:nvPr>
        </p:nvSpPr>
        <p:spPr/>
        <p:txBody>
          <a:bodyPr/>
          <a:lstStyle/>
          <a:p>
            <a:fld id="{3F142242-9245-470F-9EB3-514B6C674675}" type="slidenum">
              <a:rPr lang="es-VE" smtClean="0"/>
              <a:pPr/>
              <a:t>389</a:t>
            </a:fld>
            <a:endParaRPr lang="es-VE" dirty="0"/>
          </a:p>
        </p:txBody>
      </p:sp>
    </p:spTree>
    <p:extLst>
      <p:ext uri="{BB962C8B-B14F-4D97-AF65-F5344CB8AC3E}">
        <p14:creationId xmlns:p14="http://schemas.microsoft.com/office/powerpoint/2010/main" val="449318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Objectives</a:t>
            </a:r>
            <a:endParaRPr/>
          </a:p>
        </p:txBody>
      </p:sp>
      <p:sp>
        <p:nvSpPr>
          <p:cNvPr id="870" name="Google Shape;870;p5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After completing this lesson, you should be able to do the following:</a:t>
            </a:r>
            <a:endParaRPr/>
          </a:p>
          <a:p>
            <a:pPr marL="457200" lvl="1" indent="-365760" algn="l" rtl="0">
              <a:lnSpc>
                <a:spcPct val="90000"/>
              </a:lnSpc>
              <a:spcBef>
                <a:spcPts val="900"/>
              </a:spcBef>
              <a:spcAft>
                <a:spcPts val="0"/>
              </a:spcAft>
              <a:buClr>
                <a:schemeClr val="dk1"/>
              </a:buClr>
              <a:buSzPts val="2100"/>
              <a:buChar char="•"/>
            </a:pPr>
            <a:r>
              <a:rPr lang="en-US"/>
              <a:t>List the capabilities of SQL </a:t>
            </a:r>
            <a:r>
              <a:rPr lang="en-US">
                <a:latin typeface="Courier New"/>
                <a:ea typeface="Courier New"/>
                <a:cs typeface="Courier New"/>
                <a:sym typeface="Courier New"/>
              </a:rPr>
              <a:t>SELECT</a:t>
            </a:r>
            <a:r>
              <a:rPr lang="en-US"/>
              <a:t> statements</a:t>
            </a:r>
            <a:endParaRPr/>
          </a:p>
          <a:p>
            <a:pPr marL="457200" lvl="1" indent="-365760" algn="l" rtl="0">
              <a:lnSpc>
                <a:spcPct val="90000"/>
              </a:lnSpc>
              <a:spcBef>
                <a:spcPts val="900"/>
              </a:spcBef>
              <a:spcAft>
                <a:spcPts val="0"/>
              </a:spcAft>
              <a:buClr>
                <a:schemeClr val="dk1"/>
              </a:buClr>
              <a:buSzPts val="2100"/>
              <a:buChar char="•"/>
            </a:pPr>
            <a:r>
              <a:rPr lang="en-US"/>
              <a:t>Execute a basic </a:t>
            </a:r>
            <a:r>
              <a:rPr lang="en-US">
                <a:latin typeface="Courier New"/>
                <a:ea typeface="Courier New"/>
                <a:cs typeface="Courier New"/>
                <a:sym typeface="Courier New"/>
              </a:rPr>
              <a:t>SELECT</a:t>
            </a:r>
            <a:r>
              <a:rPr lang="en-US"/>
              <a:t> statement</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39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CHECK</a:t>
            </a:r>
            <a:r>
              <a:rPr lang="en-US" altLang="en-US" dirty="0"/>
              <a:t> Constraint</a:t>
            </a:r>
            <a:endParaRPr lang="es-VE" dirty="0"/>
          </a:p>
        </p:txBody>
      </p:sp>
      <p:sp>
        <p:nvSpPr>
          <p:cNvPr id="3" name="Marcador de contenido 2"/>
          <p:cNvSpPr>
            <a:spLocks noGrp="1"/>
          </p:cNvSpPr>
          <p:nvPr>
            <p:ph idx="1"/>
          </p:nvPr>
        </p:nvSpPr>
        <p:spPr/>
        <p:txBody>
          <a:bodyPr/>
          <a:lstStyle/>
          <a:p>
            <a:pPr lvl="1"/>
            <a:r>
              <a:rPr lang="en-US" altLang="en-US" dirty="0"/>
              <a:t>Defines a condition that each row must satisfy</a:t>
            </a:r>
          </a:p>
          <a:p>
            <a:pPr lvl="1"/>
            <a:r>
              <a:rPr lang="en-US" altLang="en-US" dirty="0"/>
              <a:t>Cannot reference columns from other tables</a:t>
            </a:r>
          </a:p>
          <a:p>
            <a:endParaRPr lang="es-VE" dirty="0"/>
          </a:p>
        </p:txBody>
      </p:sp>
      <p:sp>
        <p:nvSpPr>
          <p:cNvPr id="4" name="Rectangle 11"/>
          <p:cNvSpPr/>
          <p:nvPr/>
        </p:nvSpPr>
        <p:spPr bwMode="auto">
          <a:xfrm rot="16200000" flipV="1">
            <a:off x="9753849" y="3222626"/>
            <a:ext cx="1165225" cy="3711575"/>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sp>
        <p:nvSpPr>
          <p:cNvPr id="6" name="Oval 8"/>
          <p:cNvSpPr>
            <a:spLocks noChangeAspect="1"/>
          </p:cNvSpPr>
          <p:nvPr/>
        </p:nvSpPr>
        <p:spPr bwMode="auto">
          <a:xfrm>
            <a:off x="9805752" y="4072574"/>
            <a:ext cx="2011680" cy="2011680"/>
          </a:xfrm>
          <a:prstGeom prst="ellipse">
            <a:avLst/>
          </a:prstGeom>
          <a:solidFill>
            <a:schemeClr val="bg1"/>
          </a:solidFill>
          <a:ln w="28575" cap="flat" cmpd="sng" algn="ctr">
            <a:solidFill>
              <a:srgbClr val="818286"/>
            </a:solidFill>
            <a:prstDash val="solid"/>
            <a:round/>
            <a:headEnd type="none" w="sm" len="sm"/>
            <a:tailEnd type="none" w="sm" len="sm"/>
          </a:ln>
          <a:effectLst>
            <a:outerShdw blurRad="635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eaLnBrk="1" latinLnBrk="0" hangingPunct="1">
              <a:lnSpc>
                <a:spcPct val="100000"/>
              </a:lnSpc>
              <a:spcBef>
                <a:spcPct val="20000"/>
              </a:spcBef>
              <a:buClr>
                <a:srgbClr val="FF0000"/>
              </a:buClr>
              <a:buSzTx/>
              <a:buFont typeface="Arial" pitchFamily="34" charset="0"/>
              <a:buNone/>
              <a:tabLst/>
            </a:pPr>
            <a:endParaRPr lang="en-US">
              <a:latin typeface="Arial" pitchFamily="34" charset="0"/>
            </a:endParaRPr>
          </a:p>
        </p:txBody>
      </p:sp>
      <p:sp>
        <p:nvSpPr>
          <p:cNvPr id="8" name="Content Placeholder 2"/>
          <p:cNvSpPr txBox="1">
            <a:spLocks/>
          </p:cNvSpPr>
          <p:nvPr/>
        </p:nvSpPr>
        <p:spPr bwMode="gray">
          <a:xfrm>
            <a:off x="2252326" y="2545643"/>
            <a:ext cx="8064896" cy="99476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 salary	NUMBER(2)</a:t>
            </a:r>
          </a:p>
          <a:p>
            <a:pPr eaLnBrk="1" hangingPunct="1">
              <a:defRPr/>
            </a:pPr>
            <a:r>
              <a:rPr lang="en-US" altLang="en-US" b="1" dirty="0">
                <a:solidFill>
                  <a:schemeClr val="tx1">
                    <a:lumMod val="75000"/>
                  </a:schemeClr>
                </a:solidFill>
                <a:latin typeface="Courier New" panose="02070309020205020404" pitchFamily="49" charset="0"/>
              </a:rPr>
              <a:t>     CONSTRAINT emp_salary_min  </a:t>
            </a:r>
          </a:p>
          <a:p>
            <a:pPr eaLnBrk="1" hangingPunct="1">
              <a:defRPr/>
            </a:pPr>
            <a:r>
              <a:rPr lang="en-US" altLang="en-US" b="1" dirty="0">
                <a:solidFill>
                  <a:schemeClr val="tx1">
                    <a:lumMod val="75000"/>
                  </a:schemeClr>
                </a:solidFill>
                <a:latin typeface="Courier New" panose="02070309020205020404" pitchFamily="49" charset="0"/>
              </a:rPr>
              <a:t>            CHECK (salary &gt; 0),...</a:t>
            </a:r>
          </a:p>
        </p:txBody>
      </p:sp>
      <p:sp>
        <p:nvSpPr>
          <p:cNvPr id="9" name="Rectangle 5"/>
          <p:cNvSpPr>
            <a:spLocks noChangeArrowheads="1"/>
          </p:cNvSpPr>
          <p:nvPr/>
        </p:nvSpPr>
        <p:spPr bwMode="gray">
          <a:xfrm>
            <a:off x="2860538" y="2905254"/>
            <a:ext cx="4414837" cy="574675"/>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10" name="Picture 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25667" y="4408652"/>
            <a:ext cx="1371600" cy="1743793"/>
          </a:xfrm>
          <a:prstGeom prst="rect">
            <a:avLst/>
          </a:prstGeom>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390</a:t>
            </a:fld>
            <a:endParaRPr lang="es-VE" dirty="0"/>
          </a:p>
        </p:txBody>
      </p:sp>
    </p:spTree>
    <p:extLst>
      <p:ext uri="{BB962C8B-B14F-4D97-AF65-F5344CB8AC3E}">
        <p14:creationId xmlns:p14="http://schemas.microsoft.com/office/powerpoint/2010/main" val="68506930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Example</a:t>
            </a:r>
            <a:endParaRPr lang="es-VE" dirty="0"/>
          </a:p>
        </p:txBody>
      </p:sp>
      <p:sp>
        <p:nvSpPr>
          <p:cNvPr id="3" name="Marcador de contenido 2"/>
          <p:cNvSpPr>
            <a:spLocks noGrp="1"/>
          </p:cNvSpPr>
          <p:nvPr>
            <p:ph idx="1"/>
          </p:nvPr>
        </p:nvSpPr>
        <p:spPr/>
        <p:txBody>
          <a:bodyPr/>
          <a:lstStyle/>
          <a:p>
            <a:endParaRPr lang="es-VE"/>
          </a:p>
        </p:txBody>
      </p:sp>
      <p:sp>
        <p:nvSpPr>
          <p:cNvPr id="4" name="Content Placeholder 2"/>
          <p:cNvSpPr txBox="1">
            <a:spLocks/>
          </p:cNvSpPr>
          <p:nvPr/>
        </p:nvSpPr>
        <p:spPr bwMode="gray">
          <a:xfrm>
            <a:off x="2428550" y="1764009"/>
            <a:ext cx="7331724" cy="3329983"/>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lnSpc>
                <a:spcPct val="90000"/>
              </a:lnSpc>
              <a:defRPr/>
            </a:pPr>
            <a:r>
              <a:rPr lang="en-US" altLang="en-US" b="1" dirty="0">
                <a:solidFill>
                  <a:schemeClr val="tx1">
                    <a:lumMod val="75000"/>
                  </a:schemeClr>
                </a:solidFill>
                <a:latin typeface="Courier New" panose="02070309020205020404" pitchFamily="49" charset="0"/>
              </a:rPr>
              <a:t>CREATE TABLE teach_emp (</a:t>
            </a:r>
          </a:p>
          <a:p>
            <a:pPr eaLnBrk="1" hangingPunct="1">
              <a:lnSpc>
                <a:spcPct val="90000"/>
              </a:lnSpc>
              <a:defRPr/>
            </a:pPr>
            <a:r>
              <a:rPr lang="en-US" altLang="en-US" b="1" dirty="0">
                <a:solidFill>
                  <a:schemeClr val="tx1">
                    <a:lumMod val="75000"/>
                  </a:schemeClr>
                </a:solidFill>
                <a:latin typeface="Courier New" panose="02070309020205020404" pitchFamily="49" charset="0"/>
              </a:rPr>
              <a:t>         empno      NUMBER(5) PRIMARY KEY,</a:t>
            </a:r>
          </a:p>
          <a:p>
            <a:pPr eaLnBrk="1" hangingPunct="1">
              <a:lnSpc>
                <a:spcPct val="90000"/>
              </a:lnSpc>
              <a:defRPr/>
            </a:pPr>
            <a:r>
              <a:rPr lang="en-US" altLang="en-US" b="1" dirty="0">
                <a:solidFill>
                  <a:schemeClr val="tx1">
                    <a:lumMod val="75000"/>
                  </a:schemeClr>
                </a:solidFill>
                <a:latin typeface="Courier New" panose="02070309020205020404" pitchFamily="49" charset="0"/>
              </a:rPr>
              <a:t>         ename      VARCHAR2(15) NOT NULL,</a:t>
            </a:r>
          </a:p>
          <a:p>
            <a:pPr eaLnBrk="1" hangingPunct="1">
              <a:lnSpc>
                <a:spcPct val="90000"/>
              </a:lnSpc>
              <a:defRPr/>
            </a:pPr>
            <a:r>
              <a:rPr lang="en-US" altLang="en-US" b="1" dirty="0">
                <a:solidFill>
                  <a:schemeClr val="tx1">
                    <a:lumMod val="75000"/>
                  </a:schemeClr>
                </a:solidFill>
                <a:latin typeface="Courier New" panose="02070309020205020404" pitchFamily="49" charset="0"/>
              </a:rPr>
              <a:t>         job        VARCHAR2(10),</a:t>
            </a:r>
          </a:p>
          <a:p>
            <a:pPr eaLnBrk="1" hangingPunct="1">
              <a:lnSpc>
                <a:spcPct val="90000"/>
              </a:lnSpc>
              <a:defRPr/>
            </a:pPr>
            <a:r>
              <a:rPr lang="en-US" altLang="en-US" b="1" dirty="0">
                <a:solidFill>
                  <a:schemeClr val="tx1">
                    <a:lumMod val="75000"/>
                  </a:schemeClr>
                </a:solidFill>
                <a:latin typeface="Courier New" panose="02070309020205020404" pitchFamily="49" charset="0"/>
              </a:rPr>
              <a:t>         mgr        NUMBER(5),</a:t>
            </a:r>
          </a:p>
          <a:p>
            <a:pPr eaLnBrk="1" hangingPunct="1">
              <a:lnSpc>
                <a:spcPct val="90000"/>
              </a:lnSpc>
              <a:defRPr/>
            </a:pPr>
            <a:r>
              <a:rPr lang="en-US" altLang="en-US" b="1" dirty="0">
                <a:solidFill>
                  <a:schemeClr val="tx1">
                    <a:lumMod val="75000"/>
                  </a:schemeClr>
                </a:solidFill>
                <a:latin typeface="Courier New" panose="02070309020205020404" pitchFamily="49" charset="0"/>
              </a:rPr>
              <a:t>         hiredate   DATE DEFAULT (sysdate),</a:t>
            </a:r>
          </a:p>
          <a:p>
            <a:pPr eaLnBrk="1" hangingPunct="1">
              <a:lnSpc>
                <a:spcPct val="90000"/>
              </a:lnSpc>
              <a:defRPr/>
            </a:pPr>
            <a:r>
              <a:rPr lang="en-US" altLang="en-US" b="1" dirty="0">
                <a:solidFill>
                  <a:schemeClr val="tx1">
                    <a:lumMod val="75000"/>
                  </a:schemeClr>
                </a:solidFill>
                <a:latin typeface="Courier New" panose="02070309020205020404" pitchFamily="49" charset="0"/>
              </a:rPr>
              <a:t>         photo      BLOB,</a:t>
            </a:r>
          </a:p>
          <a:p>
            <a:pPr eaLnBrk="1" hangingPunct="1">
              <a:lnSpc>
                <a:spcPct val="90000"/>
              </a:lnSpc>
              <a:defRPr/>
            </a:pPr>
            <a:r>
              <a:rPr lang="en-US" altLang="en-US" b="1" dirty="0">
                <a:solidFill>
                  <a:schemeClr val="tx1">
                    <a:lumMod val="75000"/>
                  </a:schemeClr>
                </a:solidFill>
                <a:latin typeface="Courier New" panose="02070309020205020404" pitchFamily="49" charset="0"/>
              </a:rPr>
              <a:t>         sal        NUMBER(7,2),</a:t>
            </a:r>
          </a:p>
          <a:p>
            <a:pPr eaLnBrk="1" hangingPunct="1">
              <a:lnSpc>
                <a:spcPct val="90000"/>
              </a:lnSpc>
              <a:defRPr/>
            </a:pPr>
            <a:r>
              <a:rPr lang="en-US" altLang="en-US" b="1" dirty="0">
                <a:solidFill>
                  <a:schemeClr val="tx1">
                    <a:lumMod val="75000"/>
                  </a:schemeClr>
                </a:solidFill>
                <a:latin typeface="Courier New" panose="02070309020205020404" pitchFamily="49" charset="0"/>
              </a:rPr>
              <a:t>         deptno     NUMBER(3) NOT NULL</a:t>
            </a:r>
          </a:p>
          <a:p>
            <a:pPr eaLnBrk="1" hangingPunct="1">
              <a:lnSpc>
                <a:spcPct val="90000"/>
              </a:lnSpc>
              <a:defRPr/>
            </a:pPr>
            <a:r>
              <a:rPr lang="en-US" altLang="en-US" b="1" dirty="0">
                <a:solidFill>
                  <a:schemeClr val="tx1">
                    <a:lumMod val="75000"/>
                  </a:schemeClr>
                </a:solidFill>
                <a:latin typeface="Courier New" panose="02070309020205020404" pitchFamily="49" charset="0"/>
              </a:rPr>
              <a:t>                     CONSTRAINT admin_dept_fkey  			REFERENCES</a:t>
            </a:r>
          </a:p>
          <a:p>
            <a:pPr eaLnBrk="1" hangingPunct="1">
              <a:lnSpc>
                <a:spcPct val="90000"/>
              </a:lnSpc>
              <a:defRPr/>
            </a:pPr>
            <a:r>
              <a:rPr lang="en-US" altLang="en-US" b="1" dirty="0">
                <a:solidFill>
                  <a:schemeClr val="tx1">
                    <a:lumMod val="75000"/>
                  </a:schemeClr>
                </a:solidFill>
                <a:latin typeface="Courier New" panose="02070309020205020404" pitchFamily="49" charset="0"/>
              </a:rPr>
              <a:t>                      departments(department_id));</a:t>
            </a:r>
          </a:p>
        </p:txBody>
      </p:sp>
      <p:sp>
        <p:nvSpPr>
          <p:cNvPr id="5" name="Marcador de número de diapositiva 4"/>
          <p:cNvSpPr>
            <a:spLocks noGrp="1"/>
          </p:cNvSpPr>
          <p:nvPr>
            <p:ph type="sldNum" sz="quarter" idx="12"/>
          </p:nvPr>
        </p:nvSpPr>
        <p:spPr/>
        <p:txBody>
          <a:bodyPr/>
          <a:lstStyle/>
          <a:p>
            <a:fld id="{3F142242-9245-470F-9EB3-514B6C674675}" type="slidenum">
              <a:rPr lang="es-VE" smtClean="0"/>
              <a:pPr/>
              <a:t>391</a:t>
            </a:fld>
            <a:endParaRPr lang="es-VE" dirty="0"/>
          </a:p>
        </p:txBody>
      </p:sp>
    </p:spTree>
    <p:extLst>
      <p:ext uri="{BB962C8B-B14F-4D97-AF65-F5344CB8AC3E}">
        <p14:creationId xmlns:p14="http://schemas.microsoft.com/office/powerpoint/2010/main" val="38350112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Violating Constraints</a:t>
            </a:r>
            <a:endParaRPr lang="es-VE" dirty="0"/>
          </a:p>
        </p:txBody>
      </p:sp>
      <p:sp>
        <p:nvSpPr>
          <p:cNvPr id="3" name="Marcador de contenido 2"/>
          <p:cNvSpPr>
            <a:spLocks noGrp="1"/>
          </p:cNvSpPr>
          <p:nvPr>
            <p:ph idx="1"/>
          </p:nvPr>
        </p:nvSpPr>
        <p:spPr>
          <a:xfrm>
            <a:off x="0" y="1016238"/>
            <a:ext cx="12192000" cy="5866475"/>
          </a:xfrm>
        </p:spPr>
        <p:txBody>
          <a:bodyPr/>
          <a:lstStyle/>
          <a:p>
            <a:endParaRPr lang="es-VE" dirty="0"/>
          </a:p>
        </p:txBody>
      </p:sp>
      <p:pic>
        <p:nvPicPr>
          <p:cNvPr id="4" name="Picture 2" descr="C:\Users\aposrini.ORADEV\Desktop\SG 11 - SLide 30_sa.png"/>
          <p:cNvPicPr>
            <a:picLocks noChangeAspect="1" noChangeArrowheads="1"/>
          </p:cNvPicPr>
          <p:nvPr/>
        </p:nvPicPr>
        <p:blipFill>
          <a:blip r:embed="rId3" cstate="print"/>
          <a:srcRect/>
          <a:stretch>
            <a:fillRect/>
          </a:stretch>
        </p:blipFill>
        <p:spPr bwMode="auto">
          <a:xfrm>
            <a:off x="2132012" y="3048000"/>
            <a:ext cx="7444014" cy="1600200"/>
          </a:xfrm>
          <a:prstGeom prst="rect">
            <a:avLst/>
          </a:prstGeom>
          <a:noFill/>
          <a:ln w="28575">
            <a:solidFill>
              <a:srgbClr val="F7941D"/>
            </a:solidFill>
          </a:ln>
        </p:spPr>
      </p:pic>
      <p:sp>
        <p:nvSpPr>
          <p:cNvPr id="5" name="Content Placeholder 2"/>
          <p:cNvSpPr txBox="1">
            <a:spLocks/>
          </p:cNvSpPr>
          <p:nvPr/>
        </p:nvSpPr>
        <p:spPr bwMode="gray">
          <a:xfrm>
            <a:off x="2061964" y="1676400"/>
            <a:ext cx="8064896" cy="99476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UPDATE employees</a:t>
            </a:r>
          </a:p>
          <a:p>
            <a:pPr eaLnBrk="1" hangingPunct="1">
              <a:defRPr/>
            </a:pPr>
            <a:r>
              <a:rPr lang="en-US" altLang="en-US" b="1" dirty="0">
                <a:solidFill>
                  <a:schemeClr val="tx1">
                    <a:lumMod val="75000"/>
                  </a:schemeClr>
                </a:solidFill>
                <a:latin typeface="Courier New" panose="02070309020205020404" pitchFamily="49" charset="0"/>
              </a:rPr>
              <a:t>SET    department_id = 55</a:t>
            </a:r>
          </a:p>
          <a:p>
            <a:pPr eaLnBrk="1" hangingPunct="1">
              <a:defRPr/>
            </a:pPr>
            <a:r>
              <a:rPr lang="en-US" altLang="en-US" b="1" dirty="0">
                <a:solidFill>
                  <a:schemeClr val="tx1">
                    <a:lumMod val="75000"/>
                  </a:schemeClr>
                </a:solidFill>
                <a:latin typeface="Courier New" panose="02070309020205020404" pitchFamily="49" charset="0"/>
              </a:rPr>
              <a:t>WHERE  department_id = 110;</a:t>
            </a:r>
          </a:p>
        </p:txBody>
      </p:sp>
      <p:sp>
        <p:nvSpPr>
          <p:cNvPr id="6" name="Rectangle 15"/>
          <p:cNvSpPr txBox="1">
            <a:spLocks noChangeArrowheads="1"/>
          </p:cNvSpPr>
          <p:nvPr/>
        </p:nvSpPr>
        <p:spPr>
          <a:xfrm>
            <a:off x="2100241" y="4727377"/>
            <a:ext cx="4213310" cy="3635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F7941D"/>
                </a:solidFill>
                <a:latin typeface="+mn-lt"/>
              </a:rPr>
              <a:t>Department </a:t>
            </a:r>
            <a:r>
              <a:rPr lang="en-US" altLang="en-US" b="1" dirty="0">
                <a:solidFill>
                  <a:srgbClr val="F7941D"/>
                </a:solidFill>
                <a:latin typeface="Courier New" panose="02070309020205020404" pitchFamily="49" charset="0"/>
                <a:cs typeface="Courier New" panose="02070309020205020404" pitchFamily="49" charset="0"/>
              </a:rPr>
              <a:t>55</a:t>
            </a:r>
            <a:r>
              <a:rPr lang="en-US" altLang="en-US" dirty="0">
                <a:solidFill>
                  <a:srgbClr val="F7941D"/>
                </a:solidFill>
                <a:latin typeface="+mn-lt"/>
              </a:rPr>
              <a:t> does not exist.</a:t>
            </a:r>
          </a:p>
        </p:txBody>
      </p:sp>
      <p:sp>
        <p:nvSpPr>
          <p:cNvPr id="7" name="Rectangle 9"/>
          <p:cNvSpPr>
            <a:spLocks noChangeArrowheads="1"/>
          </p:cNvSpPr>
          <p:nvPr/>
        </p:nvSpPr>
        <p:spPr bwMode="gray">
          <a:xfrm>
            <a:off x="2132013" y="2008969"/>
            <a:ext cx="2798334" cy="363528"/>
          </a:xfrm>
          <a:prstGeom prst="rect">
            <a:avLst/>
          </a:prstGeom>
          <a:noFill/>
          <a:ln w="28575">
            <a:solidFill>
              <a:schemeClr val="tx1"/>
            </a:solidFill>
            <a:miter lim="800000"/>
            <a:headEnd type="none" w="sm" len="sm"/>
            <a:tailEnd type="none" w="sm" len="sm"/>
          </a:ln>
        </p:spPr>
        <p:txBody>
          <a:bodyPr wrap="none" anchor="ctr"/>
          <a:lstStyle/>
          <a:p>
            <a:pPr eaLnBrk="1" hangingPunct="1"/>
            <a:endParaRPr lang="en-IN" altLang="en-US" dirty="0"/>
          </a:p>
        </p:txBody>
      </p:sp>
      <p:sp>
        <p:nvSpPr>
          <p:cNvPr id="8" name="Rectangle 10"/>
          <p:cNvSpPr>
            <a:spLocks noChangeArrowheads="1"/>
          </p:cNvSpPr>
          <p:nvPr/>
        </p:nvSpPr>
        <p:spPr bwMode="gray">
          <a:xfrm>
            <a:off x="2160587" y="3733800"/>
            <a:ext cx="7439025" cy="914400"/>
          </a:xfrm>
          <a:prstGeom prst="rect">
            <a:avLst/>
          </a:prstGeom>
          <a:noFill/>
          <a:ln w="28575">
            <a:solidFill>
              <a:schemeClr val="tx1"/>
            </a:solidFill>
            <a:miter lim="800000"/>
            <a:headEnd type="none" w="sm" len="sm"/>
            <a:tailEnd type="none" w="sm" len="sm"/>
          </a:ln>
        </p:spPr>
        <p:txBody>
          <a:bodyPr wrap="none" anchor="ctr"/>
          <a:lstStyle/>
          <a:p>
            <a:pPr eaLnBrk="1" hangingPunct="1"/>
            <a:endParaRPr lang="en-IN" altLang="en-US" dirty="0"/>
          </a:p>
        </p:txBody>
      </p:sp>
      <p:sp>
        <p:nvSpPr>
          <p:cNvPr id="9" name="Marcador de número de diapositiva 8"/>
          <p:cNvSpPr>
            <a:spLocks noGrp="1"/>
          </p:cNvSpPr>
          <p:nvPr>
            <p:ph type="sldNum" sz="quarter" idx="12"/>
          </p:nvPr>
        </p:nvSpPr>
        <p:spPr/>
        <p:txBody>
          <a:bodyPr/>
          <a:lstStyle/>
          <a:p>
            <a:fld id="{3F142242-9245-470F-9EB3-514B6C674675}" type="slidenum">
              <a:rPr lang="es-VE" smtClean="0"/>
              <a:pPr/>
              <a:t>392</a:t>
            </a:fld>
            <a:endParaRPr lang="es-VE" dirty="0"/>
          </a:p>
        </p:txBody>
      </p:sp>
    </p:spTree>
    <p:extLst>
      <p:ext uri="{BB962C8B-B14F-4D97-AF65-F5344CB8AC3E}">
        <p14:creationId xmlns:p14="http://schemas.microsoft.com/office/powerpoint/2010/main" val="25796074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Violating Constraints</a:t>
            </a:r>
            <a:endParaRPr lang="es-VE" dirty="0"/>
          </a:p>
        </p:txBody>
      </p:sp>
      <p:sp>
        <p:nvSpPr>
          <p:cNvPr id="3" name="Marcador de contenido 2"/>
          <p:cNvSpPr>
            <a:spLocks noGrp="1"/>
          </p:cNvSpPr>
          <p:nvPr>
            <p:ph idx="1"/>
          </p:nvPr>
        </p:nvSpPr>
        <p:spPr/>
        <p:txBody>
          <a:bodyPr/>
          <a:lstStyle/>
          <a:p>
            <a:pPr marL="0" indent="0">
              <a:buNone/>
            </a:pPr>
            <a:r>
              <a:rPr lang="en-US" altLang="en-US" dirty="0"/>
              <a:t>You cannot delete a row that contains a primary key that is used as a foreign key in another table.</a:t>
            </a:r>
          </a:p>
          <a:p>
            <a:pPr marL="0" indent="0">
              <a:buNone/>
            </a:pPr>
            <a:endParaRPr lang="es-VE" dirty="0"/>
          </a:p>
        </p:txBody>
      </p:sp>
      <p:sp>
        <p:nvSpPr>
          <p:cNvPr id="4" name="Content Placeholder 2"/>
          <p:cNvSpPr txBox="1">
            <a:spLocks/>
          </p:cNvSpPr>
          <p:nvPr/>
        </p:nvSpPr>
        <p:spPr bwMode="gray">
          <a:xfrm>
            <a:off x="2055812" y="2479354"/>
            <a:ext cx="8064896" cy="69633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DELETE FROM departments</a:t>
            </a:r>
          </a:p>
          <a:p>
            <a:pPr eaLnBrk="1" hangingPunct="1">
              <a:defRPr/>
            </a:pPr>
            <a:r>
              <a:rPr lang="en-US" altLang="en-US" b="1" dirty="0">
                <a:solidFill>
                  <a:schemeClr val="tx1">
                    <a:lumMod val="75000"/>
                  </a:schemeClr>
                </a:solidFill>
                <a:latin typeface="Courier New" panose="02070309020205020404" pitchFamily="49" charset="0"/>
              </a:rPr>
              <a:t>WHERE department_id = 60;</a:t>
            </a:r>
          </a:p>
        </p:txBody>
      </p:sp>
      <p:pic>
        <p:nvPicPr>
          <p:cNvPr id="5" name="Picture 2" descr="C:\Users\aposrini.ORADEV\Desktop\SG 11 - Slide_31_sa.png"/>
          <p:cNvPicPr>
            <a:picLocks noChangeAspect="1" noChangeArrowheads="1"/>
          </p:cNvPicPr>
          <p:nvPr/>
        </p:nvPicPr>
        <p:blipFill>
          <a:blip r:embed="rId3" cstate="print"/>
          <a:srcRect/>
          <a:stretch>
            <a:fillRect/>
          </a:stretch>
        </p:blipFill>
        <p:spPr bwMode="auto">
          <a:xfrm>
            <a:off x="2055812" y="3581400"/>
            <a:ext cx="7763052" cy="1676400"/>
          </a:xfrm>
          <a:prstGeom prst="rect">
            <a:avLst/>
          </a:prstGeom>
          <a:noFill/>
          <a:ln w="28575">
            <a:solidFill>
              <a:srgbClr val="F7941D"/>
            </a:solidFill>
          </a:ln>
        </p:spPr>
      </p:pic>
      <p:sp>
        <p:nvSpPr>
          <p:cNvPr id="6" name="Rectangle 8"/>
          <p:cNvSpPr/>
          <p:nvPr/>
        </p:nvSpPr>
        <p:spPr bwMode="auto">
          <a:xfrm>
            <a:off x="2055812" y="4152900"/>
            <a:ext cx="7772400" cy="1097280"/>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7" name="Marcador de número de diapositiva 6"/>
          <p:cNvSpPr>
            <a:spLocks noGrp="1"/>
          </p:cNvSpPr>
          <p:nvPr>
            <p:ph type="sldNum" sz="quarter" idx="12"/>
          </p:nvPr>
        </p:nvSpPr>
        <p:spPr/>
        <p:txBody>
          <a:bodyPr/>
          <a:lstStyle/>
          <a:p>
            <a:fld id="{3F142242-9245-470F-9EB3-514B6C674675}" type="slidenum">
              <a:rPr lang="es-VE" smtClean="0"/>
              <a:pPr/>
              <a:t>393</a:t>
            </a:fld>
            <a:endParaRPr lang="es-VE" dirty="0"/>
          </a:p>
        </p:txBody>
      </p:sp>
    </p:spTree>
    <p:extLst>
      <p:ext uri="{BB962C8B-B14F-4D97-AF65-F5344CB8AC3E}">
        <p14:creationId xmlns:p14="http://schemas.microsoft.com/office/powerpoint/2010/main" val="60568809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Database objects</a:t>
            </a:r>
          </a:p>
          <a:p>
            <a:pPr lvl="2">
              <a:buClr>
                <a:srgbClr val="A6A6A6"/>
              </a:buClr>
            </a:pPr>
            <a:r>
              <a:rPr lang="en-US" altLang="en-US" dirty="0">
                <a:solidFill>
                  <a:schemeClr val="tx1"/>
                </a:solidFill>
              </a:rPr>
              <a:t>Naming rules</a:t>
            </a:r>
          </a:p>
          <a:p>
            <a:pPr lvl="1">
              <a:buClr>
                <a:srgbClr val="A6A6A6"/>
              </a:buClr>
            </a:pPr>
            <a:r>
              <a:rPr lang="en-US" altLang="en-US" dirty="0">
                <a:solidFill>
                  <a:schemeClr val="tx1"/>
                </a:solidFill>
              </a:rPr>
              <a:t>Data types</a:t>
            </a:r>
          </a:p>
          <a:p>
            <a:pPr lvl="1">
              <a:buClr>
                <a:srgbClr val="A6A6A6"/>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cs typeface="Courier New" pitchFamily="49" charset="0"/>
              </a:rPr>
              <a:t>UNIQUE</a:t>
            </a:r>
            <a:r>
              <a:rPr lang="en-US" altLang="en-US" dirty="0">
                <a:solidFill>
                  <a:schemeClr val="tx1"/>
                </a:solidFill>
                <a:cs typeface="Courier New" pitchFamily="49" charset="0"/>
              </a:rPr>
              <a:t>,</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a:t>
            </a:r>
            <a:r>
              <a:rPr lang="en-US" altLang="en-US" dirty="0">
                <a:solidFill>
                  <a:schemeClr val="tx1"/>
                </a:solidFill>
                <a:latin typeface="Courier New" pitchFamily="49" charset="0"/>
              </a:rPr>
              <a:t> 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F7941D"/>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a:t>
            </a:r>
            <a:r>
              <a:rPr lang="en-US" altLang="en-US" dirty="0" smtClean="0">
                <a:solidFill>
                  <a:schemeClr val="tx1"/>
                </a:solidFill>
              </a:rPr>
              <a:t>statement</a:t>
            </a:r>
            <a:endParaRPr lang="en-US" altLang="en-US" dirty="0">
              <a:solidFill>
                <a:schemeClr val="tx1"/>
              </a:solidFill>
            </a:endParaRP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394</a:t>
            </a:fld>
            <a:endParaRPr lang="es-VE" dirty="0"/>
          </a:p>
        </p:txBody>
      </p:sp>
    </p:spTree>
    <p:extLst>
      <p:ext uri="{BB962C8B-B14F-4D97-AF65-F5344CB8AC3E}">
        <p14:creationId xmlns:p14="http://schemas.microsoft.com/office/powerpoint/2010/main" val="2348637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Creating a </a:t>
            </a:r>
            <a:r>
              <a:rPr lang="en-US" altLang="en-US" dirty="0" smtClean="0"/>
              <a:t>Table</a:t>
            </a:r>
            <a:endParaRPr lang="es-VE" dirty="0"/>
          </a:p>
        </p:txBody>
      </p:sp>
      <p:sp>
        <p:nvSpPr>
          <p:cNvPr id="3" name="Marcador de contenido 2"/>
          <p:cNvSpPr>
            <a:spLocks noGrp="1"/>
          </p:cNvSpPr>
          <p:nvPr>
            <p:ph idx="1"/>
          </p:nvPr>
        </p:nvSpPr>
        <p:spPr/>
        <p:txBody>
          <a:bodyPr/>
          <a:lstStyle/>
          <a:p>
            <a:pPr lvl="1"/>
            <a:r>
              <a:rPr lang="en-US" altLang="en-US" dirty="0"/>
              <a:t>Create a table and insert rows by combining the </a:t>
            </a:r>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statement and the </a:t>
            </a:r>
            <a:r>
              <a:rPr lang="en-US" altLang="en-US" dirty="0">
                <a:latin typeface="Courier New" pitchFamily="49" charset="0"/>
              </a:rPr>
              <a:t>AS</a:t>
            </a:r>
            <a:r>
              <a:rPr lang="en-US" altLang="en-US" dirty="0"/>
              <a:t> </a:t>
            </a:r>
            <a:r>
              <a:rPr lang="en-US" altLang="en-US" i="1" dirty="0" err="1">
                <a:latin typeface="Courier New" pitchFamily="49" charset="0"/>
              </a:rPr>
              <a:t>subquery</a:t>
            </a:r>
            <a:r>
              <a:rPr lang="en-US" altLang="en-US" dirty="0"/>
              <a:t> option.</a:t>
            </a:r>
          </a:p>
          <a:p>
            <a:pPr lvl="1"/>
            <a:endParaRPr lang="en-US" altLang="en-US" sz="2600" dirty="0"/>
          </a:p>
          <a:p>
            <a:pPr lvl="1"/>
            <a:endParaRPr lang="en-US" altLang="en-US" sz="2600" dirty="0"/>
          </a:p>
          <a:p>
            <a:pPr lvl="1"/>
            <a:endParaRPr lang="en-US" altLang="en-US" dirty="0"/>
          </a:p>
          <a:p>
            <a:pPr lvl="1"/>
            <a:r>
              <a:rPr lang="en-US" altLang="en-US" dirty="0"/>
              <a:t>Match the number of specified columns to the number of </a:t>
            </a:r>
            <a:r>
              <a:rPr lang="en-US" altLang="en-US" dirty="0" err="1"/>
              <a:t>subquery</a:t>
            </a:r>
            <a:r>
              <a:rPr lang="en-US" altLang="en-US" dirty="0"/>
              <a:t> columns.</a:t>
            </a:r>
          </a:p>
          <a:p>
            <a:pPr lvl="1"/>
            <a:r>
              <a:rPr lang="en-US" altLang="en-US" dirty="0"/>
              <a:t>Define columns with column names and default values.</a:t>
            </a:r>
          </a:p>
          <a:p>
            <a:endParaRPr lang="es-VE" dirty="0"/>
          </a:p>
        </p:txBody>
      </p:sp>
      <p:sp>
        <p:nvSpPr>
          <p:cNvPr id="4" name="Content Placeholder 2"/>
          <p:cNvSpPr txBox="1">
            <a:spLocks/>
          </p:cNvSpPr>
          <p:nvPr/>
        </p:nvSpPr>
        <p:spPr bwMode="gray">
          <a:xfrm>
            <a:off x="2011693" y="2102318"/>
            <a:ext cx="8064896" cy="100584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CREATE TABLE </a:t>
            </a:r>
            <a:r>
              <a:rPr lang="en-US" altLang="en-US" b="1" i="1" dirty="0">
                <a:solidFill>
                  <a:schemeClr val="tx1">
                    <a:lumMod val="75000"/>
                  </a:schemeClr>
                </a:solidFill>
                <a:latin typeface="Courier New" panose="02070309020205020404" pitchFamily="49" charset="0"/>
              </a:rPr>
              <a:t>table</a:t>
            </a:r>
            <a:endParaRPr lang="en-US" altLang="en-US" b="1" dirty="0">
              <a:solidFill>
                <a:schemeClr val="tx1">
                  <a:lumMod val="75000"/>
                </a:schemeClr>
              </a:solidFill>
              <a:latin typeface="Courier New" panose="02070309020205020404" pitchFamily="49" charset="0"/>
            </a:endParaRPr>
          </a:p>
          <a:p>
            <a:pPr eaLnBrk="1" hangingPunct="1">
              <a:defRPr/>
            </a:pPr>
            <a:r>
              <a:rPr lang="en-US" altLang="en-US" b="1" dirty="0">
                <a:solidFill>
                  <a:schemeClr val="tx1">
                    <a:lumMod val="75000"/>
                  </a:schemeClr>
                </a:solidFill>
                <a:latin typeface="Courier New" panose="02070309020205020404" pitchFamily="49" charset="0"/>
              </a:rPr>
              <a:t>  	  [(</a:t>
            </a:r>
            <a:r>
              <a:rPr lang="en-US" altLang="en-US" b="1" i="1" dirty="0">
                <a:solidFill>
                  <a:schemeClr val="tx1">
                    <a:lumMod val="75000"/>
                  </a:schemeClr>
                </a:solidFill>
                <a:latin typeface="Courier New" panose="02070309020205020404" pitchFamily="49" charset="0"/>
              </a:rPr>
              <a:t>column</a:t>
            </a:r>
            <a:r>
              <a:rPr lang="en-US" altLang="en-US" b="1" dirty="0">
                <a:solidFill>
                  <a:schemeClr val="tx1">
                    <a:lumMod val="75000"/>
                  </a:schemeClr>
                </a:solidFill>
                <a:latin typeface="Courier New" panose="02070309020205020404" pitchFamily="49" charset="0"/>
              </a:rPr>
              <a:t>, </a:t>
            </a:r>
            <a:r>
              <a:rPr lang="en-US" altLang="en-US" b="1" i="1" dirty="0">
                <a:solidFill>
                  <a:schemeClr val="tx1">
                    <a:lumMod val="75000"/>
                  </a:schemeClr>
                </a:solidFill>
                <a:latin typeface="Courier New" panose="02070309020205020404" pitchFamily="49" charset="0"/>
              </a:rPr>
              <a:t>column</a:t>
            </a:r>
            <a:r>
              <a:rPr lang="en-US" altLang="en-US" b="1" dirty="0">
                <a:solidFill>
                  <a:schemeClr val="tx1">
                    <a:lumMod val="75000"/>
                  </a:schemeClr>
                </a:solidFill>
                <a:latin typeface="Courier New" panose="02070309020205020404" pitchFamily="49" charset="0"/>
              </a:rPr>
              <a:t>...)]</a:t>
            </a:r>
          </a:p>
          <a:p>
            <a:pPr eaLnBrk="1" hangingPunct="1">
              <a:defRPr/>
            </a:pPr>
            <a:r>
              <a:rPr lang="en-US" altLang="en-US" b="1" dirty="0">
                <a:solidFill>
                  <a:schemeClr val="tx1">
                    <a:lumMod val="75000"/>
                  </a:schemeClr>
                </a:solidFill>
                <a:latin typeface="Courier New" panose="02070309020205020404" pitchFamily="49" charset="0"/>
              </a:rPr>
              <a:t>AS </a:t>
            </a:r>
            <a:r>
              <a:rPr lang="en-US" altLang="en-US" b="1" i="1" dirty="0">
                <a:solidFill>
                  <a:schemeClr val="tx1">
                    <a:lumMod val="75000"/>
                  </a:schemeClr>
                </a:solidFill>
                <a:latin typeface="Courier New" panose="02070309020205020404" pitchFamily="49" charset="0"/>
              </a:rPr>
              <a:t>subquery;</a:t>
            </a:r>
            <a:endParaRPr lang="en-US" altLang="en-US" b="1" dirty="0">
              <a:solidFill>
                <a:schemeClr val="tx1">
                  <a:lumMod val="75000"/>
                </a:schemeClr>
              </a:solidFill>
              <a:latin typeface="Courier New" panose="02070309020205020404" pitchFamily="49" charset="0"/>
            </a:endParaRPr>
          </a:p>
        </p:txBody>
      </p:sp>
      <p:sp>
        <p:nvSpPr>
          <p:cNvPr id="11" name="Marcador de número de diapositiva 10"/>
          <p:cNvSpPr>
            <a:spLocks noGrp="1"/>
          </p:cNvSpPr>
          <p:nvPr>
            <p:ph type="sldNum" sz="quarter" idx="12"/>
          </p:nvPr>
        </p:nvSpPr>
        <p:spPr/>
        <p:txBody>
          <a:bodyPr/>
          <a:lstStyle/>
          <a:p>
            <a:fld id="{3F142242-9245-470F-9EB3-514B6C674675}" type="slidenum">
              <a:rPr lang="es-VE" smtClean="0"/>
              <a:pPr/>
              <a:t>395</a:t>
            </a:fld>
            <a:endParaRPr lang="es-VE" dirty="0"/>
          </a:p>
        </p:txBody>
      </p:sp>
    </p:spTree>
    <p:extLst>
      <p:ext uri="{BB962C8B-B14F-4D97-AF65-F5344CB8AC3E}">
        <p14:creationId xmlns:p14="http://schemas.microsoft.com/office/powerpoint/2010/main" val="429152289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Creating a </a:t>
            </a:r>
            <a:r>
              <a:rPr lang="en-US" altLang="en-US" dirty="0" smtClean="0"/>
              <a:t>Table</a:t>
            </a:r>
            <a:endParaRPr lang="es-VE" dirty="0"/>
          </a:p>
        </p:txBody>
      </p:sp>
      <p:sp>
        <p:nvSpPr>
          <p:cNvPr id="3" name="Marcador de contenido 2"/>
          <p:cNvSpPr>
            <a:spLocks noGrp="1"/>
          </p:cNvSpPr>
          <p:nvPr>
            <p:ph idx="1"/>
          </p:nvPr>
        </p:nvSpPr>
        <p:spPr/>
        <p:txBody>
          <a:bodyPr/>
          <a:lstStyle/>
          <a:p>
            <a:endParaRPr lang="es-VE" dirty="0"/>
          </a:p>
        </p:txBody>
      </p:sp>
      <p:grpSp>
        <p:nvGrpSpPr>
          <p:cNvPr id="4" name="Group 1"/>
          <p:cNvGrpSpPr/>
          <p:nvPr/>
        </p:nvGrpSpPr>
        <p:grpSpPr>
          <a:xfrm>
            <a:off x="2094048" y="1481557"/>
            <a:ext cx="8064896" cy="4311979"/>
            <a:chOff x="2061964" y="1487159"/>
            <a:chExt cx="8064896" cy="4311979"/>
          </a:xfrm>
        </p:grpSpPr>
        <p:sp>
          <p:nvSpPr>
            <p:cNvPr id="5" name="Content Placeholder 2"/>
            <p:cNvSpPr txBox="1">
              <a:spLocks/>
            </p:cNvSpPr>
            <p:nvPr/>
          </p:nvSpPr>
          <p:spPr bwMode="gray">
            <a:xfrm>
              <a:off x="2061964" y="1487159"/>
              <a:ext cx="8064896" cy="2486919"/>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CREATE TABLE 	dept80</a:t>
              </a:r>
            </a:p>
            <a:p>
              <a:pPr eaLnBrk="1" hangingPunct="1">
                <a:defRPr/>
              </a:pPr>
              <a:r>
                <a:rPr lang="en-US" altLang="en-US" b="1" dirty="0">
                  <a:solidFill>
                    <a:schemeClr val="tx1">
                      <a:lumMod val="75000"/>
                    </a:schemeClr>
                  </a:solidFill>
                  <a:latin typeface="Courier New" panose="02070309020205020404" pitchFamily="49" charset="0"/>
                </a:rPr>
                <a:t>  AS </a:t>
              </a:r>
              <a:br>
                <a:rPr lang="en-US" altLang="en-US" b="1" dirty="0">
                  <a:solidFill>
                    <a:schemeClr val="tx1">
                      <a:lumMod val="75000"/>
                    </a:schemeClr>
                  </a:solidFill>
                  <a:latin typeface="Courier New" panose="02070309020205020404" pitchFamily="49" charset="0"/>
                </a:rPr>
              </a:br>
              <a:r>
                <a:rPr lang="en-US" altLang="en-US" b="1" dirty="0">
                  <a:solidFill>
                    <a:schemeClr val="tx1">
                      <a:lumMod val="75000"/>
                    </a:schemeClr>
                  </a:solidFill>
                  <a:latin typeface="Courier New" panose="02070309020205020404" pitchFamily="49" charset="0"/>
                </a:rPr>
                <a:t>    SELECT  employee_id, last_name, </a:t>
              </a:r>
            </a:p>
            <a:p>
              <a:pPr eaLnBrk="1" hangingPunct="1">
                <a:defRPr/>
              </a:pPr>
              <a:r>
                <a:rPr lang="en-US" altLang="en-US" b="1" dirty="0">
                  <a:solidFill>
                    <a:schemeClr val="tx1">
                      <a:lumMod val="75000"/>
                    </a:schemeClr>
                  </a:solidFill>
                  <a:latin typeface="Courier New" panose="02070309020205020404" pitchFamily="49" charset="0"/>
                </a:rPr>
                <a:t>            salary*12 ANNSAL, </a:t>
              </a:r>
            </a:p>
            <a:p>
              <a:pPr eaLnBrk="1" hangingPunct="1">
                <a:defRPr/>
              </a:pPr>
              <a:r>
                <a:rPr lang="en-US" altLang="en-US" b="1" dirty="0">
                  <a:solidFill>
                    <a:schemeClr val="tx1">
                      <a:lumMod val="75000"/>
                    </a:schemeClr>
                  </a:solidFill>
                  <a:latin typeface="Courier New" panose="02070309020205020404" pitchFamily="49" charset="0"/>
                </a:rPr>
                <a:t>            hire_date</a:t>
              </a:r>
              <a:br>
                <a:rPr lang="en-US" altLang="en-US" b="1" dirty="0">
                  <a:solidFill>
                    <a:schemeClr val="tx1">
                      <a:lumMod val="75000"/>
                    </a:schemeClr>
                  </a:solidFill>
                  <a:latin typeface="Courier New" panose="02070309020205020404" pitchFamily="49" charset="0"/>
                </a:rPr>
              </a:br>
              <a:r>
                <a:rPr lang="en-US" altLang="en-US" b="1" dirty="0">
                  <a:solidFill>
                    <a:schemeClr val="tx1">
                      <a:lumMod val="75000"/>
                    </a:schemeClr>
                  </a:solidFill>
                  <a:latin typeface="Courier New" panose="02070309020205020404" pitchFamily="49" charset="0"/>
                </a:rPr>
                <a:t>    FROM    employees</a:t>
              </a:r>
              <a:br>
                <a:rPr lang="en-US" altLang="en-US" b="1" dirty="0">
                  <a:solidFill>
                    <a:schemeClr val="tx1">
                      <a:lumMod val="75000"/>
                    </a:schemeClr>
                  </a:solidFill>
                  <a:latin typeface="Courier New" panose="02070309020205020404" pitchFamily="49" charset="0"/>
                </a:rPr>
              </a:br>
              <a:r>
                <a:rPr lang="en-US" altLang="en-US" b="1" dirty="0">
                  <a:solidFill>
                    <a:schemeClr val="tx1">
                      <a:lumMod val="75000"/>
                    </a:schemeClr>
                  </a:solidFill>
                  <a:latin typeface="Courier New" panose="02070309020205020404" pitchFamily="49" charset="0"/>
                </a:rPr>
                <a:t>    WHERE   department_id = 80;</a:t>
              </a:r>
            </a:p>
            <a:p>
              <a:pPr eaLnBrk="1" hangingPunct="1">
                <a:defRPr/>
              </a:pPr>
              <a:endParaRPr lang="en-US" altLang="en-US" b="1" dirty="0">
                <a:solidFill>
                  <a:schemeClr val="tx1">
                    <a:lumMod val="75000"/>
                  </a:schemeClr>
                </a:solidFill>
                <a:latin typeface="Courier New" panose="02070309020205020404" pitchFamily="49" charset="0"/>
              </a:endParaRPr>
            </a:p>
          </p:txBody>
        </p:sp>
        <p:sp>
          <p:nvSpPr>
            <p:cNvPr id="6" name="Rectangle 4"/>
            <p:cNvSpPr>
              <a:spLocks noChangeArrowheads="1"/>
            </p:cNvSpPr>
            <p:nvPr/>
          </p:nvSpPr>
          <p:spPr bwMode="gray">
            <a:xfrm>
              <a:off x="2665413" y="2099832"/>
              <a:ext cx="4479925" cy="1371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pic>
          <p:nvPicPr>
            <p:cNvPr id="7" name="Picture 10" descr="C:\salome_official\projects\11gR2_SQL 1\screenshots\les10_33s_a.gif"/>
            <p:cNvPicPr>
              <a:picLocks noChangeAspect="1" noChangeArrowheads="1"/>
            </p:cNvPicPr>
            <p:nvPr/>
          </p:nvPicPr>
          <p:blipFill>
            <a:blip r:embed="rId3" cstate="print"/>
            <a:srcRect/>
            <a:stretch>
              <a:fillRect/>
            </a:stretch>
          </p:blipFill>
          <p:spPr bwMode="auto">
            <a:xfrm>
              <a:off x="2501901" y="4713288"/>
              <a:ext cx="4275137" cy="1085850"/>
            </a:xfrm>
            <a:prstGeom prst="rect">
              <a:avLst/>
            </a:prstGeom>
            <a:noFill/>
            <a:ln w="28575">
              <a:solidFill>
                <a:srgbClr val="F7941D"/>
              </a:solidFill>
              <a:miter lim="800000"/>
              <a:headEnd/>
              <a:tailEnd/>
            </a:ln>
          </p:spPr>
        </p:pic>
        <p:sp>
          <p:nvSpPr>
            <p:cNvPr id="8" name="Content Placeholder 2"/>
            <p:cNvSpPr txBox="1">
              <a:spLocks/>
            </p:cNvSpPr>
            <p:nvPr/>
          </p:nvSpPr>
          <p:spPr bwMode="gray">
            <a:xfrm>
              <a:off x="2061964" y="4128938"/>
              <a:ext cx="8064896" cy="39790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DESCRIBE dept80</a:t>
              </a:r>
            </a:p>
          </p:txBody>
        </p:sp>
        <p:pic>
          <p:nvPicPr>
            <p:cNvPr id="9" name="Picture 2"/>
            <p:cNvPicPr>
              <a:picLocks noChangeAspect="1" noChangeArrowheads="1"/>
            </p:cNvPicPr>
            <p:nvPr/>
          </p:nvPicPr>
          <p:blipFill>
            <a:blip r:embed="rId4" cstate="print"/>
            <a:srcRect/>
            <a:stretch>
              <a:fillRect/>
            </a:stretch>
          </p:blipFill>
          <p:spPr bwMode="auto">
            <a:xfrm>
              <a:off x="2208213" y="3657600"/>
              <a:ext cx="1574321" cy="228600"/>
            </a:xfrm>
            <a:prstGeom prst="rect">
              <a:avLst/>
            </a:prstGeom>
            <a:noFill/>
            <a:ln w="12700">
              <a:solidFill>
                <a:schemeClr val="tx1"/>
              </a:solidFill>
              <a:miter lim="800000"/>
              <a:headEnd/>
              <a:tailEnd/>
            </a:ln>
          </p:spPr>
        </p:pic>
      </p:grpSp>
      <p:sp>
        <p:nvSpPr>
          <p:cNvPr id="10" name="Marcador de número de diapositiva 9"/>
          <p:cNvSpPr>
            <a:spLocks noGrp="1"/>
          </p:cNvSpPr>
          <p:nvPr>
            <p:ph type="sldNum" sz="quarter" idx="12"/>
          </p:nvPr>
        </p:nvSpPr>
        <p:spPr/>
        <p:txBody>
          <a:bodyPr/>
          <a:lstStyle/>
          <a:p>
            <a:fld id="{3F142242-9245-470F-9EB3-514B6C674675}" type="slidenum">
              <a:rPr lang="es-VE" smtClean="0"/>
              <a:pPr/>
              <a:t>396</a:t>
            </a:fld>
            <a:endParaRPr lang="es-VE" dirty="0"/>
          </a:p>
        </p:txBody>
      </p:sp>
    </p:spTree>
    <p:extLst>
      <p:ext uri="{BB962C8B-B14F-4D97-AF65-F5344CB8AC3E}">
        <p14:creationId xmlns:p14="http://schemas.microsoft.com/office/powerpoint/2010/main" val="304369911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Lesson Agenda</a:t>
            </a:r>
            <a:endParaRPr lang="es-VE" dirty="0"/>
          </a:p>
        </p:txBody>
      </p:sp>
      <p:sp>
        <p:nvSpPr>
          <p:cNvPr id="4" name="Marcador de contenido 3"/>
          <p:cNvSpPr>
            <a:spLocks noGrp="1"/>
          </p:cNvSpPr>
          <p:nvPr>
            <p:ph idx="1"/>
          </p:nvPr>
        </p:nvSpPr>
        <p:spPr/>
        <p:txBody>
          <a:bodyPr/>
          <a:lstStyle/>
          <a:p>
            <a:pPr lvl="1">
              <a:buClr>
                <a:srgbClr val="A6A6A6"/>
              </a:buClr>
            </a:pPr>
            <a:r>
              <a:rPr lang="en-US" altLang="en-US" dirty="0">
                <a:solidFill>
                  <a:schemeClr val="tx1"/>
                </a:solidFill>
              </a:rPr>
              <a:t>Database objects</a:t>
            </a:r>
          </a:p>
          <a:p>
            <a:pPr lvl="2">
              <a:buClr>
                <a:srgbClr val="A6A6A6"/>
              </a:buClr>
            </a:pPr>
            <a:r>
              <a:rPr lang="en-US" altLang="en-US" dirty="0">
                <a:solidFill>
                  <a:schemeClr val="tx1"/>
                </a:solidFill>
              </a:rPr>
              <a:t>Naming rules</a:t>
            </a:r>
          </a:p>
          <a:p>
            <a:pPr lvl="1">
              <a:buClr>
                <a:srgbClr val="A6A6A6"/>
              </a:buClr>
            </a:pPr>
            <a:r>
              <a:rPr lang="en-US" altLang="en-US" dirty="0">
                <a:solidFill>
                  <a:schemeClr val="tx1"/>
                </a:solidFill>
              </a:rPr>
              <a:t>Data types</a:t>
            </a:r>
          </a:p>
          <a:p>
            <a:pPr lvl="1">
              <a:buClr>
                <a:srgbClr val="A6A6A6"/>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cs typeface="Courier New" pitchFamily="49" charset="0"/>
              </a:rPr>
              <a:t>UNIQUE</a:t>
            </a:r>
            <a:r>
              <a:rPr lang="en-US" altLang="en-US" dirty="0">
                <a:solidFill>
                  <a:schemeClr val="tx1"/>
                </a:solidFill>
                <a:cs typeface="Courier New" pitchFamily="49" charset="0"/>
              </a:rPr>
              <a:t>,</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A6A6A6"/>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F7941D"/>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marL="25400" indent="0">
              <a:buNone/>
            </a:pPr>
            <a:endParaRPr lang="es-VE" dirty="0"/>
          </a:p>
        </p:txBody>
      </p:sp>
      <p:sp>
        <p:nvSpPr>
          <p:cNvPr id="3" name="Marcador de número de diapositiva 2"/>
          <p:cNvSpPr>
            <a:spLocks noGrp="1"/>
          </p:cNvSpPr>
          <p:nvPr>
            <p:ph type="sldNum" sz="quarter" idx="12"/>
          </p:nvPr>
        </p:nvSpPr>
        <p:spPr/>
        <p:txBody>
          <a:bodyPr/>
          <a:lstStyle/>
          <a:p>
            <a:fld id="{3F142242-9245-470F-9EB3-514B6C674675}" type="slidenum">
              <a:rPr lang="es-VE" smtClean="0"/>
              <a:pPr/>
              <a:t>397</a:t>
            </a:fld>
            <a:endParaRPr lang="es-VE" dirty="0"/>
          </a:p>
        </p:txBody>
      </p:sp>
    </p:spTree>
    <p:extLst>
      <p:ext uri="{BB962C8B-B14F-4D97-AF65-F5344CB8AC3E}">
        <p14:creationId xmlns:p14="http://schemas.microsoft.com/office/powerpoint/2010/main" val="211063594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ALTER</a:t>
            </a:r>
            <a:r>
              <a:rPr lang="en-US" altLang="en-US" dirty="0"/>
              <a:t> </a:t>
            </a:r>
            <a:r>
              <a:rPr lang="en-US" altLang="en-US" dirty="0">
                <a:latin typeface="Courier New" pitchFamily="49" charset="0"/>
              </a:rPr>
              <a:t>TABLE</a:t>
            </a:r>
            <a:r>
              <a:rPr lang="en-US" altLang="en-US" dirty="0"/>
              <a:t> Statement</a:t>
            </a:r>
            <a:endParaRPr lang="es-VE" dirty="0"/>
          </a:p>
        </p:txBody>
      </p:sp>
      <p:sp>
        <p:nvSpPr>
          <p:cNvPr id="3" name="Marcador de contenido 2"/>
          <p:cNvSpPr>
            <a:spLocks noGrp="1"/>
          </p:cNvSpPr>
          <p:nvPr>
            <p:ph idx="1"/>
          </p:nvPr>
        </p:nvSpPr>
        <p:spPr/>
        <p:txBody>
          <a:bodyPr/>
          <a:lstStyle/>
          <a:p>
            <a:pPr indent="0">
              <a:buNone/>
            </a:pPr>
            <a:r>
              <a:rPr lang="en-US" altLang="en-US" dirty="0"/>
              <a:t>Use the </a:t>
            </a:r>
            <a:r>
              <a:rPr lang="en-US" altLang="en-US" dirty="0">
                <a:latin typeface="Courier New" pitchFamily="49" charset="0"/>
              </a:rPr>
              <a:t>ALTER</a:t>
            </a:r>
            <a:r>
              <a:rPr lang="en-US" altLang="en-US" dirty="0"/>
              <a:t> </a:t>
            </a:r>
            <a:r>
              <a:rPr lang="en-US" altLang="en-US" dirty="0">
                <a:latin typeface="Courier New" pitchFamily="49" charset="0"/>
              </a:rPr>
              <a:t>TABLE</a:t>
            </a:r>
            <a:r>
              <a:rPr lang="en-US" altLang="en-US" dirty="0"/>
              <a:t> statement to:</a:t>
            </a:r>
          </a:p>
          <a:p>
            <a:pPr lvl="1"/>
            <a:r>
              <a:rPr lang="en-US" altLang="en-US" dirty="0"/>
              <a:t>Add a new column</a:t>
            </a:r>
          </a:p>
          <a:p>
            <a:pPr lvl="1"/>
            <a:r>
              <a:rPr lang="en-US" altLang="en-US" dirty="0"/>
              <a:t>Modify an existing column definition</a:t>
            </a:r>
          </a:p>
          <a:p>
            <a:pPr lvl="1"/>
            <a:r>
              <a:rPr lang="en-US" altLang="en-US" dirty="0"/>
              <a:t>Define a default value for the new column</a:t>
            </a:r>
          </a:p>
          <a:p>
            <a:pPr lvl="1"/>
            <a:r>
              <a:rPr lang="en-US" altLang="en-US" dirty="0"/>
              <a:t>Drop a column</a:t>
            </a:r>
          </a:p>
          <a:p>
            <a:pPr lvl="1"/>
            <a:r>
              <a:rPr lang="en-US" altLang="en-US" dirty="0"/>
              <a:t>Rename a column</a:t>
            </a:r>
          </a:p>
          <a:p>
            <a:pPr lvl="1"/>
            <a:r>
              <a:rPr lang="en-US" altLang="en-US" dirty="0"/>
              <a:t>Change table to read-only status</a:t>
            </a:r>
          </a:p>
          <a:p>
            <a:endParaRPr lang="es-VE" dirty="0"/>
          </a:p>
        </p:txBody>
      </p:sp>
      <p:sp>
        <p:nvSpPr>
          <p:cNvPr id="7" name="Marcador de número de diapositiva 6"/>
          <p:cNvSpPr>
            <a:spLocks noGrp="1"/>
          </p:cNvSpPr>
          <p:nvPr>
            <p:ph type="sldNum" sz="quarter" idx="12"/>
          </p:nvPr>
        </p:nvSpPr>
        <p:spPr/>
        <p:txBody>
          <a:bodyPr/>
          <a:lstStyle/>
          <a:p>
            <a:fld id="{3F142242-9245-470F-9EB3-514B6C674675}" type="slidenum">
              <a:rPr lang="es-VE" smtClean="0"/>
              <a:pPr/>
              <a:t>398</a:t>
            </a:fld>
            <a:endParaRPr lang="es-VE" dirty="0"/>
          </a:p>
        </p:txBody>
      </p:sp>
    </p:spTree>
    <p:extLst>
      <p:ext uri="{BB962C8B-B14F-4D97-AF65-F5344CB8AC3E}">
        <p14:creationId xmlns:p14="http://schemas.microsoft.com/office/powerpoint/2010/main" val="318757141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latin typeface="Courier New" pitchFamily="49" charset="0"/>
              </a:rPr>
              <a:t>ALTER</a:t>
            </a:r>
            <a:r>
              <a:rPr lang="en-US" altLang="en-US" dirty="0"/>
              <a:t> </a:t>
            </a:r>
            <a:r>
              <a:rPr lang="en-US" altLang="en-US" dirty="0">
                <a:latin typeface="Courier New" pitchFamily="49" charset="0"/>
              </a:rPr>
              <a:t>TABLE</a:t>
            </a:r>
            <a:r>
              <a:rPr lang="en-US" altLang="en-US" dirty="0"/>
              <a:t> Statement</a:t>
            </a:r>
            <a:endParaRPr lang="es-VE" dirty="0"/>
          </a:p>
        </p:txBody>
      </p:sp>
      <p:sp>
        <p:nvSpPr>
          <p:cNvPr id="3" name="Marcador de contenido 2"/>
          <p:cNvSpPr>
            <a:spLocks noGrp="1"/>
          </p:cNvSpPr>
          <p:nvPr>
            <p:ph idx="1"/>
          </p:nvPr>
        </p:nvSpPr>
        <p:spPr/>
        <p:txBody>
          <a:bodyPr/>
          <a:lstStyle/>
          <a:p>
            <a:pPr marL="0" indent="0">
              <a:buNone/>
            </a:pPr>
            <a:r>
              <a:rPr lang="en-US" altLang="en-US" dirty="0"/>
              <a:t>Use the </a:t>
            </a:r>
            <a:r>
              <a:rPr lang="en-US" altLang="en-US" dirty="0">
                <a:latin typeface="Courier New" pitchFamily="49" charset="0"/>
              </a:rPr>
              <a:t>ALTER</a:t>
            </a:r>
            <a:r>
              <a:rPr lang="en-US" altLang="en-US" dirty="0"/>
              <a:t> </a:t>
            </a:r>
            <a:r>
              <a:rPr lang="en-US" altLang="en-US" dirty="0">
                <a:latin typeface="Courier New" pitchFamily="49" charset="0"/>
              </a:rPr>
              <a:t>TABLE</a:t>
            </a:r>
            <a:r>
              <a:rPr lang="en-US" altLang="en-US" dirty="0"/>
              <a:t> statement to add, modify, or drop columns:</a:t>
            </a:r>
          </a:p>
          <a:p>
            <a:pPr marL="0" indent="0">
              <a:buNone/>
            </a:pPr>
            <a:endParaRPr lang="es-VE" dirty="0"/>
          </a:p>
        </p:txBody>
      </p:sp>
      <p:sp>
        <p:nvSpPr>
          <p:cNvPr id="4" name="Content Placeholder 2"/>
          <p:cNvSpPr txBox="1">
            <a:spLocks/>
          </p:cNvSpPr>
          <p:nvPr/>
        </p:nvSpPr>
        <p:spPr bwMode="gray">
          <a:xfrm>
            <a:off x="2061964" y="4665839"/>
            <a:ext cx="8064896" cy="39790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endParaRPr lang="en-US" altLang="en-US" b="1" dirty="0">
              <a:solidFill>
                <a:schemeClr val="tx1">
                  <a:lumMod val="75000"/>
                </a:schemeClr>
              </a:solidFill>
              <a:latin typeface="Courier New" panose="02070309020205020404" pitchFamily="49" charset="0"/>
            </a:endParaRPr>
          </a:p>
        </p:txBody>
      </p:sp>
      <p:sp>
        <p:nvSpPr>
          <p:cNvPr id="5" name="Content Placeholder 2"/>
          <p:cNvSpPr txBox="1">
            <a:spLocks/>
          </p:cNvSpPr>
          <p:nvPr/>
        </p:nvSpPr>
        <p:spPr bwMode="gray">
          <a:xfrm>
            <a:off x="2061964" y="3441549"/>
            <a:ext cx="8064896" cy="39790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endParaRPr lang="en-US" altLang="en-US" b="1" dirty="0">
              <a:solidFill>
                <a:schemeClr val="tx1">
                  <a:lumMod val="75000"/>
                </a:schemeClr>
              </a:solidFill>
              <a:latin typeface="Courier New" panose="02070309020205020404" pitchFamily="49" charset="0"/>
            </a:endParaRPr>
          </a:p>
        </p:txBody>
      </p:sp>
      <p:sp>
        <p:nvSpPr>
          <p:cNvPr id="6" name="Content Placeholder 2"/>
          <p:cNvSpPr txBox="1">
            <a:spLocks/>
          </p:cNvSpPr>
          <p:nvPr/>
        </p:nvSpPr>
        <p:spPr bwMode="gray">
          <a:xfrm>
            <a:off x="2061964" y="2203148"/>
            <a:ext cx="8064896" cy="39790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endParaRPr lang="en-US" altLang="en-US" b="1" dirty="0">
              <a:solidFill>
                <a:schemeClr val="tx1">
                  <a:lumMod val="75000"/>
                </a:schemeClr>
              </a:solidFill>
              <a:latin typeface="Courier New" panose="02070309020205020404" pitchFamily="49" charset="0"/>
            </a:endParaRPr>
          </a:p>
        </p:txBody>
      </p:sp>
      <p:sp>
        <p:nvSpPr>
          <p:cNvPr id="7" name="Rectangle 6"/>
          <p:cNvSpPr>
            <a:spLocks noChangeArrowheads="1"/>
          </p:cNvSpPr>
          <p:nvPr/>
        </p:nvSpPr>
        <p:spPr bwMode="blackWhite">
          <a:xfrm>
            <a:off x="2516188" y="2286000"/>
            <a:ext cx="7300913"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9pPr>
          </a:lstStyle>
          <a:p>
            <a:pPr>
              <a:defRPr/>
            </a:pPr>
            <a:r>
              <a:rPr lang="en-US" altLang="en-US" sz="2000" b="1" dirty="0">
                <a:solidFill>
                  <a:schemeClr val="tx1">
                    <a:lumMod val="75000"/>
                  </a:schemeClr>
                </a:solidFill>
                <a:latin typeface="Courier New" panose="02070309020205020404" pitchFamily="49" charset="0"/>
              </a:rPr>
              <a:t>ALTER TABLE </a:t>
            </a:r>
            <a:r>
              <a:rPr lang="en-US" altLang="en-US" sz="2000" b="1" i="1" dirty="0">
                <a:solidFill>
                  <a:schemeClr val="tx1">
                    <a:lumMod val="75000"/>
                  </a:schemeClr>
                </a:solidFill>
                <a:latin typeface="Courier New" panose="02070309020205020404" pitchFamily="49" charset="0"/>
              </a:rPr>
              <a:t>table</a:t>
            </a:r>
            <a:endParaRPr lang="en-US" altLang="en-US" sz="2000" b="1" dirty="0">
              <a:solidFill>
                <a:schemeClr val="tx1">
                  <a:lumMod val="75000"/>
                </a:schemeClr>
              </a:solidFill>
              <a:latin typeface="Courier New" panose="02070309020205020404" pitchFamily="49" charset="0"/>
            </a:endParaRPr>
          </a:p>
          <a:p>
            <a:pPr>
              <a:defRPr/>
            </a:pPr>
            <a:r>
              <a:rPr lang="en-US" altLang="en-US" sz="2000" b="1" dirty="0">
                <a:solidFill>
                  <a:schemeClr val="tx1">
                    <a:lumMod val="75000"/>
                  </a:schemeClr>
                </a:solidFill>
                <a:latin typeface="Courier New" panose="02070309020205020404" pitchFamily="49" charset="0"/>
              </a:rPr>
              <a:t>ADD		   (</a:t>
            </a:r>
            <a:r>
              <a:rPr lang="en-US" altLang="en-US" sz="2000" b="1" i="1" dirty="0">
                <a:solidFill>
                  <a:schemeClr val="tx1">
                    <a:lumMod val="75000"/>
                  </a:schemeClr>
                </a:solidFill>
                <a:latin typeface="Courier New" panose="02070309020205020404" pitchFamily="49" charset="0"/>
              </a:rPr>
              <a:t>column datatype </a:t>
            </a:r>
            <a:r>
              <a:rPr lang="en-US" altLang="en-US" sz="2000" b="1" dirty="0">
                <a:solidFill>
                  <a:schemeClr val="tx1">
                    <a:lumMod val="75000"/>
                  </a:schemeClr>
                </a:solidFill>
                <a:latin typeface="Courier New" panose="02070309020205020404" pitchFamily="49" charset="0"/>
              </a:rPr>
              <a:t>[DEFAULT </a:t>
            </a:r>
            <a:r>
              <a:rPr lang="en-US" altLang="en-US" sz="2000" b="1" i="1" dirty="0">
                <a:solidFill>
                  <a:schemeClr val="tx1">
                    <a:lumMod val="75000"/>
                  </a:schemeClr>
                </a:solidFill>
                <a:latin typeface="Courier New" panose="02070309020205020404" pitchFamily="49" charset="0"/>
              </a:rPr>
              <a:t>expr</a:t>
            </a:r>
            <a:r>
              <a:rPr lang="en-US" altLang="en-US" sz="2000" b="1" dirty="0">
                <a:solidFill>
                  <a:schemeClr val="tx1">
                    <a:lumMod val="75000"/>
                  </a:schemeClr>
                </a:solidFill>
                <a:latin typeface="Courier New" panose="02070309020205020404" pitchFamily="49" charset="0"/>
              </a:rPr>
              <a:t>]</a:t>
            </a:r>
          </a:p>
          <a:p>
            <a:pPr>
              <a:defRPr/>
            </a:pPr>
            <a:r>
              <a:rPr lang="en-US" altLang="en-US" sz="2000" b="1" dirty="0">
                <a:solidFill>
                  <a:schemeClr val="tx1">
                    <a:lumMod val="75000"/>
                  </a:schemeClr>
                </a:solidFill>
                <a:latin typeface="Courier New" panose="02070309020205020404" pitchFamily="49" charset="0"/>
              </a:rPr>
              <a:t>		   [, </a:t>
            </a:r>
            <a:r>
              <a:rPr lang="en-US" altLang="en-US" sz="2000" b="1" i="1" dirty="0">
                <a:solidFill>
                  <a:schemeClr val="tx1">
                    <a:lumMod val="75000"/>
                  </a:schemeClr>
                </a:solidFill>
                <a:latin typeface="Courier New" panose="02070309020205020404" pitchFamily="49" charset="0"/>
              </a:rPr>
              <a:t>column datatype</a:t>
            </a:r>
            <a:r>
              <a:rPr lang="en-US" altLang="en-US" sz="2000" b="1" dirty="0">
                <a:solidFill>
                  <a:schemeClr val="tx1">
                    <a:lumMod val="75000"/>
                  </a:schemeClr>
                </a:solidFill>
                <a:latin typeface="Courier New" panose="02070309020205020404" pitchFamily="49" charset="0"/>
              </a:rPr>
              <a:t>]...);</a:t>
            </a:r>
          </a:p>
        </p:txBody>
      </p:sp>
      <p:sp>
        <p:nvSpPr>
          <p:cNvPr id="8" name="Rectangle 7"/>
          <p:cNvSpPr>
            <a:spLocks noChangeArrowheads="1"/>
          </p:cNvSpPr>
          <p:nvPr/>
        </p:nvSpPr>
        <p:spPr bwMode="blackWhite">
          <a:xfrm>
            <a:off x="2516188" y="3503614"/>
            <a:ext cx="7300913"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9pPr>
          </a:lstStyle>
          <a:p>
            <a:pPr>
              <a:defRPr/>
            </a:pPr>
            <a:r>
              <a:rPr lang="en-US" altLang="en-US" sz="2000" b="1" dirty="0">
                <a:solidFill>
                  <a:schemeClr val="tx1">
                    <a:lumMod val="75000"/>
                  </a:schemeClr>
                </a:solidFill>
                <a:latin typeface="Courier New" panose="02070309020205020404" pitchFamily="49" charset="0"/>
              </a:rPr>
              <a:t>ALTER TABLE </a:t>
            </a:r>
            <a:r>
              <a:rPr lang="en-US" altLang="en-US" sz="2000" b="1" i="1" dirty="0">
                <a:solidFill>
                  <a:schemeClr val="tx1">
                    <a:lumMod val="75000"/>
                  </a:schemeClr>
                </a:solidFill>
                <a:latin typeface="Courier New" panose="02070309020205020404" pitchFamily="49" charset="0"/>
              </a:rPr>
              <a:t>table</a:t>
            </a:r>
            <a:endParaRPr lang="en-US" altLang="en-US" sz="2000" b="1" dirty="0">
              <a:solidFill>
                <a:schemeClr val="tx1">
                  <a:lumMod val="75000"/>
                </a:schemeClr>
              </a:solidFill>
              <a:latin typeface="Courier New" panose="02070309020205020404" pitchFamily="49" charset="0"/>
            </a:endParaRPr>
          </a:p>
          <a:p>
            <a:pPr>
              <a:defRPr/>
            </a:pPr>
            <a:r>
              <a:rPr lang="en-US" altLang="en-US" sz="2000" b="1" dirty="0">
                <a:solidFill>
                  <a:schemeClr val="tx1">
                    <a:lumMod val="75000"/>
                  </a:schemeClr>
                </a:solidFill>
                <a:latin typeface="Courier New" panose="02070309020205020404" pitchFamily="49" charset="0"/>
              </a:rPr>
              <a:t>MODIFY	   (</a:t>
            </a:r>
            <a:r>
              <a:rPr lang="en-US" altLang="en-US" sz="2000" b="1" i="1" dirty="0">
                <a:solidFill>
                  <a:schemeClr val="tx1">
                    <a:lumMod val="75000"/>
                  </a:schemeClr>
                </a:solidFill>
                <a:latin typeface="Courier New" panose="02070309020205020404" pitchFamily="49" charset="0"/>
              </a:rPr>
              <a:t>column datatype </a:t>
            </a:r>
            <a:r>
              <a:rPr lang="en-US" altLang="en-US" sz="2000" b="1" dirty="0">
                <a:solidFill>
                  <a:schemeClr val="tx1">
                    <a:lumMod val="75000"/>
                  </a:schemeClr>
                </a:solidFill>
                <a:latin typeface="Courier New" panose="02070309020205020404" pitchFamily="49" charset="0"/>
              </a:rPr>
              <a:t>[DEFAULT </a:t>
            </a:r>
            <a:r>
              <a:rPr lang="en-US" altLang="en-US" sz="2000" b="1" i="1" dirty="0">
                <a:solidFill>
                  <a:schemeClr val="tx1">
                    <a:lumMod val="75000"/>
                  </a:schemeClr>
                </a:solidFill>
                <a:latin typeface="Courier New" panose="02070309020205020404" pitchFamily="49" charset="0"/>
              </a:rPr>
              <a:t>expr</a:t>
            </a:r>
            <a:r>
              <a:rPr lang="en-US" altLang="en-US" sz="2000" b="1" dirty="0">
                <a:solidFill>
                  <a:schemeClr val="tx1">
                    <a:lumMod val="75000"/>
                  </a:schemeClr>
                </a:solidFill>
                <a:latin typeface="Courier New" panose="02070309020205020404" pitchFamily="49" charset="0"/>
              </a:rPr>
              <a:t>]</a:t>
            </a:r>
          </a:p>
          <a:p>
            <a:pPr>
              <a:defRPr/>
            </a:pPr>
            <a:r>
              <a:rPr lang="en-US" altLang="en-US" sz="2000" b="1" dirty="0">
                <a:solidFill>
                  <a:schemeClr val="tx1">
                    <a:lumMod val="75000"/>
                  </a:schemeClr>
                </a:solidFill>
                <a:latin typeface="Courier New" panose="02070309020205020404" pitchFamily="49" charset="0"/>
              </a:rPr>
              <a:t>		   [, </a:t>
            </a:r>
            <a:r>
              <a:rPr lang="en-US" altLang="en-US" sz="2000" b="1" i="1" dirty="0">
                <a:solidFill>
                  <a:schemeClr val="tx1">
                    <a:lumMod val="75000"/>
                  </a:schemeClr>
                </a:solidFill>
                <a:latin typeface="Courier New" panose="02070309020205020404" pitchFamily="49" charset="0"/>
              </a:rPr>
              <a:t>column datatype</a:t>
            </a:r>
            <a:r>
              <a:rPr lang="en-US" altLang="en-US" sz="2000" b="1" dirty="0">
                <a:solidFill>
                  <a:schemeClr val="tx1">
                    <a:lumMod val="75000"/>
                  </a:schemeClr>
                </a:solidFill>
                <a:latin typeface="Courier New" panose="02070309020205020404" pitchFamily="49" charset="0"/>
              </a:rPr>
              <a:t>]...);</a:t>
            </a:r>
          </a:p>
        </p:txBody>
      </p:sp>
      <p:sp>
        <p:nvSpPr>
          <p:cNvPr id="9" name="Rectangle 9"/>
          <p:cNvSpPr>
            <a:spLocks noChangeArrowheads="1"/>
          </p:cNvSpPr>
          <p:nvPr/>
        </p:nvSpPr>
        <p:spPr bwMode="blackWhite">
          <a:xfrm>
            <a:off x="2516188" y="4603044"/>
            <a:ext cx="7300913"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692150" algn="l"/>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692150" algn="l"/>
                <a:tab pos="1200150" algn="l"/>
              </a:tabLst>
              <a:defRPr>
                <a:solidFill>
                  <a:schemeClr val="tx1"/>
                </a:solidFill>
                <a:latin typeface="Arial" panose="020B0604020202020204" pitchFamily="34" charset="0"/>
                <a:cs typeface="Arial" panose="020B0604020202020204" pitchFamily="34" charset="0"/>
              </a:defRPr>
            </a:lvl9pPr>
          </a:lstStyle>
          <a:p>
            <a:pPr>
              <a:defRPr/>
            </a:pPr>
            <a:r>
              <a:rPr lang="en-US" altLang="en-US" sz="2000" b="1" dirty="0">
                <a:solidFill>
                  <a:schemeClr val="tx1">
                    <a:lumMod val="75000"/>
                  </a:schemeClr>
                </a:solidFill>
                <a:latin typeface="Courier New" panose="02070309020205020404" pitchFamily="49" charset="0"/>
              </a:rPr>
              <a:t>ALTER TABLE </a:t>
            </a:r>
            <a:r>
              <a:rPr lang="en-US" altLang="en-US" sz="2000" b="1" i="1" dirty="0">
                <a:solidFill>
                  <a:schemeClr val="tx1">
                    <a:lumMod val="75000"/>
                  </a:schemeClr>
                </a:solidFill>
                <a:latin typeface="Courier New" panose="02070309020205020404" pitchFamily="49" charset="0"/>
              </a:rPr>
              <a:t>table</a:t>
            </a:r>
            <a:endParaRPr lang="en-US" altLang="en-US" sz="2000" b="1" dirty="0">
              <a:solidFill>
                <a:schemeClr val="tx1">
                  <a:lumMod val="75000"/>
                </a:schemeClr>
              </a:solidFill>
              <a:latin typeface="Courier New" panose="02070309020205020404" pitchFamily="49" charset="0"/>
            </a:endParaRPr>
          </a:p>
          <a:p>
            <a:pPr>
              <a:defRPr/>
            </a:pPr>
            <a:r>
              <a:rPr lang="en-US" altLang="en-US" sz="2000" b="1" dirty="0">
                <a:solidFill>
                  <a:schemeClr val="tx1">
                    <a:lumMod val="75000"/>
                  </a:schemeClr>
                </a:solidFill>
                <a:latin typeface="Courier New" panose="02070309020205020404" pitchFamily="49" charset="0"/>
              </a:rPr>
              <a:t>DROP (</a:t>
            </a:r>
            <a:r>
              <a:rPr lang="en-US" altLang="en-US" sz="2000" b="1" i="1" dirty="0">
                <a:solidFill>
                  <a:srgbClr val="FF0000"/>
                </a:solidFill>
                <a:latin typeface="Courier New" panose="02070309020205020404" pitchFamily="49" charset="0"/>
              </a:rPr>
              <a:t>column [, column]</a:t>
            </a:r>
            <a:r>
              <a:rPr lang="en-US" altLang="en-US" sz="2000" b="1" dirty="0">
                <a:solidFill>
                  <a:srgbClr val="FF0000"/>
                </a:solidFill>
                <a:latin typeface="Courier New" panose="02070309020205020404" pitchFamily="49" charset="0"/>
              </a:rPr>
              <a:t> …</a:t>
            </a:r>
            <a:r>
              <a:rPr lang="en-US" altLang="en-US" sz="2000" b="1" dirty="0">
                <a:solidFill>
                  <a:schemeClr val="tx1">
                    <a:lumMod val="75000"/>
                  </a:schemeClr>
                </a:solidFill>
                <a:latin typeface="Courier New" panose="02070309020205020404" pitchFamily="49" charset="0"/>
              </a:rPr>
              <a:t>);</a:t>
            </a:r>
          </a:p>
        </p:txBody>
      </p:sp>
      <p:sp>
        <p:nvSpPr>
          <p:cNvPr id="10" name="Marcador de número de diapositiva 9"/>
          <p:cNvSpPr>
            <a:spLocks noGrp="1"/>
          </p:cNvSpPr>
          <p:nvPr>
            <p:ph type="sldNum" sz="quarter" idx="12"/>
          </p:nvPr>
        </p:nvSpPr>
        <p:spPr/>
        <p:txBody>
          <a:bodyPr/>
          <a:lstStyle/>
          <a:p>
            <a:fld id="{3F142242-9245-470F-9EB3-514B6C674675}" type="slidenum">
              <a:rPr lang="es-VE" smtClean="0"/>
              <a:pPr/>
              <a:t>399</a:t>
            </a:fld>
            <a:endParaRPr lang="es-VE" dirty="0"/>
          </a:p>
        </p:txBody>
      </p:sp>
    </p:spTree>
    <p:extLst>
      <p:ext uri="{BB962C8B-B14F-4D97-AF65-F5344CB8AC3E}">
        <p14:creationId xmlns:p14="http://schemas.microsoft.com/office/powerpoint/2010/main" val="118582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26" name="Google Shape;126;p1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F7941D"/>
              </a:buClr>
              <a:buSzPts val="2100"/>
              <a:buChar char="•"/>
            </a:pPr>
            <a:r>
              <a:rPr lang="en-US" dirty="0"/>
              <a:t>Course objectives, roadmap, and appendixes used in the course</a:t>
            </a:r>
            <a:endParaRPr dirty="0"/>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Oracle Database </a:t>
            </a:r>
            <a:r>
              <a:rPr lang="en-US" dirty="0" smtClean="0">
                <a:solidFill>
                  <a:schemeClr val="tx1"/>
                </a:solidFill>
              </a:rPr>
              <a:t>19c </a:t>
            </a:r>
            <a:r>
              <a:rPr lang="en-US" dirty="0">
                <a:solidFill>
                  <a:schemeClr val="tx1"/>
                </a:solidFill>
              </a:rPr>
              <a:t>and related products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Overview of relational database management concepts and terminologies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Human Resource (</a:t>
            </a:r>
            <a:r>
              <a:rPr lang="en-US" dirty="0">
                <a:solidFill>
                  <a:schemeClr val="tx1"/>
                </a:solidFill>
                <a:latin typeface="Courier New"/>
                <a:ea typeface="Courier New"/>
                <a:cs typeface="Courier New"/>
                <a:sym typeface="Courier New"/>
              </a:rPr>
              <a:t>HR</a:t>
            </a:r>
            <a:r>
              <a:rPr lang="en-US" dirty="0">
                <a:solidFill>
                  <a:schemeClr val="tx1"/>
                </a:solidFill>
              </a:rPr>
              <a:t>) Schema and the tables used in the course </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Introduction to SQL and its development environments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Oracle Database </a:t>
            </a:r>
            <a:r>
              <a:rPr lang="en-US" dirty="0" smtClean="0">
                <a:solidFill>
                  <a:schemeClr val="tx1"/>
                </a:solidFill>
              </a:rPr>
              <a:t>19c </a:t>
            </a:r>
            <a:r>
              <a:rPr lang="en-US" dirty="0">
                <a:solidFill>
                  <a:schemeClr val="tx1"/>
                </a:solidFill>
              </a:rPr>
              <a:t>SQL Documentation and Additional Resources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409691" y="6683434"/>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dirty="0"/>
              <a:t>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5"/>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879" name="Google Shape;879;p5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F7941D"/>
              </a:buClr>
              <a:buSzPts val="2100"/>
              <a:buChar char="•"/>
            </a:pPr>
            <a:r>
              <a:rPr lang="en-US" dirty="0">
                <a:solidFill>
                  <a:schemeClr val="tx1"/>
                </a:solidFill>
              </a:rPr>
              <a:t>Capabilities of SQL </a:t>
            </a:r>
            <a:r>
              <a:rPr lang="en-US" dirty="0">
                <a:solidFill>
                  <a:schemeClr val="tx1"/>
                </a:solidFill>
                <a:latin typeface="Courier New"/>
                <a:ea typeface="Courier New"/>
                <a:cs typeface="Courier New"/>
                <a:sym typeface="Courier New"/>
              </a:rPr>
              <a:t>SELECT</a:t>
            </a:r>
            <a:r>
              <a:rPr lang="en-US" dirty="0">
                <a:solidFill>
                  <a:schemeClr val="tx1"/>
                </a:solidFill>
              </a:rPr>
              <a:t> statements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Arithmetic expressions and </a:t>
            </a:r>
            <a:r>
              <a:rPr lang="en-US" dirty="0">
                <a:solidFill>
                  <a:schemeClr val="tx1"/>
                </a:solidFill>
                <a:latin typeface="Courier New"/>
                <a:ea typeface="Courier New"/>
                <a:cs typeface="Courier New"/>
                <a:sym typeface="Courier New"/>
              </a:rPr>
              <a:t>NULL</a:t>
            </a:r>
            <a:r>
              <a:rPr lang="en-US" dirty="0">
                <a:solidFill>
                  <a:schemeClr val="tx1"/>
                </a:solidFill>
              </a:rPr>
              <a:t> values in the </a:t>
            </a:r>
            <a:r>
              <a:rPr lang="en-US" dirty="0">
                <a:solidFill>
                  <a:schemeClr val="tx1"/>
                </a:solidFill>
                <a:latin typeface="Courier New"/>
                <a:ea typeface="Courier New"/>
                <a:cs typeface="Courier New"/>
                <a:sym typeface="Courier New"/>
              </a:rPr>
              <a:t>SELECT</a:t>
            </a:r>
            <a:r>
              <a:rPr lang="en-US" dirty="0">
                <a:solidFill>
                  <a:schemeClr val="tx1"/>
                </a:solidFill>
              </a:rPr>
              <a:t> statement</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Column aliases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Use of the concatenation operator, literal character strings, the alternative quote operator, and the </a:t>
            </a:r>
            <a:r>
              <a:rPr lang="en-US" dirty="0">
                <a:solidFill>
                  <a:schemeClr val="tx1"/>
                </a:solidFill>
                <a:latin typeface="Courier New"/>
                <a:ea typeface="Courier New"/>
                <a:cs typeface="Courier New"/>
                <a:sym typeface="Courier New"/>
              </a:rPr>
              <a:t>DISTINCT</a:t>
            </a:r>
            <a:r>
              <a:rPr lang="en-US" dirty="0">
                <a:solidFill>
                  <a:schemeClr val="tx1"/>
                </a:solidFill>
              </a:rPr>
              <a:t> keyword</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DESCRIBE</a:t>
            </a:r>
            <a:r>
              <a:rPr lang="en-US" dirty="0">
                <a:solidFill>
                  <a:schemeClr val="tx1"/>
                </a:solidFill>
              </a:rPr>
              <a:t> command</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Adding a Column</a:t>
            </a:r>
            <a:endParaRPr lang="es-VE" dirty="0"/>
          </a:p>
        </p:txBody>
      </p:sp>
      <p:sp>
        <p:nvSpPr>
          <p:cNvPr id="3" name="Marcador de contenido 2"/>
          <p:cNvSpPr>
            <a:spLocks noGrp="1"/>
          </p:cNvSpPr>
          <p:nvPr>
            <p:ph idx="1"/>
          </p:nvPr>
        </p:nvSpPr>
        <p:spPr/>
        <p:txBody>
          <a:bodyPr/>
          <a:lstStyle/>
          <a:p>
            <a:pPr lvl="1"/>
            <a:r>
              <a:rPr lang="en-US" altLang="en-US" dirty="0"/>
              <a:t>You use the </a:t>
            </a:r>
            <a:r>
              <a:rPr lang="en-US" altLang="en-US" dirty="0">
                <a:latin typeface="Courier New" pitchFamily="49" charset="0"/>
              </a:rPr>
              <a:t>ADD</a:t>
            </a:r>
            <a:r>
              <a:rPr lang="en-US" altLang="en-US" dirty="0"/>
              <a:t> clause to add columns:</a:t>
            </a:r>
          </a:p>
          <a:p>
            <a:pPr lvl="1">
              <a:buNone/>
            </a:pPr>
            <a:endParaRPr lang="en-US" altLang="en-US" dirty="0"/>
          </a:p>
          <a:p>
            <a:pPr lvl="1">
              <a:buNone/>
            </a:pPr>
            <a:endParaRPr lang="en-US" altLang="en-US" dirty="0"/>
          </a:p>
          <a:p>
            <a:pPr lvl="1">
              <a:buNone/>
            </a:pPr>
            <a:endParaRPr lang="en-US" altLang="en-US" dirty="0"/>
          </a:p>
          <a:p>
            <a:pPr lvl="1"/>
            <a:r>
              <a:rPr lang="en-US" altLang="en-US" dirty="0"/>
              <a:t>The new column becomes the last column:</a:t>
            </a:r>
          </a:p>
          <a:p>
            <a:endParaRPr lang="es-VE" dirty="0"/>
          </a:p>
        </p:txBody>
      </p:sp>
      <p:sp>
        <p:nvSpPr>
          <p:cNvPr id="4" name="Rectangle 12"/>
          <p:cNvSpPr/>
          <p:nvPr/>
        </p:nvSpPr>
        <p:spPr bwMode="auto">
          <a:xfrm rot="16200000" flipV="1">
            <a:off x="9753849" y="3292816"/>
            <a:ext cx="1165225" cy="3711575"/>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sp>
        <p:nvSpPr>
          <p:cNvPr id="5" name="Oval 13"/>
          <p:cNvSpPr>
            <a:spLocks/>
          </p:cNvSpPr>
          <p:nvPr/>
        </p:nvSpPr>
        <p:spPr bwMode="auto">
          <a:xfrm>
            <a:off x="9654704" y="4086726"/>
            <a:ext cx="2088445" cy="2088445"/>
          </a:xfrm>
          <a:prstGeom prst="ellipse">
            <a:avLst/>
          </a:prstGeom>
          <a:solidFill>
            <a:schemeClr val="bg1"/>
          </a:solidFill>
          <a:ln w="50800" cap="flat" cmpd="sng" algn="ctr">
            <a:solidFill>
              <a:srgbClr val="818286"/>
            </a:solidFill>
            <a:prstDash val="solid"/>
            <a:round/>
            <a:headEnd type="none" w="sm" len="sm"/>
            <a:tailEnd type="none" w="sm" len="sm"/>
          </a:ln>
          <a:effectLst>
            <a:innerShdw blurRad="393700">
              <a:srgbClr val="E8D9F3"/>
            </a:innerShdw>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pic>
        <p:nvPicPr>
          <p:cNvPr id="6" name="Pictur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9432" y="4447369"/>
            <a:ext cx="1476983" cy="1540935"/>
          </a:xfrm>
          <a:prstGeom prst="rect">
            <a:avLst/>
          </a:prstGeom>
        </p:spPr>
      </p:pic>
      <p:pic>
        <p:nvPicPr>
          <p:cNvPr id="7" name="Picture 2"/>
          <p:cNvPicPr>
            <a:picLocks noChangeAspect="1" noChangeArrowheads="1"/>
          </p:cNvPicPr>
          <p:nvPr/>
        </p:nvPicPr>
        <p:blipFill>
          <a:blip r:embed="rId4" cstate="print"/>
          <a:srcRect/>
          <a:stretch>
            <a:fillRect/>
          </a:stretch>
        </p:blipFill>
        <p:spPr bwMode="auto">
          <a:xfrm>
            <a:off x="2305652" y="2514600"/>
            <a:ext cx="1552755" cy="228600"/>
          </a:xfrm>
          <a:prstGeom prst="rect">
            <a:avLst/>
          </a:prstGeom>
          <a:noFill/>
          <a:ln w="28575">
            <a:solidFill>
              <a:srgbClr val="F7941D"/>
            </a:solid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1359168" y="3986460"/>
            <a:ext cx="4815840" cy="1219200"/>
          </a:xfrm>
          <a:prstGeom prst="rect">
            <a:avLst/>
          </a:prstGeom>
          <a:noFill/>
          <a:ln w="28575">
            <a:solidFill>
              <a:srgbClr val="F7941D"/>
            </a:solidFill>
            <a:miter lim="800000"/>
            <a:headEnd/>
            <a:tailEnd/>
          </a:ln>
        </p:spPr>
      </p:pic>
      <p:sp>
        <p:nvSpPr>
          <p:cNvPr id="9" name="Content Placeholder 2"/>
          <p:cNvSpPr txBox="1">
            <a:spLocks/>
          </p:cNvSpPr>
          <p:nvPr/>
        </p:nvSpPr>
        <p:spPr bwMode="gray">
          <a:xfrm>
            <a:off x="2188158" y="1770349"/>
            <a:ext cx="8064896" cy="69633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ALTER TABLE dept80</a:t>
            </a:r>
          </a:p>
          <a:p>
            <a:pPr eaLnBrk="1" hangingPunct="1">
              <a:defRPr/>
            </a:pPr>
            <a:r>
              <a:rPr lang="en-US" altLang="en-US" b="1" dirty="0">
                <a:solidFill>
                  <a:schemeClr val="tx1">
                    <a:lumMod val="75000"/>
                  </a:schemeClr>
                </a:solidFill>
                <a:latin typeface="Courier New" panose="02070309020205020404" pitchFamily="49" charset="0"/>
              </a:rPr>
              <a:t>ADD		   (job_id VARCHAR2(9));</a:t>
            </a:r>
          </a:p>
        </p:txBody>
      </p:sp>
      <p:sp>
        <p:nvSpPr>
          <p:cNvPr id="10" name="Rectangle 8"/>
          <p:cNvSpPr>
            <a:spLocks noChangeArrowheads="1"/>
          </p:cNvSpPr>
          <p:nvPr/>
        </p:nvSpPr>
        <p:spPr bwMode="auto">
          <a:xfrm>
            <a:off x="5508472" y="3986460"/>
            <a:ext cx="640080" cy="1219200"/>
          </a:xfrm>
          <a:prstGeom prst="rect">
            <a:avLst/>
          </a:prstGeom>
          <a:noFill/>
          <a:ln w="28575" algn="ctr">
            <a:solidFill>
              <a:schemeClr val="tx1"/>
            </a:solidFill>
            <a:round/>
            <a:headEnd type="none" w="sm" len="sm"/>
            <a:tailEnd type="none" w="sm" len="sm"/>
          </a:ln>
        </p:spPr>
        <p:txBody>
          <a:bodyPr/>
          <a:lstStyle/>
          <a:p>
            <a:pPr defTabSz="228600"/>
            <a:endParaRPr lang="en-US" altLang="en-US" dirty="0"/>
          </a:p>
        </p:txBody>
      </p:sp>
      <p:sp>
        <p:nvSpPr>
          <p:cNvPr id="11" name="Marcador de número de diapositiva 10"/>
          <p:cNvSpPr>
            <a:spLocks noGrp="1"/>
          </p:cNvSpPr>
          <p:nvPr>
            <p:ph type="sldNum" sz="quarter" idx="12"/>
          </p:nvPr>
        </p:nvSpPr>
        <p:spPr/>
        <p:txBody>
          <a:bodyPr/>
          <a:lstStyle/>
          <a:p>
            <a:fld id="{3F142242-9245-470F-9EB3-514B6C674675}" type="slidenum">
              <a:rPr lang="es-VE" smtClean="0"/>
              <a:pPr/>
              <a:t>400</a:t>
            </a:fld>
            <a:endParaRPr lang="es-VE" dirty="0"/>
          </a:p>
        </p:txBody>
      </p:sp>
    </p:spTree>
    <p:extLst>
      <p:ext uri="{BB962C8B-B14F-4D97-AF65-F5344CB8AC3E}">
        <p14:creationId xmlns:p14="http://schemas.microsoft.com/office/powerpoint/2010/main" val="298789742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Modifying a Column</a:t>
            </a:r>
            <a:endParaRPr lang="es-VE" dirty="0"/>
          </a:p>
        </p:txBody>
      </p:sp>
      <p:sp>
        <p:nvSpPr>
          <p:cNvPr id="3" name="Marcador de contenido 2"/>
          <p:cNvSpPr>
            <a:spLocks noGrp="1"/>
          </p:cNvSpPr>
          <p:nvPr>
            <p:ph idx="1"/>
          </p:nvPr>
        </p:nvSpPr>
        <p:spPr/>
        <p:txBody>
          <a:bodyPr/>
          <a:lstStyle/>
          <a:p>
            <a:pPr lvl="1"/>
            <a:r>
              <a:rPr lang="en-US" altLang="en-US" dirty="0"/>
              <a:t>You can change a column’s data type, size, and default value.</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A change to the default value of a column affects only subsequent insertions to the table</a:t>
            </a:r>
            <a:endParaRPr lang="es-VE" dirty="0"/>
          </a:p>
        </p:txBody>
      </p:sp>
      <p:sp>
        <p:nvSpPr>
          <p:cNvPr id="4" name="Content Placeholder 2"/>
          <p:cNvSpPr txBox="1">
            <a:spLocks/>
          </p:cNvSpPr>
          <p:nvPr/>
        </p:nvSpPr>
        <p:spPr bwMode="gray">
          <a:xfrm>
            <a:off x="2238426" y="1983723"/>
            <a:ext cx="8064896" cy="69633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ALTER TABLE dept80</a:t>
            </a:r>
          </a:p>
          <a:p>
            <a:pPr eaLnBrk="1" hangingPunct="1">
              <a:defRPr/>
            </a:pPr>
            <a:r>
              <a:rPr lang="en-US" altLang="en-US" b="1" dirty="0">
                <a:solidFill>
                  <a:schemeClr val="tx1">
                    <a:lumMod val="75000"/>
                  </a:schemeClr>
                </a:solidFill>
                <a:latin typeface="Courier New" panose="02070309020205020404" pitchFamily="49" charset="0"/>
              </a:rPr>
              <a:t>MODIFY		   (last_name VARCHAR2(30));</a:t>
            </a:r>
          </a:p>
        </p:txBody>
      </p:sp>
      <p:pic>
        <p:nvPicPr>
          <p:cNvPr id="5" name="Picture 2"/>
          <p:cNvPicPr>
            <a:picLocks noChangeAspect="1" noChangeArrowheads="1"/>
          </p:cNvPicPr>
          <p:nvPr/>
        </p:nvPicPr>
        <p:blipFill>
          <a:blip r:embed="rId3" cstate="print"/>
          <a:srcRect/>
          <a:stretch>
            <a:fillRect/>
          </a:stretch>
        </p:blipFill>
        <p:spPr bwMode="auto">
          <a:xfrm>
            <a:off x="2238426" y="2781660"/>
            <a:ext cx="1552755" cy="228600"/>
          </a:xfrm>
          <a:prstGeom prst="rect">
            <a:avLst/>
          </a:prstGeom>
          <a:noFill/>
          <a:ln w="28575">
            <a:solidFill>
              <a:srgbClr val="F7941D"/>
            </a:solidFill>
            <a:miter lim="800000"/>
            <a:headEnd/>
            <a:tailEnd/>
          </a:ln>
        </p:spPr>
      </p:pic>
      <p:sp>
        <p:nvSpPr>
          <p:cNvPr id="6" name="Rounded Rectangle 12"/>
          <p:cNvSpPr/>
          <p:nvPr/>
        </p:nvSpPr>
        <p:spPr bwMode="auto">
          <a:xfrm>
            <a:off x="8099674" y="3157768"/>
            <a:ext cx="2209800" cy="685800"/>
          </a:xfrm>
          <a:prstGeom prst="roundRect">
            <a:avLst/>
          </a:prstGeom>
          <a:no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r>
              <a:rPr lang="en-US" sz="1600" dirty="0">
                <a:solidFill>
                  <a:srgbClr val="F7941D"/>
                </a:solidFill>
                <a:latin typeface="+mn-lt"/>
              </a:rPr>
              <a:t>Size of the last_name column is modified.</a:t>
            </a:r>
          </a:p>
          <a:p>
            <a:pPr algn="ctr" defTabSz="228600">
              <a:spcBef>
                <a:spcPct val="20000"/>
              </a:spcBef>
              <a:buClr>
                <a:srgbClr val="FF0000"/>
              </a:buClr>
            </a:pPr>
            <a:endParaRPr lang="en-US" dirty="0">
              <a:solidFill>
                <a:srgbClr val="F7941D"/>
              </a:solidFill>
              <a:latin typeface="Arial" pitchFamily="34" charset="0"/>
            </a:endParaRPr>
          </a:p>
        </p:txBody>
      </p:sp>
      <p:cxnSp>
        <p:nvCxnSpPr>
          <p:cNvPr id="7" name="Elbow Connector 4"/>
          <p:cNvCxnSpPr>
            <a:stCxn id="6" idx="0"/>
          </p:cNvCxnSpPr>
          <p:nvPr/>
        </p:nvCxnSpPr>
        <p:spPr bwMode="auto">
          <a:xfrm rot="16200000" flipV="1">
            <a:off x="8347324" y="2300518"/>
            <a:ext cx="609600" cy="1104900"/>
          </a:xfrm>
          <a:prstGeom prst="bentConnector2">
            <a:avLst/>
          </a:prstGeom>
          <a:noFill/>
          <a:ln w="28575" cap="flat" cmpd="sng" algn="ctr">
            <a:solidFill>
              <a:schemeClr val="tx1"/>
            </a:solidFill>
            <a:prstDash val="solid"/>
            <a:round/>
            <a:headEnd type="none" w="sm" len="sm"/>
            <a:tailEnd type="triangle" w="lg" len="lg"/>
          </a:ln>
          <a:effectLst/>
        </p:spPr>
      </p:cxnSp>
      <p:sp>
        <p:nvSpPr>
          <p:cNvPr id="8" name="Rectangle 8"/>
          <p:cNvSpPr/>
          <p:nvPr/>
        </p:nvSpPr>
        <p:spPr bwMode="auto">
          <a:xfrm rot="16200000" flipV="1">
            <a:off x="9753849" y="3643423"/>
            <a:ext cx="1165225" cy="3711575"/>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sp>
        <p:nvSpPr>
          <p:cNvPr id="9" name="Oval 9"/>
          <p:cNvSpPr>
            <a:spLocks/>
          </p:cNvSpPr>
          <p:nvPr/>
        </p:nvSpPr>
        <p:spPr bwMode="auto">
          <a:xfrm>
            <a:off x="9654704" y="4541477"/>
            <a:ext cx="1915469" cy="1915469"/>
          </a:xfrm>
          <a:prstGeom prst="ellipse">
            <a:avLst/>
          </a:prstGeom>
          <a:solidFill>
            <a:schemeClr val="bg1"/>
          </a:solidFill>
          <a:ln w="50800" cap="flat" cmpd="sng" algn="ctr">
            <a:solidFill>
              <a:srgbClr val="818286"/>
            </a:solidFill>
            <a:prstDash val="solid"/>
            <a:round/>
            <a:headEnd type="none" w="sm" len="sm"/>
            <a:tailEnd type="none" w="sm" len="sm"/>
          </a:ln>
          <a:effectLst>
            <a:innerShdw blurRad="393700">
              <a:srgbClr val="E8D9F3"/>
            </a:innerShdw>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pic>
        <p:nvPicPr>
          <p:cNvPr id="10" name="Picture 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852274" y="5141423"/>
            <a:ext cx="1524000" cy="1005191"/>
          </a:xfrm>
          <a:prstGeom prst="rect">
            <a:avLst/>
          </a:prstGeom>
        </p:spPr>
      </p:pic>
      <p:pic>
        <p:nvPicPr>
          <p:cNvPr id="11" name="Picture 3"/>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612438" y="4814998"/>
            <a:ext cx="400050" cy="409575"/>
          </a:xfrm>
          <a:prstGeom prst="rect">
            <a:avLst/>
          </a:prstGeom>
        </p:spPr>
      </p:pic>
      <p:sp>
        <p:nvSpPr>
          <p:cNvPr id="12" name="Marcador de número de diapositiva 11"/>
          <p:cNvSpPr>
            <a:spLocks noGrp="1"/>
          </p:cNvSpPr>
          <p:nvPr>
            <p:ph type="sldNum" sz="quarter" idx="12"/>
          </p:nvPr>
        </p:nvSpPr>
        <p:spPr/>
        <p:txBody>
          <a:bodyPr/>
          <a:lstStyle/>
          <a:p>
            <a:fld id="{3F142242-9245-470F-9EB3-514B6C674675}" type="slidenum">
              <a:rPr lang="es-VE" smtClean="0"/>
              <a:pPr/>
              <a:t>401</a:t>
            </a:fld>
            <a:endParaRPr lang="es-VE" dirty="0"/>
          </a:p>
        </p:txBody>
      </p:sp>
    </p:spTree>
    <p:extLst>
      <p:ext uri="{BB962C8B-B14F-4D97-AF65-F5344CB8AC3E}">
        <p14:creationId xmlns:p14="http://schemas.microsoft.com/office/powerpoint/2010/main" val="10602949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Dropping a Column</a:t>
            </a:r>
            <a:endParaRPr lang="es-VE" dirty="0"/>
          </a:p>
        </p:txBody>
      </p:sp>
      <p:sp>
        <p:nvSpPr>
          <p:cNvPr id="3" name="Marcador de contenido 2"/>
          <p:cNvSpPr>
            <a:spLocks noGrp="1"/>
          </p:cNvSpPr>
          <p:nvPr>
            <p:ph idx="1"/>
          </p:nvPr>
        </p:nvSpPr>
        <p:spPr/>
        <p:txBody>
          <a:bodyPr/>
          <a:lstStyle/>
          <a:p>
            <a:pPr marL="0" indent="0">
              <a:buNone/>
            </a:pPr>
            <a:r>
              <a:rPr lang="en-US" altLang="en-US" dirty="0"/>
              <a:t>Use the </a:t>
            </a:r>
            <a:r>
              <a:rPr lang="en-US" altLang="en-US" dirty="0">
                <a:latin typeface="Courier New" pitchFamily="49" charset="0"/>
              </a:rPr>
              <a:t>DROP</a:t>
            </a:r>
            <a:r>
              <a:rPr lang="en-US" altLang="en-US" dirty="0"/>
              <a:t> </a:t>
            </a:r>
            <a:r>
              <a:rPr lang="en-US" altLang="en-US" dirty="0">
                <a:latin typeface="Courier New" pitchFamily="49" charset="0"/>
              </a:rPr>
              <a:t>COLUMN</a:t>
            </a:r>
            <a:r>
              <a:rPr lang="en-US" altLang="en-US" dirty="0"/>
              <a:t> clause to drop columns that you no longer need from the table:</a:t>
            </a:r>
          </a:p>
          <a:p>
            <a:pPr marL="0" indent="0">
              <a:buNone/>
            </a:pPr>
            <a:endParaRPr lang="es-VE" dirty="0"/>
          </a:p>
        </p:txBody>
      </p:sp>
      <p:grpSp>
        <p:nvGrpSpPr>
          <p:cNvPr id="4" name="Group 1"/>
          <p:cNvGrpSpPr/>
          <p:nvPr/>
        </p:nvGrpSpPr>
        <p:grpSpPr>
          <a:xfrm>
            <a:off x="2222384" y="2551986"/>
            <a:ext cx="8064896" cy="2106953"/>
            <a:chOff x="2061964" y="2419396"/>
            <a:chExt cx="8064896" cy="2106953"/>
          </a:xfrm>
        </p:grpSpPr>
        <p:sp>
          <p:nvSpPr>
            <p:cNvPr id="5" name="Content Placeholder 2"/>
            <p:cNvSpPr txBox="1">
              <a:spLocks/>
            </p:cNvSpPr>
            <p:nvPr/>
          </p:nvSpPr>
          <p:spPr bwMode="gray">
            <a:xfrm>
              <a:off x="2061964" y="2419396"/>
              <a:ext cx="8064896" cy="696337"/>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b="1" dirty="0">
                  <a:solidFill>
                    <a:schemeClr val="tx1">
                      <a:lumMod val="75000"/>
                    </a:schemeClr>
                  </a:solidFill>
                  <a:latin typeface="Courier New" panose="02070309020205020404" pitchFamily="49" charset="0"/>
                </a:rPr>
                <a:t>ALTER TABLE  dept80</a:t>
              </a:r>
            </a:p>
            <a:p>
              <a:pPr eaLnBrk="1" hangingPunct="1">
                <a:defRPr/>
              </a:pPr>
              <a:r>
                <a:rPr lang="en-US" altLang="en-US" b="1" dirty="0">
                  <a:solidFill>
                    <a:schemeClr val="tx1">
                      <a:lumMod val="75000"/>
                    </a:schemeClr>
                  </a:solidFill>
                  <a:latin typeface="Courier New" panose="02070309020205020404" pitchFamily="49" charset="0"/>
                </a:rPr>
                <a:t>DROP (job_id); </a:t>
              </a:r>
            </a:p>
          </p:txBody>
        </p:sp>
        <p:pic>
          <p:nvPicPr>
            <p:cNvPr id="6" name="Picture 2"/>
            <p:cNvPicPr>
              <a:picLocks noChangeAspect="1" noChangeArrowheads="1"/>
            </p:cNvPicPr>
            <p:nvPr/>
          </p:nvPicPr>
          <p:blipFill>
            <a:blip r:embed="rId3" cstate="print"/>
            <a:srcRect/>
            <a:stretch>
              <a:fillRect/>
            </a:stretch>
          </p:blipFill>
          <p:spPr bwMode="auto">
            <a:xfrm>
              <a:off x="2061964" y="3200400"/>
              <a:ext cx="1552755" cy="228600"/>
            </a:xfrm>
            <a:prstGeom prst="rect">
              <a:avLst/>
            </a:prstGeom>
            <a:noFill/>
            <a:ln w="12700">
              <a:solidFill>
                <a:schemeClr val="tx1"/>
              </a:solid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2061965" y="3733800"/>
              <a:ext cx="2598645" cy="792549"/>
            </a:xfrm>
            <a:prstGeom prst="rect">
              <a:avLst/>
            </a:prstGeom>
            <a:noFill/>
            <a:ln w="28575">
              <a:solidFill>
                <a:srgbClr val="F7941D"/>
              </a:solidFill>
              <a:miter lim="800000"/>
              <a:headEnd/>
              <a:tailEnd/>
            </a:ln>
          </p:spPr>
        </p:pic>
      </p:grpSp>
      <p:sp>
        <p:nvSpPr>
          <p:cNvPr id="8" name="Rectangle 8"/>
          <p:cNvSpPr/>
          <p:nvPr/>
        </p:nvSpPr>
        <p:spPr bwMode="auto">
          <a:xfrm rot="16200000" flipV="1">
            <a:off x="9753849" y="3421152"/>
            <a:ext cx="1165225" cy="3711575"/>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sp>
        <p:nvSpPr>
          <p:cNvPr id="9" name="Oval 9"/>
          <p:cNvSpPr>
            <a:spLocks/>
          </p:cNvSpPr>
          <p:nvPr/>
        </p:nvSpPr>
        <p:spPr bwMode="auto">
          <a:xfrm>
            <a:off x="9638662" y="4215062"/>
            <a:ext cx="2088445" cy="2088445"/>
          </a:xfrm>
          <a:prstGeom prst="ellipse">
            <a:avLst/>
          </a:prstGeom>
          <a:solidFill>
            <a:schemeClr val="bg1"/>
          </a:solidFill>
          <a:ln w="50800" cap="flat" cmpd="sng" algn="ctr">
            <a:solidFill>
              <a:srgbClr val="818286"/>
            </a:solidFill>
            <a:prstDash val="solid"/>
            <a:round/>
            <a:headEnd type="none" w="sm" len="sm"/>
            <a:tailEnd type="none" w="sm" len="sm"/>
          </a:ln>
          <a:effectLst>
            <a:innerShdw blurRad="393700">
              <a:srgbClr val="E8D9F3"/>
            </a:innerShdw>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pic>
        <p:nvPicPr>
          <p:cNvPr id="10" name="Picture 1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33389" y="4606338"/>
            <a:ext cx="1469751" cy="1533390"/>
          </a:xfrm>
          <a:prstGeom prst="rect">
            <a:avLst/>
          </a:prstGeom>
        </p:spPr>
      </p:pic>
      <p:sp>
        <p:nvSpPr>
          <p:cNvPr id="11" name="Marcador de número de diapositiva 10"/>
          <p:cNvSpPr>
            <a:spLocks noGrp="1"/>
          </p:cNvSpPr>
          <p:nvPr>
            <p:ph type="sldNum" sz="quarter" idx="12"/>
          </p:nvPr>
        </p:nvSpPr>
        <p:spPr/>
        <p:txBody>
          <a:bodyPr/>
          <a:lstStyle/>
          <a:p>
            <a:fld id="{3F142242-9245-470F-9EB3-514B6C674675}" type="slidenum">
              <a:rPr lang="es-VE" smtClean="0"/>
              <a:pPr/>
              <a:t>402</a:t>
            </a:fld>
            <a:endParaRPr lang="es-VE" dirty="0"/>
          </a:p>
        </p:txBody>
      </p:sp>
    </p:spTree>
    <p:extLst>
      <p:ext uri="{BB962C8B-B14F-4D97-AF65-F5344CB8AC3E}">
        <p14:creationId xmlns:p14="http://schemas.microsoft.com/office/powerpoint/2010/main" val="89859055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SET</a:t>
            </a:r>
            <a:r>
              <a:rPr lang="en-US" altLang="en-US" dirty="0"/>
              <a:t> </a:t>
            </a:r>
            <a:r>
              <a:rPr lang="en-US" altLang="en-US" dirty="0">
                <a:latin typeface="Courier New" pitchFamily="49" charset="0"/>
              </a:rPr>
              <a:t>UNUSED</a:t>
            </a:r>
            <a:r>
              <a:rPr lang="en-US" altLang="en-US" dirty="0"/>
              <a:t> Option</a:t>
            </a:r>
            <a:endParaRPr lang="es-VE" dirty="0"/>
          </a:p>
        </p:txBody>
      </p:sp>
      <p:sp>
        <p:nvSpPr>
          <p:cNvPr id="5" name="Marcador de contenido 4"/>
          <p:cNvSpPr>
            <a:spLocks noGrp="1"/>
          </p:cNvSpPr>
          <p:nvPr>
            <p:ph idx="1"/>
          </p:nvPr>
        </p:nvSpPr>
        <p:spPr/>
        <p:txBody>
          <a:bodyPr/>
          <a:lstStyle/>
          <a:p>
            <a:pPr lvl="1"/>
            <a:r>
              <a:rPr lang="en-US" altLang="en-US" dirty="0"/>
              <a:t>You use the </a:t>
            </a:r>
            <a:r>
              <a:rPr lang="en-US" altLang="en-US" dirty="0">
                <a:latin typeface="Courier New" pitchFamily="49" charset="0"/>
              </a:rPr>
              <a:t>SET</a:t>
            </a:r>
            <a:r>
              <a:rPr lang="en-US" altLang="en-US" dirty="0"/>
              <a:t> </a:t>
            </a:r>
            <a:r>
              <a:rPr lang="en-US" altLang="en-US" dirty="0">
                <a:latin typeface="Courier New" pitchFamily="49" charset="0"/>
              </a:rPr>
              <a:t>UNUSED</a:t>
            </a:r>
            <a:r>
              <a:rPr lang="en-US" altLang="en-US" dirty="0"/>
              <a:t> option to mark one or more columns as unused.</a:t>
            </a:r>
          </a:p>
          <a:p>
            <a:pPr lvl="1"/>
            <a:r>
              <a:rPr lang="en-US" altLang="en-US" dirty="0"/>
              <a:t>You use the </a:t>
            </a:r>
            <a:r>
              <a:rPr lang="en-US" altLang="en-US" dirty="0">
                <a:latin typeface="Courier New" pitchFamily="49" charset="0"/>
              </a:rPr>
              <a:t>DROP</a:t>
            </a:r>
            <a:r>
              <a:rPr lang="en-US" altLang="en-US" dirty="0"/>
              <a:t> </a:t>
            </a:r>
            <a:r>
              <a:rPr lang="en-US" altLang="en-US" dirty="0">
                <a:latin typeface="Courier New" pitchFamily="49" charset="0"/>
              </a:rPr>
              <a:t>UNUSED</a:t>
            </a:r>
            <a:r>
              <a:rPr lang="en-US" altLang="en-US" dirty="0"/>
              <a:t> </a:t>
            </a:r>
            <a:r>
              <a:rPr lang="en-US" altLang="en-US" dirty="0">
                <a:latin typeface="Courier New" pitchFamily="49" charset="0"/>
              </a:rPr>
              <a:t>COLUMNS</a:t>
            </a:r>
            <a:r>
              <a:rPr lang="en-US" altLang="en-US" dirty="0"/>
              <a:t> option to remove the columns that are marked as unused.</a:t>
            </a:r>
          </a:p>
          <a:p>
            <a:pPr lvl="1"/>
            <a:r>
              <a:rPr lang="en-US" altLang="en-US" dirty="0">
                <a:cs typeface="Courier New" pitchFamily="49" charset="0"/>
              </a:rPr>
              <a:t>You can specify the </a:t>
            </a:r>
            <a:r>
              <a:rPr lang="en-US" altLang="en-US" dirty="0">
                <a:latin typeface="Courier New" pitchFamily="49" charset="0"/>
                <a:cs typeface="Courier New" pitchFamily="49" charset="0"/>
              </a:rPr>
              <a:t>ONLINE</a:t>
            </a:r>
            <a:r>
              <a:rPr lang="en-US" altLang="en-US" dirty="0">
                <a:cs typeface="Arial" pitchFamily="34" charset="0"/>
              </a:rPr>
              <a:t> </a:t>
            </a:r>
            <a:r>
              <a:rPr lang="en-US" altLang="en-US" dirty="0"/>
              <a:t>keyword to indicate that DML operations on the table will be allowed while marking the column or columns </a:t>
            </a:r>
            <a:r>
              <a:rPr lang="en-US" altLang="en-US" sz="2400" dirty="0">
                <a:latin typeface="Courier New" pitchFamily="49" charset="0"/>
                <a:cs typeface="Courier New" pitchFamily="49" charset="0"/>
              </a:rPr>
              <a:t>UNUSED</a:t>
            </a:r>
            <a:r>
              <a:rPr lang="en-US" altLang="en-US" sz="2400" dirty="0"/>
              <a:t>.</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403</a:t>
            </a:fld>
            <a:endParaRPr lang="es-VE" dirty="0"/>
          </a:p>
        </p:txBody>
      </p:sp>
    </p:spTree>
    <p:extLst>
      <p:ext uri="{BB962C8B-B14F-4D97-AF65-F5344CB8AC3E}">
        <p14:creationId xmlns:p14="http://schemas.microsoft.com/office/powerpoint/2010/main" val="140471377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latin typeface="Courier New" pitchFamily="49" charset="0"/>
              </a:rPr>
              <a:t>SET</a:t>
            </a:r>
            <a:r>
              <a:rPr lang="en-US" altLang="en-US" dirty="0"/>
              <a:t> </a:t>
            </a:r>
            <a:r>
              <a:rPr lang="en-US" altLang="en-US" dirty="0">
                <a:latin typeface="Courier New" pitchFamily="49" charset="0"/>
              </a:rPr>
              <a:t>UNUSED</a:t>
            </a:r>
            <a:r>
              <a:rPr lang="en-US" altLang="en-US" dirty="0"/>
              <a:t> Option</a:t>
            </a:r>
            <a:endParaRPr lang="es-VE" dirty="0"/>
          </a:p>
        </p:txBody>
      </p:sp>
      <p:sp>
        <p:nvSpPr>
          <p:cNvPr id="5" name="Marcador de contenido 4"/>
          <p:cNvSpPr>
            <a:spLocks noGrp="1"/>
          </p:cNvSpPr>
          <p:nvPr>
            <p:ph idx="1"/>
          </p:nvPr>
        </p:nvSpPr>
        <p:spPr/>
        <p:txBody>
          <a:bodyPr/>
          <a:lstStyle/>
          <a:p>
            <a:endParaRPr lang="es-VE" dirty="0"/>
          </a:p>
        </p:txBody>
      </p:sp>
      <p:grpSp>
        <p:nvGrpSpPr>
          <p:cNvPr id="6" name="Group 1"/>
          <p:cNvGrpSpPr/>
          <p:nvPr/>
        </p:nvGrpSpPr>
        <p:grpSpPr>
          <a:xfrm>
            <a:off x="2761810" y="2372992"/>
            <a:ext cx="6665204" cy="2277429"/>
            <a:chOff x="2741612" y="3544072"/>
            <a:chExt cx="6665204" cy="2277429"/>
          </a:xfrm>
        </p:grpSpPr>
        <p:sp>
          <p:nvSpPr>
            <p:cNvPr id="7" name="Content Placeholder 2"/>
            <p:cNvSpPr txBox="1">
              <a:spLocks/>
            </p:cNvSpPr>
            <p:nvPr/>
          </p:nvSpPr>
          <p:spPr bwMode="gray">
            <a:xfrm>
              <a:off x="2741612" y="3544072"/>
              <a:ext cx="6665204" cy="1591628"/>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400" b="1" dirty="0">
                  <a:solidFill>
                    <a:schemeClr val="tx1">
                      <a:lumMod val="75000"/>
                    </a:schemeClr>
                  </a:solidFill>
                  <a:latin typeface="Courier New" panose="02070309020205020404" pitchFamily="49" charset="0"/>
                </a:rPr>
                <a:t>ALTER TABLE	 &lt;</a:t>
              </a:r>
              <a:r>
                <a:rPr lang="en-US" altLang="en-US" sz="1400" b="1" i="1" dirty="0">
                  <a:solidFill>
                    <a:schemeClr val="tx1">
                      <a:lumMod val="75000"/>
                    </a:schemeClr>
                  </a:solidFill>
                  <a:latin typeface="Courier New" panose="02070309020205020404" pitchFamily="49" charset="0"/>
                </a:rPr>
                <a:t>table_name&gt;</a:t>
              </a:r>
            </a:p>
            <a:p>
              <a:pPr eaLnBrk="1" hangingPunct="1">
                <a:defRPr/>
              </a:pPr>
              <a:r>
                <a:rPr lang="en-US" altLang="en-US" sz="1400" b="1" dirty="0">
                  <a:solidFill>
                    <a:schemeClr val="tx1">
                      <a:lumMod val="75000"/>
                    </a:schemeClr>
                  </a:solidFill>
                  <a:latin typeface="Courier New" panose="02070309020205020404" pitchFamily="49" charset="0"/>
                </a:rPr>
                <a:t>SET   UNUSED(&lt;</a:t>
              </a:r>
              <a:r>
                <a:rPr lang="en-US" altLang="en-US" sz="1400" b="1" i="1" dirty="0">
                  <a:solidFill>
                    <a:schemeClr val="tx1">
                      <a:lumMod val="75000"/>
                    </a:schemeClr>
                  </a:solidFill>
                  <a:latin typeface="Courier New" panose="02070309020205020404" pitchFamily="49" charset="0"/>
                </a:rPr>
                <a:t>column_name&gt; [ , </a:t>
              </a:r>
              <a:r>
                <a:rPr lang="en-US" altLang="en-US" sz="1400" b="1" dirty="0">
                  <a:solidFill>
                    <a:schemeClr val="tx1">
                      <a:lumMod val="75000"/>
                    </a:schemeClr>
                  </a:solidFill>
                </a:rPr>
                <a:t>&lt;</a:t>
              </a:r>
              <a:r>
                <a:rPr lang="en-US" altLang="en-US" sz="1400" b="1" i="1" dirty="0">
                  <a:solidFill>
                    <a:schemeClr val="tx1">
                      <a:lumMod val="75000"/>
                    </a:schemeClr>
                  </a:solidFill>
                </a:rPr>
                <a:t>column_name&gt;]</a:t>
              </a:r>
              <a:r>
                <a:rPr lang="en-US" altLang="en-US" sz="1400" b="1" dirty="0">
                  <a:solidFill>
                    <a:schemeClr val="tx1">
                      <a:lumMod val="75000"/>
                    </a:schemeClr>
                  </a:solidFill>
                  <a:latin typeface="Courier New" panose="02070309020205020404" pitchFamily="49" charset="0"/>
                </a:rPr>
                <a:t>);</a:t>
              </a:r>
            </a:p>
            <a:p>
              <a:pPr eaLnBrk="1" hangingPunct="1">
                <a:defRPr/>
              </a:pPr>
              <a:r>
                <a:rPr lang="en-US" altLang="en-US" sz="1400" b="1" dirty="0">
                  <a:solidFill>
                    <a:srgbClr val="FF0000"/>
                  </a:solidFill>
                  <a:latin typeface="Courier New" panose="02070309020205020404" pitchFamily="49" charset="0"/>
                </a:rPr>
                <a:t>OR</a:t>
              </a:r>
              <a:r>
                <a:rPr lang="en-US" altLang="en-US" sz="1400" b="1" dirty="0">
                  <a:solidFill>
                    <a:srgbClr val="000000"/>
                  </a:solidFill>
                  <a:latin typeface="Courier New" panose="02070309020205020404" pitchFamily="49" charset="0"/>
                </a:rPr>
                <a:t>	</a:t>
              </a:r>
            </a:p>
            <a:p>
              <a:pPr eaLnBrk="1" hangingPunct="1">
                <a:defRPr/>
              </a:pPr>
              <a:r>
                <a:rPr lang="en-US" altLang="en-US" sz="1400" b="1" dirty="0">
                  <a:solidFill>
                    <a:schemeClr val="tx1">
                      <a:lumMod val="75000"/>
                    </a:schemeClr>
                  </a:solidFill>
                  <a:latin typeface="Courier New" panose="02070309020205020404" pitchFamily="49" charset="0"/>
                </a:rPr>
                <a:t>ALTER TABLE  </a:t>
              </a:r>
              <a:r>
                <a:rPr lang="en-US" altLang="en-US" sz="1400" b="1" i="1" dirty="0">
                  <a:solidFill>
                    <a:schemeClr val="tx1">
                      <a:lumMod val="75000"/>
                    </a:schemeClr>
                  </a:solidFill>
                  <a:latin typeface="Courier New" panose="02070309020205020404" pitchFamily="49" charset="0"/>
                </a:rPr>
                <a:t>&lt;table_name&gt;</a:t>
              </a:r>
            </a:p>
            <a:p>
              <a:pPr eaLnBrk="1" hangingPunct="1">
                <a:defRPr/>
              </a:pPr>
              <a:r>
                <a:rPr lang="en-US" altLang="en-US" sz="1400" b="1" dirty="0">
                  <a:solidFill>
                    <a:schemeClr val="tx1">
                      <a:lumMod val="75000"/>
                    </a:schemeClr>
                  </a:solidFill>
                  <a:latin typeface="Courier New" panose="02070309020205020404" pitchFamily="49" charset="0"/>
                </a:rPr>
                <a:t>SET   UNUSED COLUMN </a:t>
              </a:r>
              <a:r>
                <a:rPr lang="en-US" altLang="en-US" sz="1400" b="1" i="1" dirty="0">
                  <a:solidFill>
                    <a:schemeClr val="tx1">
                      <a:lumMod val="75000"/>
                    </a:schemeClr>
                  </a:solidFill>
                  <a:latin typeface="Courier New" panose="02070309020205020404" pitchFamily="49" charset="0"/>
                </a:rPr>
                <a:t>&lt;column_name&gt; </a:t>
              </a:r>
              <a:r>
                <a:rPr lang="en-US" altLang="en-US" sz="1400" b="1" i="1" dirty="0">
                  <a:solidFill>
                    <a:schemeClr val="tx1">
                      <a:lumMod val="75000"/>
                    </a:schemeClr>
                  </a:solidFill>
                </a:rPr>
                <a:t>[ , </a:t>
              </a:r>
              <a:r>
                <a:rPr lang="en-US" altLang="en-US" sz="1400" b="1" dirty="0">
                  <a:solidFill>
                    <a:schemeClr val="tx1">
                      <a:lumMod val="75000"/>
                    </a:schemeClr>
                  </a:solidFill>
                </a:rPr>
                <a:t>&lt;</a:t>
              </a:r>
              <a:r>
                <a:rPr lang="en-US" altLang="en-US" sz="1400" b="1" i="1" dirty="0">
                  <a:solidFill>
                    <a:schemeClr val="tx1">
                      <a:lumMod val="75000"/>
                    </a:schemeClr>
                  </a:solidFill>
                </a:rPr>
                <a:t>column_name&gt;]</a:t>
              </a:r>
              <a:r>
                <a:rPr lang="en-US" altLang="en-US" sz="1400" b="1" i="1" dirty="0">
                  <a:solidFill>
                    <a:schemeClr val="tx1">
                      <a:lumMod val="75000"/>
                    </a:schemeClr>
                  </a:solidFill>
                  <a:latin typeface="Courier New" panose="02070309020205020404" pitchFamily="49" charset="0"/>
                </a:rPr>
                <a:t>;</a:t>
              </a:r>
            </a:p>
            <a:p>
              <a:pPr eaLnBrk="1" hangingPunct="1">
                <a:defRPr/>
              </a:pPr>
              <a:endParaRPr lang="en-US" altLang="en-US" sz="2000" b="1" dirty="0">
                <a:solidFill>
                  <a:srgbClr val="000000"/>
                </a:solidFill>
                <a:latin typeface="Courier New" panose="02070309020205020404" pitchFamily="49" charset="0"/>
              </a:endParaRPr>
            </a:p>
          </p:txBody>
        </p:sp>
        <p:sp>
          <p:nvSpPr>
            <p:cNvPr id="8" name="Rectangle 8"/>
            <p:cNvSpPr>
              <a:spLocks noChangeArrowheads="1"/>
            </p:cNvSpPr>
            <p:nvPr/>
          </p:nvSpPr>
          <p:spPr bwMode="gray">
            <a:xfrm>
              <a:off x="2859527" y="4559438"/>
              <a:ext cx="5486400"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9" name="Rectangle 8"/>
            <p:cNvSpPr>
              <a:spLocks noChangeArrowheads="1"/>
            </p:cNvSpPr>
            <p:nvPr/>
          </p:nvSpPr>
          <p:spPr bwMode="gray">
            <a:xfrm>
              <a:off x="2859527" y="3895863"/>
              <a:ext cx="5486400" cy="228600"/>
            </a:xfrm>
            <a:prstGeom prst="rect">
              <a:avLst/>
            </a:prstGeom>
            <a:noFill/>
            <a:ln w="28575">
              <a:solidFill>
                <a:schemeClr val="tx1"/>
              </a:solidFill>
              <a:miter lim="800000"/>
              <a:headEnd/>
              <a:tailEnd/>
            </a:ln>
          </p:spPr>
          <p:txBody>
            <a:bodyPr wrap="none" anchor="ctr"/>
            <a:lstStyle/>
            <a:p>
              <a:pPr eaLnBrk="1" hangingPunct="1"/>
              <a:endParaRPr lang="en-IN" altLang="en-US" dirty="0"/>
            </a:p>
          </p:txBody>
        </p:sp>
        <p:sp>
          <p:nvSpPr>
            <p:cNvPr id="10" name="Content Placeholder 2"/>
            <p:cNvSpPr txBox="1">
              <a:spLocks/>
            </p:cNvSpPr>
            <p:nvPr/>
          </p:nvSpPr>
          <p:spPr bwMode="gray">
            <a:xfrm>
              <a:off x="2741612" y="5257800"/>
              <a:ext cx="6665204" cy="563701"/>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400" b="1" dirty="0">
                  <a:solidFill>
                    <a:schemeClr val="tx1">
                      <a:lumMod val="75000"/>
                    </a:schemeClr>
                  </a:solidFill>
                  <a:latin typeface="Courier New" panose="02070309020205020404" pitchFamily="49" charset="0"/>
                </a:rPr>
                <a:t>ALTER TABLE &lt;</a:t>
              </a:r>
              <a:r>
                <a:rPr lang="en-US" altLang="en-US" sz="1400" b="1" i="1" dirty="0">
                  <a:solidFill>
                    <a:schemeClr val="tx1">
                      <a:lumMod val="75000"/>
                    </a:schemeClr>
                  </a:solidFill>
                  <a:latin typeface="Courier New" panose="02070309020205020404" pitchFamily="49" charset="0"/>
                </a:rPr>
                <a:t>table_name&gt;</a:t>
              </a:r>
            </a:p>
            <a:p>
              <a:pPr eaLnBrk="1" hangingPunct="1">
                <a:defRPr/>
              </a:pPr>
              <a:r>
                <a:rPr lang="en-US" altLang="en-US" sz="1400" b="1" dirty="0">
                  <a:solidFill>
                    <a:schemeClr val="tx1">
                      <a:lumMod val="75000"/>
                    </a:schemeClr>
                  </a:solidFill>
                  <a:latin typeface="Courier New" panose="02070309020205020404" pitchFamily="49" charset="0"/>
                </a:rPr>
                <a:t>DROP  UNUSED COLUMNS;</a:t>
              </a:r>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404</a:t>
            </a:fld>
            <a:endParaRPr lang="es-VE" dirty="0"/>
          </a:p>
        </p:txBody>
      </p:sp>
    </p:spTree>
    <p:extLst>
      <p:ext uri="{BB962C8B-B14F-4D97-AF65-F5344CB8AC3E}">
        <p14:creationId xmlns:p14="http://schemas.microsoft.com/office/powerpoint/2010/main" val="350665777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Read-Only Tables</a:t>
            </a:r>
            <a:endParaRPr lang="es-VE" dirty="0"/>
          </a:p>
        </p:txBody>
      </p:sp>
      <p:sp>
        <p:nvSpPr>
          <p:cNvPr id="5" name="Marcador de contenido 4"/>
          <p:cNvSpPr>
            <a:spLocks noGrp="1"/>
          </p:cNvSpPr>
          <p:nvPr>
            <p:ph idx="1"/>
          </p:nvPr>
        </p:nvSpPr>
        <p:spPr/>
        <p:txBody>
          <a:bodyPr/>
          <a:lstStyle/>
          <a:p>
            <a:pPr indent="0">
              <a:buNone/>
            </a:pPr>
            <a:r>
              <a:rPr lang="en-US" altLang="en-US" dirty="0"/>
              <a:t>You can use the </a:t>
            </a:r>
            <a:r>
              <a:rPr lang="en-US" altLang="en-US" dirty="0">
                <a:latin typeface="Courier New" pitchFamily="49" charset="0"/>
              </a:rPr>
              <a:t>ALTER</a:t>
            </a:r>
            <a:r>
              <a:rPr lang="en-US" altLang="en-US" dirty="0"/>
              <a:t> </a:t>
            </a:r>
            <a:r>
              <a:rPr lang="en-US" altLang="en-US" dirty="0">
                <a:latin typeface="Courier New" pitchFamily="49" charset="0"/>
              </a:rPr>
              <a:t>TABLE</a:t>
            </a:r>
            <a:r>
              <a:rPr lang="en-US" altLang="en-US" dirty="0"/>
              <a:t> syntax to:</a:t>
            </a:r>
          </a:p>
          <a:p>
            <a:pPr lvl="1"/>
            <a:r>
              <a:rPr lang="en-US" altLang="en-US" dirty="0"/>
              <a:t>Put a table in read-only mode, which prevents DDL or DML changes during table maintenance </a:t>
            </a:r>
          </a:p>
          <a:p>
            <a:pPr lvl="1"/>
            <a:r>
              <a:rPr lang="en-US" altLang="en-US" dirty="0"/>
              <a:t>Put the table back into read/write mode</a:t>
            </a:r>
          </a:p>
          <a:p>
            <a:pPr marL="0" indent="0">
              <a:buNone/>
            </a:pPr>
            <a:endParaRPr lang="es-VE" dirty="0"/>
          </a:p>
        </p:txBody>
      </p:sp>
      <p:sp>
        <p:nvSpPr>
          <p:cNvPr id="7" name="Content Placeholder 2"/>
          <p:cNvSpPr txBox="1">
            <a:spLocks/>
          </p:cNvSpPr>
          <p:nvPr/>
        </p:nvSpPr>
        <p:spPr bwMode="gray">
          <a:xfrm>
            <a:off x="1225632" y="3276600"/>
            <a:ext cx="6665204" cy="1691104"/>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buClr>
                <a:srgbClr val="CC0000"/>
              </a:buClr>
              <a:buFont typeface="Wingdings" panose="05000000000000000000" pitchFamily="2" charset="2"/>
              <a:buNone/>
              <a:defRPr/>
            </a:pPr>
            <a:r>
              <a:rPr lang="en-US" altLang="en-US" sz="1600" b="1" dirty="0">
                <a:solidFill>
                  <a:schemeClr val="tx1">
                    <a:lumMod val="75000"/>
                  </a:schemeClr>
                </a:solidFill>
                <a:latin typeface="Courier New" panose="02070309020205020404" pitchFamily="49" charset="0"/>
                <a:cs typeface="Times New Roman" panose="02020603050405020304" pitchFamily="18" charset="0"/>
              </a:rPr>
              <a:t>ALTER TABLE employees READ ONLY;</a:t>
            </a:r>
          </a:p>
          <a:p>
            <a:pPr eaLnBrk="1" hangingPunct="1">
              <a:buClr>
                <a:srgbClr val="CC0000"/>
              </a:buClr>
              <a:buFont typeface="Wingdings" panose="05000000000000000000" pitchFamily="2" charset="2"/>
              <a:buNone/>
              <a:defRPr/>
            </a:pPr>
            <a:endParaRPr lang="en-US" altLang="en-US" sz="1600" b="1" dirty="0">
              <a:solidFill>
                <a:schemeClr val="tx1">
                  <a:lumMod val="75000"/>
                </a:schemeClr>
              </a:solidFill>
              <a:latin typeface="Courier New" panose="02070309020205020404" pitchFamily="49" charset="0"/>
              <a:cs typeface="Times New Roman" panose="02020603050405020304" pitchFamily="18" charset="0"/>
            </a:endParaRPr>
          </a:p>
          <a:p>
            <a:pPr eaLnBrk="1" hangingPunct="1">
              <a:buClr>
                <a:srgbClr val="CC0000"/>
              </a:buClr>
              <a:buFont typeface="Wingdings" panose="05000000000000000000" pitchFamily="2" charset="2"/>
              <a:buNone/>
              <a:defRPr/>
            </a:pPr>
            <a:r>
              <a:rPr lang="en-US" altLang="en-US" sz="1600" b="1" dirty="0">
                <a:solidFill>
                  <a:schemeClr val="tx1">
                    <a:lumMod val="75000"/>
                  </a:schemeClr>
                </a:solidFill>
                <a:latin typeface="Courier New" panose="02070309020205020404" pitchFamily="49" charset="0"/>
                <a:cs typeface="Times New Roman" panose="02020603050405020304" pitchFamily="18" charset="0"/>
              </a:rPr>
              <a:t>-- perform table maintenance and then</a:t>
            </a:r>
          </a:p>
          <a:p>
            <a:pPr eaLnBrk="1" hangingPunct="1">
              <a:buClr>
                <a:srgbClr val="CC0000"/>
              </a:buClr>
              <a:buFont typeface="Wingdings" panose="05000000000000000000" pitchFamily="2" charset="2"/>
              <a:buNone/>
              <a:defRPr/>
            </a:pPr>
            <a:r>
              <a:rPr lang="en-US" altLang="en-US" sz="1600" b="1" dirty="0">
                <a:solidFill>
                  <a:schemeClr val="tx1">
                    <a:lumMod val="75000"/>
                  </a:schemeClr>
                </a:solidFill>
                <a:latin typeface="Courier New" panose="02070309020205020404" pitchFamily="49" charset="0"/>
                <a:cs typeface="Times New Roman" panose="02020603050405020304" pitchFamily="18" charset="0"/>
              </a:rPr>
              <a:t>-- return table back to read/write mode</a:t>
            </a:r>
          </a:p>
          <a:p>
            <a:pPr eaLnBrk="1" hangingPunct="1">
              <a:buClr>
                <a:srgbClr val="CC0000"/>
              </a:buClr>
              <a:buFont typeface="Wingdings" panose="05000000000000000000" pitchFamily="2" charset="2"/>
              <a:buNone/>
              <a:defRPr/>
            </a:pPr>
            <a:endParaRPr lang="en-US" altLang="en-US" sz="1600" b="1" dirty="0">
              <a:solidFill>
                <a:schemeClr val="tx1">
                  <a:lumMod val="75000"/>
                </a:schemeClr>
              </a:solidFill>
              <a:latin typeface="Courier New" panose="02070309020205020404" pitchFamily="49" charset="0"/>
              <a:cs typeface="Times New Roman" panose="02020603050405020304" pitchFamily="18" charset="0"/>
            </a:endParaRPr>
          </a:p>
          <a:p>
            <a:pPr eaLnBrk="1" hangingPunct="1">
              <a:buClr>
                <a:srgbClr val="CC0000"/>
              </a:buClr>
              <a:buFont typeface="Wingdings" panose="05000000000000000000" pitchFamily="2" charset="2"/>
              <a:buNone/>
              <a:defRPr/>
            </a:pPr>
            <a:r>
              <a:rPr lang="en-US" altLang="en-US" sz="1600" b="1" dirty="0">
                <a:solidFill>
                  <a:schemeClr val="tx1">
                    <a:lumMod val="75000"/>
                  </a:schemeClr>
                </a:solidFill>
                <a:latin typeface="Courier New" panose="02070309020205020404" pitchFamily="49" charset="0"/>
                <a:cs typeface="Times New Roman" panose="02020603050405020304" pitchFamily="18" charset="0"/>
              </a:rPr>
              <a:t>ALTER TABLE employees READ WRITE;</a:t>
            </a:r>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405</a:t>
            </a:fld>
            <a:endParaRPr lang="es-VE" dirty="0"/>
          </a:p>
        </p:txBody>
      </p:sp>
    </p:spTree>
    <p:extLst>
      <p:ext uri="{BB962C8B-B14F-4D97-AF65-F5344CB8AC3E}">
        <p14:creationId xmlns:p14="http://schemas.microsoft.com/office/powerpoint/2010/main" val="286980873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pPr>
            <a:r>
              <a:rPr lang="en-US" altLang="en-US" dirty="0">
                <a:solidFill>
                  <a:schemeClr val="tx1"/>
                </a:solidFill>
              </a:rPr>
              <a:t>Database objects</a:t>
            </a:r>
          </a:p>
          <a:p>
            <a:pPr lvl="2">
              <a:buClr>
                <a:srgbClr val="A6A6A6"/>
              </a:buClr>
            </a:pPr>
            <a:r>
              <a:rPr lang="en-US" altLang="en-US" dirty="0">
                <a:solidFill>
                  <a:schemeClr val="tx1"/>
                </a:solidFill>
              </a:rPr>
              <a:t>Naming rules</a:t>
            </a:r>
          </a:p>
          <a:p>
            <a:pPr lvl="1">
              <a:buClr>
                <a:srgbClr val="A6A6A6"/>
              </a:buClr>
            </a:pPr>
            <a:r>
              <a:rPr lang="en-US" altLang="en-US" dirty="0">
                <a:solidFill>
                  <a:schemeClr val="tx1"/>
                </a:solidFill>
              </a:rPr>
              <a:t>Data types</a:t>
            </a:r>
          </a:p>
          <a:p>
            <a:pPr lvl="1">
              <a:buClr>
                <a:srgbClr val="A6A6A6"/>
              </a:buClr>
            </a:pPr>
            <a:r>
              <a:rPr lang="en-US" altLang="en-US" dirty="0">
                <a:solidFill>
                  <a:schemeClr val="tx1"/>
                </a:solidFill>
                <a:latin typeface="Courier New" pitchFamily="49" charset="0"/>
              </a:rPr>
              <a:t>CREATE</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A6A6A6"/>
              </a:buClr>
            </a:pPr>
            <a:r>
              <a:rPr lang="en-US" altLang="en-US" dirty="0">
                <a:solidFill>
                  <a:schemeClr val="tx1"/>
                </a:solidFill>
              </a:rPr>
              <a:t>Overview of constraints: </a:t>
            </a:r>
            <a:r>
              <a:rPr lang="en-US" altLang="en-US" dirty="0">
                <a:solidFill>
                  <a:schemeClr val="tx1"/>
                </a:solidFill>
                <a:latin typeface="Courier New" pitchFamily="49" charset="0"/>
              </a:rPr>
              <a:t>NOT</a:t>
            </a:r>
            <a:r>
              <a:rPr lang="en-US" altLang="en-US" dirty="0">
                <a:solidFill>
                  <a:schemeClr val="tx1"/>
                </a:solidFill>
              </a:rPr>
              <a:t> </a:t>
            </a:r>
            <a:r>
              <a:rPr lang="en-US" altLang="en-US" dirty="0">
                <a:solidFill>
                  <a:schemeClr val="tx1"/>
                </a:solidFill>
                <a:latin typeface="Courier New" pitchFamily="49" charset="0"/>
              </a:rPr>
              <a:t>NULL</a:t>
            </a:r>
            <a:r>
              <a:rPr lang="en-US" altLang="en-US" dirty="0">
                <a:solidFill>
                  <a:schemeClr val="tx1"/>
                </a:solidFill>
              </a:rPr>
              <a:t>, </a:t>
            </a:r>
            <a:r>
              <a:rPr lang="en-US" altLang="en-US" dirty="0">
                <a:solidFill>
                  <a:schemeClr val="tx1"/>
                </a:solidFill>
                <a:latin typeface="Courier New" pitchFamily="49" charset="0"/>
                <a:cs typeface="Courier New" pitchFamily="49" charset="0"/>
              </a:rPr>
              <a:t>UNIQUE</a:t>
            </a:r>
            <a:r>
              <a:rPr lang="en-US" altLang="en-US" dirty="0">
                <a:solidFill>
                  <a:schemeClr val="tx1"/>
                </a:solidFill>
                <a:cs typeface="Courier New" pitchFamily="49" charset="0"/>
              </a:rPr>
              <a:t>,</a:t>
            </a:r>
            <a:r>
              <a:rPr lang="en-US" altLang="en-US" dirty="0">
                <a:solidFill>
                  <a:schemeClr val="tx1"/>
                </a:solidFill>
              </a:rPr>
              <a:t> </a:t>
            </a:r>
            <a:r>
              <a:rPr lang="en-US" altLang="en-US" dirty="0">
                <a:solidFill>
                  <a:schemeClr val="tx1"/>
                </a:solidFill>
                <a:latin typeface="Courier New" pitchFamily="49" charset="0"/>
              </a:rPr>
              <a:t>PRIMARY</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a:t>
            </a:r>
            <a:r>
              <a:rPr lang="en-US" altLang="en-US" dirty="0">
                <a:solidFill>
                  <a:schemeClr val="tx1"/>
                </a:solidFill>
                <a:cs typeface="Arial" pitchFamily="34" charset="0"/>
              </a:rPr>
              <a:t> </a:t>
            </a:r>
            <a:r>
              <a:rPr lang="en-US" altLang="en-US" dirty="0">
                <a:solidFill>
                  <a:schemeClr val="tx1"/>
                </a:solidFill>
                <a:latin typeface="Courier New" pitchFamily="49" charset="0"/>
              </a:rPr>
              <a:t>FOREIGN</a:t>
            </a:r>
            <a:r>
              <a:rPr lang="en-US" altLang="en-US" dirty="0">
                <a:solidFill>
                  <a:schemeClr val="tx1"/>
                </a:solidFill>
              </a:rPr>
              <a:t> </a:t>
            </a:r>
            <a:r>
              <a:rPr lang="en-US" altLang="en-US" dirty="0">
                <a:solidFill>
                  <a:schemeClr val="tx1"/>
                </a:solidFill>
                <a:latin typeface="Courier New" pitchFamily="49" charset="0"/>
              </a:rPr>
              <a:t>KEY</a:t>
            </a:r>
            <a:r>
              <a:rPr lang="en-US" altLang="en-US" dirty="0">
                <a:solidFill>
                  <a:schemeClr val="tx1"/>
                </a:solidFill>
              </a:rPr>
              <a:t>, </a:t>
            </a:r>
            <a:r>
              <a:rPr lang="en-US" altLang="en-US" dirty="0">
                <a:solidFill>
                  <a:schemeClr val="tx1"/>
                </a:solidFill>
                <a:latin typeface="Courier New" pitchFamily="49" charset="0"/>
              </a:rPr>
              <a:t>CHECK</a:t>
            </a:r>
            <a:r>
              <a:rPr lang="en-US" altLang="en-US" dirty="0">
                <a:solidFill>
                  <a:schemeClr val="tx1"/>
                </a:solidFill>
              </a:rPr>
              <a:t> constraints</a:t>
            </a:r>
          </a:p>
          <a:p>
            <a:pPr lvl="1">
              <a:buClr>
                <a:srgbClr val="A6A6A6"/>
              </a:buClr>
            </a:pPr>
            <a:r>
              <a:rPr lang="en-US" altLang="en-US" dirty="0">
                <a:solidFill>
                  <a:schemeClr val="tx1"/>
                </a:solidFill>
              </a:rPr>
              <a:t>Creating a table using a </a:t>
            </a:r>
            <a:r>
              <a:rPr lang="en-US" altLang="en-US" dirty="0" err="1">
                <a:solidFill>
                  <a:schemeClr val="tx1"/>
                </a:solidFill>
              </a:rPr>
              <a:t>subquery</a:t>
            </a:r>
            <a:endParaRPr lang="en-US" altLang="en-US" dirty="0">
              <a:solidFill>
                <a:schemeClr val="tx1"/>
              </a:solidFill>
            </a:endParaRPr>
          </a:p>
          <a:p>
            <a:pPr lvl="1">
              <a:buClr>
                <a:srgbClr val="A6A6A6"/>
              </a:buClr>
            </a:pPr>
            <a:r>
              <a:rPr lang="en-US" altLang="en-US" dirty="0">
                <a:solidFill>
                  <a:schemeClr val="tx1"/>
                </a:solidFill>
                <a:latin typeface="Courier New" pitchFamily="49" charset="0"/>
              </a:rPr>
              <a:t>ALTER</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lvl="1">
              <a:buClr>
                <a:srgbClr val="F7941D"/>
              </a:buClr>
            </a:pPr>
            <a:r>
              <a:rPr lang="en-US" altLang="en-US" dirty="0">
                <a:solidFill>
                  <a:schemeClr val="tx1"/>
                </a:solidFill>
                <a:latin typeface="Courier New" pitchFamily="49" charset="0"/>
              </a:rPr>
              <a:t>DROP</a:t>
            </a:r>
            <a:r>
              <a:rPr lang="en-US" altLang="en-US" dirty="0">
                <a:solidFill>
                  <a:schemeClr val="tx1"/>
                </a:solidFill>
              </a:rPr>
              <a:t> </a:t>
            </a:r>
            <a:r>
              <a:rPr lang="en-US" altLang="en-US" dirty="0">
                <a:solidFill>
                  <a:schemeClr val="tx1"/>
                </a:solidFill>
                <a:latin typeface="Courier New" pitchFamily="49" charset="0"/>
              </a:rPr>
              <a:t>TABLE</a:t>
            </a:r>
            <a:r>
              <a:rPr lang="en-US" altLang="en-US" dirty="0">
                <a:solidFill>
                  <a:schemeClr val="tx1"/>
                </a:solidFill>
              </a:rPr>
              <a:t> statement</a:t>
            </a:r>
          </a:p>
          <a:p>
            <a:pPr marL="2540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406</a:t>
            </a:fld>
            <a:endParaRPr lang="es-VE" dirty="0"/>
          </a:p>
        </p:txBody>
      </p:sp>
    </p:spTree>
    <p:extLst>
      <p:ext uri="{BB962C8B-B14F-4D97-AF65-F5344CB8AC3E}">
        <p14:creationId xmlns:p14="http://schemas.microsoft.com/office/powerpoint/2010/main" val="350250162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Dropping a Table</a:t>
            </a:r>
            <a:endParaRPr lang="es-VE" dirty="0"/>
          </a:p>
        </p:txBody>
      </p:sp>
      <p:sp>
        <p:nvSpPr>
          <p:cNvPr id="5" name="Marcador de contenido 4"/>
          <p:cNvSpPr>
            <a:spLocks noGrp="1"/>
          </p:cNvSpPr>
          <p:nvPr>
            <p:ph idx="1"/>
          </p:nvPr>
        </p:nvSpPr>
        <p:spPr/>
        <p:txBody>
          <a:bodyPr/>
          <a:lstStyle/>
          <a:p>
            <a:pPr lvl="1"/>
            <a:r>
              <a:rPr lang="en-US" altLang="en-US" dirty="0"/>
              <a:t>Moves a table to the recycle bin </a:t>
            </a:r>
          </a:p>
          <a:p>
            <a:pPr lvl="1"/>
            <a:r>
              <a:rPr lang="en-US" altLang="en-US" dirty="0"/>
              <a:t>Removes the table and all its data entirely if the </a:t>
            </a:r>
            <a:r>
              <a:rPr lang="en-US" altLang="en-US" dirty="0">
                <a:latin typeface="Courier New" pitchFamily="49" charset="0"/>
              </a:rPr>
              <a:t>PURGE</a:t>
            </a:r>
            <a:r>
              <a:rPr lang="en-US" altLang="en-US" dirty="0"/>
              <a:t> clause is specified</a:t>
            </a:r>
          </a:p>
          <a:p>
            <a:pPr lvl="1"/>
            <a:r>
              <a:rPr lang="en-US" altLang="en-US" dirty="0"/>
              <a:t>Invalidates dependent objects and removes object privileges on the table</a:t>
            </a:r>
          </a:p>
          <a:p>
            <a:endParaRPr lang="es-VE" dirty="0"/>
          </a:p>
        </p:txBody>
      </p:sp>
      <p:grpSp>
        <p:nvGrpSpPr>
          <p:cNvPr id="8" name="Group 1"/>
          <p:cNvGrpSpPr/>
          <p:nvPr/>
        </p:nvGrpSpPr>
        <p:grpSpPr>
          <a:xfrm>
            <a:off x="2938272" y="3781924"/>
            <a:ext cx="6665204" cy="895290"/>
            <a:chOff x="2761810" y="3429000"/>
            <a:chExt cx="6665204" cy="895290"/>
          </a:xfrm>
          <a:solidFill>
            <a:srgbClr val="F7941D"/>
          </a:solidFill>
        </p:grpSpPr>
        <p:sp>
          <p:nvSpPr>
            <p:cNvPr id="9" name="Content Placeholder 2"/>
            <p:cNvSpPr txBox="1">
              <a:spLocks/>
            </p:cNvSpPr>
            <p:nvPr/>
          </p:nvSpPr>
          <p:spPr bwMode="gray">
            <a:xfrm>
              <a:off x="2761810" y="3429000"/>
              <a:ext cx="6665204" cy="895290"/>
            </a:xfrm>
            <a:prstGeom prst="round2DiagRect">
              <a:avLst>
                <a:gd name="adj1" fmla="val 13028"/>
                <a:gd name="adj2" fmla="val 0"/>
              </a:avLst>
            </a:prstGeom>
            <a:grpFill/>
            <a:ln w="28575">
              <a:solidFill>
                <a:schemeClr val="tx1"/>
              </a:solidFill>
              <a:miter lim="800000"/>
              <a:headEnd/>
              <a:tailEnd/>
            </a:ln>
          </p:spPr>
          <p:txBody>
            <a:bodyPr tIns="91440" rIns="12700" bIns="0">
              <a:spAutoFit/>
            </a:bodyPr>
            <a:lstStyle/>
            <a:p>
              <a:pPr eaLnBrk="1" hangingPunct="1">
                <a:defRPr/>
              </a:pPr>
              <a:r>
                <a:rPr lang="en-US" altLang="en-US" sz="1600" dirty="0">
                  <a:solidFill>
                    <a:srgbClr val="000000"/>
                  </a:solidFill>
                  <a:latin typeface="Courier New" panose="02070309020205020404" pitchFamily="49" charset="0"/>
                </a:rPr>
                <a:t>DROP TABLE dept80;</a:t>
              </a:r>
            </a:p>
            <a:p>
              <a:pPr eaLnBrk="1" hangingPunct="1">
                <a:defRPr/>
              </a:pPr>
              <a:endParaRPr lang="en-US" altLang="en-US" sz="1600" dirty="0">
                <a:solidFill>
                  <a:srgbClr val="000000"/>
                </a:solidFill>
                <a:latin typeface="Courier New" panose="02070309020205020404" pitchFamily="49" charset="0"/>
              </a:endParaRPr>
            </a:p>
            <a:p>
              <a:pPr eaLnBrk="1" hangingPunct="1">
                <a:defRPr/>
              </a:pPr>
              <a:endParaRPr lang="en-US" altLang="en-US" sz="1600" dirty="0">
                <a:solidFill>
                  <a:srgbClr val="000000"/>
                </a:solidFill>
                <a:latin typeface="Courier New" panose="02070309020205020404" pitchFamily="49" charset="0"/>
              </a:endParaRPr>
            </a:p>
          </p:txBody>
        </p:sp>
        <p:pic>
          <p:nvPicPr>
            <p:cNvPr id="10" name="Picture 2"/>
            <p:cNvPicPr>
              <a:picLocks noChangeAspect="1" noChangeArrowheads="1"/>
            </p:cNvPicPr>
            <p:nvPr/>
          </p:nvPicPr>
          <p:blipFill>
            <a:blip r:embed="rId3" cstate="print"/>
            <a:srcRect/>
            <a:stretch>
              <a:fillRect/>
            </a:stretch>
          </p:blipFill>
          <p:spPr bwMode="auto">
            <a:xfrm>
              <a:off x="2970212" y="3886200"/>
              <a:ext cx="1971918" cy="304800"/>
            </a:xfrm>
            <a:prstGeom prst="rect">
              <a:avLst/>
            </a:prstGeom>
            <a:grpFill/>
            <a:ln w="15875">
              <a:solidFill>
                <a:schemeClr val="tx1"/>
              </a:solidFill>
              <a:miter lim="800000"/>
              <a:headEnd/>
              <a:tailEnd/>
            </a:ln>
          </p:spPr>
        </p:pic>
      </p:grpSp>
      <p:sp>
        <p:nvSpPr>
          <p:cNvPr id="2" name="Marcador de número de diapositiva 1"/>
          <p:cNvSpPr>
            <a:spLocks noGrp="1"/>
          </p:cNvSpPr>
          <p:nvPr>
            <p:ph type="sldNum" sz="quarter" idx="12"/>
          </p:nvPr>
        </p:nvSpPr>
        <p:spPr/>
        <p:txBody>
          <a:bodyPr/>
          <a:lstStyle/>
          <a:p>
            <a:fld id="{3F142242-9245-470F-9EB3-514B6C674675}" type="slidenum">
              <a:rPr lang="es-VE" smtClean="0"/>
              <a:pPr/>
              <a:t>407</a:t>
            </a:fld>
            <a:endParaRPr lang="es-VE" dirty="0"/>
          </a:p>
        </p:txBody>
      </p:sp>
    </p:spTree>
    <p:extLst>
      <p:ext uri="{BB962C8B-B14F-4D97-AF65-F5344CB8AC3E}">
        <p14:creationId xmlns:p14="http://schemas.microsoft.com/office/powerpoint/2010/main" val="47719283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Quiz</a:t>
            </a:r>
            <a:endParaRPr lang="es-VE" dirty="0"/>
          </a:p>
        </p:txBody>
      </p:sp>
      <p:sp>
        <p:nvSpPr>
          <p:cNvPr id="7" name="Marcador de contenido 6"/>
          <p:cNvSpPr>
            <a:spLocks noGrp="1"/>
          </p:cNvSpPr>
          <p:nvPr>
            <p:ph idx="1"/>
          </p:nvPr>
        </p:nvSpPr>
        <p:spPr/>
        <p:txBody>
          <a:bodyPr/>
          <a:lstStyle/>
          <a:p>
            <a:pPr marL="0" indent="0">
              <a:buNone/>
            </a:pPr>
            <a:r>
              <a:rPr lang="en-US" altLang="en-US" dirty="0"/>
              <a:t>Identify three actions that you perform by using constraints. </a:t>
            </a:r>
          </a:p>
          <a:p>
            <a:pPr lvl="1">
              <a:buFont typeface="Arial" pitchFamily="34" charset="0"/>
              <a:buAutoNum type="alphaLcPeriod"/>
            </a:pPr>
            <a:r>
              <a:rPr lang="en-US" altLang="en-US" dirty="0"/>
              <a:t>Enforce rules on the data in a table whenever a row is inserted, updated, or deleted.</a:t>
            </a:r>
          </a:p>
          <a:p>
            <a:pPr lvl="1">
              <a:buFont typeface="Arial" pitchFamily="34" charset="0"/>
              <a:buAutoNum type="alphaLcPeriod"/>
            </a:pPr>
            <a:r>
              <a:rPr lang="en-US" altLang="en-US" dirty="0"/>
              <a:t>Prevent the dropping of a table.</a:t>
            </a:r>
          </a:p>
          <a:p>
            <a:pPr lvl="1">
              <a:buFont typeface="Arial" pitchFamily="34" charset="0"/>
              <a:buAutoNum type="alphaLcPeriod"/>
            </a:pPr>
            <a:r>
              <a:rPr lang="en-US" altLang="en-US" dirty="0"/>
              <a:t>Prevent the creation of a table.</a:t>
            </a:r>
          </a:p>
          <a:p>
            <a:pPr lvl="1">
              <a:buFont typeface="Arial" pitchFamily="34" charset="0"/>
              <a:buAutoNum type="alphaLcPeriod"/>
            </a:pPr>
            <a:r>
              <a:rPr lang="en-US" altLang="en-US" dirty="0"/>
              <a:t>Prevent the creation of data in a table.</a:t>
            </a:r>
          </a:p>
          <a:p>
            <a:pPr marL="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408</a:t>
            </a:fld>
            <a:endParaRPr lang="es-VE" dirty="0"/>
          </a:p>
        </p:txBody>
      </p:sp>
    </p:spTree>
    <p:extLst>
      <p:ext uri="{BB962C8B-B14F-4D97-AF65-F5344CB8AC3E}">
        <p14:creationId xmlns:p14="http://schemas.microsoft.com/office/powerpoint/2010/main" val="24051875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Summary</a:t>
            </a:r>
            <a:endParaRPr lang="es-VE" dirty="0"/>
          </a:p>
        </p:txBody>
      </p:sp>
      <p:sp>
        <p:nvSpPr>
          <p:cNvPr id="7" name="Marcador de contenido 6"/>
          <p:cNvSpPr>
            <a:spLocks noGrp="1"/>
          </p:cNvSpPr>
          <p:nvPr>
            <p:ph idx="1"/>
          </p:nvPr>
        </p:nvSpPr>
        <p:spPr>
          <a:xfrm>
            <a:off x="180951" y="1138778"/>
            <a:ext cx="12192000" cy="5866475"/>
          </a:xfrm>
        </p:spPr>
        <p:txBody>
          <a:bodyPr/>
          <a:lstStyle/>
          <a:p>
            <a:pPr indent="0">
              <a:buNone/>
            </a:pPr>
            <a:r>
              <a:rPr lang="en-US" altLang="en-US" dirty="0"/>
              <a:t>In this lesson, you should have learned how to use the </a:t>
            </a:r>
            <a:r>
              <a:rPr lang="en-US" altLang="en-US" dirty="0">
                <a:latin typeface="Courier New" pitchFamily="49" charset="0"/>
              </a:rPr>
              <a:t>CREATE</a:t>
            </a:r>
            <a:r>
              <a:rPr lang="en-US" altLang="en-US" dirty="0"/>
              <a:t> </a:t>
            </a:r>
            <a:r>
              <a:rPr lang="en-US" altLang="en-US" dirty="0">
                <a:latin typeface="Courier New" pitchFamily="49" charset="0"/>
              </a:rPr>
              <a:t>TABLE</a:t>
            </a:r>
            <a:r>
              <a:rPr lang="en-US" altLang="en-US" dirty="0"/>
              <a:t>, </a:t>
            </a:r>
            <a:r>
              <a:rPr lang="en-US" altLang="en-US" dirty="0">
                <a:latin typeface="Courier New" pitchFamily="49" charset="0"/>
                <a:cs typeface="Courier New" pitchFamily="49" charset="0"/>
              </a:rPr>
              <a:t>ALTER</a:t>
            </a:r>
            <a:r>
              <a:rPr lang="en-US" altLang="en-US" dirty="0"/>
              <a:t> </a:t>
            </a:r>
            <a:r>
              <a:rPr lang="en-US" altLang="en-US" dirty="0">
                <a:latin typeface="Courier New" pitchFamily="49" charset="0"/>
                <a:cs typeface="Courier New" pitchFamily="49" charset="0"/>
              </a:rPr>
              <a:t>TABLE</a:t>
            </a:r>
            <a:r>
              <a:rPr lang="en-US" altLang="en-US" dirty="0"/>
              <a:t>, and </a:t>
            </a:r>
            <a:r>
              <a:rPr lang="en-US" altLang="en-US" dirty="0">
                <a:latin typeface="Courier New" pitchFamily="49" charset="0"/>
                <a:cs typeface="Courier New" pitchFamily="49" charset="0"/>
              </a:rPr>
              <a:t>DROP</a:t>
            </a:r>
            <a:r>
              <a:rPr lang="en-US" altLang="en-US" dirty="0"/>
              <a:t> </a:t>
            </a:r>
            <a:r>
              <a:rPr lang="en-US" altLang="en-US" dirty="0">
                <a:latin typeface="Courier New" pitchFamily="49" charset="0"/>
                <a:cs typeface="Courier New" pitchFamily="49" charset="0"/>
              </a:rPr>
              <a:t>TABLE</a:t>
            </a:r>
            <a:r>
              <a:rPr lang="en-US" altLang="en-US" dirty="0"/>
              <a:t> statement to create a table, modify a table and columns, and include constraints.</a:t>
            </a:r>
          </a:p>
          <a:p>
            <a:pPr lvl="1"/>
            <a:r>
              <a:rPr lang="en-US" altLang="en-US" dirty="0"/>
              <a:t>Categorize the main database objects</a:t>
            </a:r>
          </a:p>
          <a:p>
            <a:pPr lvl="1"/>
            <a:r>
              <a:rPr lang="en-US" altLang="en-US" dirty="0"/>
              <a:t>Review the table structure</a:t>
            </a:r>
          </a:p>
          <a:p>
            <a:pPr lvl="1"/>
            <a:r>
              <a:rPr lang="en-US" altLang="en-US" dirty="0"/>
              <a:t>List the data types that are available for columns</a:t>
            </a:r>
          </a:p>
          <a:p>
            <a:pPr lvl="1"/>
            <a:r>
              <a:rPr lang="en-US" altLang="en-US" dirty="0"/>
              <a:t>Create a simple table</a:t>
            </a:r>
          </a:p>
          <a:p>
            <a:pPr lvl="1"/>
            <a:r>
              <a:rPr lang="en-US" altLang="en-US" dirty="0"/>
              <a:t>Explain how constraints are created at the time of table </a:t>
            </a:r>
            <a:r>
              <a:rPr lang="en-US" altLang="en-US" dirty="0" smtClean="0"/>
              <a:t>creation</a:t>
            </a:r>
            <a:endParaRPr lang="en-US" altLang="en-US"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409</a:t>
            </a:fld>
            <a:endParaRPr lang="es-VE" dirty="0"/>
          </a:p>
        </p:txBody>
      </p:sp>
    </p:spTree>
    <p:extLst>
      <p:ext uri="{BB962C8B-B14F-4D97-AF65-F5344CB8AC3E}">
        <p14:creationId xmlns:p14="http://schemas.microsoft.com/office/powerpoint/2010/main" val="185805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6"/>
          <p:cNvSpPr/>
          <p:nvPr/>
        </p:nvSpPr>
        <p:spPr>
          <a:xfrm>
            <a:off x="5012190" y="3766547"/>
            <a:ext cx="6675790" cy="3023745"/>
          </a:xfrm>
          <a:custGeom>
            <a:avLst/>
            <a:gdLst/>
            <a:ahLst/>
            <a:cxnLst/>
            <a:rect l="l" t="t" r="r" b="b"/>
            <a:pathLst>
              <a:path w="6566047" h="2819400" extrusionOk="0">
                <a:moveTo>
                  <a:pt x="0" y="38100"/>
                </a:moveTo>
                <a:lnTo>
                  <a:pt x="2273300" y="2819400"/>
                </a:lnTo>
                <a:lnTo>
                  <a:pt x="6566047" y="662918"/>
                </a:lnTo>
                <a:lnTo>
                  <a:pt x="5549900" y="0"/>
                </a:lnTo>
                <a:lnTo>
                  <a:pt x="0" y="38100"/>
                </a:lnTo>
                <a:close/>
              </a:path>
            </a:pathLst>
          </a:custGeom>
          <a:gradFill>
            <a:gsLst>
              <a:gs pos="0">
                <a:srgbClr val="FFBA81"/>
              </a:gs>
              <a:gs pos="50000">
                <a:srgbClr val="FFD1B3"/>
              </a:gs>
              <a:gs pos="100000">
                <a:srgbClr val="FFE8D9"/>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89" name="Google Shape;889;p56"/>
          <p:cNvSpPr/>
          <p:nvPr/>
        </p:nvSpPr>
        <p:spPr>
          <a:xfrm>
            <a:off x="5086256" y="1070616"/>
            <a:ext cx="5805349" cy="3098099"/>
          </a:xfrm>
          <a:prstGeom prst="roundRect">
            <a:avLst>
              <a:gd name="adj" fmla="val 9753"/>
            </a:avLst>
          </a:prstGeom>
          <a:solidFill>
            <a:srgbClr val="F7941D"/>
          </a:solidFill>
          <a:ln w="9525" cap="flat" cmpd="sng">
            <a:solidFill>
              <a:srgbClr val="F7941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890" name="Google Shape;890;p5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HR</a:t>
            </a:r>
            <a:r>
              <a:rPr lang="en-US" b="0">
                <a:solidFill>
                  <a:srgbClr val="5F5F5F"/>
                </a:solidFill>
                <a:latin typeface="Arial"/>
                <a:ea typeface="Arial"/>
                <a:cs typeface="Arial"/>
                <a:sym typeface="Arial"/>
              </a:rPr>
              <a:t> </a:t>
            </a:r>
            <a:r>
              <a:rPr lang="en-US"/>
              <a:t>Application</a:t>
            </a:r>
            <a:r>
              <a:rPr lang="en-US" b="0">
                <a:solidFill>
                  <a:srgbClr val="5F5F5F"/>
                </a:solidFill>
                <a:latin typeface="Arial"/>
                <a:ea typeface="Arial"/>
                <a:cs typeface="Arial"/>
                <a:sym typeface="Arial"/>
              </a:rPr>
              <a:t> </a:t>
            </a:r>
            <a:r>
              <a:rPr lang="en-US"/>
              <a:t>Scenario</a:t>
            </a:r>
            <a:endParaRPr/>
          </a:p>
        </p:txBody>
      </p:sp>
      <p:sp>
        <p:nvSpPr>
          <p:cNvPr id="891" name="Google Shape;891;p56"/>
          <p:cNvSpPr/>
          <p:nvPr/>
        </p:nvSpPr>
        <p:spPr>
          <a:xfrm>
            <a:off x="1064937" y="2514025"/>
            <a:ext cx="2647170" cy="1040509"/>
          </a:xfrm>
          <a:prstGeom prst="roundRect">
            <a:avLst>
              <a:gd name="adj" fmla="val 22092"/>
            </a:avLst>
          </a:prstGeom>
          <a:gradFill>
            <a:gsLst>
              <a:gs pos="0">
                <a:srgbClr val="FFBA81"/>
              </a:gs>
              <a:gs pos="50000">
                <a:srgbClr val="FFD1B3"/>
              </a:gs>
              <a:gs pos="100000">
                <a:srgbClr val="FFE8D9"/>
              </a:gs>
            </a:gsLst>
            <a:lin ang="16200000" scaled="0"/>
          </a:gra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892" name="Google Shape;892;p56"/>
          <p:cNvSpPr txBox="1"/>
          <p:nvPr/>
        </p:nvSpPr>
        <p:spPr>
          <a:xfrm>
            <a:off x="1016922" y="2575900"/>
            <a:ext cx="2743200"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000000"/>
                </a:solidFill>
                <a:latin typeface="Arial"/>
                <a:ea typeface="Arial"/>
                <a:cs typeface="Arial"/>
                <a:sym typeface="Arial"/>
              </a:rPr>
              <a:t>I want a list of employees working in the Accounting department. How do I generate this report?</a:t>
            </a:r>
            <a:endParaRPr sz="1400">
              <a:solidFill>
                <a:srgbClr val="000000"/>
              </a:solidFill>
              <a:latin typeface="Arial"/>
              <a:ea typeface="Arial"/>
              <a:cs typeface="Arial"/>
              <a:sym typeface="Arial"/>
            </a:endParaRPr>
          </a:p>
        </p:txBody>
      </p:sp>
      <p:sp>
        <p:nvSpPr>
          <p:cNvPr id="893" name="Google Shape;893;p56"/>
          <p:cNvSpPr/>
          <p:nvPr/>
        </p:nvSpPr>
        <p:spPr>
          <a:xfrm>
            <a:off x="7384209" y="1604232"/>
            <a:ext cx="2822045" cy="344233"/>
          </a:xfrm>
          <a:prstGeom prst="roundRect">
            <a:avLst>
              <a:gd name="adj" fmla="val 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94" name="Google Shape;894;p56"/>
          <p:cNvSpPr txBox="1"/>
          <p:nvPr/>
        </p:nvSpPr>
        <p:spPr>
          <a:xfrm>
            <a:off x="5287831" y="1242733"/>
            <a:ext cx="21770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HR Application</a:t>
            </a:r>
            <a:endParaRPr sz="1800" b="1">
              <a:solidFill>
                <a:srgbClr val="000000"/>
              </a:solidFill>
              <a:latin typeface="Arial"/>
              <a:ea typeface="Arial"/>
              <a:cs typeface="Arial"/>
              <a:sym typeface="Arial"/>
            </a:endParaRPr>
          </a:p>
        </p:txBody>
      </p:sp>
      <p:sp>
        <p:nvSpPr>
          <p:cNvPr id="895" name="Google Shape;895;p56"/>
          <p:cNvSpPr txBox="1"/>
          <p:nvPr/>
        </p:nvSpPr>
        <p:spPr>
          <a:xfrm>
            <a:off x="5287831" y="1615706"/>
            <a:ext cx="186382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Employee Search:</a:t>
            </a:r>
            <a:endParaRPr sz="1600">
              <a:solidFill>
                <a:srgbClr val="000000"/>
              </a:solidFill>
              <a:latin typeface="Arial"/>
              <a:ea typeface="Arial"/>
              <a:cs typeface="Arial"/>
              <a:sym typeface="Arial"/>
            </a:endParaRPr>
          </a:p>
        </p:txBody>
      </p:sp>
      <p:sp>
        <p:nvSpPr>
          <p:cNvPr id="896" name="Google Shape;896;p56"/>
          <p:cNvSpPr txBox="1"/>
          <p:nvPr/>
        </p:nvSpPr>
        <p:spPr>
          <a:xfrm>
            <a:off x="5287831" y="2206586"/>
            <a:ext cx="186382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Advanced Search:</a:t>
            </a:r>
            <a:endParaRPr sz="1600">
              <a:solidFill>
                <a:srgbClr val="000000"/>
              </a:solidFill>
              <a:latin typeface="Arial"/>
              <a:ea typeface="Arial"/>
              <a:cs typeface="Arial"/>
              <a:sym typeface="Arial"/>
            </a:endParaRPr>
          </a:p>
        </p:txBody>
      </p:sp>
      <p:sp>
        <p:nvSpPr>
          <p:cNvPr id="897" name="Google Shape;897;p56"/>
          <p:cNvSpPr txBox="1"/>
          <p:nvPr/>
        </p:nvSpPr>
        <p:spPr>
          <a:xfrm>
            <a:off x="5287830" y="2657760"/>
            <a:ext cx="145134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First Name</a:t>
            </a:r>
            <a:endParaRPr sz="1600">
              <a:solidFill>
                <a:srgbClr val="000000"/>
              </a:solidFill>
              <a:latin typeface="Arial"/>
              <a:ea typeface="Arial"/>
              <a:cs typeface="Arial"/>
              <a:sym typeface="Arial"/>
            </a:endParaRPr>
          </a:p>
        </p:txBody>
      </p:sp>
      <p:sp>
        <p:nvSpPr>
          <p:cNvPr id="898" name="Google Shape;898;p56"/>
          <p:cNvSpPr/>
          <p:nvPr/>
        </p:nvSpPr>
        <p:spPr>
          <a:xfrm>
            <a:off x="6526219" y="2652489"/>
            <a:ext cx="1301938" cy="344233"/>
          </a:xfrm>
          <a:prstGeom prst="roundRect">
            <a:avLst>
              <a:gd name="adj" fmla="val 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899" name="Google Shape;899;p56"/>
          <p:cNvSpPr txBox="1"/>
          <p:nvPr/>
        </p:nvSpPr>
        <p:spPr>
          <a:xfrm>
            <a:off x="5287830" y="3158552"/>
            <a:ext cx="145134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Last Name</a:t>
            </a:r>
            <a:endParaRPr sz="1600">
              <a:solidFill>
                <a:srgbClr val="000000"/>
              </a:solidFill>
              <a:latin typeface="Arial"/>
              <a:ea typeface="Arial"/>
              <a:cs typeface="Arial"/>
              <a:sym typeface="Arial"/>
            </a:endParaRPr>
          </a:p>
        </p:txBody>
      </p:sp>
      <p:sp>
        <p:nvSpPr>
          <p:cNvPr id="900" name="Google Shape;900;p56"/>
          <p:cNvSpPr/>
          <p:nvPr/>
        </p:nvSpPr>
        <p:spPr>
          <a:xfrm>
            <a:off x="6526219" y="3153281"/>
            <a:ext cx="1301938" cy="344233"/>
          </a:xfrm>
          <a:prstGeom prst="roundRect">
            <a:avLst>
              <a:gd name="adj" fmla="val 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901" name="Google Shape;901;p56"/>
          <p:cNvSpPr txBox="1"/>
          <p:nvPr/>
        </p:nvSpPr>
        <p:spPr>
          <a:xfrm>
            <a:off x="8069558" y="2657760"/>
            <a:ext cx="145134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Location</a:t>
            </a:r>
            <a:endParaRPr sz="1800">
              <a:solidFill>
                <a:srgbClr val="000000"/>
              </a:solidFill>
              <a:latin typeface="Arial"/>
              <a:ea typeface="Arial"/>
              <a:cs typeface="Arial"/>
              <a:sym typeface="Arial"/>
            </a:endParaRPr>
          </a:p>
        </p:txBody>
      </p:sp>
      <p:sp>
        <p:nvSpPr>
          <p:cNvPr id="902" name="Google Shape;902;p56"/>
          <p:cNvSpPr/>
          <p:nvPr/>
        </p:nvSpPr>
        <p:spPr>
          <a:xfrm>
            <a:off x="9307945" y="2652489"/>
            <a:ext cx="1301938" cy="344233"/>
          </a:xfrm>
          <a:prstGeom prst="roundRect">
            <a:avLst>
              <a:gd name="adj" fmla="val 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903" name="Google Shape;903;p56"/>
          <p:cNvSpPr txBox="1"/>
          <p:nvPr/>
        </p:nvSpPr>
        <p:spPr>
          <a:xfrm>
            <a:off x="8069557" y="3158552"/>
            <a:ext cx="162771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Department</a:t>
            </a:r>
            <a:endParaRPr sz="1800">
              <a:solidFill>
                <a:srgbClr val="000000"/>
              </a:solidFill>
              <a:latin typeface="Arial"/>
              <a:ea typeface="Arial"/>
              <a:cs typeface="Arial"/>
              <a:sym typeface="Arial"/>
            </a:endParaRPr>
          </a:p>
        </p:txBody>
      </p:sp>
      <p:sp>
        <p:nvSpPr>
          <p:cNvPr id="904" name="Google Shape;904;p56"/>
          <p:cNvSpPr/>
          <p:nvPr/>
        </p:nvSpPr>
        <p:spPr>
          <a:xfrm>
            <a:off x="9307945" y="3153281"/>
            <a:ext cx="1301938" cy="344233"/>
          </a:xfrm>
          <a:prstGeom prst="roundRect">
            <a:avLst>
              <a:gd name="adj" fmla="val 0"/>
            </a:avLst>
          </a:prstGeom>
          <a:solidFill>
            <a:srgbClr val="FFFFAB"/>
          </a:solidFill>
          <a:ln w="28575" cap="flat" cmpd="sng">
            <a:solidFill>
              <a:srgbClr val="9CB0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600"/>
              <a:buFont typeface="Arial"/>
              <a:buNone/>
            </a:pPr>
            <a:r>
              <a:rPr lang="en-US" sz="1600">
                <a:solidFill>
                  <a:srgbClr val="FF0000"/>
                </a:solidFill>
                <a:latin typeface="Arial"/>
                <a:ea typeface="Arial"/>
                <a:cs typeface="Arial"/>
                <a:sym typeface="Arial"/>
              </a:rPr>
              <a:t>Accounting</a:t>
            </a:r>
            <a:endParaRPr sz="1800">
              <a:solidFill>
                <a:srgbClr val="FF0000"/>
              </a:solidFill>
              <a:latin typeface="Arial"/>
              <a:ea typeface="Arial"/>
              <a:cs typeface="Arial"/>
              <a:sym typeface="Arial"/>
            </a:endParaRPr>
          </a:p>
        </p:txBody>
      </p:sp>
      <p:sp>
        <p:nvSpPr>
          <p:cNvPr id="905" name="Google Shape;905;p56"/>
          <p:cNvSpPr/>
          <p:nvPr/>
        </p:nvSpPr>
        <p:spPr>
          <a:xfrm>
            <a:off x="9863575" y="3654074"/>
            <a:ext cx="685356" cy="344233"/>
          </a:xfrm>
          <a:prstGeom prst="roundRect">
            <a:avLst>
              <a:gd name="adj" fmla="val 16667"/>
            </a:avLst>
          </a:prstGeom>
          <a:solidFill>
            <a:srgbClr val="81828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600"/>
              <a:buFont typeface="Arial"/>
              <a:buNone/>
            </a:pPr>
            <a:r>
              <a:rPr lang="en-US" sz="1600" b="1">
                <a:solidFill>
                  <a:srgbClr val="FFFFFF"/>
                </a:solidFill>
                <a:latin typeface="Arial"/>
                <a:ea typeface="Arial"/>
                <a:cs typeface="Arial"/>
                <a:sym typeface="Arial"/>
              </a:rPr>
              <a:t>GO</a:t>
            </a:r>
            <a:endParaRPr sz="1800" b="1">
              <a:solidFill>
                <a:srgbClr val="FFFFFF"/>
              </a:solidFill>
              <a:latin typeface="Arial"/>
              <a:ea typeface="Arial"/>
              <a:cs typeface="Arial"/>
              <a:sym typeface="Arial"/>
            </a:endParaRPr>
          </a:p>
        </p:txBody>
      </p:sp>
      <p:sp>
        <p:nvSpPr>
          <p:cNvPr id="906" name="Google Shape;906;p56"/>
          <p:cNvSpPr/>
          <p:nvPr/>
        </p:nvSpPr>
        <p:spPr>
          <a:xfrm>
            <a:off x="7263582" y="4327138"/>
            <a:ext cx="4858648" cy="2419039"/>
          </a:xfrm>
          <a:prstGeom prst="roundRect">
            <a:avLst>
              <a:gd name="adj" fmla="val 9753"/>
            </a:avLst>
          </a:prstGeom>
          <a:gradFill>
            <a:gsLst>
              <a:gs pos="0">
                <a:srgbClr val="FFBA81"/>
              </a:gs>
              <a:gs pos="50000">
                <a:srgbClr val="FFD1B3"/>
              </a:gs>
              <a:gs pos="100000">
                <a:srgbClr val="FFE8D9"/>
              </a:gs>
            </a:gsLst>
            <a:lin ang="16200000" scaled="0"/>
          </a:gra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907" name="Google Shape;907;p56"/>
          <p:cNvSpPr/>
          <p:nvPr/>
        </p:nvSpPr>
        <p:spPr>
          <a:xfrm>
            <a:off x="7467090" y="4717919"/>
            <a:ext cx="4451632" cy="1800494"/>
          </a:xfrm>
          <a:prstGeom prst="roundRect">
            <a:avLst>
              <a:gd name="adj" fmla="val 0"/>
            </a:avLst>
          </a:prstGeom>
          <a:solidFill>
            <a:schemeClr val="lt1"/>
          </a:solidFill>
          <a:ln w="38100"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aphicFrame>
        <p:nvGraphicFramePr>
          <p:cNvPr id="908" name="Google Shape;908;p56"/>
          <p:cNvGraphicFramePr/>
          <p:nvPr/>
        </p:nvGraphicFramePr>
        <p:xfrm>
          <a:off x="7591166" y="4856166"/>
          <a:ext cx="4203500" cy="1524000"/>
        </p:xfrm>
        <a:graphic>
          <a:graphicData uri="http://schemas.openxmlformats.org/drawingml/2006/table">
            <a:tbl>
              <a:tblPr>
                <a:noFill/>
                <a:tableStyleId>{77D58EAA-9CED-4EE4-974C-EA1757586352}</a:tableStyleId>
              </a:tblPr>
              <a:tblGrid>
                <a:gridCol w="1050875">
                  <a:extLst>
                    <a:ext uri="{9D8B030D-6E8A-4147-A177-3AD203B41FA5}">
                      <a16:colId xmlns:a16="http://schemas.microsoft.com/office/drawing/2014/main" xmlns="" val="20000"/>
                    </a:ext>
                  </a:extLst>
                </a:gridCol>
                <a:gridCol w="1050875">
                  <a:extLst>
                    <a:ext uri="{9D8B030D-6E8A-4147-A177-3AD203B41FA5}">
                      <a16:colId xmlns:a16="http://schemas.microsoft.com/office/drawing/2014/main" xmlns="" val="20001"/>
                    </a:ext>
                  </a:extLst>
                </a:gridCol>
                <a:gridCol w="1050875">
                  <a:extLst>
                    <a:ext uri="{9D8B030D-6E8A-4147-A177-3AD203B41FA5}">
                      <a16:colId xmlns:a16="http://schemas.microsoft.com/office/drawing/2014/main" xmlns="" val="20002"/>
                    </a:ext>
                  </a:extLst>
                </a:gridCol>
                <a:gridCol w="1050875">
                  <a:extLst>
                    <a:ext uri="{9D8B030D-6E8A-4147-A177-3AD203B41FA5}">
                      <a16:colId xmlns:a16="http://schemas.microsoft.com/office/drawing/2014/main" xmlns="" val="20003"/>
                    </a:ext>
                  </a:extLst>
                </a:gridCol>
              </a:tblGrid>
              <a:tr h="381000">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Emp_ID</a:t>
                      </a:r>
                      <a:endParaRPr sz="1200" u="none" strike="noStrike" cap="none">
                        <a:solidFill>
                          <a:schemeClr val="lt1"/>
                        </a:solidFill>
                      </a:endParaRPr>
                    </a:p>
                  </a:txBody>
                  <a:tcPr marL="91450" marR="91450" marT="45725" marB="45725">
                    <a:solidFill>
                      <a:srgbClr val="8DA6B1"/>
                    </a:solidFill>
                  </a:tcPr>
                </a:tc>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First Name</a:t>
                      </a:r>
                      <a:endParaRPr sz="1200" u="none" strike="noStrike" cap="none">
                        <a:solidFill>
                          <a:schemeClr val="lt1"/>
                        </a:solidFill>
                      </a:endParaRPr>
                    </a:p>
                  </a:txBody>
                  <a:tcPr marL="91450" marR="91450" marT="45725" marB="45725">
                    <a:solidFill>
                      <a:srgbClr val="8DA6B1"/>
                    </a:solidFill>
                  </a:tcPr>
                </a:tc>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Last Name</a:t>
                      </a:r>
                      <a:endParaRPr sz="1200" u="none" strike="noStrike" cap="none">
                        <a:solidFill>
                          <a:schemeClr val="lt1"/>
                        </a:solidFill>
                      </a:endParaRPr>
                    </a:p>
                  </a:txBody>
                  <a:tcPr marL="91450" marR="91450" marT="45725" marB="45725">
                    <a:solidFill>
                      <a:srgbClr val="8DA6B1"/>
                    </a:solidFill>
                  </a:tcPr>
                </a:tc>
                <a:tc>
                  <a:txBody>
                    <a:bodyPr/>
                    <a:lstStyle/>
                    <a:p>
                      <a:pPr marL="0" marR="0" lvl="0" indent="0" algn="l" rtl="0">
                        <a:spcBef>
                          <a:spcPts val="0"/>
                        </a:spcBef>
                        <a:spcAft>
                          <a:spcPts val="0"/>
                        </a:spcAft>
                        <a:buClr>
                          <a:schemeClr val="lt1"/>
                        </a:buClr>
                        <a:buSzPts val="1200"/>
                        <a:buFont typeface="Calibri"/>
                        <a:buNone/>
                      </a:pPr>
                      <a:r>
                        <a:rPr lang="en-US" sz="1200" u="none" strike="noStrike" cap="none">
                          <a:solidFill>
                            <a:schemeClr val="lt1"/>
                          </a:solidFill>
                        </a:rPr>
                        <a:t>Department</a:t>
                      </a:r>
                      <a:endParaRPr sz="1200" u="none" strike="noStrike" cap="none">
                        <a:solidFill>
                          <a:schemeClr val="lt1"/>
                        </a:solidFill>
                      </a:endParaRPr>
                    </a:p>
                  </a:txBody>
                  <a:tcPr marL="91450" marR="91450" marT="45725" marB="45725">
                    <a:solidFill>
                      <a:srgbClr val="8DA6B1"/>
                    </a:solidFill>
                  </a:tcPr>
                </a:tc>
                <a:extLst>
                  <a:ext uri="{0D108BD9-81ED-4DB2-BD59-A6C34878D82A}">
                    <a16:rowId xmlns:a16="http://schemas.microsoft.com/office/drawing/2014/main" xmlns="" val="10000"/>
                  </a:ext>
                </a:extLst>
              </a:tr>
              <a:tr h="381000">
                <a:tc>
                  <a:txBody>
                    <a:bodyPr/>
                    <a:lstStyle/>
                    <a:p>
                      <a:pPr marL="0" marR="0" lvl="0" indent="0" algn="l" rtl="0">
                        <a:spcBef>
                          <a:spcPts val="0"/>
                        </a:spcBef>
                        <a:spcAft>
                          <a:spcPts val="0"/>
                        </a:spcAft>
                        <a:buClr>
                          <a:schemeClr val="dk1"/>
                        </a:buClr>
                        <a:buSzPts val="1200"/>
                        <a:buFont typeface="Calibri"/>
                        <a:buNone/>
                      </a:pPr>
                      <a:r>
                        <a:rPr lang="en-US" sz="1200" u="none" strike="noStrike" cap="none"/>
                        <a:t>205</a:t>
                      </a:r>
                      <a:endParaRPr sz="1200" u="none" strike="noStrike" cap="none"/>
                    </a:p>
                  </a:txBody>
                  <a:tcPr marL="91450" marR="91450" marT="45725" marB="45725">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Sheldon</a:t>
                      </a:r>
                      <a:endParaRPr sz="1200" u="none" strike="noStrike" cap="none"/>
                    </a:p>
                  </a:txBody>
                  <a:tcPr marL="91450" marR="91450" marT="45725" marB="45725"/>
                </a:tc>
                <a:tc>
                  <a:txBody>
                    <a:bodyPr/>
                    <a:lstStyle/>
                    <a:p>
                      <a:pPr marL="0" marR="0" lvl="0" indent="0" algn="l" rtl="0">
                        <a:spcBef>
                          <a:spcPts val="0"/>
                        </a:spcBef>
                        <a:spcAft>
                          <a:spcPts val="0"/>
                        </a:spcAft>
                        <a:buClr>
                          <a:schemeClr val="dk1"/>
                        </a:buClr>
                        <a:buSzPts val="1200"/>
                        <a:buFont typeface="Calibri"/>
                        <a:buNone/>
                      </a:pPr>
                      <a:r>
                        <a:rPr lang="en-US" sz="1200" u="none" strike="noStrike" cap="none"/>
                        <a:t>Cooper</a:t>
                      </a:r>
                      <a:endParaRPr sz="1200" u="none" strike="noStrike" cap="none"/>
                    </a:p>
                  </a:txBody>
                  <a:tcPr marL="91450" marR="91450" marT="45725" marB="45725">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Accounting</a:t>
                      </a:r>
                      <a:endParaRPr sz="1200" u="none" strike="noStrike" cap="none"/>
                    </a:p>
                  </a:txBody>
                  <a:tcPr marL="91450" marR="91450" marT="45725" marB="45725"/>
                </a:tc>
                <a:extLst>
                  <a:ext uri="{0D108BD9-81ED-4DB2-BD59-A6C34878D82A}">
                    <a16:rowId xmlns:a16="http://schemas.microsoft.com/office/drawing/2014/main" xmlns="" val="10001"/>
                  </a:ext>
                </a:extLst>
              </a:tr>
              <a:tr h="381000">
                <a:tc>
                  <a:txBody>
                    <a:bodyPr/>
                    <a:lstStyle/>
                    <a:p>
                      <a:pPr marL="0" marR="0" lvl="0" indent="0" algn="l" rtl="0">
                        <a:spcBef>
                          <a:spcPts val="0"/>
                        </a:spcBef>
                        <a:spcAft>
                          <a:spcPts val="0"/>
                        </a:spcAft>
                        <a:buClr>
                          <a:schemeClr val="dk1"/>
                        </a:buClr>
                        <a:buSzPts val="1200"/>
                        <a:buFont typeface="Calibri"/>
                        <a:buNone/>
                      </a:pPr>
                      <a:r>
                        <a:rPr lang="en-US" sz="1200" u="none" strike="noStrike" cap="none"/>
                        <a:t>109</a:t>
                      </a:r>
                      <a:endParaRPr sz="1200" u="none" strike="noStrike" cap="none"/>
                    </a:p>
                  </a:txBody>
                  <a:tcPr marL="91450" marR="91450" marT="45725" marB="45725">
                    <a:lnB w="12700" cap="flat" cmpd="sng">
                      <a:solidFill>
                        <a:srgbClr val="ECF1F4"/>
                      </a:solidFill>
                      <a:prstDash val="solid"/>
                      <a:round/>
                      <a:headEnd type="none" w="sm" len="sm"/>
                      <a:tailEnd type="none" w="sm" len="sm"/>
                    </a:lnB>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Racheal</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Higgins</a:t>
                      </a:r>
                      <a:endParaRPr sz="1200" u="none" strike="noStrike" cap="none"/>
                    </a:p>
                  </a:txBody>
                  <a:tcPr marL="91450" marR="91450" marT="45725" marB="45725">
                    <a:lnB w="12700" cap="flat" cmpd="sng">
                      <a:solidFill>
                        <a:srgbClr val="ECF1F4"/>
                      </a:solidFill>
                      <a:prstDash val="solid"/>
                      <a:round/>
                      <a:headEnd type="none" w="sm" len="sm"/>
                      <a:tailEnd type="none" w="sm" len="sm"/>
                    </a:lnB>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u="none" strike="noStrike" cap="none"/>
                        <a:t>Accounting</a:t>
                      </a:r>
                      <a:endParaRPr sz="12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marR="0" lvl="0" indent="0" algn="l" rtl="0">
                        <a:spcBef>
                          <a:spcPts val="0"/>
                        </a:spcBef>
                        <a:spcAft>
                          <a:spcPts val="0"/>
                        </a:spcAft>
                        <a:buClr>
                          <a:schemeClr val="dk1"/>
                        </a:buClr>
                        <a:buSzPts val="1200"/>
                        <a:buFont typeface="Calibri"/>
                        <a:buNone/>
                      </a:pPr>
                      <a:r>
                        <a:rPr lang="en-US" sz="1200" b="0" u="none" strike="noStrike" cap="none"/>
                        <a:t>123</a:t>
                      </a:r>
                      <a:endParaRPr sz="1200" b="0" u="none" strike="noStrike" cap="none"/>
                    </a:p>
                  </a:txBody>
                  <a:tcPr marL="91450" marR="91450" marT="45725" marB="45725">
                    <a:lnT w="12700" cap="flat" cmpd="sng">
                      <a:solidFill>
                        <a:srgbClr val="ECF1F4"/>
                      </a:solidFill>
                      <a:prstDash val="solid"/>
                      <a:round/>
                      <a:headEnd type="none" w="sm" len="sm"/>
                      <a:tailEnd type="none" w="sm" len="sm"/>
                    </a:lnT>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b="0" u="none" strike="noStrike" cap="none"/>
                        <a:t>Parvathy</a:t>
                      </a:r>
                      <a:endParaRPr sz="1200" b="0" u="none" strike="noStrike" cap="none"/>
                    </a:p>
                  </a:txBody>
                  <a:tcPr marL="91450" marR="91450" marT="45725" marB="45725">
                    <a:lnT w="12700" cap="flat" cmpd="sng">
                      <a:solidFill>
                        <a:schemeClr val="lt1"/>
                      </a:solidFill>
                      <a:prstDash val="solid"/>
                      <a:round/>
                      <a:headEnd type="none" w="sm" len="sm"/>
                      <a:tailEnd type="none" w="sm" len="sm"/>
                    </a:lnT>
                  </a:tcPr>
                </a:tc>
                <a:tc>
                  <a:txBody>
                    <a:bodyPr/>
                    <a:lstStyle/>
                    <a:p>
                      <a:pPr marL="0" marR="0" lvl="0" indent="0" algn="l" rtl="0">
                        <a:spcBef>
                          <a:spcPts val="0"/>
                        </a:spcBef>
                        <a:spcAft>
                          <a:spcPts val="0"/>
                        </a:spcAft>
                        <a:buClr>
                          <a:schemeClr val="dk1"/>
                        </a:buClr>
                        <a:buSzPts val="1200"/>
                        <a:buFont typeface="Calibri"/>
                        <a:buNone/>
                      </a:pPr>
                      <a:r>
                        <a:rPr lang="en-US" sz="1200" b="0" u="none" strike="noStrike" cap="none"/>
                        <a:t>Patil</a:t>
                      </a:r>
                      <a:endParaRPr sz="1200" b="0" u="none" strike="noStrike" cap="none"/>
                    </a:p>
                  </a:txBody>
                  <a:tcPr marL="91450" marR="91450" marT="45725" marB="45725">
                    <a:lnT w="12700" cap="flat" cmpd="sng">
                      <a:solidFill>
                        <a:srgbClr val="ECF1F4"/>
                      </a:solidFill>
                      <a:prstDash val="solid"/>
                      <a:round/>
                      <a:headEnd type="none" w="sm" len="sm"/>
                      <a:tailEnd type="none" w="sm" len="sm"/>
                    </a:lnT>
                    <a:solidFill>
                      <a:srgbClr val="EFF3F4"/>
                    </a:solidFill>
                  </a:tcPr>
                </a:tc>
                <a:tc>
                  <a:txBody>
                    <a:bodyPr/>
                    <a:lstStyle/>
                    <a:p>
                      <a:pPr marL="0" marR="0" lvl="0" indent="0" algn="l" rtl="0">
                        <a:spcBef>
                          <a:spcPts val="0"/>
                        </a:spcBef>
                        <a:spcAft>
                          <a:spcPts val="0"/>
                        </a:spcAft>
                        <a:buClr>
                          <a:schemeClr val="dk1"/>
                        </a:buClr>
                        <a:buSzPts val="1200"/>
                        <a:buFont typeface="Calibri"/>
                        <a:buNone/>
                      </a:pPr>
                      <a:r>
                        <a:rPr lang="en-US" sz="1200" b="0" u="none" strike="noStrike" cap="none"/>
                        <a:t>Accounting</a:t>
                      </a:r>
                      <a:endParaRPr sz="1200" b="0" u="none" strike="noStrike" cap="none"/>
                    </a:p>
                  </a:txBody>
                  <a:tcPr marL="91450" marR="91450" marT="45725" marB="45725">
                    <a:lnT w="12700" cap="flat" cmpd="sng">
                      <a:solidFill>
                        <a:schemeClr val="lt1"/>
                      </a:solidFill>
                      <a:prstDash val="solid"/>
                      <a:round/>
                      <a:headEnd type="none" w="sm" len="sm"/>
                      <a:tailEnd type="none" w="sm" len="sm"/>
                    </a:lnT>
                  </a:tcPr>
                </a:tc>
                <a:extLst>
                  <a:ext uri="{0D108BD9-81ED-4DB2-BD59-A6C34878D82A}">
                    <a16:rowId xmlns:a16="http://schemas.microsoft.com/office/drawing/2014/main" xmlns="" val="10003"/>
                  </a:ext>
                </a:extLst>
              </a:tr>
            </a:tbl>
          </a:graphicData>
        </a:graphic>
      </p:graphicFrame>
      <p:sp>
        <p:nvSpPr>
          <p:cNvPr id="909" name="Google Shape;909;p56"/>
          <p:cNvSpPr txBox="1"/>
          <p:nvPr/>
        </p:nvSpPr>
        <p:spPr>
          <a:xfrm>
            <a:off x="7455084" y="4337234"/>
            <a:ext cx="240952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000000"/>
                </a:solidFill>
                <a:latin typeface="Arial"/>
                <a:ea typeface="Arial"/>
                <a:cs typeface="Arial"/>
                <a:sym typeface="Arial"/>
              </a:rPr>
              <a:t>HR Application</a:t>
            </a:r>
            <a:endParaRPr sz="1600" b="1">
              <a:solidFill>
                <a:srgbClr val="000000"/>
              </a:solidFill>
              <a:latin typeface="Arial"/>
              <a:ea typeface="Arial"/>
              <a:cs typeface="Arial"/>
              <a:sym typeface="Arial"/>
            </a:endParaRPr>
          </a:p>
        </p:txBody>
      </p:sp>
      <p:sp>
        <p:nvSpPr>
          <p:cNvPr id="910" name="Google Shape;910;p56"/>
          <p:cNvSpPr txBox="1"/>
          <p:nvPr/>
        </p:nvSpPr>
        <p:spPr>
          <a:xfrm>
            <a:off x="9685296" y="4024851"/>
            <a:ext cx="100540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Arial"/>
                <a:ea typeface="Arial"/>
                <a:cs typeface="Arial"/>
                <a:sym typeface="Arial"/>
              </a:rPr>
              <a:t>Result Set</a:t>
            </a:r>
            <a:endParaRPr sz="1400">
              <a:solidFill>
                <a:srgbClr val="000000"/>
              </a:solidFill>
              <a:latin typeface="Arial"/>
              <a:ea typeface="Arial"/>
              <a:cs typeface="Arial"/>
              <a:sym typeface="Arial"/>
            </a:endParaRPr>
          </a:p>
        </p:txBody>
      </p:sp>
      <p:sp>
        <p:nvSpPr>
          <p:cNvPr id="911" name="Google Shape;911;p56"/>
          <p:cNvSpPr txBox="1"/>
          <p:nvPr/>
        </p:nvSpPr>
        <p:spPr>
          <a:xfrm>
            <a:off x="7533884" y="6368646"/>
            <a:ext cx="44114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p:txBody>
      </p:sp>
      <p:pic>
        <p:nvPicPr>
          <p:cNvPr id="912" name="Google Shape;912;p56"/>
          <p:cNvPicPr preferRelativeResize="0"/>
          <p:nvPr/>
        </p:nvPicPr>
        <p:blipFill rotWithShape="1">
          <a:blip r:embed="rId3">
            <a:alphaModFix/>
          </a:blip>
          <a:srcRect/>
          <a:stretch/>
        </p:blipFill>
        <p:spPr>
          <a:xfrm rot="-3667188">
            <a:off x="10608918" y="3707503"/>
            <a:ext cx="476334" cy="746752"/>
          </a:xfrm>
          <a:prstGeom prst="rect">
            <a:avLst/>
          </a:prstGeom>
          <a:noFill/>
          <a:ln>
            <a:noFill/>
          </a:ln>
        </p:spPr>
      </p:pic>
      <p:sp>
        <p:nvSpPr>
          <p:cNvPr id="913" name="Google Shape;913;p56"/>
          <p:cNvSpPr/>
          <p:nvPr/>
        </p:nvSpPr>
        <p:spPr>
          <a:xfrm>
            <a:off x="8598" y="4049245"/>
            <a:ext cx="4208895" cy="1264880"/>
          </a:xfrm>
          <a:prstGeom prst="rect">
            <a:avLst/>
          </a:prstGeom>
          <a:gradFill>
            <a:gsLst>
              <a:gs pos="0">
                <a:srgbClr val="FFBA81"/>
              </a:gs>
              <a:gs pos="50000">
                <a:srgbClr val="FFD1B3"/>
              </a:gs>
              <a:gs pos="100000">
                <a:srgbClr val="FFE8D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914" name="Google Shape;914;p56"/>
          <p:cNvPicPr preferRelativeResize="0"/>
          <p:nvPr/>
        </p:nvPicPr>
        <p:blipFill rotWithShape="1">
          <a:blip r:embed="rId4">
            <a:alphaModFix/>
          </a:blip>
          <a:srcRect/>
          <a:stretch/>
        </p:blipFill>
        <p:spPr>
          <a:xfrm flipH="1">
            <a:off x="2143363" y="4449209"/>
            <a:ext cx="2282667" cy="1523390"/>
          </a:xfrm>
          <a:prstGeom prst="round2DiagRect">
            <a:avLst>
              <a:gd name="adj1" fmla="val 16667"/>
              <a:gd name="adj2" fmla="val 0"/>
            </a:avLst>
          </a:prstGeom>
          <a:noFill/>
          <a:ln w="88900" cap="sq" cmpd="sng">
            <a:solidFill>
              <a:schemeClr val="lt1"/>
            </a:solidFill>
            <a:prstDash val="solid"/>
            <a:miter lim="800000"/>
            <a:headEnd type="none" w="sm" len="sm"/>
            <a:tailEnd type="none" w="sm" len="sm"/>
          </a:ln>
        </p:spPr>
      </p:pic>
      <p:pic>
        <p:nvPicPr>
          <p:cNvPr id="915" name="Google Shape;915;p56"/>
          <p:cNvPicPr preferRelativeResize="0"/>
          <p:nvPr/>
        </p:nvPicPr>
        <p:blipFill rotWithShape="1">
          <a:blip r:embed="rId5">
            <a:alphaModFix/>
          </a:blip>
          <a:srcRect/>
          <a:stretch/>
        </p:blipFill>
        <p:spPr>
          <a:xfrm>
            <a:off x="802297" y="4117243"/>
            <a:ext cx="964888" cy="1057765"/>
          </a:xfrm>
          <a:prstGeom prst="rect">
            <a:avLst/>
          </a:prstGeom>
          <a:noFill/>
          <a:ln>
            <a:noFill/>
          </a:ln>
        </p:spPr>
      </p:pic>
      <p:sp>
        <p:nvSpPr>
          <p:cNvPr id="916" name="Google Shape;916;p56"/>
          <p:cNvSpPr/>
          <p:nvPr/>
        </p:nvSpPr>
        <p:spPr>
          <a:xfrm>
            <a:off x="3112170" y="3411408"/>
            <a:ext cx="345052" cy="345052"/>
          </a:xfrm>
          <a:prstGeom prst="ellipse">
            <a:avLst/>
          </a:prstGeom>
          <a:gradFill>
            <a:gsLst>
              <a:gs pos="0">
                <a:srgbClr val="FFBA81"/>
              </a:gs>
              <a:gs pos="50000">
                <a:srgbClr val="FFD1B3"/>
              </a:gs>
              <a:gs pos="100000">
                <a:srgbClr val="FFE8D9"/>
              </a:gs>
            </a:gsLst>
            <a:lin ang="16200000" scaled="0"/>
          </a:gra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917" name="Google Shape;917;p56"/>
          <p:cNvSpPr/>
          <p:nvPr/>
        </p:nvSpPr>
        <p:spPr>
          <a:xfrm>
            <a:off x="3202433" y="3842337"/>
            <a:ext cx="254789" cy="254789"/>
          </a:xfrm>
          <a:prstGeom prst="ellipse">
            <a:avLst/>
          </a:prstGeom>
          <a:gradFill>
            <a:gsLst>
              <a:gs pos="0">
                <a:srgbClr val="FFBA81"/>
              </a:gs>
              <a:gs pos="50000">
                <a:srgbClr val="FFD1B3"/>
              </a:gs>
              <a:gs pos="100000">
                <a:srgbClr val="FFE8D9"/>
              </a:gs>
            </a:gsLst>
            <a:lin ang="16200000" scaled="0"/>
          </a:gra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918" name="Google Shape;918;p56"/>
          <p:cNvSpPr/>
          <p:nvPr/>
        </p:nvSpPr>
        <p:spPr>
          <a:xfrm>
            <a:off x="3181815" y="4195051"/>
            <a:ext cx="205762" cy="205762"/>
          </a:xfrm>
          <a:prstGeom prst="ellipse">
            <a:avLst/>
          </a:prstGeom>
          <a:gradFill>
            <a:gsLst>
              <a:gs pos="0">
                <a:srgbClr val="FFBA81"/>
              </a:gs>
              <a:gs pos="50000">
                <a:srgbClr val="FFD1B3"/>
              </a:gs>
              <a:gs pos="100000">
                <a:srgbClr val="FFE8D9"/>
              </a:gs>
            </a:gsLst>
            <a:lin ang="16200000" scaled="0"/>
          </a:gra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919" name="Google Shape;919;p56"/>
          <p:cNvSpPr/>
          <p:nvPr/>
        </p:nvSpPr>
        <p:spPr>
          <a:xfrm>
            <a:off x="3048478" y="4484162"/>
            <a:ext cx="153955" cy="153955"/>
          </a:xfrm>
          <a:prstGeom prst="ellipse">
            <a:avLst/>
          </a:prstGeom>
          <a:gradFill>
            <a:gsLst>
              <a:gs pos="0">
                <a:srgbClr val="FFBA81"/>
              </a:gs>
              <a:gs pos="50000">
                <a:srgbClr val="FFD1B3"/>
              </a:gs>
              <a:gs pos="100000">
                <a:srgbClr val="FFE8D9"/>
              </a:gs>
            </a:gsLst>
            <a:lin ang="16200000" scaled="0"/>
          </a:gradFill>
          <a:ln w="381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920" name="Google Shape;920;p56"/>
          <p:cNvSpPr/>
          <p:nvPr/>
        </p:nvSpPr>
        <p:spPr>
          <a:xfrm>
            <a:off x="3988106" y="5437895"/>
            <a:ext cx="772729" cy="388073"/>
          </a:xfrm>
          <a:prstGeom prst="roundRect">
            <a:avLst>
              <a:gd name="adj" fmla="val 16667"/>
            </a:avLst>
          </a:prstGeom>
          <a:solidFill>
            <a:srgbClr val="F7941D"/>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FF0000"/>
              </a:buClr>
              <a:buSzPts val="1600"/>
              <a:buFont typeface="Arial"/>
              <a:buNone/>
            </a:pPr>
            <a:r>
              <a:rPr lang="en-US" sz="1600" b="1">
                <a:solidFill>
                  <a:srgbClr val="000000"/>
                </a:solidFill>
                <a:latin typeface="Arial"/>
                <a:ea typeface="Arial"/>
                <a:cs typeface="Arial"/>
                <a:sym typeface="Arial"/>
              </a:rPr>
              <a:t>Alex</a:t>
            </a:r>
            <a:endParaRPr sz="1800">
              <a:solidFill>
                <a:srgbClr val="000000"/>
              </a:solidFill>
              <a:latin typeface="Calibri"/>
              <a:ea typeface="Calibri"/>
              <a:cs typeface="Calibri"/>
              <a:sym typeface="Calibri"/>
            </a:endParaRPr>
          </a:p>
        </p:txBody>
      </p:sp>
      <p:pic>
        <p:nvPicPr>
          <p:cNvPr id="921" name="Google Shape;921;p56"/>
          <p:cNvPicPr preferRelativeResize="0"/>
          <p:nvPr/>
        </p:nvPicPr>
        <p:blipFill rotWithShape="1">
          <a:blip r:embed="rId6">
            <a:alphaModFix/>
          </a:blip>
          <a:srcRect/>
          <a:stretch/>
        </p:blipFill>
        <p:spPr>
          <a:xfrm rot="6335712" flipH="1">
            <a:off x="4265529" y="4032820"/>
            <a:ext cx="1032282" cy="658466"/>
          </a:xfrm>
          <a:prstGeom prst="rect">
            <a:avLst/>
          </a:prstGeom>
          <a:noFill/>
          <a:ln>
            <a:noFill/>
          </a:ln>
        </p:spPr>
      </p:pic>
      <p:sp>
        <p:nvSpPr>
          <p:cNvPr id="36"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altLang="en-US" dirty="0"/>
              <a:t>Practice 11: Overview</a:t>
            </a:r>
            <a:endParaRPr lang="es-VE" dirty="0"/>
          </a:p>
        </p:txBody>
      </p:sp>
      <p:sp>
        <p:nvSpPr>
          <p:cNvPr id="7" name="Marcador de contenido 6"/>
          <p:cNvSpPr>
            <a:spLocks noGrp="1"/>
          </p:cNvSpPr>
          <p:nvPr>
            <p:ph idx="1"/>
          </p:nvPr>
        </p:nvSpPr>
        <p:spPr/>
        <p:txBody>
          <a:bodyPr/>
          <a:lstStyle/>
          <a:p>
            <a:pPr marL="0" indent="0">
              <a:buNone/>
            </a:pPr>
            <a:r>
              <a:rPr lang="en-US" altLang="en-US" dirty="0"/>
              <a:t>This practice covers the following topics:</a:t>
            </a:r>
          </a:p>
          <a:p>
            <a:pPr lvl="1"/>
            <a:r>
              <a:rPr lang="en-US" altLang="en-US" dirty="0"/>
              <a:t>Creating new tables</a:t>
            </a:r>
          </a:p>
          <a:p>
            <a:pPr lvl="1"/>
            <a:r>
              <a:rPr lang="en-US" altLang="en-US" dirty="0"/>
              <a:t>Creating a new table by using the </a:t>
            </a:r>
            <a:r>
              <a:rPr lang="en-US" altLang="en-US" dirty="0">
                <a:latin typeface="Courier New" pitchFamily="49" charset="0"/>
                <a:cs typeface="Courier New" pitchFamily="49" charset="0"/>
              </a:rPr>
              <a:t>CREATE TABLE AS </a:t>
            </a:r>
            <a:r>
              <a:rPr lang="en-US" altLang="en-US" dirty="0"/>
              <a:t>syntax</a:t>
            </a:r>
          </a:p>
          <a:p>
            <a:pPr lvl="1"/>
            <a:r>
              <a:rPr lang="en-US" altLang="en-US" dirty="0"/>
              <a:t>Verifying that tables exist</a:t>
            </a:r>
          </a:p>
          <a:p>
            <a:pPr lvl="1"/>
            <a:r>
              <a:rPr lang="en-US" altLang="en-US" dirty="0"/>
              <a:t>Altering tables</a:t>
            </a:r>
          </a:p>
          <a:p>
            <a:pPr lvl="1"/>
            <a:r>
              <a:rPr lang="en-US" altLang="en-US" dirty="0"/>
              <a:t>Adding columns</a:t>
            </a:r>
          </a:p>
          <a:p>
            <a:pPr lvl="1"/>
            <a:r>
              <a:rPr lang="en-US" altLang="en-US" dirty="0"/>
              <a:t>Dropping columns</a:t>
            </a:r>
          </a:p>
          <a:p>
            <a:pPr lvl="1"/>
            <a:r>
              <a:rPr lang="en-US" altLang="en-US" dirty="0"/>
              <a:t>Setting a table to read-only status</a:t>
            </a:r>
          </a:p>
          <a:p>
            <a:pPr lvl="1"/>
            <a:r>
              <a:rPr lang="en-US" altLang="en-US" dirty="0"/>
              <a:t>Dropping tables</a:t>
            </a:r>
          </a:p>
          <a:p>
            <a:pPr marL="0" indent="0">
              <a:buNone/>
            </a:pPr>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410</a:t>
            </a:fld>
            <a:endParaRPr lang="es-VE" dirty="0"/>
          </a:p>
        </p:txBody>
      </p:sp>
    </p:spTree>
    <p:extLst>
      <p:ext uri="{BB962C8B-B14F-4D97-AF65-F5344CB8AC3E}">
        <p14:creationId xmlns:p14="http://schemas.microsoft.com/office/powerpoint/2010/main" val="33601011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ítulo 14"/>
          <p:cNvSpPr>
            <a:spLocks noGrp="1"/>
          </p:cNvSpPr>
          <p:nvPr>
            <p:ph type="subTitle" idx="4294967295"/>
          </p:nvPr>
        </p:nvSpPr>
        <p:spPr>
          <a:xfrm>
            <a:off x="4965143" y="4970192"/>
            <a:ext cx="7226856" cy="714986"/>
          </a:xfrm>
        </p:spPr>
        <p:txBody>
          <a:bodyPr/>
          <a:lstStyle/>
          <a:p>
            <a:r>
              <a:rPr lang="en-US" altLang="en-US" dirty="0"/>
              <a:t>Oracle Cloud Overview</a:t>
            </a:r>
            <a:endParaRPr lang="es-VE" dirty="0"/>
          </a:p>
        </p:txBody>
      </p:sp>
      <p:sp>
        <p:nvSpPr>
          <p:cNvPr id="14" name="Título 13"/>
          <p:cNvSpPr>
            <a:spLocks noGrp="1"/>
          </p:cNvSpPr>
          <p:nvPr>
            <p:ph type="ctrTitle"/>
          </p:nvPr>
        </p:nvSpPr>
        <p:spPr/>
        <p:txBody>
          <a:bodyPr/>
          <a:lstStyle/>
          <a:p>
            <a:r>
              <a:rPr lang="es-VE" dirty="0" smtClean="0"/>
              <a:t>Cloud</a:t>
            </a:r>
            <a:endParaRPr lang="es-VE" dirty="0"/>
          </a:p>
        </p:txBody>
      </p:sp>
    </p:spTree>
    <p:extLst>
      <p:ext uri="{BB962C8B-B14F-4D97-AF65-F5344CB8AC3E}">
        <p14:creationId xmlns:p14="http://schemas.microsoft.com/office/powerpoint/2010/main" val="35119482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Objectives</a:t>
            </a:r>
            <a:endParaRPr lang="es-VE" dirty="0"/>
          </a:p>
        </p:txBody>
      </p:sp>
      <p:sp>
        <p:nvSpPr>
          <p:cNvPr id="5" name="Marcador de contenido 4"/>
          <p:cNvSpPr>
            <a:spLocks noGrp="1"/>
          </p:cNvSpPr>
          <p:nvPr>
            <p:ph idx="1"/>
          </p:nvPr>
        </p:nvSpPr>
        <p:spPr/>
        <p:txBody>
          <a:bodyPr/>
          <a:lstStyle/>
          <a:p>
            <a:r>
              <a:rPr lang="en-US" altLang="en-US" dirty="0">
                <a:latin typeface="Arial" charset="0"/>
              </a:rPr>
              <a:t>After completing this lesson, you should be able to do the following:</a:t>
            </a:r>
          </a:p>
          <a:p>
            <a:pPr lvl="1"/>
            <a:r>
              <a:rPr lang="en-US" altLang="en-US" dirty="0"/>
              <a:t>Describe the salient features of Oracle Cloud</a:t>
            </a:r>
          </a:p>
          <a:p>
            <a:pPr lvl="1"/>
            <a:r>
              <a:rPr lang="en-US" altLang="en-US" dirty="0"/>
              <a:t>Discuss the features of Oracle Database </a:t>
            </a:r>
            <a:r>
              <a:rPr lang="en-US" altLang="en-US" dirty="0" err="1"/>
              <a:t>Exadata</a:t>
            </a:r>
            <a:r>
              <a:rPr lang="en-US" altLang="en-US" dirty="0"/>
              <a:t> Express Cloud Service</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412</a:t>
            </a:fld>
            <a:endParaRPr lang="es-VE" dirty="0"/>
          </a:p>
        </p:txBody>
      </p:sp>
    </p:spTree>
    <p:extLst>
      <p:ext uri="{BB962C8B-B14F-4D97-AF65-F5344CB8AC3E}">
        <p14:creationId xmlns:p14="http://schemas.microsoft.com/office/powerpoint/2010/main" val="429043175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F7941D"/>
              </a:buClr>
              <a:defRPr/>
            </a:pPr>
            <a:r>
              <a:rPr lang="en-US" dirty="0">
                <a:solidFill>
                  <a:schemeClr val="tx1"/>
                </a:solidFill>
              </a:rPr>
              <a:t>Overview of Oracle Cloud</a:t>
            </a:r>
          </a:p>
          <a:p>
            <a:pPr lvl="1">
              <a:buClr>
                <a:srgbClr val="A6A6A6"/>
              </a:buClr>
              <a:defRPr/>
            </a:pPr>
            <a:r>
              <a:rPr lang="en-US" dirty="0">
                <a:solidFill>
                  <a:schemeClr val="tx1"/>
                </a:solidFill>
              </a:rPr>
              <a:t>Working with Oracle Database </a:t>
            </a:r>
            <a:r>
              <a:rPr lang="en-US" dirty="0" err="1">
                <a:solidFill>
                  <a:schemeClr val="tx1"/>
                </a:solidFill>
              </a:rPr>
              <a:t>Exadata</a:t>
            </a:r>
            <a:r>
              <a:rPr lang="en-US" dirty="0">
                <a:solidFill>
                  <a:schemeClr val="tx1"/>
                </a:solidFill>
              </a:rPr>
              <a:t> Express Cloud Service</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413</a:t>
            </a:fld>
            <a:endParaRPr lang="es-VE" dirty="0"/>
          </a:p>
        </p:txBody>
      </p:sp>
    </p:spTree>
    <p:extLst>
      <p:ext uri="{BB962C8B-B14F-4D97-AF65-F5344CB8AC3E}">
        <p14:creationId xmlns:p14="http://schemas.microsoft.com/office/powerpoint/2010/main" val="77696986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Introduction to Oracle Cloud</a:t>
            </a:r>
            <a:endParaRPr lang="es-VE" dirty="0"/>
          </a:p>
        </p:txBody>
      </p:sp>
      <p:sp>
        <p:nvSpPr>
          <p:cNvPr id="5" name="Marcador de contenido 4"/>
          <p:cNvSpPr>
            <a:spLocks noGrp="1"/>
          </p:cNvSpPr>
          <p:nvPr>
            <p:ph idx="1"/>
          </p:nvPr>
        </p:nvSpPr>
        <p:spPr/>
        <p:txBody>
          <a:bodyPr/>
          <a:lstStyle/>
          <a:p>
            <a:pPr lvl="1"/>
            <a:r>
              <a:rPr lang="en-US" dirty="0">
                <a:latin typeface="Arial" charset="0"/>
              </a:rPr>
              <a:t>Any business can now use the enterprise cloud provided by Oracle. </a:t>
            </a:r>
          </a:p>
          <a:p>
            <a:pPr lvl="1"/>
            <a:r>
              <a:rPr lang="en-US" dirty="0">
                <a:latin typeface="Arial" charset="0"/>
              </a:rPr>
              <a:t>You can access the Oracle Cloud from </a:t>
            </a:r>
            <a:r>
              <a:rPr lang="en-US" dirty="0">
                <a:solidFill>
                  <a:srgbClr val="F7941D"/>
                </a:solidFill>
              </a:rPr>
              <a:t>cloud.oracle.com</a:t>
            </a:r>
            <a:r>
              <a:rPr lang="en-US" dirty="0"/>
              <a:t>.</a:t>
            </a:r>
          </a:p>
          <a:p>
            <a:endParaRPr lang="es-VE" dirty="0"/>
          </a:p>
        </p:txBody>
      </p:sp>
      <p:sp>
        <p:nvSpPr>
          <p:cNvPr id="6" name="Cloud 5"/>
          <p:cNvSpPr/>
          <p:nvPr/>
        </p:nvSpPr>
        <p:spPr bwMode="auto">
          <a:xfrm>
            <a:off x="2125343" y="2434194"/>
            <a:ext cx="7323458" cy="3485343"/>
          </a:xfrm>
          <a:prstGeom prst="cloud">
            <a:avLst/>
          </a:prstGeom>
          <a:gradFill flip="none" rotWithShape="1">
            <a:gsLst>
              <a:gs pos="100000">
                <a:srgbClr val="F7941D"/>
              </a:gs>
              <a:gs pos="0">
                <a:schemeClr val="bg1"/>
              </a:gs>
            </a:gsLst>
            <a:path path="shape">
              <a:fillToRect l="50000" t="50000" r="50000" b="50000"/>
            </a:path>
            <a:tileRect/>
          </a:gradFill>
          <a:ln w="28575" cap="flat" cmpd="sng" algn="ctr">
            <a:solidFill>
              <a:srgbClr val="FFFF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a:latin typeface="Arial" pitchFamily="34" charset="0"/>
            </a:endParaRPr>
          </a:p>
        </p:txBody>
      </p:sp>
      <p:pic>
        <p:nvPicPr>
          <p:cNvPr id="7" name="Picture 7"/>
          <p:cNvPicPr>
            <a:picLocks noChangeAspect="1" noChangeArrowheads="1"/>
          </p:cNvPicPr>
          <p:nvPr/>
        </p:nvPicPr>
        <p:blipFill>
          <a:blip r:embed="rId3" cstate="print"/>
          <a:srcRect/>
          <a:stretch>
            <a:fillRect/>
          </a:stretch>
        </p:blipFill>
        <p:spPr bwMode="auto">
          <a:xfrm>
            <a:off x="3606514" y="3468162"/>
            <a:ext cx="5013054" cy="1887957"/>
          </a:xfrm>
          <a:prstGeom prst="rect">
            <a:avLst/>
          </a:prstGeom>
          <a:ln w="3175" cap="sq">
            <a:solidFill>
              <a:srgbClr val="000000"/>
            </a:solidFill>
            <a:prstDash val="solid"/>
            <a:miter lim="800000"/>
          </a:ln>
          <a:effectLst/>
        </p:spPr>
      </p:pic>
      <p:grpSp>
        <p:nvGrpSpPr>
          <p:cNvPr id="8" name="Group 2"/>
          <p:cNvGrpSpPr/>
          <p:nvPr/>
        </p:nvGrpSpPr>
        <p:grpSpPr>
          <a:xfrm>
            <a:off x="4806664" y="2449613"/>
            <a:ext cx="1987632" cy="1133134"/>
            <a:chOff x="3029934" y="2546866"/>
            <a:chExt cx="2152650" cy="1333500"/>
          </a:xfrm>
        </p:grpSpPr>
        <p:pic>
          <p:nvPicPr>
            <p:cNvPr id="9" name="Picture 9" descr="cloud.png"/>
            <p:cNvPicPr>
              <a:picLocks noChangeAspect="1"/>
            </p:cNvPicPr>
            <p:nvPr/>
          </p:nvPicPr>
          <p:blipFill>
            <a:blip r:embed="rId4" cstate="print">
              <a:duotone>
                <a:schemeClr val="accent3">
                  <a:shade val="45000"/>
                  <a:satMod val="135000"/>
                </a:schemeClr>
                <a:prstClr val="white"/>
              </a:duotone>
            </a:blip>
            <a:stretch>
              <a:fillRect/>
            </a:stretch>
          </p:blipFill>
          <p:spPr bwMode="auto">
            <a:xfrm>
              <a:off x="3029934" y="2546866"/>
              <a:ext cx="2152650" cy="1333500"/>
            </a:xfrm>
            <a:prstGeom prst="rect">
              <a:avLst/>
            </a:prstGeom>
            <a:noFill/>
            <a:ln w="9525">
              <a:noFill/>
              <a:miter lim="800000"/>
              <a:headEnd/>
              <a:tailEnd/>
            </a:ln>
          </p:spPr>
        </p:pic>
        <p:sp>
          <p:nvSpPr>
            <p:cNvPr id="10" name="TextBox 1"/>
            <p:cNvSpPr txBox="1"/>
            <p:nvPr/>
          </p:nvSpPr>
          <p:spPr>
            <a:xfrm>
              <a:off x="3117140" y="2996297"/>
              <a:ext cx="1978238" cy="434639"/>
            </a:xfrm>
            <a:prstGeom prst="rect">
              <a:avLst/>
            </a:prstGeom>
            <a:noFill/>
          </p:spPr>
          <p:txBody>
            <a:bodyPr wrap="none" rtlCol="0" anchor="ctr">
              <a:spAutoFit/>
            </a:bodyPr>
            <a:lstStyle/>
            <a:p>
              <a:pPr algn="ctr"/>
              <a:r>
                <a:rPr lang="en-US" dirty="0">
                  <a:latin typeface="+mj-lt"/>
                </a:rPr>
                <a:t>Measured service</a:t>
              </a:r>
            </a:p>
          </p:txBody>
        </p:sp>
      </p:grpSp>
      <p:grpSp>
        <p:nvGrpSpPr>
          <p:cNvPr id="11" name="Group 16"/>
          <p:cNvGrpSpPr/>
          <p:nvPr/>
        </p:nvGrpSpPr>
        <p:grpSpPr>
          <a:xfrm>
            <a:off x="1962493" y="3541102"/>
            <a:ext cx="1987632" cy="1133134"/>
            <a:chOff x="3267991" y="2362200"/>
            <a:chExt cx="2152650" cy="1333500"/>
          </a:xfrm>
        </p:grpSpPr>
        <p:pic>
          <p:nvPicPr>
            <p:cNvPr id="12" name="Picture 9" descr="cloud.png"/>
            <p:cNvPicPr>
              <a:picLocks noChangeAspect="1"/>
            </p:cNvPicPr>
            <p:nvPr/>
          </p:nvPicPr>
          <p:blipFill>
            <a:blip r:embed="rId4" cstate="print">
              <a:duotone>
                <a:schemeClr val="bg2">
                  <a:shade val="45000"/>
                  <a:satMod val="135000"/>
                </a:schemeClr>
                <a:prstClr val="white"/>
              </a:duotone>
            </a:blip>
            <a:stretch>
              <a:fillRect/>
            </a:stretch>
          </p:blipFill>
          <p:spPr bwMode="auto">
            <a:xfrm>
              <a:off x="3267991" y="2362200"/>
              <a:ext cx="2152650" cy="1333500"/>
            </a:xfrm>
            <a:prstGeom prst="rect">
              <a:avLst/>
            </a:prstGeom>
            <a:noFill/>
            <a:ln w="9525">
              <a:noFill/>
              <a:miter lim="800000"/>
              <a:headEnd/>
              <a:tailEnd/>
            </a:ln>
          </p:spPr>
        </p:pic>
        <p:sp>
          <p:nvSpPr>
            <p:cNvPr id="13" name="TextBox 18"/>
            <p:cNvSpPr txBox="1"/>
            <p:nvPr/>
          </p:nvSpPr>
          <p:spPr>
            <a:xfrm>
              <a:off x="3491514" y="2811631"/>
              <a:ext cx="1705603" cy="434639"/>
            </a:xfrm>
            <a:prstGeom prst="rect">
              <a:avLst/>
            </a:prstGeom>
            <a:noFill/>
          </p:spPr>
          <p:txBody>
            <a:bodyPr wrap="none" rtlCol="0" anchor="ctr">
              <a:spAutoFit/>
            </a:bodyPr>
            <a:lstStyle/>
            <a:p>
              <a:pPr algn="ctr"/>
              <a:r>
                <a:rPr lang="en-US" dirty="0">
                  <a:latin typeface="+mj-lt"/>
                </a:rPr>
                <a:t>Rapid elasticity</a:t>
              </a:r>
            </a:p>
          </p:txBody>
        </p:sp>
      </p:grpSp>
      <p:grpSp>
        <p:nvGrpSpPr>
          <p:cNvPr id="14" name="Group 19"/>
          <p:cNvGrpSpPr/>
          <p:nvPr/>
        </p:nvGrpSpPr>
        <p:grpSpPr>
          <a:xfrm>
            <a:off x="8073681" y="3557753"/>
            <a:ext cx="1987632" cy="1133134"/>
            <a:chOff x="3267991" y="2362200"/>
            <a:chExt cx="2152650" cy="1333500"/>
          </a:xfrm>
        </p:grpSpPr>
        <p:pic>
          <p:nvPicPr>
            <p:cNvPr id="15" name="Picture 9" descr="cloud.png"/>
            <p:cNvPicPr>
              <a:picLocks noChangeAspect="1"/>
            </p:cNvPicPr>
            <p:nvPr/>
          </p:nvPicPr>
          <p:blipFill>
            <a:blip r:embed="rId4" cstate="print">
              <a:duotone>
                <a:prstClr val="black"/>
                <a:schemeClr val="tx2">
                  <a:tint val="45000"/>
                  <a:satMod val="400000"/>
                </a:schemeClr>
              </a:duotone>
            </a:blip>
            <a:stretch>
              <a:fillRect/>
            </a:stretch>
          </p:blipFill>
          <p:spPr bwMode="auto">
            <a:xfrm>
              <a:off x="3267991" y="2362200"/>
              <a:ext cx="2152650" cy="1333500"/>
            </a:xfrm>
            <a:prstGeom prst="rect">
              <a:avLst/>
            </a:prstGeom>
            <a:noFill/>
            <a:ln w="9525">
              <a:noFill/>
              <a:miter lim="800000"/>
              <a:headEnd/>
              <a:tailEnd/>
            </a:ln>
          </p:spPr>
        </p:pic>
        <p:sp>
          <p:nvSpPr>
            <p:cNvPr id="16" name="TextBox 21"/>
            <p:cNvSpPr txBox="1"/>
            <p:nvPr/>
          </p:nvSpPr>
          <p:spPr>
            <a:xfrm>
              <a:off x="3379677" y="2811631"/>
              <a:ext cx="1929280" cy="434639"/>
            </a:xfrm>
            <a:prstGeom prst="rect">
              <a:avLst/>
            </a:prstGeom>
            <a:noFill/>
          </p:spPr>
          <p:txBody>
            <a:bodyPr wrap="none" rtlCol="0" anchor="ctr">
              <a:spAutoFit/>
            </a:bodyPr>
            <a:lstStyle/>
            <a:p>
              <a:pPr algn="ctr"/>
              <a:r>
                <a:rPr lang="en-US" dirty="0">
                  <a:latin typeface="+mj-lt"/>
                </a:rPr>
                <a:t>Resource pooling</a:t>
              </a:r>
            </a:p>
          </p:txBody>
        </p:sp>
      </p:grpSp>
      <p:grpSp>
        <p:nvGrpSpPr>
          <p:cNvPr id="17" name="Group 22"/>
          <p:cNvGrpSpPr/>
          <p:nvPr/>
        </p:nvGrpSpPr>
        <p:grpSpPr>
          <a:xfrm>
            <a:off x="3730339" y="5226256"/>
            <a:ext cx="1987632" cy="1133134"/>
            <a:chOff x="3267991" y="2362200"/>
            <a:chExt cx="2152650" cy="1333500"/>
          </a:xfrm>
        </p:grpSpPr>
        <p:pic>
          <p:nvPicPr>
            <p:cNvPr id="18" name="Picture 9" descr="cloud.png"/>
            <p:cNvPicPr>
              <a:picLocks noChangeAspect="1"/>
            </p:cNvPicPr>
            <p:nvPr/>
          </p:nvPicPr>
          <p:blipFill>
            <a:blip r:embed="rId4" cstate="print">
              <a:duotone>
                <a:prstClr val="black"/>
                <a:schemeClr val="accent2">
                  <a:tint val="45000"/>
                  <a:satMod val="400000"/>
                </a:schemeClr>
              </a:duotone>
            </a:blip>
            <a:stretch>
              <a:fillRect/>
            </a:stretch>
          </p:blipFill>
          <p:spPr bwMode="auto">
            <a:xfrm>
              <a:off x="3267991" y="2362200"/>
              <a:ext cx="2152650" cy="1333500"/>
            </a:xfrm>
            <a:prstGeom prst="rect">
              <a:avLst/>
            </a:prstGeom>
            <a:noFill/>
            <a:ln w="9525">
              <a:noFill/>
              <a:miter lim="800000"/>
              <a:headEnd/>
              <a:tailEnd/>
            </a:ln>
          </p:spPr>
        </p:pic>
        <p:sp>
          <p:nvSpPr>
            <p:cNvPr id="19" name="TextBox 24"/>
            <p:cNvSpPr txBox="1"/>
            <p:nvPr/>
          </p:nvSpPr>
          <p:spPr>
            <a:xfrm>
              <a:off x="3615852" y="2648641"/>
              <a:ext cx="1456925" cy="760618"/>
            </a:xfrm>
            <a:prstGeom prst="rect">
              <a:avLst/>
            </a:prstGeom>
            <a:noFill/>
          </p:spPr>
          <p:txBody>
            <a:bodyPr wrap="none" rtlCol="0" anchor="ctr">
              <a:spAutoFit/>
            </a:bodyPr>
            <a:lstStyle/>
            <a:p>
              <a:pPr algn="ctr"/>
              <a:r>
                <a:rPr lang="en-US" dirty="0">
                  <a:latin typeface="+mj-lt"/>
                </a:rPr>
                <a:t>On-demand </a:t>
              </a:r>
            </a:p>
            <a:p>
              <a:pPr algn="ctr"/>
              <a:r>
                <a:rPr lang="en-US" dirty="0">
                  <a:latin typeface="+mj-lt"/>
                </a:rPr>
                <a:t>self-service</a:t>
              </a:r>
            </a:p>
          </p:txBody>
        </p:sp>
      </p:grpSp>
      <p:grpSp>
        <p:nvGrpSpPr>
          <p:cNvPr id="20" name="Group 25"/>
          <p:cNvGrpSpPr/>
          <p:nvPr/>
        </p:nvGrpSpPr>
        <p:grpSpPr>
          <a:xfrm>
            <a:off x="6528243" y="5290105"/>
            <a:ext cx="1987632" cy="1133134"/>
            <a:chOff x="3267991" y="2362200"/>
            <a:chExt cx="2152650" cy="1333500"/>
          </a:xfrm>
        </p:grpSpPr>
        <p:pic>
          <p:nvPicPr>
            <p:cNvPr id="21" name="Picture 9" descr="cloud.png"/>
            <p:cNvPicPr>
              <a:picLocks noChangeAspect="1"/>
            </p:cNvPicPr>
            <p:nvPr/>
          </p:nvPicPr>
          <p:blipFill>
            <a:blip r:embed="rId4" cstate="print">
              <a:duotone>
                <a:schemeClr val="accent2">
                  <a:shade val="45000"/>
                  <a:satMod val="135000"/>
                </a:schemeClr>
                <a:prstClr val="white"/>
              </a:duotone>
            </a:blip>
            <a:stretch>
              <a:fillRect/>
            </a:stretch>
          </p:blipFill>
          <p:spPr bwMode="auto">
            <a:xfrm>
              <a:off x="3267991" y="2362200"/>
              <a:ext cx="2152650" cy="1333500"/>
            </a:xfrm>
            <a:prstGeom prst="rect">
              <a:avLst/>
            </a:prstGeom>
            <a:noFill/>
            <a:ln w="9525">
              <a:noFill/>
              <a:miter lim="800000"/>
              <a:headEnd/>
              <a:tailEnd/>
            </a:ln>
          </p:spPr>
        </p:pic>
        <p:sp>
          <p:nvSpPr>
            <p:cNvPr id="22" name="TextBox 27"/>
            <p:cNvSpPr txBox="1"/>
            <p:nvPr/>
          </p:nvSpPr>
          <p:spPr>
            <a:xfrm>
              <a:off x="3473425" y="2648641"/>
              <a:ext cx="1741783" cy="760618"/>
            </a:xfrm>
            <a:prstGeom prst="rect">
              <a:avLst/>
            </a:prstGeom>
            <a:noFill/>
          </p:spPr>
          <p:txBody>
            <a:bodyPr wrap="none" rtlCol="0" anchor="ctr">
              <a:spAutoFit/>
            </a:bodyPr>
            <a:lstStyle/>
            <a:p>
              <a:pPr algn="ctr"/>
              <a:r>
                <a:rPr lang="en-US" dirty="0">
                  <a:latin typeface="+mj-lt"/>
                </a:rPr>
                <a:t>Broad network </a:t>
              </a:r>
            </a:p>
            <a:p>
              <a:pPr algn="ctr"/>
              <a:r>
                <a:rPr lang="en-US" dirty="0">
                  <a:latin typeface="+mj-lt"/>
                </a:rPr>
                <a:t>access</a:t>
              </a:r>
            </a:p>
          </p:txBody>
        </p:sp>
      </p:grpSp>
      <p:sp>
        <p:nvSpPr>
          <p:cNvPr id="2" name="Marcador de número de diapositiva 1"/>
          <p:cNvSpPr>
            <a:spLocks noGrp="1"/>
          </p:cNvSpPr>
          <p:nvPr>
            <p:ph type="sldNum" sz="quarter" idx="12"/>
          </p:nvPr>
        </p:nvSpPr>
        <p:spPr/>
        <p:txBody>
          <a:bodyPr/>
          <a:lstStyle/>
          <a:p>
            <a:fld id="{3F142242-9245-470F-9EB3-514B6C674675}" type="slidenum">
              <a:rPr lang="es-VE" smtClean="0"/>
              <a:pPr/>
              <a:t>414</a:t>
            </a:fld>
            <a:endParaRPr lang="es-VE" dirty="0"/>
          </a:p>
        </p:txBody>
      </p:sp>
    </p:spTree>
    <p:extLst>
      <p:ext uri="{BB962C8B-B14F-4D97-AF65-F5344CB8AC3E}">
        <p14:creationId xmlns:p14="http://schemas.microsoft.com/office/powerpoint/2010/main" val="182283649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Oracle Cloud Services</a:t>
            </a:r>
            <a:endParaRPr lang="es-VE" dirty="0"/>
          </a:p>
        </p:txBody>
      </p:sp>
      <p:sp>
        <p:nvSpPr>
          <p:cNvPr id="3" name="Marcador de contenido 2"/>
          <p:cNvSpPr>
            <a:spLocks noGrp="1"/>
          </p:cNvSpPr>
          <p:nvPr>
            <p:ph idx="1"/>
          </p:nvPr>
        </p:nvSpPr>
        <p:spPr/>
        <p:txBody>
          <a:bodyPr/>
          <a:lstStyle/>
          <a:p>
            <a:pPr marL="0" indent="0">
              <a:buNone/>
            </a:pPr>
            <a:r>
              <a:rPr lang="en-US" altLang="en-US" dirty="0">
                <a:latin typeface="Arial" charset="0"/>
              </a:rPr>
              <a:t>Oracle Cloud provides three types of services:</a:t>
            </a:r>
          </a:p>
          <a:p>
            <a:pPr lvl="1"/>
            <a:r>
              <a:rPr lang="en-US" altLang="en-US" dirty="0"/>
              <a:t>Software as a Service (</a:t>
            </a:r>
            <a:r>
              <a:rPr lang="en-US" altLang="ja-JP" dirty="0">
                <a:ea typeface="MS PGothic" pitchFamily="34" charset="-128"/>
              </a:rPr>
              <a:t>SaaS)</a:t>
            </a:r>
            <a:r>
              <a:rPr lang="en-US" altLang="en-US" dirty="0"/>
              <a:t> </a:t>
            </a:r>
          </a:p>
          <a:p>
            <a:pPr lvl="1"/>
            <a:r>
              <a:rPr lang="en-US" altLang="en-US" dirty="0"/>
              <a:t>Platform as a Service (</a:t>
            </a:r>
            <a:r>
              <a:rPr lang="en-US" altLang="en-US" dirty="0" err="1"/>
              <a:t>PaaS</a:t>
            </a:r>
            <a:r>
              <a:rPr lang="en-US" altLang="en-US" dirty="0"/>
              <a:t>) </a:t>
            </a:r>
          </a:p>
          <a:p>
            <a:pPr lvl="1"/>
            <a:r>
              <a:rPr lang="en-US" altLang="en-US" dirty="0"/>
              <a:t>Infrastructure as a Service (</a:t>
            </a:r>
            <a:r>
              <a:rPr lang="en-US" altLang="en-US" dirty="0" err="1"/>
              <a:t>IaaS</a:t>
            </a:r>
            <a:r>
              <a:rPr lang="en-US" altLang="en-US" dirty="0"/>
              <a:t>)</a:t>
            </a:r>
          </a:p>
          <a:p>
            <a:pPr marL="0" indent="0">
              <a:buNone/>
            </a:pPr>
            <a:endParaRPr lang="es-VE" dirty="0"/>
          </a:p>
        </p:txBody>
      </p:sp>
      <p:sp>
        <p:nvSpPr>
          <p:cNvPr id="4" name="Rectangle 7"/>
          <p:cNvSpPr/>
          <p:nvPr/>
        </p:nvSpPr>
        <p:spPr bwMode="auto">
          <a:xfrm rot="16200000" flipV="1">
            <a:off x="8773357" y="1416542"/>
            <a:ext cx="1699346" cy="5151914"/>
          </a:xfrm>
          <a:prstGeom prst="rect">
            <a:avLst/>
          </a:prstGeom>
          <a:gradFill flip="none" rotWithShape="1">
            <a:gsLst>
              <a:gs pos="0">
                <a:srgbClr val="F7941D">
                  <a:tint val="66000"/>
                  <a:satMod val="160000"/>
                </a:srgbClr>
              </a:gs>
              <a:gs pos="50000">
                <a:srgbClr val="F7941D">
                  <a:tint val="44500"/>
                  <a:satMod val="160000"/>
                </a:srgbClr>
              </a:gs>
              <a:gs pos="100000">
                <a:srgbClr val="F7941D">
                  <a:tint val="23500"/>
                  <a:satMod val="160000"/>
                </a:srgbClr>
              </a:gs>
            </a:gsLst>
            <a:path path="circle">
              <a:fillToRect r="100000" b="100000"/>
            </a:path>
            <a:tileRect l="-100000" t="-100000"/>
          </a:gradFill>
          <a:ln w="28575" cap="flat" cmpd="sng" algn="ctr">
            <a:noFill/>
            <a:prstDash val="solid"/>
            <a:round/>
            <a:headEnd type="none" w="sm" len="sm"/>
            <a:tailEnd type="none" w="sm" len="sm"/>
          </a:ln>
          <a:effectLst/>
        </p:spPr>
        <p:txBody>
          <a:bodyPr/>
          <a:lstStyle/>
          <a:p>
            <a:pPr algn="ctr" defTabSz="228600">
              <a:spcBef>
                <a:spcPct val="20000"/>
              </a:spcBef>
              <a:buClr>
                <a:srgbClr val="FF0000"/>
              </a:buClr>
              <a:defRPr/>
            </a:pPr>
            <a:endParaRPr lang="en-US" dirty="0">
              <a:latin typeface="Arial" panose="020B0604020202020204" pitchFamily="34" charset="0"/>
              <a:cs typeface="Arial" panose="020B0604020202020204" pitchFamily="34" charset="0"/>
            </a:endParaRPr>
          </a:p>
        </p:txBody>
      </p:sp>
      <p:pic>
        <p:nvPicPr>
          <p:cNvPr id="5" name="Picture 9" descr="cloud.png"/>
          <p:cNvPicPr>
            <a:picLocks noChangeAspect="1"/>
          </p:cNvPicPr>
          <p:nvPr/>
        </p:nvPicPr>
        <p:blipFill>
          <a:blip r:embed="rId3" cstate="print">
            <a:duotone>
              <a:prstClr val="black"/>
              <a:schemeClr val="accent3">
                <a:tint val="45000"/>
                <a:satMod val="400000"/>
              </a:schemeClr>
            </a:duotone>
          </a:blip>
          <a:stretch>
            <a:fillRect/>
          </a:stretch>
        </p:blipFill>
        <p:spPr bwMode="auto">
          <a:xfrm>
            <a:off x="9606988" y="3358167"/>
            <a:ext cx="2152650" cy="1333500"/>
          </a:xfrm>
          <a:prstGeom prst="rect">
            <a:avLst/>
          </a:prstGeom>
          <a:noFill/>
          <a:ln w="9525">
            <a:noFill/>
            <a:miter lim="800000"/>
            <a:headEnd/>
            <a:tailEnd/>
          </a:ln>
        </p:spPr>
      </p:pic>
      <p:pic>
        <p:nvPicPr>
          <p:cNvPr id="6" name="Picture 9" descr="cloud.png"/>
          <p:cNvPicPr>
            <a:picLocks noChangeAspect="1"/>
          </p:cNvPicPr>
          <p:nvPr/>
        </p:nvPicPr>
        <p:blipFill>
          <a:blip r:embed="rId3" cstate="print">
            <a:duotone>
              <a:schemeClr val="bg2">
                <a:shade val="45000"/>
                <a:satMod val="135000"/>
              </a:schemeClr>
              <a:prstClr val="white"/>
            </a:duotone>
          </a:blip>
          <a:stretch>
            <a:fillRect/>
          </a:stretch>
        </p:blipFill>
        <p:spPr bwMode="auto">
          <a:xfrm>
            <a:off x="7905760" y="3690256"/>
            <a:ext cx="1222113" cy="757061"/>
          </a:xfrm>
          <a:prstGeom prst="rect">
            <a:avLst/>
          </a:prstGeom>
          <a:noFill/>
          <a:ln w="9525">
            <a:noFill/>
            <a:miter lim="800000"/>
            <a:headEnd/>
            <a:tailEnd/>
          </a:ln>
        </p:spPr>
      </p:pic>
      <p:grpSp>
        <p:nvGrpSpPr>
          <p:cNvPr id="7" name="Group 6"/>
          <p:cNvGrpSpPr/>
          <p:nvPr/>
        </p:nvGrpSpPr>
        <p:grpSpPr>
          <a:xfrm>
            <a:off x="7704586" y="3704470"/>
            <a:ext cx="4043362" cy="2505075"/>
            <a:chOff x="4572000" y="2114550"/>
            <a:chExt cx="4043362" cy="2505075"/>
          </a:xfrm>
        </p:grpSpPr>
        <p:pic>
          <p:nvPicPr>
            <p:cNvPr id="8" name="Picture 9" descr="cloud.png"/>
            <p:cNvPicPr>
              <a:picLocks noChangeAspect="1"/>
            </p:cNvPicPr>
            <p:nvPr/>
          </p:nvPicPr>
          <p:blipFill>
            <a:blip r:embed="rId3" cstate="print">
              <a:duotone>
                <a:prstClr val="black"/>
                <a:schemeClr val="tx2">
                  <a:tint val="45000"/>
                  <a:satMod val="400000"/>
                </a:schemeClr>
              </a:duotone>
            </a:blip>
            <a:srcRect/>
            <a:stretch>
              <a:fillRect/>
            </a:stretch>
          </p:blipFill>
          <p:spPr bwMode="auto">
            <a:xfrm>
              <a:off x="4572000" y="2114550"/>
              <a:ext cx="4043362" cy="2505075"/>
            </a:xfrm>
            <a:prstGeom prst="rect">
              <a:avLst/>
            </a:prstGeom>
            <a:noFill/>
            <a:ln w="9525">
              <a:noFill/>
              <a:miter lim="800000"/>
              <a:headEnd/>
              <a:tailEnd/>
            </a:ln>
          </p:spPr>
        </p:pic>
        <p:pic>
          <p:nvPicPr>
            <p:cNvPr id="9" name="Picture 4" descr="netwrk.png"/>
            <p:cNvPicPr>
              <a:picLocks noChangeAspect="1"/>
            </p:cNvPicPr>
            <p:nvPr/>
          </p:nvPicPr>
          <p:blipFill>
            <a:blip r:embed="rId4" cstate="print">
              <a:duotone>
                <a:schemeClr val="accent2">
                  <a:shade val="45000"/>
                  <a:satMod val="135000"/>
                </a:schemeClr>
                <a:prstClr val="white"/>
              </a:duotone>
            </a:blip>
            <a:srcRect/>
            <a:stretch>
              <a:fillRect/>
            </a:stretch>
          </p:blipFill>
          <p:spPr bwMode="auto">
            <a:xfrm>
              <a:off x="5486400" y="2647950"/>
              <a:ext cx="1933575" cy="1428750"/>
            </a:xfrm>
            <a:prstGeom prst="rect">
              <a:avLst/>
            </a:prstGeom>
            <a:noFill/>
            <a:ln w="9525">
              <a:noFill/>
              <a:miter lim="800000"/>
              <a:headEnd/>
              <a:tailEnd/>
            </a:ln>
          </p:spPr>
        </p:pic>
      </p:grpSp>
      <p:sp>
        <p:nvSpPr>
          <p:cNvPr id="10" name="Marcador de número de diapositiva 9"/>
          <p:cNvSpPr>
            <a:spLocks noGrp="1"/>
          </p:cNvSpPr>
          <p:nvPr>
            <p:ph type="sldNum" sz="quarter" idx="12"/>
          </p:nvPr>
        </p:nvSpPr>
        <p:spPr/>
        <p:txBody>
          <a:bodyPr/>
          <a:lstStyle/>
          <a:p>
            <a:fld id="{3F142242-9245-470F-9EB3-514B6C674675}" type="slidenum">
              <a:rPr lang="es-VE" smtClean="0"/>
              <a:pPr/>
              <a:t>415</a:t>
            </a:fld>
            <a:endParaRPr lang="es-VE" dirty="0"/>
          </a:p>
        </p:txBody>
      </p:sp>
    </p:spTree>
    <p:extLst>
      <p:ext uri="{BB962C8B-B14F-4D97-AF65-F5344CB8AC3E}">
        <p14:creationId xmlns:p14="http://schemas.microsoft.com/office/powerpoint/2010/main" val="6048458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ltLang="en-US" dirty="0"/>
              <a:t>Cloud Deployment Models</a:t>
            </a:r>
            <a:endParaRPr lang="es-VE" dirty="0"/>
          </a:p>
        </p:txBody>
      </p:sp>
      <p:grpSp>
        <p:nvGrpSpPr>
          <p:cNvPr id="4" name="Group 21"/>
          <p:cNvGrpSpPr/>
          <p:nvPr/>
        </p:nvGrpSpPr>
        <p:grpSpPr>
          <a:xfrm>
            <a:off x="6946981" y="1292354"/>
            <a:ext cx="1524000" cy="646331"/>
            <a:chOff x="3763962" y="1135498"/>
            <a:chExt cx="1524000" cy="646331"/>
          </a:xfrm>
          <a:solidFill>
            <a:srgbClr val="F7941D"/>
          </a:solidFill>
        </p:grpSpPr>
        <p:sp>
          <p:nvSpPr>
            <p:cNvPr id="5" name="Rounded Rectangle 40"/>
            <p:cNvSpPr/>
            <p:nvPr/>
          </p:nvSpPr>
          <p:spPr bwMode="auto">
            <a:xfrm>
              <a:off x="3828433" y="1139897"/>
              <a:ext cx="1395059" cy="637533"/>
            </a:xfrm>
            <a:prstGeom prst="roundRect">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6" name="TextBox 19"/>
            <p:cNvSpPr txBox="1">
              <a:spLocks noChangeArrowheads="1"/>
            </p:cNvSpPr>
            <p:nvPr/>
          </p:nvSpPr>
          <p:spPr bwMode="auto">
            <a:xfrm>
              <a:off x="3763962" y="1135498"/>
              <a:ext cx="1524000" cy="646331"/>
            </a:xfrm>
            <a:prstGeom prst="rect">
              <a:avLst/>
            </a:prstGeom>
            <a:grpFill/>
            <a:ln w="9525">
              <a:noFill/>
              <a:miter lim="800000"/>
              <a:headEnd/>
              <a:tailEnd/>
            </a:ln>
          </p:spPr>
          <p:txBody>
            <a:bodyPr anchor="ctr">
              <a:spAutoFit/>
            </a:bodyPr>
            <a:lstStyle/>
            <a:p>
              <a:pPr algn="ctr" eaLnBrk="1" hangingPunct="1"/>
              <a:r>
                <a:rPr lang="en-US" altLang="en-US" b="1" dirty="0">
                  <a:latin typeface="+mj-lt"/>
                </a:rPr>
                <a:t>Community   cloud</a:t>
              </a:r>
              <a:endParaRPr lang="en-US" altLang="en-US" dirty="0">
                <a:latin typeface="+mj-lt"/>
              </a:endParaRPr>
            </a:p>
          </p:txBody>
        </p:sp>
      </p:grpSp>
      <p:sp>
        <p:nvSpPr>
          <p:cNvPr id="7" name="Rounded Rectangle 43"/>
          <p:cNvSpPr/>
          <p:nvPr/>
        </p:nvSpPr>
        <p:spPr bwMode="auto">
          <a:xfrm>
            <a:off x="8390221" y="3963546"/>
            <a:ext cx="1578313" cy="349337"/>
          </a:xfrm>
          <a:prstGeom prst="roundRect">
            <a:avLst/>
          </a:prstGeom>
          <a:solidFill>
            <a:srgbClr val="FFEBEB"/>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8" name="Rounded Rectangle 42"/>
          <p:cNvSpPr/>
          <p:nvPr/>
        </p:nvSpPr>
        <p:spPr bwMode="auto">
          <a:xfrm>
            <a:off x="2036638" y="3963717"/>
            <a:ext cx="1578313" cy="349337"/>
          </a:xfrm>
          <a:prstGeom prst="roundRect">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9" name="Right Arrow 51"/>
          <p:cNvSpPr/>
          <p:nvPr/>
        </p:nvSpPr>
        <p:spPr bwMode="auto">
          <a:xfrm>
            <a:off x="7618412" y="3464782"/>
            <a:ext cx="838200" cy="304800"/>
          </a:xfrm>
          <a:prstGeom prst="rightArrow">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sp>
        <p:nvSpPr>
          <p:cNvPr id="10" name="Down Arrow 52"/>
          <p:cNvSpPr/>
          <p:nvPr/>
        </p:nvSpPr>
        <p:spPr bwMode="auto">
          <a:xfrm>
            <a:off x="5942012" y="4459704"/>
            <a:ext cx="304800" cy="533400"/>
          </a:xfrm>
          <a:prstGeom prst="downArrow">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sp>
        <p:nvSpPr>
          <p:cNvPr id="11" name="Right Arrow 54"/>
          <p:cNvSpPr/>
          <p:nvPr/>
        </p:nvSpPr>
        <p:spPr bwMode="auto">
          <a:xfrm rot="10800000">
            <a:off x="3656012" y="3464782"/>
            <a:ext cx="838200" cy="304800"/>
          </a:xfrm>
          <a:prstGeom prst="rightArrow">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grpSp>
        <p:nvGrpSpPr>
          <p:cNvPr id="12" name="Group 12"/>
          <p:cNvGrpSpPr/>
          <p:nvPr/>
        </p:nvGrpSpPr>
        <p:grpSpPr>
          <a:xfrm>
            <a:off x="4661851" y="2729755"/>
            <a:ext cx="2865122" cy="1774854"/>
            <a:chOff x="4600891" y="2537251"/>
            <a:chExt cx="2865122" cy="1774854"/>
          </a:xfrm>
        </p:grpSpPr>
        <p:pic>
          <p:nvPicPr>
            <p:cNvPr id="13" name="Picture 24" descr="cnt2296381.png"/>
            <p:cNvPicPr>
              <a:picLocks noChangeAspect="1"/>
            </p:cNvPicPr>
            <p:nvPr/>
          </p:nvPicPr>
          <p:blipFill>
            <a:blip r:embed="rId3" cstate="print">
              <a:duotone>
                <a:schemeClr val="accent2">
                  <a:shade val="45000"/>
                  <a:satMod val="135000"/>
                </a:schemeClr>
                <a:prstClr val="white"/>
              </a:duotone>
            </a:blip>
            <a:stretch>
              <a:fillRect/>
            </a:stretch>
          </p:blipFill>
          <p:spPr>
            <a:xfrm>
              <a:off x="4600891" y="2537251"/>
              <a:ext cx="2865122" cy="1774854"/>
            </a:xfrm>
            <a:prstGeom prst="rect">
              <a:avLst/>
            </a:prstGeom>
          </p:spPr>
        </p:pic>
        <p:sp>
          <p:nvSpPr>
            <p:cNvPr id="14" name="Rectangle 28"/>
            <p:cNvSpPr>
              <a:spLocks noChangeArrowheads="1"/>
            </p:cNvSpPr>
            <p:nvPr/>
          </p:nvSpPr>
          <p:spPr bwMode="auto">
            <a:xfrm>
              <a:off x="4848537" y="3101513"/>
              <a:ext cx="2285456" cy="646331"/>
            </a:xfrm>
            <a:prstGeom prst="rect">
              <a:avLst/>
            </a:prstGeom>
            <a:noFill/>
            <a:ln w="9525">
              <a:noFill/>
              <a:miter lim="800000"/>
              <a:headEnd/>
              <a:tailEnd/>
            </a:ln>
          </p:spPr>
          <p:txBody>
            <a:bodyPr wrap="square">
              <a:spAutoFit/>
            </a:bodyPr>
            <a:lstStyle/>
            <a:p>
              <a:pPr algn="ctr" defTabSz="228600"/>
              <a:r>
                <a:rPr lang="en-US" altLang="en-US" b="1" dirty="0">
                  <a:latin typeface="+mj-lt"/>
                </a:rPr>
                <a:t>Cloud Deployment Models</a:t>
              </a:r>
            </a:p>
          </p:txBody>
        </p:sp>
      </p:grpSp>
      <p:grpSp>
        <p:nvGrpSpPr>
          <p:cNvPr id="15" name="Group 20"/>
          <p:cNvGrpSpPr/>
          <p:nvPr/>
        </p:nvGrpSpPr>
        <p:grpSpPr>
          <a:xfrm>
            <a:off x="3637914" y="5355848"/>
            <a:ext cx="986120" cy="646113"/>
            <a:chOff x="3580151" y="5163343"/>
            <a:chExt cx="986120" cy="646113"/>
          </a:xfrm>
          <a:solidFill>
            <a:srgbClr val="F7941D"/>
          </a:solidFill>
        </p:grpSpPr>
        <p:sp>
          <p:nvSpPr>
            <p:cNvPr id="16" name="Rounded Rectangle 44"/>
            <p:cNvSpPr/>
            <p:nvPr/>
          </p:nvSpPr>
          <p:spPr bwMode="auto">
            <a:xfrm>
              <a:off x="3580151" y="5167633"/>
              <a:ext cx="986120" cy="637533"/>
            </a:xfrm>
            <a:prstGeom prst="roundRect">
              <a:avLst/>
            </a:prstGeom>
            <a:grp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7" name="TextBox 56"/>
            <p:cNvSpPr txBox="1">
              <a:spLocks noChangeArrowheads="1"/>
            </p:cNvSpPr>
            <p:nvPr/>
          </p:nvSpPr>
          <p:spPr bwMode="auto">
            <a:xfrm>
              <a:off x="3616011" y="5163343"/>
              <a:ext cx="914400" cy="646113"/>
            </a:xfrm>
            <a:prstGeom prst="rect">
              <a:avLst/>
            </a:prstGeom>
            <a:grpFill/>
            <a:ln w="9525">
              <a:noFill/>
              <a:miter lim="800000"/>
              <a:headEnd/>
              <a:tailEnd/>
            </a:ln>
          </p:spPr>
          <p:txBody>
            <a:bodyPr wrap="square">
              <a:spAutoFit/>
            </a:bodyPr>
            <a:lstStyle/>
            <a:p>
              <a:pPr algn="ctr" eaLnBrk="1" hangingPunct="1"/>
              <a:r>
                <a:rPr lang="en-US" altLang="en-US" b="1" dirty="0">
                  <a:latin typeface="+mj-lt"/>
                </a:rPr>
                <a:t>Hybrid cloud</a:t>
              </a:r>
            </a:p>
          </p:txBody>
        </p:sp>
      </p:grpSp>
      <p:sp>
        <p:nvSpPr>
          <p:cNvPr id="18" name="Rectangle 24"/>
          <p:cNvSpPr>
            <a:spLocks noChangeArrowheads="1"/>
          </p:cNvSpPr>
          <p:nvPr/>
        </p:nvSpPr>
        <p:spPr bwMode="auto">
          <a:xfrm>
            <a:off x="2047376" y="3953719"/>
            <a:ext cx="1556837" cy="369332"/>
          </a:xfrm>
          <a:prstGeom prst="rect">
            <a:avLst/>
          </a:prstGeom>
          <a:noFill/>
          <a:ln w="9525">
            <a:noFill/>
            <a:miter lim="800000"/>
            <a:headEnd/>
            <a:tailEnd/>
          </a:ln>
        </p:spPr>
        <p:txBody>
          <a:bodyPr wrap="none">
            <a:spAutoFit/>
          </a:bodyPr>
          <a:lstStyle/>
          <a:p>
            <a:pPr algn="ctr" eaLnBrk="1" hangingPunct="1"/>
            <a:r>
              <a:rPr lang="en-US" altLang="en-US" b="1" dirty="0">
                <a:latin typeface="+mj-lt"/>
              </a:rPr>
              <a:t>Public cloud</a:t>
            </a:r>
          </a:p>
        </p:txBody>
      </p:sp>
      <p:sp>
        <p:nvSpPr>
          <p:cNvPr id="19" name="TextBox 25"/>
          <p:cNvSpPr txBox="1">
            <a:spLocks noChangeArrowheads="1"/>
          </p:cNvSpPr>
          <p:nvPr/>
        </p:nvSpPr>
        <p:spPr bwMode="auto">
          <a:xfrm>
            <a:off x="8303077" y="3953548"/>
            <a:ext cx="1752600" cy="369332"/>
          </a:xfrm>
          <a:prstGeom prst="rect">
            <a:avLst/>
          </a:prstGeom>
          <a:solidFill>
            <a:srgbClr val="F7941D"/>
          </a:solidFill>
          <a:ln w="9525">
            <a:noFill/>
            <a:miter lim="800000"/>
            <a:headEnd/>
            <a:tailEnd/>
          </a:ln>
        </p:spPr>
        <p:txBody>
          <a:bodyPr wrap="square">
            <a:spAutoFit/>
          </a:bodyPr>
          <a:lstStyle/>
          <a:p>
            <a:pPr algn="ctr" eaLnBrk="1" hangingPunct="1"/>
            <a:r>
              <a:rPr lang="en-US" altLang="en-US" b="1" dirty="0">
                <a:latin typeface="+mj-lt"/>
              </a:rPr>
              <a:t>Private cloud</a:t>
            </a:r>
          </a:p>
        </p:txBody>
      </p:sp>
      <p:grpSp>
        <p:nvGrpSpPr>
          <p:cNvPr id="20" name="Group 16"/>
          <p:cNvGrpSpPr/>
          <p:nvPr/>
        </p:nvGrpSpPr>
        <p:grpSpPr>
          <a:xfrm>
            <a:off x="5289550" y="1018672"/>
            <a:ext cx="1609725" cy="1333500"/>
            <a:chOff x="5289550" y="762000"/>
            <a:chExt cx="1609725" cy="1333500"/>
          </a:xfrm>
        </p:grpSpPr>
        <p:pic>
          <p:nvPicPr>
            <p:cNvPr id="21" name="Picture 39"/>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5289550" y="762000"/>
              <a:ext cx="1609725" cy="1333500"/>
            </a:xfrm>
            <a:prstGeom prst="rect">
              <a:avLst/>
            </a:prstGeom>
          </p:spPr>
        </p:pic>
        <p:pic>
          <p:nvPicPr>
            <p:cNvPr id="22" name="Picture 33" descr="cnt204256.gif"/>
            <p:cNvPicPr>
              <a:picLocks noChangeAspect="1"/>
            </p:cNvPicPr>
            <p:nvPr/>
          </p:nvPicPr>
          <p:blipFill>
            <a:blip r:embed="rId5" cstate="print">
              <a:duotone>
                <a:prstClr val="black"/>
                <a:schemeClr val="tx2">
                  <a:tint val="45000"/>
                  <a:satMod val="400000"/>
                </a:schemeClr>
              </a:duotone>
            </a:blip>
            <a:stretch>
              <a:fillRect/>
            </a:stretch>
          </p:blipFill>
          <p:spPr>
            <a:xfrm>
              <a:off x="5769261" y="1037892"/>
              <a:ext cx="992110" cy="1044326"/>
            </a:xfrm>
            <a:prstGeom prst="rect">
              <a:avLst/>
            </a:prstGeom>
          </p:spPr>
        </p:pic>
      </p:grpSp>
      <p:grpSp>
        <p:nvGrpSpPr>
          <p:cNvPr id="23" name="Group 19"/>
          <p:cNvGrpSpPr/>
          <p:nvPr/>
        </p:nvGrpSpPr>
        <p:grpSpPr>
          <a:xfrm>
            <a:off x="4760912" y="5069304"/>
            <a:ext cx="2667000" cy="1219200"/>
            <a:chOff x="4682035" y="4876800"/>
            <a:chExt cx="2667000" cy="1219200"/>
          </a:xfrm>
        </p:grpSpPr>
        <p:sp>
          <p:nvSpPr>
            <p:cNvPr id="24" name="Rectangle 36"/>
            <p:cNvSpPr/>
            <p:nvPr/>
          </p:nvSpPr>
          <p:spPr bwMode="auto">
            <a:xfrm>
              <a:off x="4682035" y="4876800"/>
              <a:ext cx="2667000" cy="1219200"/>
            </a:xfrm>
            <a:prstGeom prst="rect">
              <a:avLst/>
            </a:prstGeom>
            <a:noFill/>
            <a:ln w="28575" cap="flat" cmpd="sng" algn="ctr">
              <a:solidFill>
                <a:srgbClr val="F7941D"/>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grpSp>
          <p:nvGrpSpPr>
            <p:cNvPr id="25" name="Group 18"/>
            <p:cNvGrpSpPr/>
            <p:nvPr/>
          </p:nvGrpSpPr>
          <p:grpSpPr>
            <a:xfrm>
              <a:off x="4863979" y="4984022"/>
              <a:ext cx="2303112" cy="1004756"/>
              <a:chOff x="4837210" y="4993225"/>
              <a:chExt cx="2303112" cy="1004756"/>
            </a:xfrm>
          </p:grpSpPr>
          <p:grpSp>
            <p:nvGrpSpPr>
              <p:cNvPr id="26" name="Group 49"/>
              <p:cNvGrpSpPr/>
              <p:nvPr/>
            </p:nvGrpSpPr>
            <p:grpSpPr>
              <a:xfrm>
                <a:off x="6020297" y="4993225"/>
                <a:ext cx="1120025" cy="1004756"/>
                <a:chOff x="2007710" y="2305050"/>
                <a:chExt cx="1609725" cy="1444057"/>
              </a:xfrm>
            </p:grpSpPr>
            <p:pic>
              <p:nvPicPr>
                <p:cNvPr id="30" name="Picture 5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2007710" y="2305050"/>
                  <a:ext cx="1609725" cy="1333500"/>
                </a:xfrm>
                <a:prstGeom prst="rect">
                  <a:avLst/>
                </a:prstGeom>
              </p:spPr>
            </p:pic>
            <p:pic>
              <p:nvPicPr>
                <p:cNvPr id="31" name="Picture 55"/>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322441" y="2720372"/>
                  <a:ext cx="1249823" cy="1028735"/>
                </a:xfrm>
                <a:prstGeom prst="rect">
                  <a:avLst/>
                </a:prstGeom>
              </p:spPr>
            </p:pic>
          </p:grpSp>
          <p:grpSp>
            <p:nvGrpSpPr>
              <p:cNvPr id="27" name="Group 17"/>
              <p:cNvGrpSpPr/>
              <p:nvPr/>
            </p:nvGrpSpPr>
            <p:grpSpPr>
              <a:xfrm>
                <a:off x="4837210" y="5033935"/>
                <a:ext cx="1114599" cy="923336"/>
                <a:chOff x="4837210" y="4993225"/>
                <a:chExt cx="1114599" cy="923336"/>
              </a:xfrm>
            </p:grpSpPr>
            <p:pic>
              <p:nvPicPr>
                <p:cNvPr id="28" name="Picture 45"/>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4837210" y="4993225"/>
                  <a:ext cx="1114599" cy="923336"/>
                </a:xfrm>
                <a:prstGeom prst="rect">
                  <a:avLst/>
                </a:prstGeom>
              </p:spPr>
            </p:pic>
            <p:pic>
              <p:nvPicPr>
                <p:cNvPr id="29" name="Picture 37" descr="cnt204941.gif"/>
                <p:cNvPicPr>
                  <a:picLocks noChangeAspect="1"/>
                </p:cNvPicPr>
                <p:nvPr/>
              </p:nvPicPr>
              <p:blipFill>
                <a:blip r:embed="rId7" cstate="print">
                  <a:duotone>
                    <a:prstClr val="black"/>
                    <a:schemeClr val="tx2">
                      <a:tint val="45000"/>
                      <a:satMod val="400000"/>
                    </a:schemeClr>
                  </a:duotone>
                </a:blip>
                <a:stretch>
                  <a:fillRect/>
                </a:stretch>
              </p:blipFill>
              <p:spPr>
                <a:xfrm>
                  <a:off x="5359582" y="5230974"/>
                  <a:ext cx="268448" cy="467971"/>
                </a:xfrm>
                <a:prstGeom prst="rect">
                  <a:avLst/>
                </a:prstGeom>
              </p:spPr>
            </p:pic>
          </p:grpSp>
        </p:grpSp>
      </p:grpSp>
      <p:sp>
        <p:nvSpPr>
          <p:cNvPr id="32" name="Down Arrow 53"/>
          <p:cNvSpPr/>
          <p:nvPr/>
        </p:nvSpPr>
        <p:spPr bwMode="auto">
          <a:xfrm rot="10800000">
            <a:off x="5942012" y="2215423"/>
            <a:ext cx="304800" cy="457200"/>
          </a:xfrm>
          <a:prstGeom prst="downArrow">
            <a:avLst/>
          </a:prstGeom>
          <a:solidFill>
            <a:srgbClr val="F7941D"/>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US" dirty="0">
              <a:latin typeface="Arial" pitchFamily="34" charset="0"/>
            </a:endParaRPr>
          </a:p>
        </p:txBody>
      </p:sp>
      <p:grpSp>
        <p:nvGrpSpPr>
          <p:cNvPr id="33" name="Group 10"/>
          <p:cNvGrpSpPr/>
          <p:nvPr/>
        </p:nvGrpSpPr>
        <p:grpSpPr>
          <a:xfrm>
            <a:off x="2007710" y="2497554"/>
            <a:ext cx="1609725" cy="1444057"/>
            <a:chOff x="2007710" y="2305050"/>
            <a:chExt cx="1609725" cy="1444057"/>
          </a:xfrm>
        </p:grpSpPr>
        <p:pic>
          <p:nvPicPr>
            <p:cNvPr id="34" name="Picture 6"/>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2007710" y="2305050"/>
              <a:ext cx="1609725" cy="1333500"/>
            </a:xfrm>
            <a:prstGeom prst="rect">
              <a:avLst/>
            </a:prstGeom>
          </p:spPr>
        </p:pic>
        <p:pic>
          <p:nvPicPr>
            <p:cNvPr id="35" name="Picture 5"/>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322441" y="2720372"/>
              <a:ext cx="1249823" cy="1028735"/>
            </a:xfrm>
            <a:prstGeom prst="rect">
              <a:avLst/>
            </a:prstGeom>
          </p:spPr>
        </p:pic>
      </p:grpSp>
      <p:grpSp>
        <p:nvGrpSpPr>
          <p:cNvPr id="36" name="Group 9"/>
          <p:cNvGrpSpPr/>
          <p:nvPr/>
        </p:nvGrpSpPr>
        <p:grpSpPr>
          <a:xfrm>
            <a:off x="8374515" y="2552832"/>
            <a:ext cx="1609725" cy="1333500"/>
            <a:chOff x="8445952" y="2305050"/>
            <a:chExt cx="1609725" cy="1333500"/>
          </a:xfrm>
        </p:grpSpPr>
        <p:pic>
          <p:nvPicPr>
            <p:cNvPr id="37" name="Picture 3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445952" y="2305050"/>
              <a:ext cx="1609725" cy="1333500"/>
            </a:xfrm>
            <a:prstGeom prst="rect">
              <a:avLst/>
            </a:prstGeom>
          </p:spPr>
        </p:pic>
        <p:pic>
          <p:nvPicPr>
            <p:cNvPr id="38" name="Picture 28" descr="cnt204941.gif"/>
            <p:cNvPicPr>
              <a:picLocks noChangeAspect="1"/>
            </p:cNvPicPr>
            <p:nvPr/>
          </p:nvPicPr>
          <p:blipFill>
            <a:blip r:embed="rId7" cstate="print">
              <a:duotone>
                <a:prstClr val="black"/>
                <a:schemeClr val="tx2">
                  <a:tint val="45000"/>
                  <a:satMod val="400000"/>
                </a:schemeClr>
              </a:duotone>
            </a:blip>
            <a:stretch>
              <a:fillRect/>
            </a:stretch>
          </p:blipFill>
          <p:spPr>
            <a:xfrm flipH="1">
              <a:off x="9264323" y="2768631"/>
              <a:ext cx="259080" cy="451640"/>
            </a:xfrm>
            <a:prstGeom prst="rect">
              <a:avLst/>
            </a:prstGeom>
          </p:spPr>
        </p:pic>
        <p:pic>
          <p:nvPicPr>
            <p:cNvPr id="39" name="Picture 7"/>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609012" y="2611714"/>
              <a:ext cx="848851" cy="1026836"/>
            </a:xfrm>
            <a:prstGeom prst="rect">
              <a:avLst/>
            </a:prstGeom>
          </p:spPr>
        </p:pic>
      </p:grpSp>
      <p:sp>
        <p:nvSpPr>
          <p:cNvPr id="3" name="Marcador de número de diapositiva 2"/>
          <p:cNvSpPr>
            <a:spLocks noGrp="1"/>
          </p:cNvSpPr>
          <p:nvPr>
            <p:ph type="sldNum" sz="quarter" idx="12"/>
          </p:nvPr>
        </p:nvSpPr>
        <p:spPr/>
        <p:txBody>
          <a:bodyPr/>
          <a:lstStyle/>
          <a:p>
            <a:fld id="{3F142242-9245-470F-9EB3-514B6C674675}" type="slidenum">
              <a:rPr lang="es-VE" smtClean="0"/>
              <a:pPr/>
              <a:t>416</a:t>
            </a:fld>
            <a:endParaRPr lang="es-VE" dirty="0"/>
          </a:p>
        </p:txBody>
      </p:sp>
    </p:spTree>
    <p:extLst>
      <p:ext uri="{BB962C8B-B14F-4D97-AF65-F5344CB8AC3E}">
        <p14:creationId xmlns:p14="http://schemas.microsoft.com/office/powerpoint/2010/main" val="77526221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Lesson Agenda</a:t>
            </a:r>
            <a:endParaRPr lang="es-VE" dirty="0"/>
          </a:p>
        </p:txBody>
      </p:sp>
      <p:sp>
        <p:nvSpPr>
          <p:cNvPr id="5" name="Marcador de contenido 4"/>
          <p:cNvSpPr>
            <a:spLocks noGrp="1"/>
          </p:cNvSpPr>
          <p:nvPr>
            <p:ph idx="1"/>
          </p:nvPr>
        </p:nvSpPr>
        <p:spPr/>
        <p:txBody>
          <a:bodyPr/>
          <a:lstStyle/>
          <a:p>
            <a:pPr lvl="1">
              <a:buClr>
                <a:srgbClr val="A6A6A6"/>
              </a:buClr>
              <a:defRPr/>
            </a:pPr>
            <a:r>
              <a:rPr lang="en-US" dirty="0">
                <a:solidFill>
                  <a:schemeClr val="tx1"/>
                </a:solidFill>
              </a:rPr>
              <a:t>Overview of Oracle Cloud</a:t>
            </a:r>
          </a:p>
          <a:p>
            <a:pPr lvl="1">
              <a:buClr>
                <a:srgbClr val="F7941D"/>
              </a:buClr>
              <a:defRPr/>
            </a:pPr>
            <a:r>
              <a:rPr lang="en-US" dirty="0"/>
              <a:t>Working with Oracle Database </a:t>
            </a:r>
            <a:r>
              <a:rPr lang="en-US" dirty="0" err="1"/>
              <a:t>Exadata</a:t>
            </a:r>
            <a:r>
              <a:rPr lang="en-US" dirty="0"/>
              <a:t> Express Cloud Service</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417</a:t>
            </a:fld>
            <a:endParaRPr lang="es-VE" dirty="0"/>
          </a:p>
        </p:txBody>
      </p:sp>
    </p:spTree>
    <p:extLst>
      <p:ext uri="{BB962C8B-B14F-4D97-AF65-F5344CB8AC3E}">
        <p14:creationId xmlns:p14="http://schemas.microsoft.com/office/powerpoint/2010/main" val="142441609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in </a:t>
            </a:r>
            <a:r>
              <a:rPr lang="en-US" dirty="0" err="1"/>
              <a:t>Exadata</a:t>
            </a:r>
            <a:r>
              <a:rPr lang="en-US" dirty="0"/>
              <a:t> Express?</a:t>
            </a:r>
            <a:endParaRPr lang="es-VE" dirty="0"/>
          </a:p>
        </p:txBody>
      </p:sp>
      <p:sp>
        <p:nvSpPr>
          <p:cNvPr id="3" name="Marcador de contenido 2"/>
          <p:cNvSpPr>
            <a:spLocks noGrp="1"/>
          </p:cNvSpPr>
          <p:nvPr>
            <p:ph idx="1"/>
          </p:nvPr>
        </p:nvSpPr>
        <p:spPr/>
        <p:txBody>
          <a:bodyPr/>
          <a:lstStyle/>
          <a:p>
            <a:pPr lvl="1"/>
            <a:r>
              <a:rPr lang="en-US" dirty="0"/>
              <a:t>A fully managed database service</a:t>
            </a:r>
          </a:p>
          <a:p>
            <a:pPr lvl="1"/>
            <a:r>
              <a:rPr lang="en-US" dirty="0"/>
              <a:t>Provides powerful yet elastic database cloud service for developers</a:t>
            </a:r>
          </a:p>
          <a:p>
            <a:pPr lvl="1"/>
            <a:r>
              <a:rPr lang="en-US" dirty="0"/>
              <a:t>Provides on-demand access to a shared pool of database resources</a:t>
            </a:r>
          </a:p>
          <a:p>
            <a:pPr lvl="1"/>
            <a:r>
              <a:rPr lang="en-US" dirty="0"/>
              <a:t>Comes with built-in tools for rapid application development</a:t>
            </a:r>
          </a:p>
          <a:p>
            <a:pPr lvl="2"/>
            <a:r>
              <a:rPr lang="en-US" dirty="0"/>
              <a:t>APEX for  web application development</a:t>
            </a:r>
          </a:p>
          <a:p>
            <a:pPr lvl="2"/>
            <a:r>
              <a:rPr lang="en-US" dirty="0"/>
              <a:t>Compatibility with clients such as SQL Developer, </a:t>
            </a:r>
            <a:r>
              <a:rPr lang="en-US" dirty="0" err="1"/>
              <a:t>SQLcl</a:t>
            </a:r>
            <a:r>
              <a:rPr lang="en-US" dirty="0"/>
              <a:t> </a:t>
            </a:r>
          </a:p>
          <a:p>
            <a:endParaRPr lang="es-VE" dirty="0"/>
          </a:p>
        </p:txBody>
      </p:sp>
      <p:sp>
        <p:nvSpPr>
          <p:cNvPr id="4" name="Marcador de número de diapositiva 3"/>
          <p:cNvSpPr>
            <a:spLocks noGrp="1"/>
          </p:cNvSpPr>
          <p:nvPr>
            <p:ph type="sldNum" sz="quarter" idx="12"/>
          </p:nvPr>
        </p:nvSpPr>
        <p:spPr/>
        <p:txBody>
          <a:bodyPr/>
          <a:lstStyle/>
          <a:p>
            <a:fld id="{3F142242-9245-470F-9EB3-514B6C674675}" type="slidenum">
              <a:rPr lang="es-VE" smtClean="0"/>
              <a:pPr/>
              <a:t>418</a:t>
            </a:fld>
            <a:endParaRPr lang="es-VE" dirty="0"/>
          </a:p>
        </p:txBody>
      </p:sp>
    </p:spTree>
    <p:extLst>
      <p:ext uri="{BB962C8B-B14F-4D97-AF65-F5344CB8AC3E}">
        <p14:creationId xmlns:p14="http://schemas.microsoft.com/office/powerpoint/2010/main" val="166543408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Exadata</a:t>
            </a:r>
            <a:r>
              <a:rPr lang="en-US" dirty="0"/>
              <a:t> Express for Users</a:t>
            </a:r>
            <a:endParaRPr lang="es-VE" dirty="0"/>
          </a:p>
        </p:txBody>
      </p:sp>
      <p:sp>
        <p:nvSpPr>
          <p:cNvPr id="3" name="Marcador de contenido 2"/>
          <p:cNvSpPr>
            <a:spLocks noGrp="1"/>
          </p:cNvSpPr>
          <p:nvPr>
            <p:ph idx="1"/>
          </p:nvPr>
        </p:nvSpPr>
        <p:spPr/>
        <p:txBody>
          <a:bodyPr/>
          <a:lstStyle/>
          <a:p>
            <a:pPr lvl="1"/>
            <a:r>
              <a:rPr lang="en-US" dirty="0"/>
              <a:t>Oracle manages the service as multiple Container databases(CDBs), also known as database pods</a:t>
            </a:r>
          </a:p>
          <a:p>
            <a:pPr lvl="1"/>
            <a:r>
              <a:rPr lang="en-US" dirty="0"/>
              <a:t>Each CDB can accommodate </a:t>
            </a:r>
            <a:r>
              <a:rPr lang="en-US" dirty="0" err="1"/>
              <a:t>upto</a:t>
            </a:r>
            <a:r>
              <a:rPr lang="en-US" dirty="0"/>
              <a:t> 1000 Pluggable databases(PDBs). </a:t>
            </a:r>
          </a:p>
          <a:p>
            <a:pPr lvl="1"/>
            <a:r>
              <a:rPr lang="en-US" dirty="0"/>
              <a:t>Each user is provisioned with a PDB on subscribing to the service, where the user can create several schemas.</a:t>
            </a:r>
          </a:p>
          <a:p>
            <a:endParaRPr lang="es-VE" dirty="0"/>
          </a:p>
        </p:txBody>
      </p:sp>
      <p:sp>
        <p:nvSpPr>
          <p:cNvPr id="4" name="Marcador de número de diapositiva 3"/>
          <p:cNvSpPr>
            <a:spLocks noGrp="1"/>
          </p:cNvSpPr>
          <p:nvPr>
            <p:ph type="sldNum" sz="quarter" idx="12"/>
          </p:nvPr>
        </p:nvSpPr>
        <p:spPr/>
        <p:txBody>
          <a:bodyPr/>
          <a:lstStyle/>
          <a:p>
            <a:fld id="{3F142242-9245-470F-9EB3-514B6C674675}" type="slidenum">
              <a:rPr lang="es-VE" smtClean="0"/>
              <a:pPr/>
              <a:t>419</a:t>
            </a:fld>
            <a:endParaRPr lang="es-VE" dirty="0"/>
          </a:p>
        </p:txBody>
      </p:sp>
    </p:spTree>
    <p:extLst>
      <p:ext uri="{BB962C8B-B14F-4D97-AF65-F5344CB8AC3E}">
        <p14:creationId xmlns:p14="http://schemas.microsoft.com/office/powerpoint/2010/main" val="2536376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Basic </a:t>
            </a:r>
            <a:r>
              <a:rPr lang="en-US">
                <a:latin typeface="Courier New"/>
                <a:ea typeface="Courier New"/>
                <a:cs typeface="Courier New"/>
                <a:sym typeface="Courier New"/>
              </a:rPr>
              <a:t>SELECT</a:t>
            </a:r>
            <a:r>
              <a:rPr lang="en-US"/>
              <a:t> Statement</a:t>
            </a:r>
            <a:endParaRPr/>
          </a:p>
        </p:txBody>
      </p:sp>
      <p:sp>
        <p:nvSpPr>
          <p:cNvPr id="928" name="Google Shape;928;p5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latin typeface="Courier New"/>
                <a:ea typeface="Courier New"/>
                <a:cs typeface="Courier New"/>
                <a:sym typeface="Courier New"/>
              </a:rPr>
              <a:t>SELECT</a:t>
            </a:r>
            <a:r>
              <a:rPr lang="en-US"/>
              <a:t> identifies the columns to be displayed.</a:t>
            </a: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FROM</a:t>
            </a:r>
            <a:r>
              <a:rPr lang="en-US"/>
              <a:t> identifies the table containing those columns.</a:t>
            </a:r>
            <a:endParaRPr/>
          </a:p>
          <a:p>
            <a:pPr marL="228600" lvl="0" indent="-25400" algn="l" rtl="0">
              <a:lnSpc>
                <a:spcPct val="90000"/>
              </a:lnSpc>
              <a:spcBef>
                <a:spcPts val="1000"/>
              </a:spcBef>
              <a:spcAft>
                <a:spcPts val="0"/>
              </a:spcAft>
              <a:buClr>
                <a:schemeClr val="dk1"/>
              </a:buClr>
              <a:buSzPts val="3200"/>
              <a:buNone/>
            </a:pPr>
            <a:endParaRPr/>
          </a:p>
        </p:txBody>
      </p:sp>
      <p:sp>
        <p:nvSpPr>
          <p:cNvPr id="929" name="Google Shape;929;p57"/>
          <p:cNvSpPr/>
          <p:nvPr/>
        </p:nvSpPr>
        <p:spPr>
          <a:xfrm>
            <a:off x="9814848" y="4191000"/>
            <a:ext cx="1751838" cy="1905000"/>
          </a:xfrm>
          <a:prstGeom prst="roundRect">
            <a:avLst>
              <a:gd name="adj" fmla="val 16667"/>
            </a:avLst>
          </a:prstGeom>
          <a:gradFill>
            <a:gsLst>
              <a:gs pos="0">
                <a:schemeClr val="lt1"/>
              </a:gs>
              <a:gs pos="9000">
                <a:schemeClr val="lt1"/>
              </a:gs>
              <a:gs pos="44000">
                <a:srgbClr val="F2F2F2"/>
              </a:gs>
              <a:gs pos="61000">
                <a:srgbClr val="F2F2F2"/>
              </a:gs>
              <a:gs pos="97000">
                <a:schemeClr val="lt1"/>
              </a:gs>
              <a:gs pos="100000">
                <a:schemeClr val="lt1"/>
              </a:gs>
            </a:gsLst>
            <a:lin ang="5400000" scaled="0"/>
          </a:gradFill>
          <a:ln w="2857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930" name="Google Shape;930;p57"/>
          <p:cNvSpPr/>
          <p:nvPr/>
        </p:nvSpPr>
        <p:spPr>
          <a:xfrm>
            <a:off x="3147344" y="2931617"/>
            <a:ext cx="589413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*|{[DISTINCT] </a:t>
            </a:r>
            <a:r>
              <a:rPr lang="en-US" sz="1800" b="1" i="1">
                <a:solidFill>
                  <a:srgbClr val="474747"/>
                </a:solidFill>
                <a:latin typeface="Courier New"/>
                <a:ea typeface="Courier New"/>
                <a:cs typeface="Courier New"/>
                <a:sym typeface="Courier New"/>
              </a:rPr>
              <a:t>column </a:t>
            </a:r>
            <a:r>
              <a:rPr lang="en-US" sz="1800" b="1">
                <a:solidFill>
                  <a:srgbClr val="474747"/>
                </a:solidFill>
                <a:latin typeface="Courier New"/>
                <a:ea typeface="Courier New"/>
                <a:cs typeface="Courier New"/>
                <a:sym typeface="Courier New"/>
              </a:rPr>
              <a:t>[</a:t>
            </a:r>
            <a:r>
              <a:rPr lang="en-US" sz="1800" b="1" i="1">
                <a:solidFill>
                  <a:srgbClr val="474747"/>
                </a:solidFill>
                <a:latin typeface="Courier New"/>
                <a:ea typeface="Courier New"/>
                <a:cs typeface="Courier New"/>
                <a:sym typeface="Courier New"/>
              </a:rPr>
              <a:t>alias</a:t>
            </a:r>
            <a:r>
              <a:rPr lang="en-US" sz="1800" b="1">
                <a:solidFill>
                  <a:srgbClr val="474747"/>
                </a:solidFill>
                <a:latin typeface="Courier New"/>
                <a:ea typeface="Courier New"/>
                <a:cs typeface="Courier New"/>
                <a:sym typeface="Courier New"/>
              </a:rPr>
              <a:t>],...}</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a:t>
            </a:r>
            <a:r>
              <a:rPr lang="en-US" sz="1800" b="1" i="1">
                <a:solidFill>
                  <a:srgbClr val="474747"/>
                </a:solidFill>
                <a:latin typeface="Courier New"/>
                <a:ea typeface="Courier New"/>
                <a:cs typeface="Courier New"/>
                <a:sym typeface="Courier New"/>
              </a:rPr>
              <a:t>table</a:t>
            </a:r>
            <a:r>
              <a:rPr lang="en-US" sz="1800" b="1">
                <a:solidFill>
                  <a:srgbClr val="474747"/>
                </a:solidFill>
                <a:latin typeface="Courier New"/>
                <a:ea typeface="Courier New"/>
                <a:cs typeface="Courier New"/>
                <a:sym typeface="Courier New"/>
              </a:rPr>
              <a:t>;</a:t>
            </a:r>
            <a:endParaRPr sz="1800">
              <a:solidFill>
                <a:srgbClr val="000000"/>
              </a:solidFill>
              <a:latin typeface="Calibri"/>
              <a:ea typeface="Calibri"/>
              <a:cs typeface="Calibri"/>
              <a:sym typeface="Calibri"/>
            </a:endParaRPr>
          </a:p>
          <a:p>
            <a:pPr marL="2437973" marR="0" lvl="4" indent="0" algn="l" rtl="0">
              <a:spcBef>
                <a:spcPts val="0"/>
              </a:spcBef>
              <a:spcAft>
                <a:spcPts val="0"/>
              </a:spcAft>
              <a:buNone/>
            </a:pPr>
            <a:endParaRPr sz="1800" b="1" i="0" u="none" strike="noStrike" cap="none">
              <a:solidFill>
                <a:srgbClr val="474747"/>
              </a:solidFill>
              <a:latin typeface="Courier New"/>
              <a:ea typeface="Courier New"/>
              <a:cs typeface="Courier New"/>
              <a:sym typeface="Courier New"/>
            </a:endParaRPr>
          </a:p>
        </p:txBody>
      </p:sp>
      <p:sp>
        <p:nvSpPr>
          <p:cNvPr id="931" name="Google Shape;931;p57"/>
          <p:cNvSpPr txBox="1"/>
          <p:nvPr/>
        </p:nvSpPr>
        <p:spPr>
          <a:xfrm>
            <a:off x="6564803" y="4949309"/>
            <a:ext cx="2514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Selecting from a table</a:t>
            </a:r>
            <a:endParaRPr sz="1800">
              <a:solidFill>
                <a:srgbClr val="000000"/>
              </a:solidFill>
              <a:latin typeface="Arial"/>
              <a:ea typeface="Arial"/>
              <a:cs typeface="Arial"/>
              <a:sym typeface="Arial"/>
            </a:endParaRPr>
          </a:p>
        </p:txBody>
      </p:sp>
      <p:pic>
        <p:nvPicPr>
          <p:cNvPr id="932" name="Google Shape;932;p57" descr="D:\Projects\SQL_Workshop_12cR2\OU Graphics\Batch 1 SQL course icons\Batch 1 SQL course icons\2_SQL_Query.png"/>
          <p:cNvPicPr preferRelativeResize="0"/>
          <p:nvPr/>
        </p:nvPicPr>
        <p:blipFill rotWithShape="1">
          <a:blip r:embed="rId3">
            <a:alphaModFix/>
          </a:blip>
          <a:srcRect/>
          <a:stretch/>
        </p:blipFill>
        <p:spPr>
          <a:xfrm>
            <a:off x="10133012" y="4343400"/>
            <a:ext cx="1266825" cy="1581150"/>
          </a:xfrm>
          <a:prstGeom prst="rect">
            <a:avLst/>
          </a:prstGeom>
          <a:noFill/>
          <a:ln>
            <a:noFill/>
          </a:ln>
        </p:spPr>
      </p:pic>
      <p:cxnSp>
        <p:nvCxnSpPr>
          <p:cNvPr id="933" name="Google Shape;933;p57"/>
          <p:cNvCxnSpPr>
            <a:endCxn id="929" idx="1"/>
          </p:cNvCxnSpPr>
          <p:nvPr/>
        </p:nvCxnSpPr>
        <p:spPr>
          <a:xfrm>
            <a:off x="8913948" y="5143500"/>
            <a:ext cx="900900" cy="0"/>
          </a:xfrm>
          <a:prstGeom prst="straightConnector1">
            <a:avLst/>
          </a:prstGeom>
          <a:noFill/>
          <a:ln w="28575" cap="flat" cmpd="sng">
            <a:solidFill>
              <a:srgbClr val="F7941D"/>
            </a:solidFill>
            <a:prstDash val="solid"/>
            <a:round/>
            <a:headEnd type="none" w="sm" len="sm"/>
            <a:tailEnd type="triangle" w="lg" len="lg"/>
          </a:ln>
        </p:spPr>
      </p:cxnSp>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Exadata</a:t>
            </a:r>
            <a:r>
              <a:rPr lang="en-US" dirty="0"/>
              <a:t> Express for Users</a:t>
            </a:r>
            <a:endParaRPr lang="es-VE" dirty="0"/>
          </a:p>
        </p:txBody>
      </p:sp>
      <p:sp>
        <p:nvSpPr>
          <p:cNvPr id="3" name="Marcador de contenido 2"/>
          <p:cNvSpPr>
            <a:spLocks noGrp="1"/>
          </p:cNvSpPr>
          <p:nvPr>
            <p:ph idx="1"/>
          </p:nvPr>
        </p:nvSpPr>
        <p:spPr/>
        <p:txBody>
          <a:bodyPr/>
          <a:lstStyle/>
          <a:p>
            <a:endParaRPr lang="es-VE" dirty="0"/>
          </a:p>
        </p:txBody>
      </p:sp>
      <p:pic>
        <p:nvPicPr>
          <p:cNvPr id="4" name="Picture 3" descr="PDB.png"/>
          <p:cNvPicPr>
            <a:picLocks noChangeAspect="1"/>
          </p:cNvPicPr>
          <p:nvPr/>
        </p:nvPicPr>
        <p:blipFill>
          <a:blip r:embed="rId3" cstate="print"/>
          <a:stretch>
            <a:fillRect/>
          </a:stretch>
        </p:blipFill>
        <p:spPr>
          <a:xfrm>
            <a:off x="3874635" y="1222701"/>
            <a:ext cx="5115045" cy="4902385"/>
          </a:xfrm>
          <a:prstGeom prst="rect">
            <a:avLst/>
          </a:prstGeom>
          <a:ln w="28575">
            <a:solidFill>
              <a:srgbClr val="F7941D"/>
            </a:solidFill>
          </a:ln>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420</a:t>
            </a:fld>
            <a:endParaRPr lang="es-VE" dirty="0"/>
          </a:p>
        </p:txBody>
      </p:sp>
    </p:spTree>
    <p:extLst>
      <p:ext uri="{BB962C8B-B14F-4D97-AF65-F5344CB8AC3E}">
        <p14:creationId xmlns:p14="http://schemas.microsoft.com/office/powerpoint/2010/main" val="369405239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3600" dirty="0" err="1"/>
              <a:t>Exadata</a:t>
            </a:r>
            <a:r>
              <a:rPr lang="en-US" sz="3600" dirty="0"/>
              <a:t> Express for Developers</a:t>
            </a:r>
            <a:endParaRPr lang="es-VE" sz="3600" dirty="0"/>
          </a:p>
        </p:txBody>
      </p:sp>
      <p:sp>
        <p:nvSpPr>
          <p:cNvPr id="3" name="Marcador de contenido 2"/>
          <p:cNvSpPr>
            <a:spLocks noGrp="1"/>
          </p:cNvSpPr>
          <p:nvPr>
            <p:ph idx="1"/>
          </p:nvPr>
        </p:nvSpPr>
        <p:spPr/>
        <p:txBody>
          <a:bodyPr/>
          <a:lstStyle/>
          <a:p>
            <a:pPr lvl="1"/>
            <a:r>
              <a:rPr lang="en-US" dirty="0"/>
              <a:t>Developers can connect with a wide range of data sources for their applications</a:t>
            </a:r>
          </a:p>
          <a:p>
            <a:pPr lvl="2"/>
            <a:r>
              <a:rPr lang="en-US" dirty="0"/>
              <a:t>JSON Document Storage</a:t>
            </a:r>
          </a:p>
          <a:p>
            <a:pPr lvl="2"/>
            <a:r>
              <a:rPr lang="en-US" dirty="0"/>
              <a:t>Document Style data access</a:t>
            </a:r>
          </a:p>
          <a:p>
            <a:pPr lvl="2"/>
            <a:r>
              <a:rPr lang="en-US" dirty="0"/>
              <a:t>Oracle Rest Data Services</a:t>
            </a:r>
          </a:p>
          <a:p>
            <a:endParaRPr lang="es-VE" dirty="0"/>
          </a:p>
        </p:txBody>
      </p:sp>
      <p:pic>
        <p:nvPicPr>
          <p:cNvPr id="4" name="Picture 4" descr="Exadata5.png"/>
          <p:cNvPicPr>
            <a:picLocks noChangeAspect="1"/>
          </p:cNvPicPr>
          <p:nvPr/>
        </p:nvPicPr>
        <p:blipFill>
          <a:blip r:embed="rId3" cstate="print"/>
          <a:stretch>
            <a:fillRect/>
          </a:stretch>
        </p:blipFill>
        <p:spPr>
          <a:xfrm>
            <a:off x="6420662" y="2069434"/>
            <a:ext cx="5462758" cy="3962400"/>
          </a:xfrm>
          <a:prstGeom prst="rect">
            <a:avLst/>
          </a:prstGeom>
          <a:ln w="28575">
            <a:solidFill>
              <a:srgbClr val="F7941D"/>
            </a:solidFill>
          </a:ln>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421</a:t>
            </a:fld>
            <a:endParaRPr lang="es-VE" dirty="0"/>
          </a:p>
        </p:txBody>
      </p:sp>
    </p:spTree>
    <p:extLst>
      <p:ext uri="{BB962C8B-B14F-4D97-AF65-F5344CB8AC3E}">
        <p14:creationId xmlns:p14="http://schemas.microsoft.com/office/powerpoint/2010/main" val="4773473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800" dirty="0"/>
              <a:t>Getting Started with </a:t>
            </a:r>
            <a:r>
              <a:rPr lang="en-US" sz="4800" dirty="0" err="1"/>
              <a:t>Exadata</a:t>
            </a:r>
            <a:r>
              <a:rPr lang="en-US" sz="4800" dirty="0"/>
              <a:t> Express</a:t>
            </a:r>
            <a:endParaRPr lang="es-VE" sz="4800" dirty="0"/>
          </a:p>
        </p:txBody>
      </p:sp>
      <p:sp>
        <p:nvSpPr>
          <p:cNvPr id="3" name="Marcador de contenido 2"/>
          <p:cNvSpPr>
            <a:spLocks noGrp="1"/>
          </p:cNvSpPr>
          <p:nvPr>
            <p:ph idx="1"/>
          </p:nvPr>
        </p:nvSpPr>
        <p:spPr/>
        <p:txBody>
          <a:bodyPr/>
          <a:lstStyle/>
          <a:p>
            <a:pPr marL="548640" lvl="1" indent="-457200">
              <a:buFont typeface="+mj-lt"/>
              <a:buAutoNum type="arabicPeriod"/>
            </a:pPr>
            <a:r>
              <a:rPr lang="en-US" dirty="0"/>
              <a:t>Purchase a subscription.</a:t>
            </a:r>
          </a:p>
          <a:p>
            <a:pPr marL="548640" lvl="1" indent="-457200">
              <a:buFont typeface="+mj-lt"/>
              <a:buAutoNum type="arabicPeriod"/>
            </a:pPr>
            <a:r>
              <a:rPr lang="en-US" dirty="0"/>
              <a:t>Activate and verify the service.</a:t>
            </a:r>
          </a:p>
          <a:p>
            <a:pPr marL="548640" lvl="1" indent="-457200">
              <a:buFont typeface="+mj-lt"/>
              <a:buAutoNum type="arabicPeriod"/>
            </a:pPr>
            <a:r>
              <a:rPr lang="en-US" dirty="0"/>
              <a:t>Verify activation.</a:t>
            </a:r>
          </a:p>
          <a:p>
            <a:pPr marL="548640" lvl="1" indent="-457200">
              <a:buFont typeface="+mj-lt"/>
              <a:buAutoNum type="arabicPeriod"/>
            </a:pPr>
            <a:r>
              <a:rPr lang="en-US" dirty="0"/>
              <a:t>Learn about users and roles.</a:t>
            </a:r>
          </a:p>
          <a:p>
            <a:pPr marL="548640" lvl="1" indent="-457200">
              <a:buFont typeface="+mj-lt"/>
              <a:buAutoNum type="arabicPeriod"/>
            </a:pPr>
            <a:r>
              <a:rPr lang="en-US" dirty="0"/>
              <a:t>Create accounts for your users and assign them appropriate privileges and roles.</a:t>
            </a:r>
          </a:p>
          <a:p>
            <a:pPr marL="548640" lvl="1" indent="-457200">
              <a:buFont typeface="+mj-lt"/>
              <a:buAutoNum type="arabicPeriod"/>
            </a:pPr>
            <a:r>
              <a:rPr lang="en-US" dirty="0"/>
              <a:t>Set the password for the database user authorized to perform administrative tasks for your service (PDB_ADMIN).</a:t>
            </a:r>
          </a:p>
          <a:p>
            <a:endParaRPr lang="es-VE" dirty="0"/>
          </a:p>
        </p:txBody>
      </p:sp>
      <p:sp>
        <p:nvSpPr>
          <p:cNvPr id="4" name="Marcador de número de diapositiva 3"/>
          <p:cNvSpPr>
            <a:spLocks noGrp="1"/>
          </p:cNvSpPr>
          <p:nvPr>
            <p:ph type="sldNum" sz="quarter" idx="12"/>
          </p:nvPr>
        </p:nvSpPr>
        <p:spPr/>
        <p:txBody>
          <a:bodyPr/>
          <a:lstStyle/>
          <a:p>
            <a:fld id="{3F142242-9245-470F-9EB3-514B6C674675}" type="slidenum">
              <a:rPr lang="es-VE" smtClean="0"/>
              <a:pPr/>
              <a:t>422</a:t>
            </a:fld>
            <a:endParaRPr lang="es-VE" dirty="0"/>
          </a:p>
        </p:txBody>
      </p:sp>
    </p:spTree>
    <p:extLst>
      <p:ext uri="{BB962C8B-B14F-4D97-AF65-F5344CB8AC3E}">
        <p14:creationId xmlns:p14="http://schemas.microsoft.com/office/powerpoint/2010/main" val="38936909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800" dirty="0"/>
              <a:t>Getting Started with </a:t>
            </a:r>
            <a:r>
              <a:rPr lang="en-US" sz="4800" dirty="0" err="1"/>
              <a:t>Exadata</a:t>
            </a:r>
            <a:r>
              <a:rPr lang="en-US" sz="4800" dirty="0"/>
              <a:t> Express</a:t>
            </a:r>
            <a:endParaRPr lang="es-VE" sz="4800" dirty="0"/>
          </a:p>
        </p:txBody>
      </p:sp>
      <p:sp>
        <p:nvSpPr>
          <p:cNvPr id="3" name="Marcador de contenido 2"/>
          <p:cNvSpPr>
            <a:spLocks noGrp="1"/>
          </p:cNvSpPr>
          <p:nvPr>
            <p:ph idx="1"/>
          </p:nvPr>
        </p:nvSpPr>
        <p:spPr/>
        <p:txBody>
          <a:bodyPr/>
          <a:lstStyle/>
          <a:p>
            <a:r>
              <a:rPr lang="en-US" b="1" dirty="0"/>
              <a:t>Note: </a:t>
            </a:r>
            <a:r>
              <a:rPr lang="en-US" dirty="0"/>
              <a:t>You can refer to Using Oracle Database </a:t>
            </a:r>
            <a:r>
              <a:rPr lang="en-US" dirty="0" err="1"/>
              <a:t>Exadata</a:t>
            </a:r>
            <a:r>
              <a:rPr lang="en-US" dirty="0"/>
              <a:t> Express Cloud Service (</a:t>
            </a:r>
            <a:r>
              <a:rPr lang="en-US" dirty="0">
                <a:hlinkClick r:id="rId3"/>
              </a:rPr>
              <a:t>https://docs.oracle.com/cloud/latest/exadataexpress-cloud/CSDBP/toc.htm</a:t>
            </a:r>
            <a:r>
              <a:rPr lang="en-US" dirty="0"/>
              <a:t>) for details on the subscription process.</a:t>
            </a:r>
          </a:p>
          <a:p>
            <a:endParaRPr lang="es-VE" dirty="0"/>
          </a:p>
        </p:txBody>
      </p:sp>
      <p:sp>
        <p:nvSpPr>
          <p:cNvPr id="4" name="Marcador de número de diapositiva 3"/>
          <p:cNvSpPr>
            <a:spLocks noGrp="1"/>
          </p:cNvSpPr>
          <p:nvPr>
            <p:ph type="sldNum" sz="quarter" idx="12"/>
          </p:nvPr>
        </p:nvSpPr>
        <p:spPr/>
        <p:txBody>
          <a:bodyPr/>
          <a:lstStyle/>
          <a:p>
            <a:fld id="{3F142242-9245-470F-9EB3-514B6C674675}" type="slidenum">
              <a:rPr lang="es-VE" smtClean="0"/>
              <a:pPr/>
              <a:t>423</a:t>
            </a:fld>
            <a:endParaRPr lang="es-VE" dirty="0"/>
          </a:p>
        </p:txBody>
      </p:sp>
    </p:spTree>
    <p:extLst>
      <p:ext uri="{BB962C8B-B14F-4D97-AF65-F5344CB8AC3E}">
        <p14:creationId xmlns:p14="http://schemas.microsoft.com/office/powerpoint/2010/main" val="247549088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800" dirty="0"/>
              <a:t>Oracle </a:t>
            </a:r>
            <a:r>
              <a:rPr lang="en-US" sz="4800" dirty="0" err="1"/>
              <a:t>Exadata</a:t>
            </a:r>
            <a:r>
              <a:rPr lang="en-US" sz="4800" dirty="0"/>
              <a:t> Express Cloud Service</a:t>
            </a:r>
            <a:endParaRPr lang="es-VE" sz="4800" dirty="0"/>
          </a:p>
        </p:txBody>
      </p:sp>
      <p:sp>
        <p:nvSpPr>
          <p:cNvPr id="3" name="Marcador de contenido 2"/>
          <p:cNvSpPr>
            <a:spLocks noGrp="1"/>
          </p:cNvSpPr>
          <p:nvPr>
            <p:ph idx="1"/>
          </p:nvPr>
        </p:nvSpPr>
        <p:spPr/>
        <p:txBody>
          <a:bodyPr/>
          <a:lstStyle/>
          <a:p>
            <a:pPr marL="0" indent="0">
              <a:buNone/>
            </a:pPr>
            <a:r>
              <a:rPr lang="en-US" dirty="0"/>
              <a:t>You can refer to Working with Oracle Database </a:t>
            </a:r>
            <a:r>
              <a:rPr lang="en-US" dirty="0" err="1"/>
              <a:t>Exadata</a:t>
            </a:r>
            <a:r>
              <a:rPr lang="en-US" dirty="0"/>
              <a:t> Express Cloud Service</a:t>
            </a:r>
            <a:r>
              <a:rPr lang="en-US" dirty="0">
                <a:hlinkClick r:id="rId3"/>
              </a:rPr>
              <a:t>  </a:t>
            </a:r>
            <a:r>
              <a:rPr lang="en-US" dirty="0"/>
              <a:t> (</a:t>
            </a:r>
            <a:r>
              <a:rPr lang="en-US" dirty="0">
                <a:hlinkClick r:id="rId3"/>
              </a:rPr>
              <a:t>http://oukc.oracle.com/public/redir.html?type=player&amp;offid=1984115860</a:t>
            </a:r>
            <a:r>
              <a:rPr lang="en-US" dirty="0"/>
              <a:t>) to gain an introduction to the service and its features.</a:t>
            </a:r>
          </a:p>
          <a:p>
            <a:pPr marL="0" indent="0">
              <a:buNone/>
            </a:pPr>
            <a:endParaRPr lang="es-VE" dirty="0"/>
          </a:p>
        </p:txBody>
      </p:sp>
      <p:sp>
        <p:nvSpPr>
          <p:cNvPr id="4" name="Marcador de número de diapositiva 3"/>
          <p:cNvSpPr>
            <a:spLocks noGrp="1"/>
          </p:cNvSpPr>
          <p:nvPr>
            <p:ph type="sldNum" sz="quarter" idx="12"/>
          </p:nvPr>
        </p:nvSpPr>
        <p:spPr/>
        <p:txBody>
          <a:bodyPr/>
          <a:lstStyle/>
          <a:p>
            <a:fld id="{3F142242-9245-470F-9EB3-514B6C674675}" type="slidenum">
              <a:rPr lang="es-VE" smtClean="0"/>
              <a:pPr/>
              <a:t>424</a:t>
            </a:fld>
            <a:endParaRPr lang="es-VE" dirty="0"/>
          </a:p>
        </p:txBody>
      </p:sp>
    </p:spTree>
    <p:extLst>
      <p:ext uri="{BB962C8B-B14F-4D97-AF65-F5344CB8AC3E}">
        <p14:creationId xmlns:p14="http://schemas.microsoft.com/office/powerpoint/2010/main" val="9280658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800" dirty="0"/>
              <a:t>Getting Started with </a:t>
            </a:r>
            <a:r>
              <a:rPr lang="en-US" sz="4800" dirty="0" err="1"/>
              <a:t>Exadata</a:t>
            </a:r>
            <a:r>
              <a:rPr lang="en-US" sz="4800" dirty="0"/>
              <a:t> Express</a:t>
            </a:r>
            <a:endParaRPr lang="es-VE" sz="4800" dirty="0"/>
          </a:p>
        </p:txBody>
      </p:sp>
      <p:sp>
        <p:nvSpPr>
          <p:cNvPr id="3" name="Marcador de contenido 2"/>
          <p:cNvSpPr>
            <a:spLocks noGrp="1"/>
          </p:cNvSpPr>
          <p:nvPr>
            <p:ph idx="1"/>
          </p:nvPr>
        </p:nvSpPr>
        <p:spPr/>
        <p:txBody>
          <a:bodyPr/>
          <a:lstStyle/>
          <a:p>
            <a:pPr lvl="1"/>
            <a:r>
              <a:rPr lang="en-US" dirty="0"/>
              <a:t>On signing into the service, you get access to the dashboard.</a:t>
            </a:r>
          </a:p>
          <a:p>
            <a:pPr lvl="1"/>
            <a:r>
              <a:rPr lang="en-US" dirty="0"/>
              <a:t>Dashboard allows you to create database instances and users.</a:t>
            </a:r>
          </a:p>
          <a:p>
            <a:pPr lvl="1"/>
            <a:r>
              <a:rPr lang="en-US" dirty="0"/>
              <a:t>The number of instances you create is limited by the amount of resources you have access to. </a:t>
            </a:r>
          </a:p>
          <a:p>
            <a:endParaRPr lang="es-VE" dirty="0"/>
          </a:p>
        </p:txBody>
      </p:sp>
      <p:pic>
        <p:nvPicPr>
          <p:cNvPr id="4" name="Content Placeholder 8" descr="Exadata6.png"/>
          <p:cNvPicPr>
            <a:picLocks noChangeAspect="1"/>
          </p:cNvPicPr>
          <p:nvPr/>
        </p:nvPicPr>
        <p:blipFill>
          <a:blip r:embed="rId3" cstate="print"/>
          <a:stretch>
            <a:fillRect/>
          </a:stretch>
        </p:blipFill>
        <p:spPr>
          <a:xfrm>
            <a:off x="6005689" y="2966601"/>
            <a:ext cx="5943600" cy="3403600"/>
          </a:xfrm>
          <a:prstGeom prst="rect">
            <a:avLst/>
          </a:prstGeom>
          <a:ln w="28575">
            <a:solidFill>
              <a:srgbClr val="F7941D"/>
            </a:solidFill>
          </a:ln>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425</a:t>
            </a:fld>
            <a:endParaRPr lang="es-VE" dirty="0"/>
          </a:p>
        </p:txBody>
      </p:sp>
    </p:spTree>
    <p:extLst>
      <p:ext uri="{BB962C8B-B14F-4D97-AF65-F5344CB8AC3E}">
        <p14:creationId xmlns:p14="http://schemas.microsoft.com/office/powerpoint/2010/main" val="402251916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a:t>
            </a:r>
            <a:r>
              <a:rPr lang="en-US" dirty="0" err="1"/>
              <a:t>Exadata</a:t>
            </a:r>
            <a:endParaRPr lang="es-VE" dirty="0"/>
          </a:p>
        </p:txBody>
      </p:sp>
      <p:sp>
        <p:nvSpPr>
          <p:cNvPr id="3" name="Marcador de contenido 2"/>
          <p:cNvSpPr>
            <a:spLocks noGrp="1"/>
          </p:cNvSpPr>
          <p:nvPr>
            <p:ph idx="1"/>
          </p:nvPr>
        </p:nvSpPr>
        <p:spPr/>
        <p:txBody>
          <a:bodyPr/>
          <a:lstStyle/>
          <a:p>
            <a:pPr marL="25400" indent="0">
              <a:buNone/>
            </a:pPr>
            <a:endParaRPr lang="es-VE" dirty="0"/>
          </a:p>
        </p:txBody>
      </p:sp>
      <p:pic>
        <p:nvPicPr>
          <p:cNvPr id="4" name="Content Placeholder 7" descr="Exadata8.png"/>
          <p:cNvPicPr>
            <a:picLocks noChangeAspect="1"/>
          </p:cNvPicPr>
          <p:nvPr/>
        </p:nvPicPr>
        <p:blipFill>
          <a:blip r:embed="rId3" cstate="print"/>
          <a:stretch>
            <a:fillRect/>
          </a:stretch>
        </p:blipFill>
        <p:spPr>
          <a:xfrm>
            <a:off x="6841163" y="1880061"/>
            <a:ext cx="5029200" cy="4089400"/>
          </a:xfrm>
          <a:prstGeom prst="rect">
            <a:avLst/>
          </a:prstGeom>
          <a:ln w="28575">
            <a:solidFill>
              <a:srgbClr val="F7941D"/>
            </a:solidFill>
          </a:ln>
        </p:spPr>
      </p:pic>
      <p:pic>
        <p:nvPicPr>
          <p:cNvPr id="5" name="Content Placeholder 6" descr="Exadata7.png"/>
          <p:cNvPicPr>
            <a:picLocks noChangeAspect="1"/>
          </p:cNvPicPr>
          <p:nvPr/>
        </p:nvPicPr>
        <p:blipFill>
          <a:blip r:embed="rId4" cstate="print"/>
          <a:stretch>
            <a:fillRect/>
          </a:stretch>
        </p:blipFill>
        <p:spPr>
          <a:xfrm>
            <a:off x="189424" y="2489199"/>
            <a:ext cx="5073880" cy="2133600"/>
          </a:xfrm>
          <a:prstGeom prst="rect">
            <a:avLst/>
          </a:prstGeom>
          <a:ln w="28575">
            <a:solidFill>
              <a:srgbClr val="F7941D"/>
            </a:solidFill>
          </a:ln>
        </p:spPr>
      </p:pic>
      <p:sp>
        <p:nvSpPr>
          <p:cNvPr id="6" name="Line 49"/>
          <p:cNvSpPr>
            <a:spLocks noChangeShapeType="1"/>
          </p:cNvSpPr>
          <p:nvPr/>
        </p:nvSpPr>
        <p:spPr bwMode="auto">
          <a:xfrm flipV="1">
            <a:off x="5986128" y="3886199"/>
            <a:ext cx="533399" cy="0"/>
          </a:xfrm>
          <a:prstGeom prst="line">
            <a:avLst/>
          </a:prstGeom>
          <a:noFill/>
          <a:ln w="57150" cap="sq">
            <a:solidFill>
              <a:srgbClr val="F7941D"/>
            </a:solidFill>
            <a:round/>
            <a:headEnd type="none" w="sm" len="sm"/>
            <a:tailEnd type="triangle" w="med" len="med"/>
          </a:ln>
        </p:spPr>
        <p:txBody>
          <a:bodyPr lIns="121899" tIns="60949" rIns="121899" bIns="60949"/>
          <a:lstStyle/>
          <a:p>
            <a:pPr>
              <a:defRPr/>
            </a:pPr>
            <a:endParaRPr lang="en-US" dirty="0"/>
          </a:p>
        </p:txBody>
      </p:sp>
      <p:sp>
        <p:nvSpPr>
          <p:cNvPr id="7" name="Marcador de número de diapositiva 6"/>
          <p:cNvSpPr>
            <a:spLocks noGrp="1"/>
          </p:cNvSpPr>
          <p:nvPr>
            <p:ph type="sldNum" sz="quarter" idx="12"/>
          </p:nvPr>
        </p:nvSpPr>
        <p:spPr/>
        <p:txBody>
          <a:bodyPr/>
          <a:lstStyle/>
          <a:p>
            <a:fld id="{3F142242-9245-470F-9EB3-514B6C674675}" type="slidenum">
              <a:rPr lang="es-VE" smtClean="0"/>
              <a:pPr/>
              <a:t>426</a:t>
            </a:fld>
            <a:endParaRPr lang="es-VE" dirty="0"/>
          </a:p>
        </p:txBody>
      </p:sp>
    </p:spTree>
    <p:extLst>
      <p:ext uri="{BB962C8B-B14F-4D97-AF65-F5344CB8AC3E}">
        <p14:creationId xmlns:p14="http://schemas.microsoft.com/office/powerpoint/2010/main" val="36191332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Service Console</a:t>
            </a:r>
            <a:endParaRPr lang="es-VE" dirty="0"/>
          </a:p>
        </p:txBody>
      </p:sp>
      <p:sp>
        <p:nvSpPr>
          <p:cNvPr id="3" name="Marcador de contenido 2"/>
          <p:cNvSpPr>
            <a:spLocks noGrp="1"/>
          </p:cNvSpPr>
          <p:nvPr>
            <p:ph idx="1"/>
          </p:nvPr>
        </p:nvSpPr>
        <p:spPr/>
        <p:txBody>
          <a:bodyPr/>
          <a:lstStyle/>
          <a:p>
            <a:pPr lvl="1"/>
            <a:r>
              <a:rPr lang="en-US" dirty="0"/>
              <a:t>Service Console is the interface to use and manage the </a:t>
            </a:r>
            <a:r>
              <a:rPr lang="en-US" dirty="0" err="1"/>
              <a:t>Exadata</a:t>
            </a:r>
            <a:r>
              <a:rPr lang="en-US" dirty="0"/>
              <a:t> service</a:t>
            </a:r>
          </a:p>
          <a:p>
            <a:pPr lvl="1"/>
            <a:r>
              <a:rPr lang="en-US" dirty="0"/>
              <a:t>It provides three different perspectives of the instance</a:t>
            </a:r>
          </a:p>
          <a:p>
            <a:pPr lvl="2"/>
            <a:r>
              <a:rPr lang="en-US" dirty="0"/>
              <a:t>Web Access</a:t>
            </a:r>
          </a:p>
          <a:p>
            <a:pPr lvl="2"/>
            <a:r>
              <a:rPr lang="en-US" dirty="0"/>
              <a:t>Client Access</a:t>
            </a:r>
          </a:p>
          <a:p>
            <a:pPr lvl="2"/>
            <a:r>
              <a:rPr lang="en-US" dirty="0"/>
              <a:t>Administration</a:t>
            </a:r>
          </a:p>
          <a:p>
            <a:endParaRPr lang="es-VE" dirty="0"/>
          </a:p>
        </p:txBody>
      </p:sp>
      <p:pic>
        <p:nvPicPr>
          <p:cNvPr id="4" name="Picture 3" descr="Exadata8.png"/>
          <p:cNvPicPr>
            <a:picLocks noChangeAspect="1"/>
          </p:cNvPicPr>
          <p:nvPr/>
        </p:nvPicPr>
        <p:blipFill>
          <a:blip r:embed="rId3" cstate="print"/>
          <a:stretch>
            <a:fillRect/>
          </a:stretch>
        </p:blipFill>
        <p:spPr>
          <a:xfrm>
            <a:off x="6229728" y="2633281"/>
            <a:ext cx="5534527" cy="3850106"/>
          </a:xfrm>
          <a:prstGeom prst="rect">
            <a:avLst/>
          </a:prstGeom>
          <a:ln w="28575">
            <a:solidFill>
              <a:srgbClr val="F7941D"/>
            </a:solidFill>
          </a:ln>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427</a:t>
            </a:fld>
            <a:endParaRPr lang="es-VE" dirty="0"/>
          </a:p>
        </p:txBody>
      </p:sp>
    </p:spTree>
    <p:extLst>
      <p:ext uri="{BB962C8B-B14F-4D97-AF65-F5344CB8AC3E}">
        <p14:creationId xmlns:p14="http://schemas.microsoft.com/office/powerpoint/2010/main" val="8967555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800" dirty="0"/>
              <a:t>Web Access through Service Console</a:t>
            </a:r>
            <a:endParaRPr lang="es-VE" sz="4800" dirty="0"/>
          </a:p>
        </p:txBody>
      </p:sp>
      <p:sp>
        <p:nvSpPr>
          <p:cNvPr id="3" name="Marcador de contenido 2"/>
          <p:cNvSpPr>
            <a:spLocks noGrp="1"/>
          </p:cNvSpPr>
          <p:nvPr>
            <p:ph idx="1"/>
          </p:nvPr>
        </p:nvSpPr>
        <p:spPr/>
        <p:txBody>
          <a:bodyPr/>
          <a:lstStyle/>
          <a:p>
            <a:endParaRPr lang="es-VE" dirty="0"/>
          </a:p>
        </p:txBody>
      </p:sp>
      <p:pic>
        <p:nvPicPr>
          <p:cNvPr id="4" name="Content Placeholder 3" descr="Exadata9.png"/>
          <p:cNvPicPr>
            <a:picLocks noChangeAspect="1"/>
          </p:cNvPicPr>
          <p:nvPr/>
        </p:nvPicPr>
        <p:blipFill>
          <a:blip r:embed="rId3" cstate="print"/>
          <a:stretch>
            <a:fillRect/>
          </a:stretch>
        </p:blipFill>
        <p:spPr>
          <a:xfrm>
            <a:off x="1293812" y="2606840"/>
            <a:ext cx="9372599" cy="2033587"/>
          </a:xfrm>
          <a:prstGeom prst="rect">
            <a:avLst/>
          </a:prstGeom>
          <a:ln w="28575">
            <a:solidFill>
              <a:srgbClr val="F7941D"/>
            </a:solidFill>
          </a:ln>
        </p:spPr>
      </p:pic>
      <p:sp>
        <p:nvSpPr>
          <p:cNvPr id="5" name="Rectangular Callout 5"/>
          <p:cNvSpPr/>
          <p:nvPr/>
        </p:nvSpPr>
        <p:spPr bwMode="auto">
          <a:xfrm>
            <a:off x="2208212" y="1692440"/>
            <a:ext cx="2304449" cy="611716"/>
          </a:xfrm>
          <a:prstGeom prst="wedgeRectCallout">
            <a:avLst>
              <a:gd name="adj1" fmla="val 85875"/>
              <a:gd name="adj2" fmla="val 12810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defRPr/>
            </a:pPr>
            <a:r>
              <a:rPr lang="en-US" dirty="0"/>
              <a:t>To execute SQL and PL/SQL </a:t>
            </a:r>
            <a:endParaRPr lang="en-US" dirty="0">
              <a:solidFill>
                <a:schemeClr val="tx1"/>
              </a:solidFill>
            </a:endParaRPr>
          </a:p>
        </p:txBody>
      </p:sp>
      <p:sp>
        <p:nvSpPr>
          <p:cNvPr id="6" name="Rectangular Callout 6"/>
          <p:cNvSpPr/>
          <p:nvPr/>
        </p:nvSpPr>
        <p:spPr bwMode="auto">
          <a:xfrm>
            <a:off x="8456612" y="1463840"/>
            <a:ext cx="2304449" cy="764116"/>
          </a:xfrm>
          <a:prstGeom prst="wedgeRectCallout">
            <a:avLst>
              <a:gd name="adj1" fmla="val -59779"/>
              <a:gd name="adj2" fmla="val 13357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defRPr/>
            </a:pPr>
            <a:r>
              <a:rPr lang="en-US" dirty="0"/>
              <a:t>For quick development of applications</a:t>
            </a:r>
            <a:endParaRPr lang="en-US" dirty="0">
              <a:solidFill>
                <a:schemeClr val="tx1"/>
              </a:solidFill>
            </a:endParaRPr>
          </a:p>
        </p:txBody>
      </p:sp>
      <p:sp>
        <p:nvSpPr>
          <p:cNvPr id="7" name="Rectangular Callout 7"/>
          <p:cNvSpPr/>
          <p:nvPr/>
        </p:nvSpPr>
        <p:spPr bwMode="auto">
          <a:xfrm>
            <a:off x="1751012" y="4969040"/>
            <a:ext cx="2438400" cy="838200"/>
          </a:xfrm>
          <a:prstGeom prst="wedgeRectCallout">
            <a:avLst>
              <a:gd name="adj1" fmla="val 65573"/>
              <a:gd name="adj2" fmla="val -185293"/>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defRPr/>
            </a:pPr>
            <a:r>
              <a:rPr lang="en-US" dirty="0">
                <a:solidFill>
                  <a:schemeClr val="tx1"/>
                </a:solidFill>
              </a:rPr>
              <a:t>To define </a:t>
            </a:r>
            <a:r>
              <a:rPr lang="en-US" dirty="0" err="1">
                <a:solidFill>
                  <a:schemeClr val="tx1"/>
                </a:solidFill>
              </a:rPr>
              <a:t>RESTful</a:t>
            </a:r>
            <a:r>
              <a:rPr lang="en-US" dirty="0">
                <a:solidFill>
                  <a:schemeClr val="tx1"/>
                </a:solidFill>
              </a:rPr>
              <a:t> services on the database</a:t>
            </a:r>
          </a:p>
        </p:txBody>
      </p:sp>
      <p:sp>
        <p:nvSpPr>
          <p:cNvPr id="8" name="Rectangular Callout 8"/>
          <p:cNvSpPr/>
          <p:nvPr/>
        </p:nvSpPr>
        <p:spPr bwMode="auto">
          <a:xfrm>
            <a:off x="8913812" y="4969040"/>
            <a:ext cx="2438400" cy="838200"/>
          </a:xfrm>
          <a:prstGeom prst="wedgeRectCallout">
            <a:avLst>
              <a:gd name="adj1" fmla="val -84452"/>
              <a:gd name="adj2" fmla="val -160702"/>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defRPr/>
            </a:pPr>
            <a:r>
              <a:rPr lang="en-US" dirty="0"/>
              <a:t>Reuse apps from pre-built APEX applications</a:t>
            </a:r>
            <a:endParaRPr lang="en-US" dirty="0">
              <a:solidFill>
                <a:schemeClr val="tx1"/>
              </a:solidFill>
            </a:endParaRPr>
          </a:p>
        </p:txBody>
      </p:sp>
      <p:sp>
        <p:nvSpPr>
          <p:cNvPr id="9" name="Marcador de número de diapositiva 8"/>
          <p:cNvSpPr>
            <a:spLocks noGrp="1"/>
          </p:cNvSpPr>
          <p:nvPr>
            <p:ph type="sldNum" sz="quarter" idx="12"/>
          </p:nvPr>
        </p:nvSpPr>
        <p:spPr/>
        <p:txBody>
          <a:bodyPr/>
          <a:lstStyle/>
          <a:p>
            <a:fld id="{3F142242-9245-470F-9EB3-514B6C674675}" type="slidenum">
              <a:rPr lang="es-VE" smtClean="0"/>
              <a:pPr/>
              <a:t>428</a:t>
            </a:fld>
            <a:endParaRPr lang="es-VE" dirty="0"/>
          </a:p>
        </p:txBody>
      </p:sp>
    </p:spTree>
    <p:extLst>
      <p:ext uri="{BB962C8B-B14F-4D97-AF65-F5344CB8AC3E}">
        <p14:creationId xmlns:p14="http://schemas.microsoft.com/office/powerpoint/2010/main" val="31551218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3600" dirty="0"/>
              <a:t>Client Access Configuration through Service Console</a:t>
            </a:r>
            <a:endParaRPr lang="es-VE" sz="3600" dirty="0"/>
          </a:p>
        </p:txBody>
      </p:sp>
      <p:sp>
        <p:nvSpPr>
          <p:cNvPr id="3" name="Marcador de contenido 2"/>
          <p:cNvSpPr>
            <a:spLocks noGrp="1"/>
          </p:cNvSpPr>
          <p:nvPr>
            <p:ph idx="1"/>
          </p:nvPr>
        </p:nvSpPr>
        <p:spPr/>
        <p:txBody>
          <a:bodyPr/>
          <a:lstStyle/>
          <a:p>
            <a:endParaRPr lang="es-VE"/>
          </a:p>
        </p:txBody>
      </p:sp>
      <p:pic>
        <p:nvPicPr>
          <p:cNvPr id="4" name="Content Placeholder 3" descr="Exadata10.png"/>
          <p:cNvPicPr>
            <a:picLocks noChangeAspect="1"/>
          </p:cNvPicPr>
          <p:nvPr/>
        </p:nvPicPr>
        <p:blipFill>
          <a:blip r:embed="rId3" cstate="print"/>
          <a:stretch>
            <a:fillRect/>
          </a:stretch>
        </p:blipFill>
        <p:spPr>
          <a:xfrm>
            <a:off x="4113212" y="3830050"/>
            <a:ext cx="7543800" cy="1771429"/>
          </a:xfrm>
          <a:prstGeom prst="rect">
            <a:avLst/>
          </a:prstGeom>
          <a:ln w="28575">
            <a:solidFill>
              <a:srgbClr val="F7941D"/>
            </a:solidFill>
          </a:ln>
        </p:spPr>
      </p:pic>
      <p:pic>
        <p:nvPicPr>
          <p:cNvPr id="5" name="Picture 8" descr="Exadata11.png"/>
          <p:cNvPicPr>
            <a:picLocks noChangeAspect="1"/>
          </p:cNvPicPr>
          <p:nvPr/>
        </p:nvPicPr>
        <p:blipFill>
          <a:blip r:embed="rId4" cstate="print"/>
          <a:stretch>
            <a:fillRect/>
          </a:stretch>
        </p:blipFill>
        <p:spPr>
          <a:xfrm>
            <a:off x="912812" y="1620250"/>
            <a:ext cx="5885715" cy="1800000"/>
          </a:xfrm>
          <a:prstGeom prst="rect">
            <a:avLst/>
          </a:prstGeom>
          <a:ln w="28575">
            <a:solidFill>
              <a:srgbClr val="F7941D"/>
            </a:solidFill>
          </a:ln>
        </p:spPr>
      </p:pic>
      <p:sp>
        <p:nvSpPr>
          <p:cNvPr id="6" name="Freeform 46"/>
          <p:cNvSpPr>
            <a:spLocks/>
          </p:cNvSpPr>
          <p:nvPr/>
        </p:nvSpPr>
        <p:spPr bwMode="auto">
          <a:xfrm>
            <a:off x="2665412" y="3601450"/>
            <a:ext cx="1143000" cy="914400"/>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57150" cap="sq" cmpd="sng">
            <a:solidFill>
              <a:srgbClr val="F7941D"/>
            </a:solidFill>
            <a:prstDash val="solid"/>
            <a:round/>
            <a:headEnd type="none" w="sm" len="sm"/>
            <a:tailEnd type="triangle" w="med" len="med"/>
          </a:ln>
        </p:spPr>
        <p:txBody>
          <a:bodyPr lIns="121899" tIns="60949" rIns="121899" bIns="60949"/>
          <a:lstStyle/>
          <a:p>
            <a:pPr>
              <a:defRPr/>
            </a:pPr>
            <a:endParaRPr lang="en-US" dirty="0"/>
          </a:p>
        </p:txBody>
      </p:sp>
      <p:sp>
        <p:nvSpPr>
          <p:cNvPr id="7" name="Marcador de número de diapositiva 6"/>
          <p:cNvSpPr>
            <a:spLocks noGrp="1"/>
          </p:cNvSpPr>
          <p:nvPr>
            <p:ph type="sldNum" sz="quarter" idx="12"/>
          </p:nvPr>
        </p:nvSpPr>
        <p:spPr/>
        <p:txBody>
          <a:bodyPr/>
          <a:lstStyle/>
          <a:p>
            <a:fld id="{3F142242-9245-470F-9EB3-514B6C674675}" type="slidenum">
              <a:rPr lang="es-VE" smtClean="0"/>
              <a:pPr/>
              <a:t>429</a:t>
            </a:fld>
            <a:endParaRPr lang="es-VE" dirty="0"/>
          </a:p>
        </p:txBody>
      </p:sp>
    </p:spTree>
    <p:extLst>
      <p:ext uri="{BB962C8B-B14F-4D97-AF65-F5344CB8AC3E}">
        <p14:creationId xmlns:p14="http://schemas.microsoft.com/office/powerpoint/2010/main" val="3703371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5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Selecting All Columns</a:t>
            </a:r>
            <a:endParaRPr/>
          </a:p>
        </p:txBody>
      </p:sp>
      <p:sp>
        <p:nvSpPr>
          <p:cNvPr id="940" name="Google Shape;940;p5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941" name="Google Shape;941;p58"/>
          <p:cNvGrpSpPr/>
          <p:nvPr/>
        </p:nvGrpSpPr>
        <p:grpSpPr>
          <a:xfrm>
            <a:off x="2062162" y="1700213"/>
            <a:ext cx="8064500" cy="696514"/>
            <a:chOff x="611450" y="1783644"/>
            <a:chExt cx="8064896" cy="696337"/>
          </a:xfrm>
        </p:grpSpPr>
        <p:sp>
          <p:nvSpPr>
            <p:cNvPr id="942" name="Google Shape;942;p58"/>
            <p:cNvSpPr/>
            <p:nvPr/>
          </p:nvSpPr>
          <p:spPr>
            <a:xfrm>
              <a:off x="611450" y="1783644"/>
              <a:ext cx="806489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departments;</a:t>
              </a:r>
              <a:endParaRPr sz="1800">
                <a:solidFill>
                  <a:srgbClr val="000000"/>
                </a:solidFill>
                <a:latin typeface="Calibri"/>
                <a:ea typeface="Calibri"/>
                <a:cs typeface="Calibri"/>
                <a:sym typeface="Calibri"/>
              </a:endParaRPr>
            </a:p>
          </p:txBody>
        </p:sp>
        <p:sp>
          <p:nvSpPr>
            <p:cNvPr id="943" name="Google Shape;943;p58"/>
            <p:cNvSpPr/>
            <p:nvPr/>
          </p:nvSpPr>
          <p:spPr>
            <a:xfrm rot="10800000">
              <a:off x="1627188" y="1876425"/>
              <a:ext cx="292100" cy="24765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944" name="Google Shape;944;p58"/>
          <p:cNvPicPr preferRelativeResize="0"/>
          <p:nvPr/>
        </p:nvPicPr>
        <p:blipFill rotWithShape="1">
          <a:blip r:embed="rId3">
            <a:alphaModFix/>
          </a:blip>
          <a:srcRect l="20671" t="57581" r="48880" b="19561"/>
          <a:stretch/>
        </p:blipFill>
        <p:spPr>
          <a:xfrm>
            <a:off x="3282025" y="2996250"/>
            <a:ext cx="5607052" cy="2367850"/>
          </a:xfrm>
          <a:prstGeom prst="rect">
            <a:avLst/>
          </a:prstGeom>
          <a:noFill/>
          <a:ln w="28575" cap="flat" cmpd="sng">
            <a:solidFill>
              <a:srgbClr val="F7941D"/>
            </a:solidFill>
            <a:prstDash val="solid"/>
            <a:miter lim="800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Database Administration through Service Console</a:t>
            </a:r>
            <a:endParaRPr lang="es-VE" sz="4000" dirty="0"/>
          </a:p>
        </p:txBody>
      </p:sp>
      <p:sp>
        <p:nvSpPr>
          <p:cNvPr id="3" name="Marcador de contenido 2"/>
          <p:cNvSpPr>
            <a:spLocks noGrp="1"/>
          </p:cNvSpPr>
          <p:nvPr>
            <p:ph idx="1"/>
          </p:nvPr>
        </p:nvSpPr>
        <p:spPr/>
        <p:txBody>
          <a:bodyPr/>
          <a:lstStyle/>
          <a:p>
            <a:endParaRPr lang="es-VE"/>
          </a:p>
        </p:txBody>
      </p:sp>
      <p:pic>
        <p:nvPicPr>
          <p:cNvPr id="4" name="Content Placeholder 3" descr="Exadata12.png"/>
          <p:cNvPicPr>
            <a:picLocks noChangeAspect="1"/>
          </p:cNvPicPr>
          <p:nvPr/>
        </p:nvPicPr>
        <p:blipFill>
          <a:blip r:embed="rId3" cstate="print"/>
          <a:stretch>
            <a:fillRect/>
          </a:stretch>
        </p:blipFill>
        <p:spPr>
          <a:xfrm>
            <a:off x="1141412" y="2691062"/>
            <a:ext cx="9372600" cy="1780953"/>
          </a:xfrm>
          <a:prstGeom prst="rect">
            <a:avLst/>
          </a:prstGeom>
          <a:ln w="28575">
            <a:solidFill>
              <a:srgbClr val="F7941D"/>
            </a:solidFill>
          </a:ln>
        </p:spPr>
      </p:pic>
      <p:sp>
        <p:nvSpPr>
          <p:cNvPr id="5" name="Rectangular Callout 5"/>
          <p:cNvSpPr/>
          <p:nvPr/>
        </p:nvSpPr>
        <p:spPr bwMode="auto">
          <a:xfrm>
            <a:off x="2208212" y="1319462"/>
            <a:ext cx="2304449" cy="840316"/>
          </a:xfrm>
          <a:prstGeom prst="wedgeRectCallout">
            <a:avLst>
              <a:gd name="adj1" fmla="val 67971"/>
              <a:gd name="adj2" fmla="val 129561"/>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dirty="0"/>
              <a:t>Create a new schema for database objects </a:t>
            </a:r>
          </a:p>
        </p:txBody>
      </p:sp>
      <p:sp>
        <p:nvSpPr>
          <p:cNvPr id="6" name="Rectangular Callout 6"/>
          <p:cNvSpPr/>
          <p:nvPr/>
        </p:nvSpPr>
        <p:spPr bwMode="auto">
          <a:xfrm>
            <a:off x="8151812" y="4900862"/>
            <a:ext cx="3048000" cy="1295400"/>
          </a:xfrm>
          <a:prstGeom prst="wedgeRectCallout">
            <a:avLst>
              <a:gd name="adj1" fmla="val -56805"/>
              <a:gd name="adj2" fmla="val -113287"/>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dirty="0"/>
              <a:t>To manage tasks such as archiving APEX schemas and association among APEX schema</a:t>
            </a:r>
          </a:p>
        </p:txBody>
      </p:sp>
      <p:sp>
        <p:nvSpPr>
          <p:cNvPr id="7" name="Rectangular Callout 7"/>
          <p:cNvSpPr/>
          <p:nvPr/>
        </p:nvSpPr>
        <p:spPr bwMode="auto">
          <a:xfrm>
            <a:off x="8609012" y="1395662"/>
            <a:ext cx="2304449" cy="840316"/>
          </a:xfrm>
          <a:prstGeom prst="wedgeRectCallout">
            <a:avLst>
              <a:gd name="adj1" fmla="val -60747"/>
              <a:gd name="adj2" fmla="val 126263"/>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dirty="0"/>
              <a:t>To create a document store using a schema</a:t>
            </a:r>
          </a:p>
        </p:txBody>
      </p:sp>
      <p:sp>
        <p:nvSpPr>
          <p:cNvPr id="8" name="Rectangular Callout 8"/>
          <p:cNvSpPr/>
          <p:nvPr/>
        </p:nvSpPr>
        <p:spPr bwMode="auto">
          <a:xfrm>
            <a:off x="2360612" y="4748462"/>
            <a:ext cx="2304449" cy="611716"/>
          </a:xfrm>
          <a:prstGeom prst="wedgeRectCallout">
            <a:avLst>
              <a:gd name="adj1" fmla="val 70390"/>
              <a:gd name="adj2" fmla="val -145340"/>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dirty="0"/>
              <a:t>Set or reset password for admin</a:t>
            </a:r>
          </a:p>
        </p:txBody>
      </p:sp>
      <p:sp>
        <p:nvSpPr>
          <p:cNvPr id="9" name="Marcador de número de diapositiva 8"/>
          <p:cNvSpPr>
            <a:spLocks noGrp="1"/>
          </p:cNvSpPr>
          <p:nvPr>
            <p:ph type="sldNum" sz="quarter" idx="12"/>
          </p:nvPr>
        </p:nvSpPr>
        <p:spPr/>
        <p:txBody>
          <a:bodyPr/>
          <a:lstStyle/>
          <a:p>
            <a:fld id="{3F142242-9245-470F-9EB3-514B6C674675}" type="slidenum">
              <a:rPr lang="es-VE" smtClean="0"/>
              <a:pPr/>
              <a:t>430</a:t>
            </a:fld>
            <a:endParaRPr lang="es-VE" dirty="0"/>
          </a:p>
        </p:txBody>
      </p:sp>
    </p:spTree>
    <p:extLst>
      <p:ext uri="{BB962C8B-B14F-4D97-AF65-F5344CB8AC3E}">
        <p14:creationId xmlns:p14="http://schemas.microsoft.com/office/powerpoint/2010/main" val="33083773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SQL Workshop</a:t>
            </a:r>
            <a:endParaRPr lang="es-VE" dirty="0"/>
          </a:p>
        </p:txBody>
      </p:sp>
      <p:sp>
        <p:nvSpPr>
          <p:cNvPr id="3" name="Marcador de contenido 2"/>
          <p:cNvSpPr>
            <a:spLocks noGrp="1"/>
          </p:cNvSpPr>
          <p:nvPr>
            <p:ph idx="1"/>
          </p:nvPr>
        </p:nvSpPr>
        <p:spPr/>
        <p:txBody>
          <a:bodyPr/>
          <a:lstStyle/>
          <a:p>
            <a:endParaRPr lang="es-VE"/>
          </a:p>
        </p:txBody>
      </p:sp>
      <p:sp>
        <p:nvSpPr>
          <p:cNvPr id="4" name="TextBox 7"/>
          <p:cNvSpPr txBox="1"/>
          <p:nvPr/>
        </p:nvSpPr>
        <p:spPr>
          <a:xfrm>
            <a:off x="3732212" y="3200400"/>
            <a:ext cx="7391400" cy="369332"/>
          </a:xfrm>
          <a:prstGeom prst="rect">
            <a:avLst/>
          </a:prstGeom>
          <a:noFill/>
        </p:spPr>
        <p:txBody>
          <a:bodyPr wrap="square" rtlCol="0">
            <a:spAutoFit/>
          </a:bodyPr>
          <a:lstStyle/>
          <a:p>
            <a:r>
              <a:rPr lang="en-US" dirty="0"/>
              <a:t>Clicking on SQL workshop will lead you to APEX interface</a:t>
            </a:r>
          </a:p>
        </p:txBody>
      </p:sp>
      <p:pic>
        <p:nvPicPr>
          <p:cNvPr id="5" name="Picture 8" descr="Exadata13.png"/>
          <p:cNvPicPr>
            <a:picLocks noChangeAspect="1"/>
          </p:cNvPicPr>
          <p:nvPr/>
        </p:nvPicPr>
        <p:blipFill>
          <a:blip r:embed="rId3" cstate="print"/>
          <a:stretch>
            <a:fillRect/>
          </a:stretch>
        </p:blipFill>
        <p:spPr>
          <a:xfrm>
            <a:off x="684212" y="1295400"/>
            <a:ext cx="8066667" cy="1742857"/>
          </a:xfrm>
          <a:prstGeom prst="rect">
            <a:avLst/>
          </a:prstGeom>
          <a:ln w="28575">
            <a:solidFill>
              <a:srgbClr val="F7941D"/>
            </a:solidFill>
          </a:ln>
        </p:spPr>
      </p:pic>
      <p:pic>
        <p:nvPicPr>
          <p:cNvPr id="6" name="Picture 9" descr="Exadata14.png"/>
          <p:cNvPicPr>
            <a:picLocks noChangeAspect="1"/>
          </p:cNvPicPr>
          <p:nvPr/>
        </p:nvPicPr>
        <p:blipFill>
          <a:blip r:embed="rId4" cstate="print"/>
          <a:stretch>
            <a:fillRect/>
          </a:stretch>
        </p:blipFill>
        <p:spPr>
          <a:xfrm>
            <a:off x="1979612" y="3657600"/>
            <a:ext cx="9113323" cy="1828800"/>
          </a:xfrm>
          <a:prstGeom prst="rect">
            <a:avLst/>
          </a:prstGeom>
          <a:ln w="28575">
            <a:solidFill>
              <a:srgbClr val="F7941D"/>
            </a:solidFill>
          </a:ln>
        </p:spPr>
      </p:pic>
      <p:sp>
        <p:nvSpPr>
          <p:cNvPr id="7" name="Freeform 46"/>
          <p:cNvSpPr>
            <a:spLocks/>
          </p:cNvSpPr>
          <p:nvPr/>
        </p:nvSpPr>
        <p:spPr bwMode="auto">
          <a:xfrm>
            <a:off x="1117309" y="3355138"/>
            <a:ext cx="653880" cy="605367"/>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57150" cap="sq" cmpd="sng">
            <a:solidFill>
              <a:srgbClr val="F7941D"/>
            </a:solidFill>
            <a:prstDash val="solid"/>
            <a:round/>
            <a:headEnd type="none" w="sm" len="sm"/>
            <a:tailEnd type="triangle" w="med" len="med"/>
          </a:ln>
        </p:spPr>
        <p:txBody>
          <a:bodyPr lIns="121899" tIns="60949" rIns="121899" bIns="60949"/>
          <a:lstStyle/>
          <a:p>
            <a:pPr>
              <a:defRPr/>
            </a:pPr>
            <a:endParaRPr lang="en-US" dirty="0"/>
          </a:p>
        </p:txBody>
      </p:sp>
      <p:sp>
        <p:nvSpPr>
          <p:cNvPr id="8" name="Oval 33"/>
          <p:cNvSpPr>
            <a:spLocks noChangeAspect="1" noChangeArrowheads="1"/>
          </p:cNvSpPr>
          <p:nvPr/>
        </p:nvSpPr>
        <p:spPr bwMode="auto">
          <a:xfrm>
            <a:off x="3046412" y="31242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1</a:t>
            </a:r>
          </a:p>
        </p:txBody>
      </p:sp>
      <p:sp>
        <p:nvSpPr>
          <p:cNvPr id="9" name="TextBox 12"/>
          <p:cNvSpPr txBox="1"/>
          <p:nvPr/>
        </p:nvSpPr>
        <p:spPr>
          <a:xfrm>
            <a:off x="3732212" y="5638800"/>
            <a:ext cx="6858000" cy="369332"/>
          </a:xfrm>
          <a:prstGeom prst="rect">
            <a:avLst/>
          </a:prstGeom>
          <a:noFill/>
        </p:spPr>
        <p:txBody>
          <a:bodyPr wrap="square" rtlCol="0">
            <a:spAutoFit/>
          </a:bodyPr>
          <a:lstStyle/>
          <a:p>
            <a:r>
              <a:rPr lang="en-US" dirty="0"/>
              <a:t>To run SQL or PL/SQL you can use the SQL commands utility</a:t>
            </a:r>
          </a:p>
        </p:txBody>
      </p:sp>
      <p:sp>
        <p:nvSpPr>
          <p:cNvPr id="10" name="Oval 33"/>
          <p:cNvSpPr>
            <a:spLocks noChangeAspect="1" noChangeArrowheads="1"/>
          </p:cNvSpPr>
          <p:nvPr/>
        </p:nvSpPr>
        <p:spPr bwMode="auto">
          <a:xfrm>
            <a:off x="3046412" y="556260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2</a:t>
            </a:r>
          </a:p>
        </p:txBody>
      </p:sp>
      <p:sp>
        <p:nvSpPr>
          <p:cNvPr id="11" name="Marcador de número de diapositiva 10"/>
          <p:cNvSpPr>
            <a:spLocks noGrp="1"/>
          </p:cNvSpPr>
          <p:nvPr>
            <p:ph type="sldNum" sz="quarter" idx="12"/>
          </p:nvPr>
        </p:nvSpPr>
        <p:spPr/>
        <p:txBody>
          <a:bodyPr/>
          <a:lstStyle/>
          <a:p>
            <a:fld id="{3F142242-9245-470F-9EB3-514B6C674675}" type="slidenum">
              <a:rPr lang="es-VE" smtClean="0"/>
              <a:pPr/>
              <a:t>431</a:t>
            </a:fld>
            <a:endParaRPr lang="es-VE" dirty="0"/>
          </a:p>
        </p:txBody>
      </p:sp>
    </p:spTree>
    <p:extLst>
      <p:ext uri="{BB962C8B-B14F-4D97-AF65-F5344CB8AC3E}">
        <p14:creationId xmlns:p14="http://schemas.microsoft.com/office/powerpoint/2010/main" val="232125713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SQL Workshop</a:t>
            </a:r>
            <a:endParaRPr lang="es-VE" dirty="0"/>
          </a:p>
        </p:txBody>
      </p:sp>
      <p:sp>
        <p:nvSpPr>
          <p:cNvPr id="3" name="Marcador de contenido 2"/>
          <p:cNvSpPr>
            <a:spLocks noGrp="1"/>
          </p:cNvSpPr>
          <p:nvPr>
            <p:ph idx="1"/>
          </p:nvPr>
        </p:nvSpPr>
        <p:spPr/>
        <p:txBody>
          <a:bodyPr/>
          <a:lstStyle/>
          <a:p>
            <a:pPr marL="0" indent="0">
              <a:buNone/>
            </a:pPr>
            <a:r>
              <a:rPr lang="en-US" dirty="0"/>
              <a:t>You can run SQL statements in the editor. </a:t>
            </a:r>
          </a:p>
          <a:p>
            <a:pPr marL="0" indent="0">
              <a:buNone/>
            </a:pPr>
            <a:endParaRPr lang="es-VE" dirty="0"/>
          </a:p>
        </p:txBody>
      </p:sp>
      <p:pic>
        <p:nvPicPr>
          <p:cNvPr id="4" name="Picture 2"/>
          <p:cNvPicPr>
            <a:picLocks noChangeAspect="1" noChangeArrowheads="1"/>
          </p:cNvPicPr>
          <p:nvPr/>
        </p:nvPicPr>
        <p:blipFill>
          <a:blip r:embed="rId3" cstate="print"/>
          <a:srcRect/>
          <a:stretch>
            <a:fillRect/>
          </a:stretch>
        </p:blipFill>
        <p:spPr bwMode="auto">
          <a:xfrm>
            <a:off x="2039770" y="1891862"/>
            <a:ext cx="8146967" cy="4367760"/>
          </a:xfrm>
          <a:prstGeom prst="rect">
            <a:avLst/>
          </a:prstGeom>
          <a:ln w="28575">
            <a:solidFill>
              <a:srgbClr val="F7941D"/>
            </a:solidFill>
          </a:ln>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432</a:t>
            </a:fld>
            <a:endParaRPr lang="es-VE" dirty="0"/>
          </a:p>
        </p:txBody>
      </p:sp>
    </p:spTree>
    <p:extLst>
      <p:ext uri="{BB962C8B-B14F-4D97-AF65-F5344CB8AC3E}">
        <p14:creationId xmlns:p14="http://schemas.microsoft.com/office/powerpoint/2010/main" val="50332574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800" dirty="0"/>
              <a:t>Connecting through Database Clients</a:t>
            </a:r>
            <a:endParaRPr lang="es-VE" sz="4800" dirty="0"/>
          </a:p>
        </p:txBody>
      </p:sp>
      <p:sp>
        <p:nvSpPr>
          <p:cNvPr id="3" name="Marcador de contenido 2"/>
          <p:cNvSpPr>
            <a:spLocks noGrp="1"/>
          </p:cNvSpPr>
          <p:nvPr>
            <p:ph idx="1"/>
          </p:nvPr>
        </p:nvSpPr>
        <p:spPr/>
        <p:txBody>
          <a:bodyPr/>
          <a:lstStyle/>
          <a:p>
            <a:pPr marL="0" indent="0">
              <a:buNone/>
            </a:pPr>
            <a:r>
              <a:rPr lang="en-US" dirty="0"/>
              <a:t>You can connect to </a:t>
            </a:r>
            <a:r>
              <a:rPr lang="en-US" dirty="0" err="1"/>
              <a:t>Exadata</a:t>
            </a:r>
            <a:r>
              <a:rPr lang="en-US" dirty="0"/>
              <a:t> Express through various database clients. </a:t>
            </a:r>
          </a:p>
          <a:p>
            <a:pPr marL="0" indent="0">
              <a:buNone/>
            </a:pPr>
            <a:r>
              <a:rPr lang="en-US" dirty="0"/>
              <a:t>Some of the database clients include:</a:t>
            </a:r>
          </a:p>
          <a:p>
            <a:pPr lvl="1"/>
            <a:r>
              <a:rPr lang="en-US" dirty="0"/>
              <a:t>SQL*Plus</a:t>
            </a:r>
          </a:p>
          <a:p>
            <a:pPr lvl="1"/>
            <a:r>
              <a:rPr lang="en-US" dirty="0" err="1"/>
              <a:t>SQLcl</a:t>
            </a:r>
            <a:endParaRPr lang="en-US" dirty="0"/>
          </a:p>
          <a:p>
            <a:pPr lvl="1"/>
            <a:r>
              <a:rPr lang="en-US" dirty="0"/>
              <a:t>SQL Developer</a:t>
            </a:r>
          </a:p>
          <a:p>
            <a:pPr lvl="1"/>
            <a:r>
              <a:rPr lang="en-US" dirty="0" err="1"/>
              <a:t>.Net</a:t>
            </a:r>
            <a:r>
              <a:rPr lang="en-US" dirty="0"/>
              <a:t> and Visual Studio</a:t>
            </a:r>
          </a:p>
          <a:p>
            <a:pPr lvl="1"/>
            <a:r>
              <a:rPr lang="en-US" dirty="0"/>
              <a:t>JDBC Thin Client</a:t>
            </a:r>
          </a:p>
          <a:p>
            <a:endParaRPr lang="es-VE" dirty="0"/>
          </a:p>
        </p:txBody>
      </p:sp>
      <p:sp>
        <p:nvSpPr>
          <p:cNvPr id="4" name="Marcador de número de diapositiva 3"/>
          <p:cNvSpPr>
            <a:spLocks noGrp="1"/>
          </p:cNvSpPr>
          <p:nvPr>
            <p:ph type="sldNum" sz="quarter" idx="12"/>
          </p:nvPr>
        </p:nvSpPr>
        <p:spPr/>
        <p:txBody>
          <a:bodyPr/>
          <a:lstStyle/>
          <a:p>
            <a:fld id="{3F142242-9245-470F-9EB3-514B6C674675}" type="slidenum">
              <a:rPr lang="es-VE" smtClean="0"/>
              <a:pPr/>
              <a:t>433</a:t>
            </a:fld>
            <a:endParaRPr lang="es-VE" dirty="0"/>
          </a:p>
        </p:txBody>
      </p:sp>
    </p:spTree>
    <p:extLst>
      <p:ext uri="{BB962C8B-B14F-4D97-AF65-F5344CB8AC3E}">
        <p14:creationId xmlns:p14="http://schemas.microsoft.com/office/powerpoint/2010/main" val="405972071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a:t>Enabling SQL*Net Access for Client Applications</a:t>
            </a:r>
            <a:endParaRPr lang="es-VE" sz="4000" dirty="0"/>
          </a:p>
        </p:txBody>
      </p:sp>
      <p:sp>
        <p:nvSpPr>
          <p:cNvPr id="3" name="Marcador de contenido 2"/>
          <p:cNvSpPr>
            <a:spLocks noGrp="1"/>
          </p:cNvSpPr>
          <p:nvPr>
            <p:ph idx="1"/>
          </p:nvPr>
        </p:nvSpPr>
        <p:spPr/>
        <p:txBody>
          <a:bodyPr/>
          <a:lstStyle/>
          <a:p>
            <a:pPr marL="0" indent="0">
              <a:buNone/>
            </a:pPr>
            <a:r>
              <a:rPr lang="en-US" dirty="0"/>
              <a:t>Enable SQL*Net Access in the Service Console to obtain the various Database Client options.</a:t>
            </a:r>
          </a:p>
          <a:p>
            <a:pPr marL="0" indent="0">
              <a:buNone/>
            </a:pPr>
            <a:endParaRPr lang="es-VE" dirty="0"/>
          </a:p>
        </p:txBody>
      </p:sp>
      <p:pic>
        <p:nvPicPr>
          <p:cNvPr id="4" name="Picture 2" descr="Description of GUID-42756B6F-95E0-40C1-9173-F2B7DE1F0722-default.png follows"/>
          <p:cNvPicPr>
            <a:picLocks noChangeAspect="1" noChangeArrowheads="1"/>
          </p:cNvPicPr>
          <p:nvPr/>
        </p:nvPicPr>
        <p:blipFill>
          <a:blip r:embed="rId3" cstate="print"/>
          <a:srcRect/>
          <a:stretch>
            <a:fillRect/>
          </a:stretch>
        </p:blipFill>
        <p:spPr bwMode="auto">
          <a:xfrm>
            <a:off x="3222872" y="2687052"/>
            <a:ext cx="5734050" cy="1733551"/>
          </a:xfrm>
          <a:prstGeom prst="rect">
            <a:avLst/>
          </a:prstGeom>
          <a:ln w="28575">
            <a:solidFill>
              <a:srgbClr val="F7941D"/>
            </a:solidFill>
          </a:ln>
        </p:spPr>
      </p:pic>
      <p:sp>
        <p:nvSpPr>
          <p:cNvPr id="5" name="Marcador de número de diapositiva 4"/>
          <p:cNvSpPr>
            <a:spLocks noGrp="1"/>
          </p:cNvSpPr>
          <p:nvPr>
            <p:ph type="sldNum" sz="quarter" idx="12"/>
          </p:nvPr>
        </p:nvSpPr>
        <p:spPr/>
        <p:txBody>
          <a:bodyPr/>
          <a:lstStyle/>
          <a:p>
            <a:fld id="{3F142242-9245-470F-9EB3-514B6C674675}" type="slidenum">
              <a:rPr lang="es-VE" smtClean="0"/>
              <a:pPr/>
              <a:t>434</a:t>
            </a:fld>
            <a:endParaRPr lang="es-VE" dirty="0"/>
          </a:p>
        </p:txBody>
      </p:sp>
    </p:spTree>
    <p:extLst>
      <p:ext uri="{BB962C8B-B14F-4D97-AF65-F5344CB8AC3E}">
        <p14:creationId xmlns:p14="http://schemas.microsoft.com/office/powerpoint/2010/main" val="411667662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Downloading Client Credentials</a:t>
            </a:r>
            <a:endParaRPr lang="es-VE" dirty="0"/>
          </a:p>
        </p:txBody>
      </p:sp>
      <p:sp>
        <p:nvSpPr>
          <p:cNvPr id="3" name="Marcador de contenido 2"/>
          <p:cNvSpPr>
            <a:spLocks noGrp="1"/>
          </p:cNvSpPr>
          <p:nvPr>
            <p:ph idx="1"/>
          </p:nvPr>
        </p:nvSpPr>
        <p:spPr/>
        <p:txBody>
          <a:bodyPr/>
          <a:lstStyle/>
          <a:p>
            <a:endParaRPr lang="es-VE"/>
          </a:p>
        </p:txBody>
      </p:sp>
      <p:pic>
        <p:nvPicPr>
          <p:cNvPr id="5" name="Picture 4" descr="Description of GUID-B077D5D4-F95F-4022-9703-015EEFB62042-default.png follows"/>
          <p:cNvPicPr>
            <a:picLocks noChangeAspect="1" noChangeArrowheads="1"/>
          </p:cNvPicPr>
          <p:nvPr/>
        </p:nvPicPr>
        <p:blipFill>
          <a:blip r:embed="rId3" cstate="print"/>
          <a:srcRect/>
          <a:stretch>
            <a:fillRect/>
          </a:stretch>
        </p:blipFill>
        <p:spPr bwMode="auto">
          <a:xfrm>
            <a:off x="6262850" y="2378242"/>
            <a:ext cx="5734050" cy="3971925"/>
          </a:xfrm>
          <a:prstGeom prst="rect">
            <a:avLst/>
          </a:prstGeom>
          <a:ln w="28575">
            <a:solidFill>
              <a:srgbClr val="F7941D"/>
            </a:solidFill>
          </a:ln>
        </p:spPr>
      </p:pic>
      <p:sp>
        <p:nvSpPr>
          <p:cNvPr id="7" name="Oval 33"/>
          <p:cNvSpPr>
            <a:spLocks noChangeAspect="1" noChangeArrowheads="1"/>
          </p:cNvSpPr>
          <p:nvPr/>
        </p:nvSpPr>
        <p:spPr bwMode="auto">
          <a:xfrm>
            <a:off x="11292050" y="2835442"/>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2</a:t>
            </a:r>
          </a:p>
        </p:txBody>
      </p:sp>
      <p:pic>
        <p:nvPicPr>
          <p:cNvPr id="4" name="Picture 2" descr="Description of GUID-F62EA817-24CB-44DC-B572-0D13C2439759-default.png follows"/>
          <p:cNvPicPr>
            <a:picLocks noChangeAspect="1" noChangeArrowheads="1"/>
          </p:cNvPicPr>
          <p:nvPr/>
        </p:nvPicPr>
        <p:blipFill>
          <a:blip r:embed="rId4" cstate="print"/>
          <a:srcRect/>
          <a:stretch>
            <a:fillRect/>
          </a:stretch>
        </p:blipFill>
        <p:spPr bwMode="auto">
          <a:xfrm>
            <a:off x="264400" y="2259354"/>
            <a:ext cx="5734050" cy="1343026"/>
          </a:xfrm>
          <a:prstGeom prst="rect">
            <a:avLst/>
          </a:prstGeom>
          <a:ln w="28575">
            <a:solidFill>
              <a:srgbClr val="F7941D"/>
            </a:solidFill>
          </a:ln>
        </p:spPr>
      </p:pic>
      <p:sp>
        <p:nvSpPr>
          <p:cNvPr id="6" name="Oval 33"/>
          <p:cNvSpPr>
            <a:spLocks noChangeAspect="1" noChangeArrowheads="1"/>
          </p:cNvSpPr>
          <p:nvPr/>
        </p:nvSpPr>
        <p:spPr bwMode="auto">
          <a:xfrm>
            <a:off x="5885861" y="2029325"/>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1</a:t>
            </a:r>
          </a:p>
        </p:txBody>
      </p:sp>
      <p:sp>
        <p:nvSpPr>
          <p:cNvPr id="8" name="Marcador de número de diapositiva 7"/>
          <p:cNvSpPr>
            <a:spLocks noGrp="1"/>
          </p:cNvSpPr>
          <p:nvPr>
            <p:ph type="sldNum" sz="quarter" idx="12"/>
          </p:nvPr>
        </p:nvSpPr>
        <p:spPr/>
        <p:txBody>
          <a:bodyPr/>
          <a:lstStyle/>
          <a:p>
            <a:fld id="{3F142242-9245-470F-9EB3-514B6C674675}" type="slidenum">
              <a:rPr lang="es-VE" smtClean="0"/>
              <a:pPr/>
              <a:t>435</a:t>
            </a:fld>
            <a:endParaRPr lang="es-VE" dirty="0"/>
          </a:p>
        </p:txBody>
      </p:sp>
    </p:spTree>
    <p:extLst>
      <p:ext uri="{BB962C8B-B14F-4D97-AF65-F5344CB8AC3E}">
        <p14:creationId xmlns:p14="http://schemas.microsoft.com/office/powerpoint/2010/main" val="203225385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Connecting Oracle SQL Developer</a:t>
            </a:r>
            <a:endParaRPr lang="es-VE" dirty="0"/>
          </a:p>
        </p:txBody>
      </p:sp>
      <p:sp>
        <p:nvSpPr>
          <p:cNvPr id="3" name="Marcador de contenido 2"/>
          <p:cNvSpPr>
            <a:spLocks noGrp="1"/>
          </p:cNvSpPr>
          <p:nvPr>
            <p:ph idx="1"/>
          </p:nvPr>
        </p:nvSpPr>
        <p:spPr/>
        <p:txBody>
          <a:bodyPr/>
          <a:lstStyle/>
          <a:p>
            <a:endParaRPr lang="es-VE"/>
          </a:p>
        </p:txBody>
      </p:sp>
      <p:pic>
        <p:nvPicPr>
          <p:cNvPr id="4" name="Picture 2" descr="Description of GUID-6F16A619-63A8-465E-9F4E-2364BCC030FF-default.png follows"/>
          <p:cNvPicPr>
            <a:picLocks noChangeAspect="1" noChangeArrowheads="1"/>
          </p:cNvPicPr>
          <p:nvPr/>
        </p:nvPicPr>
        <p:blipFill>
          <a:blip r:embed="rId3" cstate="print"/>
          <a:srcRect/>
          <a:stretch>
            <a:fillRect/>
          </a:stretch>
        </p:blipFill>
        <p:spPr bwMode="auto">
          <a:xfrm>
            <a:off x="888746" y="1134978"/>
            <a:ext cx="4476750" cy="2676525"/>
          </a:xfrm>
          <a:prstGeom prst="rect">
            <a:avLst/>
          </a:prstGeom>
          <a:ln w="28575">
            <a:solidFill>
              <a:srgbClr val="F7941D"/>
            </a:solidFill>
          </a:ln>
        </p:spPr>
      </p:pic>
      <p:pic>
        <p:nvPicPr>
          <p:cNvPr id="5" name="Picture 4" descr="Description of GUID-7F81FACC-6CDB-4F26-8BA6-D155C72BF3B4-default.png follows"/>
          <p:cNvPicPr>
            <a:picLocks noChangeAspect="1" noChangeArrowheads="1"/>
          </p:cNvPicPr>
          <p:nvPr/>
        </p:nvPicPr>
        <p:blipFill>
          <a:blip r:embed="rId4" cstate="print"/>
          <a:srcRect/>
          <a:stretch>
            <a:fillRect/>
          </a:stretch>
        </p:blipFill>
        <p:spPr bwMode="auto">
          <a:xfrm>
            <a:off x="5536946" y="3192378"/>
            <a:ext cx="5734050" cy="3086101"/>
          </a:xfrm>
          <a:prstGeom prst="rect">
            <a:avLst/>
          </a:prstGeom>
          <a:ln w="28575">
            <a:solidFill>
              <a:srgbClr val="F7941D"/>
            </a:solidFill>
          </a:ln>
        </p:spPr>
      </p:pic>
      <p:sp>
        <p:nvSpPr>
          <p:cNvPr id="6" name="Oval 33"/>
          <p:cNvSpPr>
            <a:spLocks noChangeAspect="1" noChangeArrowheads="1"/>
          </p:cNvSpPr>
          <p:nvPr/>
        </p:nvSpPr>
        <p:spPr bwMode="auto">
          <a:xfrm>
            <a:off x="5083756" y="986588"/>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1</a:t>
            </a:r>
          </a:p>
        </p:txBody>
      </p:sp>
      <p:sp>
        <p:nvSpPr>
          <p:cNvPr id="7" name="Oval 33"/>
          <p:cNvSpPr>
            <a:spLocks noChangeAspect="1" noChangeArrowheads="1"/>
          </p:cNvSpPr>
          <p:nvPr/>
        </p:nvSpPr>
        <p:spPr bwMode="auto">
          <a:xfrm>
            <a:off x="11099546" y="2963778"/>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2</a:t>
            </a:r>
          </a:p>
        </p:txBody>
      </p:sp>
      <p:sp>
        <p:nvSpPr>
          <p:cNvPr id="8" name="Rectangular Callout 7"/>
          <p:cNvSpPr/>
          <p:nvPr/>
        </p:nvSpPr>
        <p:spPr bwMode="auto">
          <a:xfrm>
            <a:off x="9270746" y="1515978"/>
            <a:ext cx="2362200" cy="1068916"/>
          </a:xfrm>
          <a:prstGeom prst="wedgeRectCallout">
            <a:avLst>
              <a:gd name="adj1" fmla="val -52899"/>
              <a:gd name="adj2" fmla="val 220676"/>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dirty="0"/>
              <a:t>Cloud PDB in indicates that connection is made to </a:t>
            </a:r>
            <a:r>
              <a:rPr lang="en-US" dirty="0" err="1"/>
              <a:t>Exadata</a:t>
            </a:r>
            <a:r>
              <a:rPr lang="en-US" dirty="0"/>
              <a:t> Express</a:t>
            </a:r>
          </a:p>
        </p:txBody>
      </p:sp>
      <p:sp>
        <p:nvSpPr>
          <p:cNvPr id="9" name="Rectangular Callout 8"/>
          <p:cNvSpPr/>
          <p:nvPr/>
        </p:nvSpPr>
        <p:spPr bwMode="auto">
          <a:xfrm>
            <a:off x="2946146" y="4563978"/>
            <a:ext cx="2362200" cy="1068916"/>
          </a:xfrm>
          <a:prstGeom prst="wedgeRectCallout">
            <a:avLst>
              <a:gd name="adj1" fmla="val 150509"/>
              <a:gd name="adj2" fmla="val 12465"/>
            </a:avLst>
          </a:prstGeom>
          <a:gradFill flip="none" rotWithShape="1">
            <a:gsLst>
              <a:gs pos="0">
                <a:srgbClr val="818286">
                  <a:tint val="66000"/>
                  <a:satMod val="160000"/>
                </a:srgbClr>
              </a:gs>
              <a:gs pos="50000">
                <a:srgbClr val="818286">
                  <a:tint val="44500"/>
                  <a:satMod val="160000"/>
                </a:srgbClr>
              </a:gs>
              <a:gs pos="100000">
                <a:srgbClr val="818286">
                  <a:tint val="23500"/>
                  <a:satMod val="160000"/>
                </a:srgbClr>
              </a:gs>
            </a:gsLst>
            <a:lin ang="10800000" scaled="1"/>
            <a:tileRect/>
          </a:gradFill>
          <a:ln w="28575">
            <a:solidFill>
              <a:srgbClr val="818286"/>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dirty="0" err="1"/>
              <a:t>Keystore</a:t>
            </a:r>
            <a:r>
              <a:rPr lang="en-US" dirty="0"/>
              <a:t> Password is the password entered while downloading the client credentials.</a:t>
            </a:r>
          </a:p>
        </p:txBody>
      </p:sp>
      <p:sp>
        <p:nvSpPr>
          <p:cNvPr id="10" name="Marcador de número de diapositiva 9"/>
          <p:cNvSpPr>
            <a:spLocks noGrp="1"/>
          </p:cNvSpPr>
          <p:nvPr>
            <p:ph type="sldNum" sz="quarter" idx="12"/>
          </p:nvPr>
        </p:nvSpPr>
        <p:spPr/>
        <p:txBody>
          <a:bodyPr/>
          <a:lstStyle/>
          <a:p>
            <a:fld id="{3F142242-9245-470F-9EB3-514B6C674675}" type="slidenum">
              <a:rPr lang="es-VE" smtClean="0"/>
              <a:pPr/>
              <a:t>436</a:t>
            </a:fld>
            <a:endParaRPr lang="es-VE" dirty="0"/>
          </a:p>
        </p:txBody>
      </p:sp>
    </p:spTree>
    <p:extLst>
      <p:ext uri="{BB962C8B-B14F-4D97-AF65-F5344CB8AC3E}">
        <p14:creationId xmlns:p14="http://schemas.microsoft.com/office/powerpoint/2010/main" val="88057950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Connecting Oracle </a:t>
            </a:r>
            <a:r>
              <a:rPr lang="en-US" dirty="0" err="1"/>
              <a:t>SQLcl</a:t>
            </a:r>
            <a:r>
              <a:rPr lang="en-US" dirty="0"/>
              <a:t> </a:t>
            </a:r>
            <a:endParaRPr lang="es-VE" dirty="0"/>
          </a:p>
        </p:txBody>
      </p:sp>
      <p:sp>
        <p:nvSpPr>
          <p:cNvPr id="3" name="Marcador de contenido 2"/>
          <p:cNvSpPr>
            <a:spLocks noGrp="1"/>
          </p:cNvSpPr>
          <p:nvPr>
            <p:ph idx="1"/>
          </p:nvPr>
        </p:nvSpPr>
        <p:spPr/>
        <p:txBody>
          <a:bodyPr/>
          <a:lstStyle/>
          <a:p>
            <a:endParaRPr lang="es-VE"/>
          </a:p>
        </p:txBody>
      </p:sp>
      <p:sp>
        <p:nvSpPr>
          <p:cNvPr id="4" name="Content Placeholder 2"/>
          <p:cNvSpPr txBox="1">
            <a:spLocks/>
          </p:cNvSpPr>
          <p:nvPr/>
        </p:nvSpPr>
        <p:spPr bwMode="gray">
          <a:xfrm>
            <a:off x="1366000" y="1335502"/>
            <a:ext cx="8064500" cy="1956375"/>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D:\PDB Service\SQL CL\</a:t>
            </a:r>
            <a:r>
              <a:rPr lang="en-US" altLang="en-US" sz="1600" b="1" dirty="0" err="1">
                <a:solidFill>
                  <a:schemeClr val="tx1">
                    <a:lumMod val="75000"/>
                  </a:schemeClr>
                </a:solidFill>
                <a:latin typeface="Courier New" panose="02070309020205020404" pitchFamily="49" charset="0"/>
              </a:rPr>
              <a:t>sqlcl</a:t>
            </a:r>
            <a:r>
              <a:rPr lang="en-US" altLang="en-US" sz="1600" b="1" dirty="0">
                <a:solidFill>
                  <a:schemeClr val="tx1">
                    <a:lumMod val="75000"/>
                  </a:schemeClr>
                </a:solidFill>
                <a:latin typeface="Courier New" panose="02070309020205020404" pitchFamily="49" charset="0"/>
              </a:rPr>
              <a:t>-no-</a:t>
            </a:r>
            <a:r>
              <a:rPr lang="en-US" altLang="en-US" sz="1600" b="1" dirty="0" err="1">
                <a:solidFill>
                  <a:schemeClr val="tx1">
                    <a:lumMod val="75000"/>
                  </a:schemeClr>
                </a:solidFill>
                <a:latin typeface="Courier New" panose="02070309020205020404" pitchFamily="49" charset="0"/>
              </a:rPr>
              <a:t>jre</a:t>
            </a:r>
            <a:r>
              <a:rPr lang="en-US" altLang="en-US" sz="1600" b="1" dirty="0">
                <a:solidFill>
                  <a:schemeClr val="tx1">
                    <a:lumMod val="75000"/>
                  </a:schemeClr>
                </a:solidFill>
                <a:latin typeface="Courier New" panose="02070309020205020404" pitchFamily="49" charset="0"/>
              </a:rPr>
              <a:t>-latest\</a:t>
            </a:r>
            <a:r>
              <a:rPr lang="en-US" altLang="en-US" sz="1600" b="1" dirty="0" err="1">
                <a:solidFill>
                  <a:schemeClr val="tx1">
                    <a:lumMod val="75000"/>
                  </a:schemeClr>
                </a:solidFill>
                <a:latin typeface="Courier New" panose="02070309020205020404" pitchFamily="49" charset="0"/>
              </a:rPr>
              <a:t>sqlcl</a:t>
            </a:r>
            <a:r>
              <a:rPr lang="en-US" altLang="en-US" sz="1600" b="1" dirty="0">
                <a:solidFill>
                  <a:schemeClr val="tx1">
                    <a:lumMod val="75000"/>
                  </a:schemeClr>
                </a:solidFill>
                <a:latin typeface="Courier New" panose="02070309020205020404" pitchFamily="49" charset="0"/>
              </a:rPr>
              <a:t>\bin&gt;</a:t>
            </a:r>
            <a:r>
              <a:rPr lang="en-US" altLang="en-US" sz="1600" b="1" dirty="0" err="1">
                <a:solidFill>
                  <a:schemeClr val="tx1">
                    <a:lumMod val="75000"/>
                  </a:schemeClr>
                </a:solidFill>
                <a:latin typeface="Courier New" panose="02070309020205020404" pitchFamily="49" charset="0"/>
              </a:rPr>
              <a:t>sql</a:t>
            </a:r>
            <a:r>
              <a:rPr lang="en-US" altLang="en-US" sz="1600" b="1" dirty="0">
                <a:solidFill>
                  <a:schemeClr val="tx1">
                    <a:lumMod val="75000"/>
                  </a:schemeClr>
                </a:solidFill>
                <a:latin typeface="Courier New" panose="02070309020205020404" pitchFamily="49" charset="0"/>
              </a:rPr>
              <a:t> /</a:t>
            </a:r>
            <a:r>
              <a:rPr lang="en-US" altLang="en-US" sz="1600" b="1" dirty="0" err="1">
                <a:solidFill>
                  <a:schemeClr val="tx1">
                    <a:lumMod val="75000"/>
                  </a:schemeClr>
                </a:solidFill>
                <a:latin typeface="Courier New" panose="02070309020205020404" pitchFamily="49" charset="0"/>
              </a:rPr>
              <a:t>nolog</a:t>
            </a:r>
            <a:r>
              <a:rPr lang="en-US" altLang="en-US" sz="1600" b="1" dirty="0">
                <a:solidFill>
                  <a:schemeClr val="tx1">
                    <a:lumMod val="75000"/>
                  </a:schemeClr>
                </a:solidFill>
                <a:latin typeface="Courier New" panose="02070309020205020404" pitchFamily="49" charset="0"/>
              </a:rPr>
              <a:t> </a:t>
            </a:r>
            <a:br>
              <a:rPr lang="en-US" altLang="en-US" sz="1600" b="1" dirty="0">
                <a:solidFill>
                  <a:schemeClr val="tx1">
                    <a:lumMod val="75000"/>
                  </a:schemeClr>
                </a:solidFill>
                <a:latin typeface="Courier New" panose="02070309020205020404" pitchFamily="49" charset="0"/>
              </a:rPr>
            </a:br>
            <a:endParaRPr lang="en-US" altLang="en-US" sz="1600" b="1" dirty="0">
              <a:solidFill>
                <a:schemeClr val="tx1">
                  <a:lumMod val="75000"/>
                </a:schemeClr>
              </a:solidFill>
              <a:latin typeface="Courier New" panose="02070309020205020404" pitchFamily="49" charset="0"/>
            </a:endParaRPr>
          </a:p>
          <a:p>
            <a:pPr eaLnBrk="1" hangingPunct="1">
              <a:defRPr/>
            </a:pPr>
            <a:r>
              <a:rPr lang="en-US" altLang="en-US" sz="1600" b="1" dirty="0" err="1">
                <a:solidFill>
                  <a:schemeClr val="tx1">
                    <a:lumMod val="75000"/>
                  </a:schemeClr>
                </a:solidFill>
                <a:latin typeface="Courier New" panose="02070309020205020404" pitchFamily="49" charset="0"/>
              </a:rPr>
              <a:t>SQLcl</a:t>
            </a:r>
            <a:r>
              <a:rPr lang="en-US" altLang="en-US" sz="1600" b="1" dirty="0">
                <a:solidFill>
                  <a:schemeClr val="tx1">
                    <a:lumMod val="75000"/>
                  </a:schemeClr>
                </a:solidFill>
                <a:latin typeface="Courier New" panose="02070309020205020404" pitchFamily="49" charset="0"/>
              </a:rPr>
              <a:t>: Release 4.2.0.16.160.2007 RC on Thu Sep 08 12:18:07 2016</a:t>
            </a:r>
          </a:p>
          <a:p>
            <a:pPr eaLnBrk="1" hangingPunct="1">
              <a:defRPr/>
            </a:pPr>
            <a:r>
              <a:rPr lang="en-US" altLang="en-US" sz="1600" b="1" dirty="0">
                <a:solidFill>
                  <a:schemeClr val="tx1">
                    <a:lumMod val="75000"/>
                  </a:schemeClr>
                </a:solidFill>
                <a:latin typeface="Courier New" panose="02070309020205020404" pitchFamily="49" charset="0"/>
              </a:rPr>
              <a:t>         </a:t>
            </a:r>
          </a:p>
          <a:p>
            <a:pPr eaLnBrk="1" hangingPunct="1">
              <a:defRPr/>
            </a:pPr>
            <a:r>
              <a:rPr lang="en-US" altLang="en-US" sz="1600" b="1" dirty="0">
                <a:solidFill>
                  <a:schemeClr val="tx1">
                    <a:lumMod val="75000"/>
                  </a:schemeClr>
                </a:solidFill>
                <a:latin typeface="Courier New" panose="02070309020205020404" pitchFamily="49" charset="0"/>
              </a:rPr>
              <a:t>Copyright (c) 1982, 2016, Oracle. All rights reserved.</a:t>
            </a:r>
          </a:p>
          <a:p>
            <a:pPr eaLnBrk="1" hangingPunct="1">
              <a:defRPr/>
            </a:pPr>
            <a:r>
              <a:rPr lang="en-US" altLang="en-US" sz="1600" b="1" dirty="0">
                <a:solidFill>
                  <a:schemeClr val="tx1">
                    <a:lumMod val="75000"/>
                  </a:schemeClr>
                </a:solidFill>
                <a:latin typeface="Courier New" panose="02070309020205020404" pitchFamily="49" charset="0"/>
              </a:rPr>
              <a:t>SQL&gt;</a:t>
            </a:r>
          </a:p>
          <a:p>
            <a:pPr eaLnBrk="1" hangingPunct="1">
              <a:defRPr/>
            </a:pPr>
            <a:endParaRPr lang="en-US" altLang="en-US" sz="1600" b="1" dirty="0">
              <a:solidFill>
                <a:schemeClr val="tx1">
                  <a:lumMod val="75000"/>
                </a:schemeClr>
              </a:solidFill>
              <a:latin typeface="Courier New" panose="02070309020205020404" pitchFamily="49" charset="0"/>
            </a:endParaRPr>
          </a:p>
        </p:txBody>
      </p:sp>
      <p:sp>
        <p:nvSpPr>
          <p:cNvPr id="5" name="Content Placeholder 2"/>
          <p:cNvSpPr txBox="1">
            <a:spLocks/>
          </p:cNvSpPr>
          <p:nvPr/>
        </p:nvSpPr>
        <p:spPr bwMode="gray">
          <a:xfrm>
            <a:off x="1366000" y="3545301"/>
            <a:ext cx="8138160" cy="1193721"/>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SQL&gt; set </a:t>
            </a:r>
            <a:r>
              <a:rPr lang="en-US" altLang="en-US" sz="1600" b="1" dirty="0" err="1">
                <a:solidFill>
                  <a:schemeClr val="tx1">
                    <a:lumMod val="75000"/>
                  </a:schemeClr>
                </a:solidFill>
                <a:latin typeface="Courier New" panose="02070309020205020404" pitchFamily="49" charset="0"/>
              </a:rPr>
              <a:t>cloudconfig</a:t>
            </a:r>
            <a:r>
              <a:rPr lang="en-US" altLang="en-US" sz="1600" b="1" dirty="0">
                <a:solidFill>
                  <a:schemeClr val="tx1">
                    <a:lumMod val="75000"/>
                  </a:schemeClr>
                </a:solidFill>
                <a:latin typeface="Courier New" panose="02070309020205020404" pitchFamily="49" charset="0"/>
              </a:rPr>
              <a:t> client_credentials.zip</a:t>
            </a:r>
          </a:p>
          <a:p>
            <a:pPr eaLnBrk="1" hangingPunct="1">
              <a:defRPr/>
            </a:pPr>
            <a:r>
              <a:rPr lang="en-US" altLang="en-US" sz="1600" b="1" dirty="0">
                <a:solidFill>
                  <a:schemeClr val="tx1">
                    <a:lumMod val="75000"/>
                  </a:schemeClr>
                </a:solidFill>
                <a:latin typeface="Courier New" panose="02070309020205020404" pitchFamily="49" charset="0"/>
              </a:rPr>
              <a:t>Wallet Password: ************</a:t>
            </a:r>
          </a:p>
          <a:p>
            <a:pPr eaLnBrk="1" hangingPunct="1">
              <a:defRPr/>
            </a:pPr>
            <a:r>
              <a:rPr lang="en-US" altLang="en-US" sz="1600" b="1" dirty="0">
                <a:solidFill>
                  <a:schemeClr val="tx1">
                    <a:lumMod val="75000"/>
                  </a:schemeClr>
                </a:solidFill>
                <a:latin typeface="Courier New" panose="02070309020205020404" pitchFamily="49" charset="0"/>
              </a:rPr>
              <a:t>Using temp </a:t>
            </a:r>
            <a:r>
              <a:rPr lang="en-US" altLang="en-US" sz="1600" b="1" dirty="0" err="1">
                <a:solidFill>
                  <a:schemeClr val="tx1">
                    <a:lumMod val="75000"/>
                  </a:schemeClr>
                </a:solidFill>
                <a:latin typeface="Courier New" panose="02070309020205020404" pitchFamily="49" charset="0"/>
              </a:rPr>
              <a:t>directory:C</a:t>
            </a:r>
            <a:r>
              <a:rPr lang="en-US" altLang="en-US" sz="1600" b="1" dirty="0">
                <a:solidFill>
                  <a:schemeClr val="tx1">
                    <a:lumMod val="75000"/>
                  </a:schemeClr>
                </a:solidFill>
                <a:latin typeface="Courier New" panose="02070309020205020404" pitchFamily="49" charset="0"/>
              </a:rPr>
              <a:t>:\Users\APOTHU~1.ORA\</a:t>
            </a:r>
            <a:r>
              <a:rPr lang="en-US" altLang="en-US" sz="1600" b="1" dirty="0" err="1">
                <a:solidFill>
                  <a:schemeClr val="tx1">
                    <a:lumMod val="75000"/>
                  </a:schemeClr>
                </a:solidFill>
                <a:latin typeface="Courier New" panose="02070309020205020404" pitchFamily="49" charset="0"/>
              </a:rPr>
              <a:t>AppData</a:t>
            </a:r>
            <a:r>
              <a:rPr lang="en-US" altLang="en-US" sz="1600" b="1" dirty="0">
                <a:solidFill>
                  <a:schemeClr val="tx1">
                    <a:lumMod val="75000"/>
                  </a:schemeClr>
                </a:solidFill>
                <a:latin typeface="Courier New" panose="02070309020205020404" pitchFamily="49" charset="0"/>
              </a:rPr>
              <a:t>\Local\Temp\</a:t>
            </a:r>
          </a:p>
          <a:p>
            <a:pPr eaLnBrk="1" hangingPunct="1">
              <a:defRPr/>
            </a:pPr>
            <a:r>
              <a:rPr lang="en-US" altLang="en-US" sz="1600" b="1" dirty="0">
                <a:solidFill>
                  <a:schemeClr val="tx1">
                    <a:lumMod val="75000"/>
                  </a:schemeClr>
                </a:solidFill>
                <a:latin typeface="Courier New" panose="02070309020205020404" pitchFamily="49" charset="0"/>
              </a:rPr>
              <a:t>oracle_cloud_config6707346342028726502</a:t>
            </a:r>
          </a:p>
        </p:txBody>
      </p:sp>
      <p:sp>
        <p:nvSpPr>
          <p:cNvPr id="6" name="Content Placeholder 2"/>
          <p:cNvSpPr txBox="1">
            <a:spLocks/>
          </p:cNvSpPr>
          <p:nvPr/>
        </p:nvSpPr>
        <p:spPr bwMode="gray">
          <a:xfrm>
            <a:off x="1366000" y="5069302"/>
            <a:ext cx="8138160" cy="895290"/>
          </a:xfrm>
          <a:prstGeom prst="round2DiagRect">
            <a:avLst>
              <a:gd name="adj1" fmla="val 13028"/>
              <a:gd name="adj2" fmla="val 0"/>
            </a:avLst>
          </a:prstGeom>
          <a:solidFill>
            <a:srgbClr val="F7941D"/>
          </a:solidFill>
          <a:ln w="28575">
            <a:solidFill>
              <a:schemeClr val="tx1"/>
            </a:solidFill>
            <a:miter lim="800000"/>
            <a:headEnd/>
            <a:tailEnd/>
          </a:ln>
        </p:spPr>
        <p:txBody>
          <a:bodyPr tIns="91440" rIns="12700" bIns="0">
            <a:spAutoFit/>
          </a:bodyPr>
          <a:lstStyle/>
          <a:p>
            <a:pPr eaLnBrk="1" hangingPunct="1">
              <a:defRPr/>
            </a:pPr>
            <a:r>
              <a:rPr lang="en-US" altLang="en-US" sz="1600" b="1" dirty="0">
                <a:solidFill>
                  <a:schemeClr val="tx1">
                    <a:lumMod val="75000"/>
                  </a:schemeClr>
                </a:solidFill>
                <a:latin typeface="Courier New" panose="02070309020205020404" pitchFamily="49" charset="0"/>
              </a:rPr>
              <a:t>SQL&gt; </a:t>
            </a:r>
            <a:r>
              <a:rPr lang="en-US" altLang="en-US" sz="1600" b="1" dirty="0" err="1">
                <a:solidFill>
                  <a:schemeClr val="tx1">
                    <a:lumMod val="75000"/>
                  </a:schemeClr>
                </a:solidFill>
                <a:latin typeface="Courier New" panose="02070309020205020404" pitchFamily="49" charset="0"/>
              </a:rPr>
              <a:t>conn</a:t>
            </a:r>
            <a:r>
              <a:rPr lang="en-US" altLang="en-US" sz="1600" b="1" dirty="0">
                <a:solidFill>
                  <a:schemeClr val="tx1">
                    <a:lumMod val="75000"/>
                  </a:schemeClr>
                </a:solidFill>
                <a:latin typeface="Courier New" panose="02070309020205020404" pitchFamily="49" charset="0"/>
              </a:rPr>
              <a:t> </a:t>
            </a:r>
            <a:r>
              <a:rPr lang="en-US" altLang="en-US" sz="1600" b="1" dirty="0" err="1">
                <a:solidFill>
                  <a:schemeClr val="tx1">
                    <a:lumMod val="75000"/>
                  </a:schemeClr>
                </a:solidFill>
                <a:latin typeface="Courier New" panose="02070309020205020404" pitchFamily="49" charset="0"/>
              </a:rPr>
              <a:t>pdb_admin</a:t>
            </a:r>
            <a:r>
              <a:rPr lang="en-US" altLang="en-US" sz="1600" b="1" dirty="0">
                <a:solidFill>
                  <a:schemeClr val="tx1">
                    <a:lumMod val="75000"/>
                  </a:schemeClr>
                </a:solidFill>
                <a:latin typeface="Courier New" panose="02070309020205020404" pitchFamily="49" charset="0"/>
              </a:rPr>
              <a:t>/welcome1@dbaccess</a:t>
            </a:r>
          </a:p>
          <a:p>
            <a:pPr eaLnBrk="1" hangingPunct="1">
              <a:defRPr/>
            </a:pPr>
            <a:r>
              <a:rPr lang="en-US" altLang="en-US" sz="1600" b="1" dirty="0">
                <a:solidFill>
                  <a:schemeClr val="tx1">
                    <a:lumMod val="75000"/>
                  </a:schemeClr>
                </a:solidFill>
                <a:latin typeface="Courier New" panose="02070309020205020404" pitchFamily="49" charset="0"/>
              </a:rPr>
              <a:t>Connected.</a:t>
            </a:r>
          </a:p>
          <a:p>
            <a:pPr eaLnBrk="1" hangingPunct="1">
              <a:defRPr/>
            </a:pPr>
            <a:r>
              <a:rPr lang="en-US" altLang="en-US" sz="1600" b="1" dirty="0">
                <a:solidFill>
                  <a:schemeClr val="tx1">
                    <a:lumMod val="75000"/>
                  </a:schemeClr>
                </a:solidFill>
                <a:latin typeface="Courier New" panose="02070309020205020404" pitchFamily="49" charset="0"/>
              </a:rPr>
              <a:t>SQL&gt;</a:t>
            </a:r>
          </a:p>
        </p:txBody>
      </p:sp>
      <p:sp>
        <p:nvSpPr>
          <p:cNvPr id="7" name="Oval 33"/>
          <p:cNvSpPr>
            <a:spLocks noChangeAspect="1" noChangeArrowheads="1"/>
          </p:cNvSpPr>
          <p:nvPr/>
        </p:nvSpPr>
        <p:spPr bwMode="auto">
          <a:xfrm>
            <a:off x="10205200" y="2173702"/>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1</a:t>
            </a:r>
          </a:p>
        </p:txBody>
      </p:sp>
      <p:sp>
        <p:nvSpPr>
          <p:cNvPr id="8" name="Oval 33"/>
          <p:cNvSpPr>
            <a:spLocks noChangeAspect="1" noChangeArrowheads="1"/>
          </p:cNvSpPr>
          <p:nvPr/>
        </p:nvSpPr>
        <p:spPr bwMode="auto">
          <a:xfrm>
            <a:off x="10205200" y="3926302"/>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2</a:t>
            </a:r>
          </a:p>
        </p:txBody>
      </p:sp>
      <p:sp>
        <p:nvSpPr>
          <p:cNvPr id="9" name="Oval 33"/>
          <p:cNvSpPr>
            <a:spLocks noChangeAspect="1" noChangeArrowheads="1"/>
          </p:cNvSpPr>
          <p:nvPr/>
        </p:nvSpPr>
        <p:spPr bwMode="auto">
          <a:xfrm>
            <a:off x="10205200" y="5221702"/>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3</a:t>
            </a:r>
          </a:p>
        </p:txBody>
      </p:sp>
      <p:sp>
        <p:nvSpPr>
          <p:cNvPr id="10" name="Marcador de número de diapositiva 9"/>
          <p:cNvSpPr>
            <a:spLocks noGrp="1"/>
          </p:cNvSpPr>
          <p:nvPr>
            <p:ph type="sldNum" sz="quarter" idx="12"/>
          </p:nvPr>
        </p:nvSpPr>
        <p:spPr/>
        <p:txBody>
          <a:bodyPr/>
          <a:lstStyle/>
          <a:p>
            <a:fld id="{3F142242-9245-470F-9EB3-514B6C674675}" type="slidenum">
              <a:rPr lang="es-VE" smtClean="0"/>
              <a:pPr/>
              <a:t>437</a:t>
            </a:fld>
            <a:endParaRPr lang="es-VE" dirty="0"/>
          </a:p>
        </p:txBody>
      </p:sp>
    </p:spTree>
    <p:extLst>
      <p:ext uri="{BB962C8B-B14F-4D97-AF65-F5344CB8AC3E}">
        <p14:creationId xmlns:p14="http://schemas.microsoft.com/office/powerpoint/2010/main" val="3963673394"/>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ltLang="en-US" dirty="0"/>
              <a:t>Summary</a:t>
            </a:r>
            <a:endParaRPr lang="es-VE" dirty="0"/>
          </a:p>
        </p:txBody>
      </p:sp>
      <p:sp>
        <p:nvSpPr>
          <p:cNvPr id="5" name="Marcador de contenido 4"/>
          <p:cNvSpPr>
            <a:spLocks noGrp="1"/>
          </p:cNvSpPr>
          <p:nvPr>
            <p:ph idx="1"/>
          </p:nvPr>
        </p:nvSpPr>
        <p:spPr/>
        <p:txBody>
          <a:bodyPr/>
          <a:lstStyle/>
          <a:p>
            <a:r>
              <a:rPr lang="en-US" altLang="en-US" dirty="0">
                <a:latin typeface="Arial" charset="0"/>
              </a:rPr>
              <a:t>In this lesson, you should have learned about: </a:t>
            </a:r>
          </a:p>
          <a:p>
            <a:pPr lvl="1"/>
            <a:r>
              <a:rPr lang="en-US" altLang="en-US" dirty="0"/>
              <a:t>The salient features of Oracle Cloud</a:t>
            </a:r>
          </a:p>
          <a:p>
            <a:pPr lvl="1"/>
            <a:r>
              <a:rPr lang="en-US" altLang="en-US" dirty="0"/>
              <a:t>Oracle Database </a:t>
            </a:r>
            <a:r>
              <a:rPr lang="en-US" altLang="en-US" dirty="0" err="1"/>
              <a:t>Exadata</a:t>
            </a:r>
            <a:r>
              <a:rPr lang="en-US" altLang="en-US" dirty="0"/>
              <a:t> Express Cloud Service</a:t>
            </a:r>
          </a:p>
          <a:p>
            <a:endParaRPr lang="es-VE" dirty="0"/>
          </a:p>
        </p:txBody>
      </p:sp>
      <p:sp>
        <p:nvSpPr>
          <p:cNvPr id="2" name="Marcador de número de diapositiva 1"/>
          <p:cNvSpPr>
            <a:spLocks noGrp="1"/>
          </p:cNvSpPr>
          <p:nvPr>
            <p:ph type="sldNum" sz="quarter" idx="12"/>
          </p:nvPr>
        </p:nvSpPr>
        <p:spPr/>
        <p:txBody>
          <a:bodyPr/>
          <a:lstStyle/>
          <a:p>
            <a:fld id="{3F142242-9245-470F-9EB3-514B6C674675}" type="slidenum">
              <a:rPr lang="es-VE" smtClean="0"/>
              <a:pPr/>
              <a:t>438</a:t>
            </a:fld>
            <a:endParaRPr lang="es-VE" dirty="0"/>
          </a:p>
        </p:txBody>
      </p:sp>
    </p:spTree>
    <p:extLst>
      <p:ext uri="{BB962C8B-B14F-4D97-AF65-F5344CB8AC3E}">
        <p14:creationId xmlns:p14="http://schemas.microsoft.com/office/powerpoint/2010/main" val="2911702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5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Selecting Specific Columns</a:t>
            </a:r>
            <a:endParaRPr/>
          </a:p>
        </p:txBody>
      </p:sp>
      <p:sp>
        <p:nvSpPr>
          <p:cNvPr id="951" name="Google Shape;951;p5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952" name="Google Shape;952;p59"/>
          <p:cNvGrpSpPr/>
          <p:nvPr/>
        </p:nvGrpSpPr>
        <p:grpSpPr>
          <a:xfrm>
            <a:off x="2062162" y="1905001"/>
            <a:ext cx="8064500" cy="696913"/>
            <a:chOff x="539552" y="1905000"/>
            <a:chExt cx="8064896" cy="696337"/>
          </a:xfrm>
        </p:grpSpPr>
        <p:sp>
          <p:nvSpPr>
            <p:cNvPr id="953" name="Google Shape;953;p59"/>
            <p:cNvSpPr/>
            <p:nvPr/>
          </p:nvSpPr>
          <p:spPr>
            <a:xfrm>
              <a:off x="539552" y="1905000"/>
              <a:ext cx="806489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department_id, location_id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departments;</a:t>
              </a:r>
              <a:endParaRPr sz="1800">
                <a:solidFill>
                  <a:srgbClr val="000000"/>
                </a:solidFill>
                <a:latin typeface="Calibri"/>
                <a:ea typeface="Calibri"/>
                <a:cs typeface="Calibri"/>
                <a:sym typeface="Calibri"/>
              </a:endParaRPr>
            </a:p>
          </p:txBody>
        </p:sp>
        <p:sp>
          <p:nvSpPr>
            <p:cNvPr id="954" name="Google Shape;954;p59"/>
            <p:cNvSpPr/>
            <p:nvPr/>
          </p:nvSpPr>
          <p:spPr>
            <a:xfrm>
              <a:off x="1538112" y="2008715"/>
              <a:ext cx="3733800" cy="3206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955" name="Google Shape;955;p59"/>
          <p:cNvPicPr preferRelativeResize="0"/>
          <p:nvPr/>
        </p:nvPicPr>
        <p:blipFill rotWithShape="1">
          <a:blip r:embed="rId3">
            <a:alphaModFix/>
          </a:blip>
          <a:srcRect l="20468" t="57532" r="63609" b="19984"/>
          <a:stretch/>
        </p:blipFill>
        <p:spPr>
          <a:xfrm>
            <a:off x="4964850" y="3082175"/>
            <a:ext cx="2480876" cy="1970424"/>
          </a:xfrm>
          <a:prstGeom prst="rect">
            <a:avLst/>
          </a:prstGeom>
          <a:noFill/>
          <a:ln w="28575" cap="flat" cmpd="sng">
            <a:solidFill>
              <a:srgbClr val="F7941D"/>
            </a:solidFill>
            <a:prstDash val="solid"/>
            <a:miter lim="800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Selecting from </a:t>
            </a:r>
            <a:r>
              <a:rPr lang="en-US">
                <a:latin typeface="Courier New"/>
                <a:ea typeface="Courier New"/>
                <a:cs typeface="Courier New"/>
                <a:sym typeface="Courier New"/>
              </a:rPr>
              <a:t>DUAL</a:t>
            </a:r>
            <a:endParaRPr/>
          </a:p>
        </p:txBody>
      </p:sp>
      <p:sp>
        <p:nvSpPr>
          <p:cNvPr id="962" name="Google Shape;962;p6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42900" algn="l" rtl="0">
              <a:lnSpc>
                <a:spcPct val="90000"/>
              </a:lnSpc>
              <a:spcBef>
                <a:spcPts val="0"/>
              </a:spcBef>
              <a:spcAft>
                <a:spcPts val="0"/>
              </a:spcAft>
              <a:buClr>
                <a:schemeClr val="dk1"/>
              </a:buClr>
              <a:buSzPts val="2200"/>
              <a:buChar char="•"/>
            </a:pPr>
            <a:r>
              <a:rPr lang="en-US">
                <a:latin typeface="Courier New"/>
                <a:ea typeface="Courier New"/>
                <a:cs typeface="Courier New"/>
                <a:sym typeface="Courier New"/>
              </a:rPr>
              <a:t>DUAL</a:t>
            </a:r>
            <a:r>
              <a:rPr lang="en-US"/>
              <a:t> is a table automatically created by Oracle Database.</a:t>
            </a:r>
            <a:endParaRPr/>
          </a:p>
          <a:p>
            <a:pPr marL="457200" lvl="1" indent="-342900" algn="l" rtl="0">
              <a:lnSpc>
                <a:spcPct val="90000"/>
              </a:lnSpc>
              <a:spcBef>
                <a:spcPts val="440"/>
              </a:spcBef>
              <a:spcAft>
                <a:spcPts val="0"/>
              </a:spcAft>
              <a:buClr>
                <a:schemeClr val="dk1"/>
              </a:buClr>
              <a:buSzPts val="2200"/>
              <a:buChar char="•"/>
            </a:pPr>
            <a:r>
              <a:rPr lang="en-US">
                <a:latin typeface="Courier New"/>
                <a:ea typeface="Courier New"/>
                <a:cs typeface="Courier New"/>
                <a:sym typeface="Courier New"/>
              </a:rPr>
              <a:t>DUAL</a:t>
            </a:r>
            <a:r>
              <a:rPr lang="en-US"/>
              <a:t> has one column called </a:t>
            </a:r>
            <a:r>
              <a:rPr lang="en-US">
                <a:latin typeface="Courier New"/>
                <a:ea typeface="Courier New"/>
                <a:cs typeface="Courier New"/>
                <a:sym typeface="Courier New"/>
              </a:rPr>
              <a:t>DUMMY</a:t>
            </a:r>
            <a:r>
              <a:rPr lang="en-US"/>
              <a:t>, of data type </a:t>
            </a:r>
            <a:r>
              <a:rPr lang="en-US">
                <a:latin typeface="Courier New"/>
                <a:ea typeface="Courier New"/>
                <a:cs typeface="Courier New"/>
                <a:sym typeface="Courier New"/>
              </a:rPr>
              <a:t>VARCHAR(1)</a:t>
            </a:r>
            <a:r>
              <a:rPr lang="en-US"/>
              <a:t>, and contains one row with a value </a:t>
            </a:r>
            <a:r>
              <a:rPr lang="en-US">
                <a:latin typeface="Courier New"/>
                <a:ea typeface="Courier New"/>
                <a:cs typeface="Courier New"/>
                <a:sym typeface="Courier New"/>
              </a:rPr>
              <a:t>x</a:t>
            </a:r>
            <a:r>
              <a:rPr lang="en-US"/>
              <a:t>.</a:t>
            </a:r>
            <a:endParaRPr/>
          </a:p>
          <a:p>
            <a:pPr marL="228600" lvl="0" indent="-25400" algn="l" rtl="0">
              <a:lnSpc>
                <a:spcPct val="90000"/>
              </a:lnSpc>
              <a:spcBef>
                <a:spcPts val="1000"/>
              </a:spcBef>
              <a:spcAft>
                <a:spcPts val="0"/>
              </a:spcAft>
              <a:buClr>
                <a:schemeClr val="dk1"/>
              </a:buClr>
              <a:buSzPts val="3200"/>
              <a:buNone/>
            </a:pPr>
            <a:endParaRPr/>
          </a:p>
        </p:txBody>
      </p:sp>
      <p:pic>
        <p:nvPicPr>
          <p:cNvPr id="963" name="Google Shape;963;p60"/>
          <p:cNvPicPr preferRelativeResize="0"/>
          <p:nvPr/>
        </p:nvPicPr>
        <p:blipFill rotWithShape="1">
          <a:blip r:embed="rId3">
            <a:alphaModFix/>
          </a:blip>
          <a:srcRect/>
          <a:stretch/>
        </p:blipFill>
        <p:spPr>
          <a:xfrm>
            <a:off x="2436812" y="3707972"/>
            <a:ext cx="869983" cy="381000"/>
          </a:xfrm>
          <a:prstGeom prst="rect">
            <a:avLst/>
          </a:prstGeom>
          <a:noFill/>
          <a:ln w="15875" cap="flat" cmpd="sng">
            <a:solidFill>
              <a:srgbClr val="F7941D"/>
            </a:solidFill>
            <a:prstDash val="solid"/>
            <a:miter lim="800000"/>
            <a:headEnd type="none" w="sm" len="sm"/>
            <a:tailEnd type="none" w="sm" len="sm"/>
          </a:ln>
        </p:spPr>
      </p:pic>
      <p:sp>
        <p:nvSpPr>
          <p:cNvPr id="964" name="Google Shape;964;p60"/>
          <p:cNvSpPr/>
          <p:nvPr/>
        </p:nvSpPr>
        <p:spPr>
          <a:xfrm>
            <a:off x="2132012" y="2688400"/>
            <a:ext cx="8064500" cy="696514"/>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dual;</a:t>
            </a:r>
            <a:endParaRPr sz="1800" b="1">
              <a:solidFill>
                <a:srgbClr val="474747"/>
              </a:solidFill>
              <a:latin typeface="Courier New"/>
              <a:ea typeface="Courier New"/>
              <a:cs typeface="Courier New"/>
              <a:sym typeface="Courier New"/>
            </a:endParaRPr>
          </a:p>
        </p:txBody>
      </p:sp>
      <p:sp>
        <p:nvSpPr>
          <p:cNvPr id="965" name="Google Shape;965;p60"/>
          <p:cNvSpPr/>
          <p:nvPr/>
        </p:nvSpPr>
        <p:spPr>
          <a:xfrm>
            <a:off x="2132012" y="4412030"/>
            <a:ext cx="8064500" cy="696514"/>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sysdate</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dual;</a:t>
            </a:r>
            <a:endParaRPr sz="1800" b="1">
              <a:solidFill>
                <a:srgbClr val="474747"/>
              </a:solidFill>
              <a:latin typeface="Courier New"/>
              <a:ea typeface="Courier New"/>
              <a:cs typeface="Courier New"/>
              <a:sym typeface="Courier New"/>
            </a:endParaRPr>
          </a:p>
        </p:txBody>
      </p:sp>
      <p:pic>
        <p:nvPicPr>
          <p:cNvPr id="966" name="Google Shape;966;p60"/>
          <p:cNvPicPr preferRelativeResize="0"/>
          <p:nvPr/>
        </p:nvPicPr>
        <p:blipFill rotWithShape="1">
          <a:blip r:embed="rId4">
            <a:alphaModFix/>
          </a:blip>
          <a:srcRect/>
          <a:stretch/>
        </p:blipFill>
        <p:spPr>
          <a:xfrm>
            <a:off x="2436812" y="5431601"/>
            <a:ext cx="1066800" cy="435799"/>
          </a:xfrm>
          <a:prstGeom prst="rect">
            <a:avLst/>
          </a:prstGeom>
          <a:noFill/>
          <a:ln w="15875" cap="flat" cmpd="sng">
            <a:solidFill>
              <a:srgbClr val="F7941D"/>
            </a:solidFill>
            <a:prstDash val="solid"/>
            <a:miter lim="800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6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Writing SQL Statements</a:t>
            </a:r>
            <a:endParaRPr/>
          </a:p>
        </p:txBody>
      </p:sp>
      <p:sp>
        <p:nvSpPr>
          <p:cNvPr id="973" name="Google Shape;973;p6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SQL statements are not case-sensitive.</a:t>
            </a:r>
            <a:endParaRPr/>
          </a:p>
          <a:p>
            <a:pPr marL="457200" lvl="1" indent="-365760" algn="l" rtl="0">
              <a:lnSpc>
                <a:spcPct val="90000"/>
              </a:lnSpc>
              <a:spcBef>
                <a:spcPts val="900"/>
              </a:spcBef>
              <a:spcAft>
                <a:spcPts val="0"/>
              </a:spcAft>
              <a:buClr>
                <a:schemeClr val="dk1"/>
              </a:buClr>
              <a:buSzPts val="2100"/>
              <a:buChar char="•"/>
            </a:pPr>
            <a:r>
              <a:rPr lang="en-US"/>
              <a:t>SQL statements can be entered on one or more lines.</a:t>
            </a:r>
            <a:endParaRPr/>
          </a:p>
          <a:p>
            <a:pPr marL="457200" lvl="1" indent="-365760" algn="l" rtl="0">
              <a:lnSpc>
                <a:spcPct val="90000"/>
              </a:lnSpc>
              <a:spcBef>
                <a:spcPts val="900"/>
              </a:spcBef>
              <a:spcAft>
                <a:spcPts val="0"/>
              </a:spcAft>
              <a:buClr>
                <a:schemeClr val="dk1"/>
              </a:buClr>
              <a:buSzPts val="2100"/>
              <a:buChar char="•"/>
            </a:pPr>
            <a:r>
              <a:rPr lang="en-US"/>
              <a:t>Keywords cannot be abbreviated or split across lines.</a:t>
            </a:r>
            <a:endParaRPr/>
          </a:p>
          <a:p>
            <a:pPr marL="457200" lvl="1" indent="-365760" algn="l" rtl="0">
              <a:lnSpc>
                <a:spcPct val="90000"/>
              </a:lnSpc>
              <a:spcBef>
                <a:spcPts val="900"/>
              </a:spcBef>
              <a:spcAft>
                <a:spcPts val="0"/>
              </a:spcAft>
              <a:buClr>
                <a:schemeClr val="dk1"/>
              </a:buClr>
              <a:buSzPts val="2100"/>
              <a:buChar char="•"/>
            </a:pPr>
            <a:r>
              <a:rPr lang="en-US"/>
              <a:t>Clauses are usually placed on separate lines.</a:t>
            </a:r>
            <a:endParaRPr/>
          </a:p>
          <a:p>
            <a:pPr marL="457200" lvl="1" indent="-365760" algn="l" rtl="0">
              <a:lnSpc>
                <a:spcPct val="90000"/>
              </a:lnSpc>
              <a:spcBef>
                <a:spcPts val="900"/>
              </a:spcBef>
              <a:spcAft>
                <a:spcPts val="0"/>
              </a:spcAft>
              <a:buClr>
                <a:schemeClr val="dk1"/>
              </a:buClr>
              <a:buSzPts val="2100"/>
              <a:buChar char="•"/>
            </a:pPr>
            <a:r>
              <a:rPr lang="en-US"/>
              <a:t>Indents are used to enhance readability.</a:t>
            </a:r>
            <a:endParaRPr/>
          </a:p>
          <a:p>
            <a:pPr marL="228600" lvl="0" indent="-25400" algn="l" rtl="0">
              <a:lnSpc>
                <a:spcPct val="90000"/>
              </a:lnSpc>
              <a:spcBef>
                <a:spcPts val="1000"/>
              </a:spcBef>
              <a:spcAft>
                <a:spcPts val="0"/>
              </a:spcAft>
              <a:buClr>
                <a:schemeClr val="dk1"/>
              </a:buClr>
              <a:buSzPts val="3200"/>
              <a:buNone/>
            </a:pPr>
            <a:endParaRPr/>
          </a:p>
        </p:txBody>
      </p:sp>
      <p:grpSp>
        <p:nvGrpSpPr>
          <p:cNvPr id="974" name="Google Shape;974;p61"/>
          <p:cNvGrpSpPr/>
          <p:nvPr/>
        </p:nvGrpSpPr>
        <p:grpSpPr>
          <a:xfrm>
            <a:off x="8480674" y="4470873"/>
            <a:ext cx="3711575" cy="1878658"/>
            <a:chOff x="8480674" y="4470873"/>
            <a:chExt cx="3711575" cy="1878658"/>
          </a:xfrm>
        </p:grpSpPr>
        <p:sp>
          <p:nvSpPr>
            <p:cNvPr id="975" name="Google Shape;975;p61"/>
            <p:cNvSpPr/>
            <p:nvPr/>
          </p:nvSpPr>
          <p:spPr>
            <a:xfrm rot="5400000" flipH="1">
              <a:off x="9753849" y="3643459"/>
              <a:ext cx="1165225" cy="3711575"/>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976" name="Google Shape;976;p61"/>
            <p:cNvSpPr/>
            <p:nvPr/>
          </p:nvSpPr>
          <p:spPr>
            <a:xfrm>
              <a:off x="9641918" y="4470873"/>
              <a:ext cx="2278785" cy="1878658"/>
            </a:xfrm>
            <a:prstGeom prst="round2DiagRect">
              <a:avLst>
                <a:gd name="adj1" fmla="val 16667"/>
                <a:gd name="adj2" fmla="val 0"/>
              </a:avLst>
            </a:prstGeom>
            <a:solidFill>
              <a:schemeClr val="lt1"/>
            </a:solidFill>
            <a:ln w="57150" cap="flat" cmpd="sng">
              <a:solidFill>
                <a:srgbClr val="DDE4E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977" name="Google Shape;977;p61"/>
            <p:cNvPicPr preferRelativeResize="0"/>
            <p:nvPr/>
          </p:nvPicPr>
          <p:blipFill rotWithShape="1">
            <a:blip r:embed="rId3">
              <a:alphaModFix/>
            </a:blip>
            <a:srcRect/>
            <a:stretch/>
          </p:blipFill>
          <p:spPr>
            <a:xfrm>
              <a:off x="9877383" y="4470873"/>
              <a:ext cx="1807853" cy="1807853"/>
            </a:xfrm>
            <a:prstGeom prst="rect">
              <a:avLst/>
            </a:prstGeom>
            <a:noFill/>
            <a:ln>
              <a:noFill/>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6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Writing SQL Statements</a:t>
            </a:r>
            <a:endParaRPr/>
          </a:p>
        </p:txBody>
      </p:sp>
      <p:sp>
        <p:nvSpPr>
          <p:cNvPr id="983" name="Google Shape;983;p6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In SQL Developer, SQL statements can be optionally terminated by a semicolon (;). Semicolons are required when you execute multiple SQL statements.</a:t>
            </a:r>
            <a:endParaRPr/>
          </a:p>
          <a:p>
            <a:pPr marL="457200" lvl="1" indent="-365760" algn="l" rtl="0">
              <a:lnSpc>
                <a:spcPct val="90000"/>
              </a:lnSpc>
              <a:spcBef>
                <a:spcPts val="900"/>
              </a:spcBef>
              <a:spcAft>
                <a:spcPts val="0"/>
              </a:spcAft>
              <a:buClr>
                <a:schemeClr val="dk1"/>
              </a:buClr>
              <a:buSzPts val="2100"/>
              <a:buChar char="•"/>
            </a:pPr>
            <a:r>
              <a:rPr lang="en-US"/>
              <a:t>In SQL*Plus, you are required to end each SQL statement with a semicolon (;).</a:t>
            </a:r>
            <a:endParaRPr/>
          </a:p>
          <a:p>
            <a:pPr marL="228600" lvl="0" indent="-25400" algn="l" rtl="0">
              <a:lnSpc>
                <a:spcPct val="90000"/>
              </a:lnSpc>
              <a:spcBef>
                <a:spcPts val="1000"/>
              </a:spcBef>
              <a:spcAft>
                <a:spcPts val="0"/>
              </a:spcAft>
              <a:buClr>
                <a:schemeClr val="dk1"/>
              </a:buClr>
              <a:buSzPts val="3200"/>
              <a:buNone/>
            </a:pPr>
            <a:endParaRPr/>
          </a:p>
        </p:txBody>
      </p:sp>
      <p:grpSp>
        <p:nvGrpSpPr>
          <p:cNvPr id="984" name="Google Shape;984;p62"/>
          <p:cNvGrpSpPr/>
          <p:nvPr/>
        </p:nvGrpSpPr>
        <p:grpSpPr>
          <a:xfrm>
            <a:off x="8480674" y="4470873"/>
            <a:ext cx="3711575" cy="1878658"/>
            <a:chOff x="8480674" y="4470873"/>
            <a:chExt cx="3711575" cy="1878658"/>
          </a:xfrm>
        </p:grpSpPr>
        <p:sp>
          <p:nvSpPr>
            <p:cNvPr id="985" name="Google Shape;985;p62"/>
            <p:cNvSpPr/>
            <p:nvPr/>
          </p:nvSpPr>
          <p:spPr>
            <a:xfrm rot="5400000" flipH="1">
              <a:off x="9753849" y="3643459"/>
              <a:ext cx="1165225" cy="3711575"/>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986" name="Google Shape;986;p62"/>
            <p:cNvSpPr/>
            <p:nvPr/>
          </p:nvSpPr>
          <p:spPr>
            <a:xfrm>
              <a:off x="9641918" y="4470873"/>
              <a:ext cx="2278785" cy="1878658"/>
            </a:xfrm>
            <a:prstGeom prst="round2DiagRect">
              <a:avLst>
                <a:gd name="adj1" fmla="val 16667"/>
                <a:gd name="adj2" fmla="val 0"/>
              </a:avLst>
            </a:prstGeom>
            <a:solidFill>
              <a:schemeClr val="lt1"/>
            </a:solidFill>
            <a:ln w="57150" cap="flat" cmpd="sng">
              <a:solidFill>
                <a:srgbClr val="DDE4E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987" name="Google Shape;987;p62"/>
            <p:cNvPicPr preferRelativeResize="0"/>
            <p:nvPr/>
          </p:nvPicPr>
          <p:blipFill rotWithShape="1">
            <a:blip r:embed="rId3">
              <a:alphaModFix/>
            </a:blip>
            <a:srcRect/>
            <a:stretch/>
          </p:blipFill>
          <p:spPr>
            <a:xfrm>
              <a:off x="9877383" y="4470873"/>
              <a:ext cx="1807853" cy="1807853"/>
            </a:xfrm>
            <a:prstGeom prst="rect">
              <a:avLst/>
            </a:prstGeom>
            <a:noFill/>
            <a:ln>
              <a:noFill/>
            </a:ln>
          </p:spPr>
        </p:pic>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Column Heading Defaults</a:t>
            </a:r>
            <a:endParaRPr/>
          </a:p>
        </p:txBody>
      </p:sp>
      <p:sp>
        <p:nvSpPr>
          <p:cNvPr id="994" name="Google Shape;994;p6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SQL Developer:</a:t>
            </a:r>
            <a:endParaRPr/>
          </a:p>
          <a:p>
            <a:pPr marL="1280160" lvl="2" indent="-365760" algn="l" rtl="0">
              <a:lnSpc>
                <a:spcPct val="90000"/>
              </a:lnSpc>
              <a:spcBef>
                <a:spcPts val="450"/>
              </a:spcBef>
              <a:spcAft>
                <a:spcPts val="0"/>
              </a:spcAft>
              <a:buClr>
                <a:schemeClr val="dk1"/>
              </a:buClr>
              <a:buSzPts val="2000"/>
              <a:buChar char="–"/>
            </a:pPr>
            <a:r>
              <a:rPr lang="en-US"/>
              <a:t>Default heading alignment: Left-aligned</a:t>
            </a:r>
            <a:endParaRPr/>
          </a:p>
          <a:p>
            <a:pPr marL="1280160" lvl="2" indent="-365760" algn="l" rtl="0">
              <a:lnSpc>
                <a:spcPct val="90000"/>
              </a:lnSpc>
              <a:spcBef>
                <a:spcPts val="450"/>
              </a:spcBef>
              <a:spcAft>
                <a:spcPts val="0"/>
              </a:spcAft>
              <a:buClr>
                <a:schemeClr val="dk1"/>
              </a:buClr>
              <a:buSzPts val="2000"/>
              <a:buChar char="–"/>
            </a:pPr>
            <a:r>
              <a:rPr lang="en-US"/>
              <a:t>Default heading display: Uppercase</a:t>
            </a:r>
            <a:endParaRPr/>
          </a:p>
          <a:p>
            <a:pPr marL="457200" lvl="1" indent="-365760" algn="l" rtl="0">
              <a:lnSpc>
                <a:spcPct val="90000"/>
              </a:lnSpc>
              <a:spcBef>
                <a:spcPts val="900"/>
              </a:spcBef>
              <a:spcAft>
                <a:spcPts val="0"/>
              </a:spcAft>
              <a:buClr>
                <a:schemeClr val="dk1"/>
              </a:buClr>
              <a:buSzPts val="2100"/>
              <a:buChar char="•"/>
            </a:pPr>
            <a:r>
              <a:rPr lang="en-US"/>
              <a:t>SQL*Plus:</a:t>
            </a:r>
            <a:endParaRPr/>
          </a:p>
          <a:p>
            <a:pPr marL="1280160" lvl="2" indent="-365760" algn="l" rtl="0">
              <a:lnSpc>
                <a:spcPct val="90000"/>
              </a:lnSpc>
              <a:spcBef>
                <a:spcPts val="450"/>
              </a:spcBef>
              <a:spcAft>
                <a:spcPts val="0"/>
              </a:spcAft>
              <a:buClr>
                <a:schemeClr val="dk1"/>
              </a:buClr>
              <a:buSzPts val="2000"/>
              <a:buChar char="–"/>
            </a:pPr>
            <a:r>
              <a:rPr lang="en-US"/>
              <a:t>Character and Date column headings are left-aligned.</a:t>
            </a:r>
            <a:endParaRPr/>
          </a:p>
          <a:p>
            <a:pPr marL="1280160" lvl="2" indent="-365760" algn="l" rtl="0">
              <a:lnSpc>
                <a:spcPct val="90000"/>
              </a:lnSpc>
              <a:spcBef>
                <a:spcPts val="450"/>
              </a:spcBef>
              <a:spcAft>
                <a:spcPts val="0"/>
              </a:spcAft>
              <a:buClr>
                <a:schemeClr val="dk1"/>
              </a:buClr>
              <a:buSzPts val="2000"/>
              <a:buChar char="–"/>
            </a:pPr>
            <a:r>
              <a:rPr lang="en-US"/>
              <a:t>Number column headings are right-aligned.</a:t>
            </a:r>
            <a:endParaRPr/>
          </a:p>
          <a:p>
            <a:pPr marL="1280160" lvl="2" indent="-365760" algn="l" rtl="0">
              <a:lnSpc>
                <a:spcPct val="90000"/>
              </a:lnSpc>
              <a:spcBef>
                <a:spcPts val="450"/>
              </a:spcBef>
              <a:spcAft>
                <a:spcPts val="0"/>
              </a:spcAft>
              <a:buClr>
                <a:schemeClr val="dk1"/>
              </a:buClr>
              <a:buSzPts val="2000"/>
              <a:buChar char="–"/>
            </a:pPr>
            <a:r>
              <a:rPr lang="en-US"/>
              <a:t>Default heading display: Uppercase</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003" name="Google Shape;1003;p6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Capabilities of SQL </a:t>
            </a:r>
            <a:r>
              <a:rPr lang="en-US" dirty="0">
                <a:solidFill>
                  <a:schemeClr val="tx1"/>
                </a:solidFill>
                <a:latin typeface="Courier New"/>
                <a:ea typeface="Courier New"/>
                <a:cs typeface="Courier New"/>
                <a:sym typeface="Courier New"/>
              </a:rPr>
              <a:t>SELECT</a:t>
            </a:r>
            <a:r>
              <a:rPr lang="en-US" dirty="0">
                <a:solidFill>
                  <a:schemeClr val="tx1"/>
                </a:solidFill>
              </a:rPr>
              <a:t> statements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Arithmetic expressions and </a:t>
            </a:r>
            <a:r>
              <a:rPr lang="en-US" dirty="0">
                <a:solidFill>
                  <a:schemeClr val="tx1"/>
                </a:solidFill>
                <a:latin typeface="Courier New"/>
                <a:ea typeface="Courier New"/>
                <a:cs typeface="Courier New"/>
                <a:sym typeface="Courier New"/>
              </a:rPr>
              <a:t>NULL</a:t>
            </a:r>
            <a:r>
              <a:rPr lang="en-US" dirty="0">
                <a:solidFill>
                  <a:schemeClr val="tx1"/>
                </a:solidFill>
              </a:rPr>
              <a:t> values in the </a:t>
            </a:r>
            <a:r>
              <a:rPr lang="en-US" dirty="0">
                <a:solidFill>
                  <a:schemeClr val="tx1"/>
                </a:solidFill>
                <a:latin typeface="Courier New"/>
                <a:ea typeface="Courier New"/>
                <a:cs typeface="Courier New"/>
                <a:sym typeface="Courier New"/>
              </a:rPr>
              <a:t>SELECT</a:t>
            </a:r>
            <a:r>
              <a:rPr lang="en-US" dirty="0">
                <a:solidFill>
                  <a:schemeClr val="tx1"/>
                </a:solidFill>
              </a:rPr>
              <a:t> statement</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Column aliases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Use of the concatenation operator, literal character strings, the alternative quote operator, and the </a:t>
            </a:r>
            <a:r>
              <a:rPr lang="en-US" dirty="0">
                <a:solidFill>
                  <a:schemeClr val="tx1"/>
                </a:solidFill>
                <a:latin typeface="Courier New"/>
                <a:ea typeface="Courier New"/>
                <a:cs typeface="Courier New"/>
                <a:sym typeface="Courier New"/>
              </a:rPr>
              <a:t>DISTINCT</a:t>
            </a:r>
            <a:r>
              <a:rPr lang="en-US" dirty="0">
                <a:solidFill>
                  <a:schemeClr val="tx1"/>
                </a:solidFill>
              </a:rPr>
              <a:t> keyword</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DESCRIBE</a:t>
            </a:r>
            <a:r>
              <a:rPr lang="en-US" dirty="0">
                <a:solidFill>
                  <a:schemeClr val="tx1"/>
                </a:solidFill>
              </a:rPr>
              <a:t> command</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49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Objectives</a:t>
            </a:r>
            <a:endParaRPr/>
          </a:p>
        </p:txBody>
      </p:sp>
      <p:sp>
        <p:nvSpPr>
          <p:cNvPr id="136" name="Google Shape;136;p1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After completing this course, you should be able to:</a:t>
            </a:r>
            <a:endParaRPr/>
          </a:p>
          <a:p>
            <a:pPr marL="0" lvl="0" indent="0" algn="l" rtl="0">
              <a:lnSpc>
                <a:spcPct val="90000"/>
              </a:lnSpc>
              <a:spcBef>
                <a:spcPts val="0"/>
              </a:spcBef>
              <a:spcAft>
                <a:spcPts val="0"/>
              </a:spcAft>
              <a:buClr>
                <a:schemeClr val="dk1"/>
              </a:buClr>
              <a:buSzPts val="3200"/>
              <a:buNone/>
            </a:pPr>
            <a:endParaRPr/>
          </a:p>
          <a:p>
            <a:pPr marL="457200" lvl="1" indent="-365760" algn="l" rtl="0">
              <a:lnSpc>
                <a:spcPct val="90000"/>
              </a:lnSpc>
              <a:spcBef>
                <a:spcPts val="900"/>
              </a:spcBef>
              <a:spcAft>
                <a:spcPts val="0"/>
              </a:spcAft>
              <a:buClr>
                <a:schemeClr val="dk1"/>
              </a:buClr>
              <a:buSzPts val="2100"/>
              <a:buChar char="•"/>
            </a:pPr>
            <a:r>
              <a:rPr lang="en-US"/>
              <a:t>Identify the major components of Oracle Database</a:t>
            </a:r>
            <a:endParaRPr/>
          </a:p>
          <a:p>
            <a:pPr marL="457200" lvl="1" indent="-365760" algn="l" rtl="0">
              <a:lnSpc>
                <a:spcPct val="90000"/>
              </a:lnSpc>
              <a:spcBef>
                <a:spcPts val="900"/>
              </a:spcBef>
              <a:spcAft>
                <a:spcPts val="0"/>
              </a:spcAft>
              <a:buClr>
                <a:schemeClr val="dk1"/>
              </a:buClr>
              <a:buSzPts val="2100"/>
              <a:buChar char="•"/>
            </a:pPr>
            <a:r>
              <a:rPr lang="en-US"/>
              <a:t>Retrieve row and column data from tables with the </a:t>
            </a:r>
            <a:r>
              <a:rPr lang="en-US">
                <a:latin typeface="Courier New"/>
                <a:ea typeface="Courier New"/>
                <a:cs typeface="Courier New"/>
                <a:sym typeface="Courier New"/>
              </a:rPr>
              <a:t>SELECT</a:t>
            </a:r>
            <a:r>
              <a:rPr lang="en-US"/>
              <a:t> statement</a:t>
            </a:r>
            <a:endParaRPr/>
          </a:p>
          <a:p>
            <a:pPr marL="457200" lvl="1" indent="-365760" algn="l" rtl="0">
              <a:lnSpc>
                <a:spcPct val="90000"/>
              </a:lnSpc>
              <a:spcBef>
                <a:spcPts val="900"/>
              </a:spcBef>
              <a:spcAft>
                <a:spcPts val="0"/>
              </a:spcAft>
              <a:buClr>
                <a:schemeClr val="dk1"/>
              </a:buClr>
              <a:buSzPts val="2100"/>
              <a:buChar char="•"/>
            </a:pPr>
            <a:r>
              <a:rPr lang="en-US"/>
              <a:t>Create reports of sorted and restricted data</a:t>
            </a:r>
            <a:endParaRPr/>
          </a:p>
          <a:p>
            <a:pPr marL="457200" lvl="1" indent="-365760" algn="l" rtl="0">
              <a:lnSpc>
                <a:spcPct val="90000"/>
              </a:lnSpc>
              <a:spcBef>
                <a:spcPts val="900"/>
              </a:spcBef>
              <a:spcAft>
                <a:spcPts val="0"/>
              </a:spcAft>
              <a:buClr>
                <a:schemeClr val="dk1"/>
              </a:buClr>
              <a:buSzPts val="2100"/>
              <a:buChar char="•"/>
            </a:pPr>
            <a:r>
              <a:rPr lang="en-US"/>
              <a:t>Employ SQL functions to generate and retrieve customized data</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dirty="0"/>
              <a:t>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3" name="Google Shape;1013;p6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Arithmetic Expressions</a:t>
            </a:r>
            <a:endParaRPr/>
          </a:p>
        </p:txBody>
      </p:sp>
      <p:sp>
        <p:nvSpPr>
          <p:cNvPr id="1014" name="Google Shape;1014;p6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You can create expressions with number and date data by using arithmetic operators.</a:t>
            </a:r>
            <a:endParaRPr/>
          </a:p>
          <a:p>
            <a:pPr marL="228600" lvl="0" indent="-25400" algn="l" rtl="0">
              <a:lnSpc>
                <a:spcPct val="90000"/>
              </a:lnSpc>
              <a:spcBef>
                <a:spcPts val="1000"/>
              </a:spcBef>
              <a:spcAft>
                <a:spcPts val="0"/>
              </a:spcAft>
              <a:buClr>
                <a:schemeClr val="dk1"/>
              </a:buClr>
              <a:buSzPts val="3200"/>
              <a:buNone/>
            </a:pPr>
            <a:endParaRPr/>
          </a:p>
        </p:txBody>
      </p:sp>
      <p:graphicFrame>
        <p:nvGraphicFramePr>
          <p:cNvPr id="1015" name="Google Shape;1015;p65"/>
          <p:cNvGraphicFramePr/>
          <p:nvPr/>
        </p:nvGraphicFramePr>
        <p:xfrm>
          <a:off x="3922712" y="2286000"/>
          <a:ext cx="4343400" cy="1854250"/>
        </p:xfrm>
        <a:graphic>
          <a:graphicData uri="http://schemas.openxmlformats.org/drawingml/2006/table">
            <a:tbl>
              <a:tblPr>
                <a:noFill/>
                <a:tableStyleId>{77D58EAA-9CED-4EE4-974C-EA1757586352}</a:tableStyleId>
              </a:tblPr>
              <a:tblGrid>
                <a:gridCol w="2171700">
                  <a:extLst>
                    <a:ext uri="{9D8B030D-6E8A-4147-A177-3AD203B41FA5}">
                      <a16:colId xmlns:a16="http://schemas.microsoft.com/office/drawing/2014/main" xmlns="" val="20000"/>
                    </a:ext>
                  </a:extLst>
                </a:gridCol>
                <a:gridCol w="2171700">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Clr>
                          <a:schemeClr val="dk1"/>
                        </a:buClr>
                        <a:buSzPts val="1800"/>
                        <a:buFont typeface="Arial"/>
                        <a:buNone/>
                      </a:pPr>
                      <a:r>
                        <a:rPr lang="en-US" sz="1800" u="none" strike="noStrike" cap="none">
                          <a:solidFill>
                            <a:schemeClr val="dk1"/>
                          </a:solidFill>
                          <a:latin typeface="Arial"/>
                          <a:ea typeface="Arial"/>
                          <a:cs typeface="Arial"/>
                          <a:sym typeface="Arial"/>
                        </a:rPr>
                        <a:t>Operator</a:t>
                      </a:r>
                      <a:endParaRPr sz="180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Clr>
                          <a:schemeClr val="dk1"/>
                        </a:buClr>
                        <a:buSzPts val="1800"/>
                        <a:buFont typeface="Arial"/>
                        <a:buNone/>
                      </a:pPr>
                      <a:r>
                        <a:rPr lang="en-US" sz="1800" u="none" strike="noStrike" cap="none">
                          <a:solidFill>
                            <a:schemeClr val="dk1"/>
                          </a:solidFill>
                          <a:latin typeface="Arial"/>
                          <a:ea typeface="Arial"/>
                          <a:cs typeface="Arial"/>
                          <a:sym typeface="Arial"/>
                        </a:rPr>
                        <a:t>Description</a:t>
                      </a:r>
                      <a:endParaRPr sz="180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t>+</a:t>
                      </a:r>
                      <a:endParaRPr sz="2400" b="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Add</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t>-</a:t>
                      </a:r>
                      <a:endParaRPr sz="1800" b="0" u="none" strike="noStrike" cap="none">
                        <a:latin typeface="Arial"/>
                        <a:ea typeface="Arial"/>
                        <a:cs typeface="Arial"/>
                        <a:sym typeface="Arial"/>
                      </a:endParaRPr>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Subtract</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t>*</a:t>
                      </a:r>
                      <a:endParaRPr sz="2400" b="0" u="none" strike="noStrike" cap="none"/>
                    </a:p>
                  </a:txBody>
                  <a:tcPr marL="91450" marR="91450" marT="45725" marB="45725">
                    <a:solidFill>
                      <a:srgbClr val="F7941D"/>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Multiply</a:t>
                      </a:r>
                      <a:endParaRPr sz="24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Clr>
                          <a:schemeClr val="dk1"/>
                        </a:buClr>
                        <a:buSzPts val="1800"/>
                        <a:buFont typeface="Calibri"/>
                        <a:buNone/>
                      </a:pPr>
                      <a:r>
                        <a:rPr lang="en-US" sz="1800" b="0" u="none" strike="noStrike" cap="none"/>
                        <a:t>/</a:t>
                      </a:r>
                      <a:endParaRPr sz="2400" b="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Divide</a:t>
                      </a:r>
                      <a:endParaRPr sz="24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66"/>
          <p:cNvSpPr/>
          <p:nvPr/>
        </p:nvSpPr>
        <p:spPr>
          <a:xfrm rot="5400000" flipH="1">
            <a:off x="9753849" y="3643459"/>
            <a:ext cx="1165225" cy="3711575"/>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023" name="Google Shape;1023;p6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Arithmetic Operators</a:t>
            </a:r>
            <a:endParaRPr/>
          </a:p>
        </p:txBody>
      </p:sp>
      <p:grpSp>
        <p:nvGrpSpPr>
          <p:cNvPr id="1024" name="Google Shape;1024;p66"/>
          <p:cNvGrpSpPr/>
          <p:nvPr/>
        </p:nvGrpSpPr>
        <p:grpSpPr>
          <a:xfrm>
            <a:off x="2062191" y="1702676"/>
            <a:ext cx="8064900" cy="3452601"/>
            <a:chOff x="592667" y="2123063"/>
            <a:chExt cx="8064900" cy="3453637"/>
          </a:xfrm>
        </p:grpSpPr>
        <p:sp>
          <p:nvSpPr>
            <p:cNvPr id="1025" name="Google Shape;1025;p66"/>
            <p:cNvSpPr txBox="1"/>
            <p:nvPr/>
          </p:nvSpPr>
          <p:spPr>
            <a:xfrm>
              <a:off x="901700" y="5181600"/>
              <a:ext cx="366600" cy="39510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026" name="Google Shape;1026;p66"/>
            <p:cNvSpPr/>
            <p:nvPr/>
          </p:nvSpPr>
          <p:spPr>
            <a:xfrm>
              <a:off x="592667" y="2123063"/>
              <a:ext cx="8064900" cy="6963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salary, salary + 300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027" name="Google Shape;1027;p66"/>
            <p:cNvSpPr/>
            <p:nvPr/>
          </p:nvSpPr>
          <p:spPr>
            <a:xfrm>
              <a:off x="4134555" y="2220559"/>
              <a:ext cx="2057400" cy="3207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028" name="Google Shape;1028;p66"/>
          <p:cNvPicPr preferRelativeResize="0"/>
          <p:nvPr/>
        </p:nvPicPr>
        <p:blipFill rotWithShape="1">
          <a:blip r:embed="rId3">
            <a:alphaModFix/>
          </a:blip>
          <a:srcRect/>
          <a:stretch/>
        </p:blipFill>
        <p:spPr>
          <a:xfrm>
            <a:off x="2440251" y="2700351"/>
            <a:ext cx="2930275" cy="2103519"/>
          </a:xfrm>
          <a:prstGeom prst="rect">
            <a:avLst/>
          </a:prstGeom>
          <a:noFill/>
          <a:ln w="28575" cap="flat" cmpd="sng">
            <a:solidFill>
              <a:srgbClr val="F7941D"/>
            </a:solidFill>
            <a:prstDash val="solid"/>
            <a:round/>
            <a:headEnd type="none" w="sm" len="sm"/>
            <a:tailEnd type="none" w="sm" len="sm"/>
          </a:ln>
        </p:spPr>
      </p:pic>
      <p:sp>
        <p:nvSpPr>
          <p:cNvPr id="1029" name="Google Shape;1029;p66"/>
          <p:cNvSpPr/>
          <p:nvPr/>
        </p:nvSpPr>
        <p:spPr>
          <a:xfrm>
            <a:off x="9641918" y="4470873"/>
            <a:ext cx="2278785" cy="1878658"/>
          </a:xfrm>
          <a:prstGeom prst="round2DiagRect">
            <a:avLst>
              <a:gd name="adj1" fmla="val 16667"/>
              <a:gd name="adj2" fmla="val 0"/>
            </a:avLst>
          </a:prstGeom>
          <a:solidFill>
            <a:schemeClr val="lt1"/>
          </a:solidFill>
          <a:ln w="57150" cap="flat" cmpd="sng">
            <a:solidFill>
              <a:srgbClr val="DDE4E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pic>
        <p:nvPicPr>
          <p:cNvPr id="1030" name="Google Shape;1030;p66"/>
          <p:cNvPicPr preferRelativeResize="0"/>
          <p:nvPr/>
        </p:nvPicPr>
        <p:blipFill rotWithShape="1">
          <a:blip r:embed="rId4">
            <a:alphaModFix/>
          </a:blip>
          <a:srcRect/>
          <a:stretch/>
        </p:blipFill>
        <p:spPr>
          <a:xfrm>
            <a:off x="9913967" y="4561964"/>
            <a:ext cx="1734685" cy="1696476"/>
          </a:xfrm>
          <a:prstGeom prst="rect">
            <a:avLst/>
          </a:prstGeom>
          <a:noFill/>
          <a:ln>
            <a:noFill/>
          </a:ln>
        </p:spPr>
      </p:pic>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Operator Precedence</a:t>
            </a:r>
            <a:endParaRPr/>
          </a:p>
        </p:txBody>
      </p:sp>
      <p:grpSp>
        <p:nvGrpSpPr>
          <p:cNvPr id="1037" name="Google Shape;1037;p67"/>
          <p:cNvGrpSpPr/>
          <p:nvPr/>
        </p:nvGrpSpPr>
        <p:grpSpPr>
          <a:xfrm>
            <a:off x="2062162" y="1353498"/>
            <a:ext cx="8064500" cy="4151005"/>
            <a:chOff x="539552" y="1752600"/>
            <a:chExt cx="8064896" cy="4151005"/>
          </a:xfrm>
        </p:grpSpPr>
        <p:sp>
          <p:nvSpPr>
            <p:cNvPr id="1038" name="Google Shape;1038;p67"/>
            <p:cNvSpPr/>
            <p:nvPr/>
          </p:nvSpPr>
          <p:spPr>
            <a:xfrm>
              <a:off x="539552" y="1752600"/>
              <a:ext cx="806489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salary, 12*salary+100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039" name="Google Shape;1039;p67"/>
            <p:cNvSpPr/>
            <p:nvPr/>
          </p:nvSpPr>
          <p:spPr>
            <a:xfrm>
              <a:off x="539552" y="3853085"/>
              <a:ext cx="806489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salary, 12*(salary+100)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040" name="Google Shape;1040;p67"/>
            <p:cNvSpPr/>
            <p:nvPr/>
          </p:nvSpPr>
          <p:spPr>
            <a:xfrm>
              <a:off x="4100512" y="1851025"/>
              <a:ext cx="2057400" cy="3460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1" name="Google Shape;1041;p67"/>
            <p:cNvSpPr/>
            <p:nvPr/>
          </p:nvSpPr>
          <p:spPr>
            <a:xfrm>
              <a:off x="4089399" y="3940175"/>
              <a:ext cx="2320925" cy="3460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2" name="Google Shape;1042;p67"/>
            <p:cNvSpPr/>
            <p:nvPr/>
          </p:nvSpPr>
          <p:spPr>
            <a:xfrm>
              <a:off x="7721600" y="1939925"/>
              <a:ext cx="338138"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1043" name="Google Shape;1043;p67"/>
            <p:cNvSpPr/>
            <p:nvPr/>
          </p:nvSpPr>
          <p:spPr>
            <a:xfrm>
              <a:off x="7721600" y="4030597"/>
              <a:ext cx="341312"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sp>
          <p:nvSpPr>
            <p:cNvPr id="1044" name="Google Shape;1044;p67"/>
            <p:cNvSpPr txBox="1"/>
            <p:nvPr/>
          </p:nvSpPr>
          <p:spPr>
            <a:xfrm>
              <a:off x="927100" y="3440113"/>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045" name="Google Shape;1045;p67"/>
            <p:cNvSpPr txBox="1"/>
            <p:nvPr/>
          </p:nvSpPr>
          <p:spPr>
            <a:xfrm>
              <a:off x="947738" y="5508625"/>
              <a:ext cx="366712"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pic>
          <p:nvPicPr>
            <p:cNvPr id="1046" name="Google Shape;1046;p67"/>
            <p:cNvPicPr preferRelativeResize="0"/>
            <p:nvPr/>
          </p:nvPicPr>
          <p:blipFill rotWithShape="1">
            <a:blip r:embed="rId3">
              <a:alphaModFix/>
            </a:blip>
            <a:srcRect/>
            <a:stretch/>
          </p:blipFill>
          <p:spPr>
            <a:xfrm>
              <a:off x="914400" y="4724400"/>
              <a:ext cx="3181350" cy="971550"/>
            </a:xfrm>
            <a:prstGeom prst="rect">
              <a:avLst/>
            </a:prstGeom>
            <a:noFill/>
            <a:ln w="28575" cap="flat" cmpd="sng">
              <a:solidFill>
                <a:srgbClr val="F7941D"/>
              </a:solidFill>
              <a:prstDash val="solid"/>
              <a:round/>
              <a:headEnd type="none" w="sm" len="sm"/>
              <a:tailEnd type="none" w="sm" len="sm"/>
            </a:ln>
          </p:spPr>
        </p:pic>
        <p:pic>
          <p:nvPicPr>
            <p:cNvPr id="1047" name="Google Shape;1047;p67"/>
            <p:cNvPicPr preferRelativeResize="0"/>
            <p:nvPr/>
          </p:nvPicPr>
          <p:blipFill rotWithShape="1">
            <a:blip r:embed="rId4">
              <a:alphaModFix/>
            </a:blip>
            <a:srcRect/>
            <a:stretch/>
          </p:blipFill>
          <p:spPr>
            <a:xfrm>
              <a:off x="914400" y="2667000"/>
              <a:ext cx="3086100" cy="971550"/>
            </a:xfrm>
            <a:prstGeom prst="rect">
              <a:avLst/>
            </a:prstGeom>
            <a:noFill/>
            <a:ln w="28575" cap="flat" cmpd="sng">
              <a:solidFill>
                <a:srgbClr val="F7941D"/>
              </a:solidFill>
              <a:prstDash val="solid"/>
              <a:miter lim="800000"/>
              <a:headEnd type="none" w="sm" len="sm"/>
              <a:tailEnd type="none" w="sm" len="sm"/>
            </a:ln>
          </p:spPr>
        </p:pic>
      </p:grpSp>
      <p:sp>
        <p:nvSpPr>
          <p:cNvPr id="1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Defining a Null Value</a:t>
            </a:r>
            <a:endParaRPr/>
          </a:p>
        </p:txBody>
      </p:sp>
      <p:sp>
        <p:nvSpPr>
          <p:cNvPr id="1054" name="Google Shape;1054;p6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Null is a value that is unavailable, unassigned, unknown, or inapplicable.</a:t>
            </a:r>
            <a:endParaRPr/>
          </a:p>
          <a:p>
            <a:pPr marL="457200" lvl="1" indent="-365760" algn="l" rtl="0">
              <a:lnSpc>
                <a:spcPct val="90000"/>
              </a:lnSpc>
              <a:spcBef>
                <a:spcPts val="900"/>
              </a:spcBef>
              <a:spcAft>
                <a:spcPts val="0"/>
              </a:spcAft>
              <a:buClr>
                <a:schemeClr val="dk1"/>
              </a:buClr>
              <a:buSzPts val="2100"/>
              <a:buChar char="•"/>
            </a:pPr>
            <a:r>
              <a:rPr lang="en-US"/>
              <a:t>Null is not the same as zero or a blank space.</a:t>
            </a:r>
            <a:endParaRPr/>
          </a:p>
          <a:p>
            <a:pPr marL="228600" lvl="0" indent="-25400" algn="l" rtl="0">
              <a:lnSpc>
                <a:spcPct val="90000"/>
              </a:lnSpc>
              <a:spcBef>
                <a:spcPts val="1000"/>
              </a:spcBef>
              <a:spcAft>
                <a:spcPts val="0"/>
              </a:spcAft>
              <a:buClr>
                <a:schemeClr val="dk1"/>
              </a:buClr>
              <a:buSzPts val="3200"/>
              <a:buNone/>
            </a:pPr>
            <a:endParaRPr/>
          </a:p>
        </p:txBody>
      </p:sp>
      <p:grpSp>
        <p:nvGrpSpPr>
          <p:cNvPr id="1055" name="Google Shape;1055;p68"/>
          <p:cNvGrpSpPr/>
          <p:nvPr/>
        </p:nvGrpSpPr>
        <p:grpSpPr>
          <a:xfrm>
            <a:off x="2062162" y="2606840"/>
            <a:ext cx="8064500" cy="3581400"/>
            <a:chOff x="539552" y="2667000"/>
            <a:chExt cx="8064896" cy="3581400"/>
          </a:xfrm>
        </p:grpSpPr>
        <p:sp>
          <p:nvSpPr>
            <p:cNvPr id="1056" name="Google Shape;1056;p68"/>
            <p:cNvSpPr/>
            <p:nvPr/>
          </p:nvSpPr>
          <p:spPr>
            <a:xfrm>
              <a:off x="539552" y="2667000"/>
              <a:ext cx="806489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job_id, salary, commission_pct</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057" name="Google Shape;1057;p68"/>
            <p:cNvSpPr/>
            <p:nvPr/>
          </p:nvSpPr>
          <p:spPr>
            <a:xfrm>
              <a:off x="5174320" y="2774244"/>
              <a:ext cx="2209007" cy="3460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8" name="Google Shape;1058;p68"/>
            <p:cNvSpPr txBox="1"/>
            <p:nvPr/>
          </p:nvSpPr>
          <p:spPr>
            <a:xfrm>
              <a:off x="858838" y="4191000"/>
              <a:ext cx="366712" cy="39528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pic>
          <p:nvPicPr>
            <p:cNvPr id="1059" name="Google Shape;1059;p68"/>
            <p:cNvPicPr preferRelativeResize="0"/>
            <p:nvPr/>
          </p:nvPicPr>
          <p:blipFill rotWithShape="1">
            <a:blip r:embed="rId3">
              <a:alphaModFix/>
            </a:blip>
            <a:srcRect/>
            <a:stretch/>
          </p:blipFill>
          <p:spPr>
            <a:xfrm>
              <a:off x="990600" y="3581400"/>
              <a:ext cx="3838575" cy="828675"/>
            </a:xfrm>
            <a:prstGeom prst="rect">
              <a:avLst/>
            </a:prstGeom>
            <a:noFill/>
            <a:ln w="28575" cap="flat" cmpd="sng">
              <a:solidFill>
                <a:srgbClr val="F7941D"/>
              </a:solidFill>
              <a:prstDash val="solid"/>
              <a:round/>
              <a:headEnd type="none" w="sm" len="sm"/>
              <a:tailEnd type="none" w="sm" len="sm"/>
            </a:ln>
          </p:spPr>
        </p:pic>
        <p:pic>
          <p:nvPicPr>
            <p:cNvPr id="1060" name="Google Shape;1060;p68"/>
            <p:cNvPicPr preferRelativeResize="0"/>
            <p:nvPr/>
          </p:nvPicPr>
          <p:blipFill rotWithShape="1">
            <a:blip r:embed="rId4">
              <a:alphaModFix/>
            </a:blip>
            <a:srcRect/>
            <a:stretch/>
          </p:blipFill>
          <p:spPr>
            <a:xfrm>
              <a:off x="990600" y="4572000"/>
              <a:ext cx="3895725" cy="809625"/>
            </a:xfrm>
            <a:prstGeom prst="rect">
              <a:avLst/>
            </a:prstGeom>
            <a:noFill/>
            <a:ln w="28575" cap="flat" cmpd="sng">
              <a:solidFill>
                <a:srgbClr val="F7941D"/>
              </a:solidFill>
              <a:prstDash val="solid"/>
              <a:round/>
              <a:headEnd type="none" w="sm" len="sm"/>
              <a:tailEnd type="none" w="sm" len="sm"/>
            </a:ln>
          </p:spPr>
        </p:pic>
        <p:pic>
          <p:nvPicPr>
            <p:cNvPr id="1061" name="Google Shape;1061;p68"/>
            <p:cNvPicPr preferRelativeResize="0"/>
            <p:nvPr/>
          </p:nvPicPr>
          <p:blipFill rotWithShape="1">
            <a:blip r:embed="rId5">
              <a:alphaModFix/>
            </a:blip>
            <a:srcRect/>
            <a:stretch/>
          </p:blipFill>
          <p:spPr>
            <a:xfrm>
              <a:off x="990600" y="5638800"/>
              <a:ext cx="3914775" cy="609600"/>
            </a:xfrm>
            <a:prstGeom prst="rect">
              <a:avLst/>
            </a:prstGeom>
            <a:noFill/>
            <a:ln w="28575" cap="flat" cmpd="sng">
              <a:solidFill>
                <a:srgbClr val="F7941D"/>
              </a:solidFill>
              <a:prstDash val="solid"/>
              <a:round/>
              <a:headEnd type="none" w="sm" len="sm"/>
              <a:tailEnd type="none" w="sm" len="sm"/>
            </a:ln>
          </p:spPr>
        </p:pic>
        <p:sp>
          <p:nvSpPr>
            <p:cNvPr id="1062" name="Google Shape;1062;p68"/>
            <p:cNvSpPr txBox="1"/>
            <p:nvPr/>
          </p:nvSpPr>
          <p:spPr>
            <a:xfrm>
              <a:off x="914400" y="5181600"/>
              <a:ext cx="366713" cy="39528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gr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6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Null </a:t>
            </a:r>
            <a:r>
              <a:rPr lang="en-US" dirty="0" smtClean="0"/>
              <a:t>Values</a:t>
            </a:r>
            <a:endParaRPr dirty="0"/>
          </a:p>
        </p:txBody>
      </p:sp>
      <p:sp>
        <p:nvSpPr>
          <p:cNvPr id="1071" name="Google Shape;1071;p6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Arithmetic expressions containing a null value evaluate to null.</a:t>
            </a:r>
            <a:endParaRPr/>
          </a:p>
          <a:p>
            <a:pPr marL="0" lvl="0" indent="0" algn="l" rtl="0">
              <a:lnSpc>
                <a:spcPct val="90000"/>
              </a:lnSpc>
              <a:spcBef>
                <a:spcPts val="1000"/>
              </a:spcBef>
              <a:spcAft>
                <a:spcPts val="0"/>
              </a:spcAft>
              <a:buClr>
                <a:schemeClr val="dk1"/>
              </a:buClr>
              <a:buSzPts val="3200"/>
              <a:buNone/>
            </a:pPr>
            <a:endParaRPr/>
          </a:p>
        </p:txBody>
      </p:sp>
      <p:grpSp>
        <p:nvGrpSpPr>
          <p:cNvPr id="1072" name="Google Shape;1072;p69"/>
          <p:cNvGrpSpPr/>
          <p:nvPr/>
        </p:nvGrpSpPr>
        <p:grpSpPr>
          <a:xfrm>
            <a:off x="2061964" y="1809751"/>
            <a:ext cx="8064896" cy="3290887"/>
            <a:chOff x="2061964" y="1828801"/>
            <a:chExt cx="8064896" cy="3290887"/>
          </a:xfrm>
        </p:grpSpPr>
        <p:sp>
          <p:nvSpPr>
            <p:cNvPr id="1073" name="Google Shape;1073;p69"/>
            <p:cNvSpPr txBox="1"/>
            <p:nvPr/>
          </p:nvSpPr>
          <p:spPr>
            <a:xfrm>
              <a:off x="2360612" y="3505200"/>
              <a:ext cx="381000" cy="39528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pic>
          <p:nvPicPr>
            <p:cNvPr id="1074" name="Google Shape;1074;p69"/>
            <p:cNvPicPr preferRelativeResize="0"/>
            <p:nvPr/>
          </p:nvPicPr>
          <p:blipFill rotWithShape="1">
            <a:blip r:embed="rId3">
              <a:alphaModFix/>
            </a:blip>
            <a:srcRect/>
            <a:stretch/>
          </p:blipFill>
          <p:spPr>
            <a:xfrm>
              <a:off x="2436812" y="2743201"/>
              <a:ext cx="3162300" cy="790575"/>
            </a:xfrm>
            <a:prstGeom prst="rect">
              <a:avLst/>
            </a:prstGeom>
            <a:noFill/>
            <a:ln w="28575" cap="flat" cmpd="sng">
              <a:solidFill>
                <a:srgbClr val="F7941D"/>
              </a:solidFill>
              <a:prstDash val="solid"/>
              <a:round/>
              <a:headEnd type="none" w="sm" len="sm"/>
              <a:tailEnd type="none" w="sm" len="sm"/>
            </a:ln>
          </p:spPr>
        </p:pic>
        <p:sp>
          <p:nvSpPr>
            <p:cNvPr id="1075" name="Google Shape;1075;p69"/>
            <p:cNvSpPr txBox="1"/>
            <p:nvPr/>
          </p:nvSpPr>
          <p:spPr>
            <a:xfrm>
              <a:off x="2436812" y="4724400"/>
              <a:ext cx="381000" cy="39528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076" name="Google Shape;1076;p69"/>
            <p:cNvSpPr/>
            <p:nvPr/>
          </p:nvSpPr>
          <p:spPr>
            <a:xfrm>
              <a:off x="2061964" y="1828801"/>
              <a:ext cx="806489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12*salary*commission_pct</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077" name="Google Shape;1077;p69"/>
            <p:cNvSpPr/>
            <p:nvPr/>
          </p:nvSpPr>
          <p:spPr>
            <a:xfrm>
              <a:off x="4583113" y="1916114"/>
              <a:ext cx="3459163" cy="33813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078" name="Google Shape;1078;p69"/>
          <p:cNvPicPr preferRelativeResize="0"/>
          <p:nvPr/>
        </p:nvPicPr>
        <p:blipFill rotWithShape="1">
          <a:blip r:embed="rId4">
            <a:alphaModFix/>
          </a:blip>
          <a:srcRect l="20869" t="61675" r="59361" b="28815"/>
          <a:stretch/>
        </p:blipFill>
        <p:spPr>
          <a:xfrm>
            <a:off x="2457350" y="3903013"/>
            <a:ext cx="3171024" cy="848686"/>
          </a:xfrm>
          <a:prstGeom prst="rect">
            <a:avLst/>
          </a:prstGeom>
          <a:noFill/>
          <a:ln w="28575" cap="flat" cmpd="sng">
            <a:solidFill>
              <a:srgbClr val="F7941D"/>
            </a:solidFill>
            <a:prstDash val="solid"/>
            <a:round/>
            <a:headEnd type="none" w="sm" len="sm"/>
            <a:tailEnd type="none" w="sm" len="sm"/>
          </a:ln>
        </p:spPr>
      </p:pic>
      <p:pic>
        <p:nvPicPr>
          <p:cNvPr id="1079" name="Google Shape;1079;p69"/>
          <p:cNvPicPr preferRelativeResize="0"/>
          <p:nvPr/>
        </p:nvPicPr>
        <p:blipFill rotWithShape="1">
          <a:blip r:embed="rId5">
            <a:alphaModFix/>
          </a:blip>
          <a:srcRect l="20564" t="60148" r="59267" b="30707"/>
          <a:stretch/>
        </p:blipFill>
        <p:spPr>
          <a:xfrm>
            <a:off x="2457350" y="5267825"/>
            <a:ext cx="3171024" cy="808675"/>
          </a:xfrm>
          <a:prstGeom prst="rect">
            <a:avLst/>
          </a:prstGeom>
          <a:noFill/>
          <a:ln w="28575" cap="flat" cmpd="sng">
            <a:solidFill>
              <a:srgbClr val="F7941D"/>
            </a:solidFill>
            <a:prstDash val="solid"/>
            <a:round/>
            <a:headEnd type="none" w="sm" len="sm"/>
            <a:tailEnd type="none" w="sm" len="sm"/>
          </a:ln>
        </p:spPr>
      </p:pic>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70"/>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085" name="Google Shape;1085;p7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Capabilities of SQL </a:t>
            </a:r>
            <a:r>
              <a:rPr lang="en-US" dirty="0">
                <a:solidFill>
                  <a:schemeClr val="tx1"/>
                </a:solidFill>
                <a:latin typeface="Courier New"/>
                <a:ea typeface="Courier New"/>
                <a:cs typeface="Courier New"/>
                <a:sym typeface="Courier New"/>
              </a:rPr>
              <a:t>SELECT</a:t>
            </a:r>
            <a:r>
              <a:rPr lang="en-US" dirty="0">
                <a:solidFill>
                  <a:schemeClr val="tx1"/>
                </a:solidFill>
              </a:rPr>
              <a:t> statements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Arithmetic expressions and </a:t>
            </a:r>
            <a:r>
              <a:rPr lang="en-US" dirty="0">
                <a:solidFill>
                  <a:schemeClr val="tx1"/>
                </a:solidFill>
                <a:latin typeface="Courier New"/>
                <a:ea typeface="Courier New"/>
                <a:cs typeface="Courier New"/>
                <a:sym typeface="Courier New"/>
              </a:rPr>
              <a:t>NULL</a:t>
            </a:r>
            <a:r>
              <a:rPr lang="en-US" dirty="0">
                <a:solidFill>
                  <a:schemeClr val="tx1"/>
                </a:solidFill>
              </a:rPr>
              <a:t> values in the </a:t>
            </a:r>
            <a:r>
              <a:rPr lang="en-US" dirty="0">
                <a:solidFill>
                  <a:schemeClr val="tx1"/>
                </a:solidFill>
                <a:latin typeface="Courier New"/>
                <a:ea typeface="Courier New"/>
                <a:cs typeface="Courier New"/>
                <a:sym typeface="Courier New"/>
              </a:rPr>
              <a:t>SELECT</a:t>
            </a:r>
            <a:r>
              <a:rPr lang="en-US" dirty="0">
                <a:solidFill>
                  <a:schemeClr val="tx1"/>
                </a:solidFill>
              </a:rPr>
              <a:t> statement</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Column aliases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Use of the concatenation operator, literal character strings, the alternative quote operator, and the </a:t>
            </a:r>
            <a:r>
              <a:rPr lang="en-US" dirty="0">
                <a:solidFill>
                  <a:schemeClr val="tx1"/>
                </a:solidFill>
                <a:latin typeface="Courier New"/>
                <a:ea typeface="Courier New"/>
                <a:cs typeface="Courier New"/>
                <a:sym typeface="Courier New"/>
              </a:rPr>
              <a:t>DISTINCT</a:t>
            </a:r>
            <a:r>
              <a:rPr lang="en-US" dirty="0">
                <a:solidFill>
                  <a:schemeClr val="tx1"/>
                </a:solidFill>
              </a:rPr>
              <a:t> keyword</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DESCRIBE</a:t>
            </a:r>
            <a:r>
              <a:rPr lang="en-US" dirty="0">
                <a:solidFill>
                  <a:schemeClr val="tx1"/>
                </a:solidFill>
              </a:rPr>
              <a:t> command</a:t>
            </a:r>
            <a:endParaRPr dirty="0">
              <a:solidFill>
                <a:schemeClr val="tx1"/>
              </a:solidFill>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71"/>
          <p:cNvSpPr/>
          <p:nvPr/>
        </p:nvSpPr>
        <p:spPr>
          <a:xfrm rot="5400000" flipH="1">
            <a:off x="9532544" y="3384239"/>
            <a:ext cx="1165225" cy="4122097"/>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095" name="Google Shape;1095;p7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Defining a Column Alias</a:t>
            </a:r>
            <a:endParaRPr/>
          </a:p>
        </p:txBody>
      </p:sp>
      <p:sp>
        <p:nvSpPr>
          <p:cNvPr id="1096" name="Google Shape;1096;p7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A column alias:</a:t>
            </a:r>
            <a:endParaRPr/>
          </a:p>
          <a:p>
            <a:pPr marL="457200" lvl="1" indent="-365760" algn="l" rtl="0">
              <a:lnSpc>
                <a:spcPct val="90000"/>
              </a:lnSpc>
              <a:spcBef>
                <a:spcPts val="900"/>
              </a:spcBef>
              <a:spcAft>
                <a:spcPts val="0"/>
              </a:spcAft>
              <a:buClr>
                <a:schemeClr val="dk1"/>
              </a:buClr>
              <a:buSzPts val="2100"/>
              <a:buChar char="•"/>
            </a:pPr>
            <a:r>
              <a:rPr lang="en-US"/>
              <a:t>Renames a column heading</a:t>
            </a:r>
            <a:endParaRPr/>
          </a:p>
          <a:p>
            <a:pPr marL="457200" lvl="1" indent="-365760" algn="l" rtl="0">
              <a:lnSpc>
                <a:spcPct val="90000"/>
              </a:lnSpc>
              <a:spcBef>
                <a:spcPts val="900"/>
              </a:spcBef>
              <a:spcAft>
                <a:spcPts val="0"/>
              </a:spcAft>
              <a:buClr>
                <a:schemeClr val="dk1"/>
              </a:buClr>
              <a:buSzPts val="2100"/>
              <a:buChar char="•"/>
            </a:pPr>
            <a:r>
              <a:rPr lang="en-US"/>
              <a:t>Is useful with calculations</a:t>
            </a:r>
            <a:endParaRPr/>
          </a:p>
          <a:p>
            <a:pPr marL="457200" lvl="1" indent="-365760" algn="l" rtl="0">
              <a:lnSpc>
                <a:spcPct val="90000"/>
              </a:lnSpc>
              <a:spcBef>
                <a:spcPts val="900"/>
              </a:spcBef>
              <a:spcAft>
                <a:spcPts val="0"/>
              </a:spcAft>
              <a:buClr>
                <a:schemeClr val="dk1"/>
              </a:buClr>
              <a:buSzPts val="2100"/>
              <a:buChar char="•"/>
            </a:pPr>
            <a:r>
              <a:rPr lang="en-US"/>
              <a:t>Immediately follows the column name (there can also be the optional </a:t>
            </a:r>
            <a:r>
              <a:rPr lang="en-US">
                <a:latin typeface="Courier New"/>
                <a:ea typeface="Courier New"/>
                <a:cs typeface="Courier New"/>
                <a:sym typeface="Courier New"/>
              </a:rPr>
              <a:t>AS</a:t>
            </a:r>
            <a:r>
              <a:rPr lang="en-US"/>
              <a:t> keyword between the column name and the alias)</a:t>
            </a:r>
            <a:endParaRPr/>
          </a:p>
          <a:p>
            <a:pPr marL="457200" lvl="1" indent="-365760" algn="l" rtl="0">
              <a:lnSpc>
                <a:spcPct val="90000"/>
              </a:lnSpc>
              <a:spcBef>
                <a:spcPts val="900"/>
              </a:spcBef>
              <a:spcAft>
                <a:spcPts val="0"/>
              </a:spcAft>
              <a:buClr>
                <a:schemeClr val="dk1"/>
              </a:buClr>
              <a:buSzPts val="2100"/>
              <a:buChar char="•"/>
            </a:pPr>
            <a:r>
              <a:rPr lang="en-US"/>
              <a:t>Requires double quotation marks if it contains spaces or special characters, or if it is case-sensitive</a:t>
            </a:r>
            <a:endParaRPr/>
          </a:p>
          <a:p>
            <a:pPr marL="228600" lvl="0" indent="-25400" algn="l" rtl="0">
              <a:lnSpc>
                <a:spcPct val="90000"/>
              </a:lnSpc>
              <a:spcBef>
                <a:spcPts val="1000"/>
              </a:spcBef>
              <a:spcAft>
                <a:spcPts val="0"/>
              </a:spcAft>
              <a:buClr>
                <a:schemeClr val="dk1"/>
              </a:buClr>
              <a:buSzPts val="3200"/>
              <a:buNone/>
            </a:pPr>
            <a:endParaRPr/>
          </a:p>
        </p:txBody>
      </p:sp>
      <p:pic>
        <p:nvPicPr>
          <p:cNvPr id="1097" name="Google Shape;1097;p71"/>
          <p:cNvPicPr preferRelativeResize="0"/>
          <p:nvPr/>
        </p:nvPicPr>
        <p:blipFill rotWithShape="1">
          <a:blip r:embed="rId3">
            <a:alphaModFix/>
          </a:blip>
          <a:srcRect/>
          <a:stretch/>
        </p:blipFill>
        <p:spPr>
          <a:xfrm>
            <a:off x="10145794" y="4400858"/>
            <a:ext cx="1138238" cy="1657093"/>
          </a:xfrm>
          <a:prstGeom prst="rect">
            <a:avLst/>
          </a:prstGeom>
          <a:noFill/>
          <a:ln>
            <a:noFill/>
          </a:ln>
        </p:spPr>
      </p:pic>
      <p:sp>
        <p:nvSpPr>
          <p:cNvPr id="1098" name="Google Shape;1098;p71"/>
          <p:cNvSpPr txBox="1"/>
          <p:nvPr/>
        </p:nvSpPr>
        <p:spPr>
          <a:xfrm>
            <a:off x="8312232" y="5665662"/>
            <a:ext cx="1676400" cy="3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Column Alias</a:t>
            </a:r>
            <a:endParaRPr sz="1800">
              <a:solidFill>
                <a:srgbClr val="000000"/>
              </a:solidFill>
              <a:latin typeface="Arial"/>
              <a:ea typeface="Arial"/>
              <a:cs typeface="Arial"/>
              <a:sym typeface="Arial"/>
            </a:endParaRPr>
          </a:p>
        </p:txBody>
      </p:sp>
      <p:cxnSp>
        <p:nvCxnSpPr>
          <p:cNvPr id="1099" name="Google Shape;1099;p71"/>
          <p:cNvCxnSpPr>
            <a:endCxn id="1098" idx="0"/>
          </p:cNvCxnSpPr>
          <p:nvPr/>
        </p:nvCxnSpPr>
        <p:spPr>
          <a:xfrm flipH="1">
            <a:off x="9150432" y="4979862"/>
            <a:ext cx="1295400" cy="685800"/>
          </a:xfrm>
          <a:prstGeom prst="bentConnector2">
            <a:avLst/>
          </a:prstGeom>
          <a:noFill/>
          <a:ln w="28575" cap="flat" cmpd="sng">
            <a:solidFill>
              <a:srgbClr val="F7941D"/>
            </a:solidFill>
            <a:prstDash val="solid"/>
            <a:round/>
            <a:headEnd type="none" w="sm" len="sm"/>
            <a:tailEnd type="triangle" w="lg" len="lg"/>
          </a:ln>
        </p:spPr>
      </p:cxn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7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Column Aliases</a:t>
            </a:r>
            <a:endParaRPr/>
          </a:p>
        </p:txBody>
      </p:sp>
      <p:sp>
        <p:nvSpPr>
          <p:cNvPr id="1106" name="Google Shape;1106;p7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1107" name="Google Shape;1107;p72"/>
          <p:cNvGrpSpPr/>
          <p:nvPr/>
        </p:nvGrpSpPr>
        <p:grpSpPr>
          <a:xfrm>
            <a:off x="2158414" y="1421409"/>
            <a:ext cx="8064500" cy="4400191"/>
            <a:chOff x="539552" y="1589663"/>
            <a:chExt cx="8064896" cy="4399615"/>
          </a:xfrm>
        </p:grpSpPr>
        <p:sp>
          <p:nvSpPr>
            <p:cNvPr id="1108" name="Google Shape;1108;p72"/>
            <p:cNvSpPr txBox="1"/>
            <p:nvPr/>
          </p:nvSpPr>
          <p:spPr>
            <a:xfrm>
              <a:off x="898525" y="3394075"/>
              <a:ext cx="366713" cy="39492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109" name="Google Shape;1109;p72"/>
            <p:cNvSpPr txBox="1"/>
            <p:nvPr/>
          </p:nvSpPr>
          <p:spPr>
            <a:xfrm>
              <a:off x="887413" y="5594350"/>
              <a:ext cx="366712" cy="39492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pic>
          <p:nvPicPr>
            <p:cNvPr id="1110" name="Google Shape;1110;p72"/>
            <p:cNvPicPr preferRelativeResize="0"/>
            <p:nvPr/>
          </p:nvPicPr>
          <p:blipFill rotWithShape="1">
            <a:blip r:embed="rId3">
              <a:alphaModFix/>
            </a:blip>
            <a:srcRect/>
            <a:stretch/>
          </p:blipFill>
          <p:spPr>
            <a:xfrm>
              <a:off x="990600" y="2590800"/>
              <a:ext cx="1724025" cy="990600"/>
            </a:xfrm>
            <a:prstGeom prst="rect">
              <a:avLst/>
            </a:prstGeom>
            <a:noFill/>
            <a:ln w="28575" cap="flat" cmpd="sng">
              <a:solidFill>
                <a:srgbClr val="F7941D"/>
              </a:solidFill>
              <a:prstDash val="solid"/>
              <a:round/>
              <a:headEnd type="none" w="sm" len="sm"/>
              <a:tailEnd type="none" w="sm" len="sm"/>
            </a:ln>
          </p:spPr>
        </p:pic>
        <p:pic>
          <p:nvPicPr>
            <p:cNvPr id="1111" name="Google Shape;1111;p72"/>
            <p:cNvPicPr preferRelativeResize="0"/>
            <p:nvPr/>
          </p:nvPicPr>
          <p:blipFill rotWithShape="1">
            <a:blip r:embed="rId4">
              <a:alphaModFix/>
            </a:blip>
            <a:srcRect/>
            <a:stretch/>
          </p:blipFill>
          <p:spPr>
            <a:xfrm>
              <a:off x="990600" y="4800600"/>
              <a:ext cx="2066925" cy="981075"/>
            </a:xfrm>
            <a:prstGeom prst="rect">
              <a:avLst/>
            </a:prstGeom>
            <a:noFill/>
            <a:ln w="28575" cap="flat" cmpd="sng">
              <a:solidFill>
                <a:srgbClr val="F7941D"/>
              </a:solidFill>
              <a:prstDash val="solid"/>
              <a:round/>
              <a:headEnd type="none" w="sm" len="sm"/>
              <a:tailEnd type="none" w="sm" len="sm"/>
            </a:ln>
          </p:spPr>
        </p:pic>
        <p:sp>
          <p:nvSpPr>
            <p:cNvPr id="1112" name="Google Shape;1112;p72"/>
            <p:cNvSpPr/>
            <p:nvPr/>
          </p:nvSpPr>
          <p:spPr>
            <a:xfrm>
              <a:off x="539552" y="1589663"/>
              <a:ext cx="8064896" cy="69633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AS name, commission_pct comm</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113" name="Google Shape;1113;p72"/>
            <p:cNvSpPr/>
            <p:nvPr/>
          </p:nvSpPr>
          <p:spPr>
            <a:xfrm>
              <a:off x="3333746" y="1761818"/>
              <a:ext cx="619125" cy="2190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4" name="Google Shape;1114;p72"/>
            <p:cNvSpPr/>
            <p:nvPr/>
          </p:nvSpPr>
          <p:spPr>
            <a:xfrm>
              <a:off x="6235696" y="1761818"/>
              <a:ext cx="619125" cy="2190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5" name="Google Shape;1115;p72"/>
            <p:cNvSpPr/>
            <p:nvPr/>
          </p:nvSpPr>
          <p:spPr>
            <a:xfrm>
              <a:off x="539552" y="3886200"/>
              <a:ext cx="8064896" cy="69633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"Name" , salary*12 "Annual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116" name="Google Shape;1116;p72"/>
            <p:cNvSpPr/>
            <p:nvPr/>
          </p:nvSpPr>
          <p:spPr>
            <a:xfrm>
              <a:off x="2915355" y="4027265"/>
              <a:ext cx="885825" cy="2317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7" name="Google Shape;1117;p72"/>
            <p:cNvSpPr/>
            <p:nvPr/>
          </p:nvSpPr>
          <p:spPr>
            <a:xfrm>
              <a:off x="5553780" y="4028852"/>
              <a:ext cx="2079625" cy="2317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3"/>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123" name="Google Shape;1123;p7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Capabilities of SQL </a:t>
            </a:r>
            <a:r>
              <a:rPr lang="en-US" dirty="0">
                <a:solidFill>
                  <a:schemeClr val="tx1"/>
                </a:solidFill>
                <a:latin typeface="Courier New"/>
                <a:ea typeface="Courier New"/>
                <a:cs typeface="Courier New"/>
                <a:sym typeface="Courier New"/>
              </a:rPr>
              <a:t>SELECT</a:t>
            </a:r>
            <a:r>
              <a:rPr lang="en-US" dirty="0">
                <a:solidFill>
                  <a:schemeClr val="tx1"/>
                </a:solidFill>
              </a:rPr>
              <a:t> statements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Arithmetic expressions and </a:t>
            </a:r>
            <a:r>
              <a:rPr lang="en-US" dirty="0">
                <a:solidFill>
                  <a:schemeClr val="tx1"/>
                </a:solidFill>
                <a:latin typeface="Courier New"/>
                <a:ea typeface="Courier New"/>
                <a:cs typeface="Courier New"/>
                <a:sym typeface="Courier New"/>
              </a:rPr>
              <a:t>NULL</a:t>
            </a:r>
            <a:r>
              <a:rPr lang="en-US" dirty="0">
                <a:solidFill>
                  <a:schemeClr val="tx1"/>
                </a:solidFill>
              </a:rPr>
              <a:t> values in the </a:t>
            </a:r>
            <a:r>
              <a:rPr lang="en-US" dirty="0">
                <a:solidFill>
                  <a:schemeClr val="tx1"/>
                </a:solidFill>
                <a:latin typeface="Courier New"/>
                <a:ea typeface="Courier New"/>
                <a:cs typeface="Courier New"/>
                <a:sym typeface="Courier New"/>
              </a:rPr>
              <a:t>SELECT</a:t>
            </a:r>
            <a:r>
              <a:rPr lang="en-US" dirty="0">
                <a:solidFill>
                  <a:schemeClr val="tx1"/>
                </a:solidFill>
              </a:rPr>
              <a:t> statement</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Column aliases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Use of the concatenation operator, literal character strings, the alternative quote operator, and the </a:t>
            </a:r>
            <a:r>
              <a:rPr lang="en-US" dirty="0">
                <a:solidFill>
                  <a:schemeClr val="tx1"/>
                </a:solidFill>
                <a:latin typeface="Courier New"/>
                <a:ea typeface="Courier New"/>
                <a:cs typeface="Courier New"/>
                <a:sym typeface="Courier New"/>
              </a:rPr>
              <a:t>DISTINCT</a:t>
            </a:r>
            <a:r>
              <a:rPr lang="en-US" dirty="0">
                <a:solidFill>
                  <a:schemeClr val="tx1"/>
                </a:solidFill>
              </a:rPr>
              <a:t> keyword</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DESCRIBE</a:t>
            </a:r>
            <a:r>
              <a:rPr lang="en-US" dirty="0">
                <a:solidFill>
                  <a:schemeClr val="tx1"/>
                </a:solidFill>
              </a:rPr>
              <a:t> command</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7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Concatenation Operator</a:t>
            </a:r>
            <a:endParaRPr/>
          </a:p>
        </p:txBody>
      </p:sp>
      <p:sp>
        <p:nvSpPr>
          <p:cNvPr id="1133" name="Google Shape;1133;p7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The concatenation operator:</a:t>
            </a:r>
            <a:endParaRPr/>
          </a:p>
          <a:p>
            <a:pPr marL="457200" lvl="1" indent="-365760" algn="l" rtl="0">
              <a:lnSpc>
                <a:spcPct val="90000"/>
              </a:lnSpc>
              <a:spcBef>
                <a:spcPts val="900"/>
              </a:spcBef>
              <a:spcAft>
                <a:spcPts val="0"/>
              </a:spcAft>
              <a:buClr>
                <a:schemeClr val="dk1"/>
              </a:buClr>
              <a:buSzPts val="2100"/>
              <a:buChar char="•"/>
            </a:pPr>
            <a:r>
              <a:rPr lang="en-US"/>
              <a:t>Links columns or character strings to other columns</a:t>
            </a:r>
            <a:endParaRPr/>
          </a:p>
          <a:p>
            <a:pPr marL="457200" lvl="1" indent="-365760" algn="l" rtl="0">
              <a:lnSpc>
                <a:spcPct val="90000"/>
              </a:lnSpc>
              <a:spcBef>
                <a:spcPts val="900"/>
              </a:spcBef>
              <a:spcAft>
                <a:spcPts val="0"/>
              </a:spcAft>
              <a:buClr>
                <a:schemeClr val="dk1"/>
              </a:buClr>
              <a:buSzPts val="2100"/>
              <a:buChar char="•"/>
            </a:pPr>
            <a:r>
              <a:rPr lang="en-US"/>
              <a:t>Is represented by two vertical bars (</a:t>
            </a:r>
            <a:r>
              <a:rPr lang="en-US">
                <a:latin typeface="Courier New"/>
                <a:ea typeface="Courier New"/>
                <a:cs typeface="Courier New"/>
                <a:sym typeface="Courier New"/>
              </a:rPr>
              <a:t>||</a:t>
            </a:r>
            <a:r>
              <a:rPr lang="en-US"/>
              <a:t>)</a:t>
            </a:r>
            <a:endParaRPr/>
          </a:p>
          <a:p>
            <a:pPr marL="457200" lvl="1" indent="-365760" algn="l" rtl="0">
              <a:lnSpc>
                <a:spcPct val="90000"/>
              </a:lnSpc>
              <a:spcBef>
                <a:spcPts val="900"/>
              </a:spcBef>
              <a:spcAft>
                <a:spcPts val="0"/>
              </a:spcAft>
              <a:buClr>
                <a:schemeClr val="dk1"/>
              </a:buClr>
              <a:buSzPts val="2100"/>
              <a:buChar char="•"/>
            </a:pPr>
            <a:r>
              <a:rPr lang="en-US"/>
              <a:t>Creates a resultant column that is a character expression</a:t>
            </a:r>
            <a:endParaRPr/>
          </a:p>
        </p:txBody>
      </p:sp>
      <p:grpSp>
        <p:nvGrpSpPr>
          <p:cNvPr id="1134" name="Google Shape;1134;p74"/>
          <p:cNvGrpSpPr/>
          <p:nvPr/>
        </p:nvGrpSpPr>
        <p:grpSpPr>
          <a:xfrm>
            <a:off x="3201888" y="3258042"/>
            <a:ext cx="5785048" cy="3072824"/>
            <a:chOff x="2061964" y="3113664"/>
            <a:chExt cx="5785048" cy="3072824"/>
          </a:xfrm>
        </p:grpSpPr>
        <p:sp>
          <p:nvSpPr>
            <p:cNvPr id="1135" name="Google Shape;1135;p74"/>
            <p:cNvSpPr txBox="1"/>
            <p:nvPr/>
          </p:nvSpPr>
          <p:spPr>
            <a:xfrm>
              <a:off x="2436812" y="5791200"/>
              <a:ext cx="533400" cy="395288"/>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136" name="Google Shape;1136;p74"/>
            <p:cNvSpPr/>
            <p:nvPr/>
          </p:nvSpPr>
          <p:spPr>
            <a:xfrm>
              <a:off x="2061964" y="3113664"/>
              <a:ext cx="5785048"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last_name||job_id AS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grpSp>
      <p:pic>
        <p:nvPicPr>
          <p:cNvPr id="1137" name="Google Shape;1137;p74"/>
          <p:cNvPicPr preferRelativeResize="0"/>
          <p:nvPr/>
        </p:nvPicPr>
        <p:blipFill rotWithShape="1">
          <a:blip r:embed="rId3">
            <a:alphaModFix/>
          </a:blip>
          <a:srcRect l="20467" t="57590" r="68423" b="20037"/>
          <a:stretch/>
        </p:blipFill>
        <p:spPr>
          <a:xfrm>
            <a:off x="3655925" y="4170853"/>
            <a:ext cx="1525700" cy="1728225"/>
          </a:xfrm>
          <a:prstGeom prst="rect">
            <a:avLst/>
          </a:prstGeom>
          <a:noFill/>
          <a:ln w="28575" cap="flat" cmpd="sng">
            <a:solidFill>
              <a:srgbClr val="F7941D"/>
            </a:solidFill>
            <a:prstDash val="solid"/>
            <a:round/>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59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Objectives</a:t>
            </a:r>
            <a:endParaRPr/>
          </a:p>
        </p:txBody>
      </p:sp>
      <p:sp>
        <p:nvSpPr>
          <p:cNvPr id="143" name="Google Shape;143;p1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Run complex queries to retrieve data from multiple tables</a:t>
            </a:r>
            <a:endParaRPr/>
          </a:p>
          <a:p>
            <a:pPr marL="457200" lvl="1" indent="-365760" algn="l" rtl="0">
              <a:lnSpc>
                <a:spcPct val="90000"/>
              </a:lnSpc>
              <a:spcBef>
                <a:spcPts val="900"/>
              </a:spcBef>
              <a:spcAft>
                <a:spcPts val="0"/>
              </a:spcAft>
              <a:buClr>
                <a:schemeClr val="dk1"/>
              </a:buClr>
              <a:buSzPts val="2100"/>
              <a:buChar char="•"/>
            </a:pPr>
            <a:r>
              <a:rPr lang="en-US"/>
              <a:t>Run data manipulation language (DML) statements to update data in Oracle Database</a:t>
            </a:r>
            <a:endParaRPr i="1"/>
          </a:p>
          <a:p>
            <a:pPr marL="457200" lvl="1" indent="-365760" algn="l" rtl="0">
              <a:lnSpc>
                <a:spcPct val="90000"/>
              </a:lnSpc>
              <a:spcBef>
                <a:spcPts val="900"/>
              </a:spcBef>
              <a:spcAft>
                <a:spcPts val="0"/>
              </a:spcAft>
              <a:buClr>
                <a:schemeClr val="dk1"/>
              </a:buClr>
              <a:buSzPts val="2100"/>
              <a:buChar char="•"/>
            </a:pPr>
            <a:r>
              <a:rPr lang="en-US"/>
              <a:t>Run data definition language (DDL) statements to create and manage schema objects</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75"/>
          <p:cNvSpPr/>
          <p:nvPr/>
        </p:nvSpPr>
        <p:spPr>
          <a:xfrm rot="5400000" flipH="1">
            <a:off x="9532544" y="3384239"/>
            <a:ext cx="1165225" cy="4122097"/>
          </a:xfrm>
          <a:prstGeom prst="rect">
            <a:avLst/>
          </a:prstGeom>
          <a:gradFill>
            <a:gsLst>
              <a:gs pos="0">
                <a:srgbClr val="FFBA81"/>
              </a:gs>
              <a:gs pos="50000">
                <a:srgbClr val="FFD1B3"/>
              </a:gs>
              <a:gs pos="100000">
                <a:srgbClr val="FFE8D9"/>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144" name="Google Shape;1144;p7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Literal Character Strings</a:t>
            </a:r>
            <a:endParaRPr/>
          </a:p>
        </p:txBody>
      </p:sp>
      <p:sp>
        <p:nvSpPr>
          <p:cNvPr id="1145" name="Google Shape;1145;p7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A literal is a character, a number, or a date that is included in the </a:t>
            </a:r>
            <a:r>
              <a:rPr lang="en-US">
                <a:latin typeface="Courier New"/>
                <a:ea typeface="Courier New"/>
                <a:cs typeface="Courier New"/>
                <a:sym typeface="Courier New"/>
              </a:rPr>
              <a:t>SELECT</a:t>
            </a:r>
            <a:r>
              <a:rPr lang="en-US"/>
              <a:t> statement.</a:t>
            </a:r>
            <a:endParaRPr/>
          </a:p>
          <a:p>
            <a:pPr marL="457200" lvl="1" indent="-365760" algn="l" rtl="0">
              <a:lnSpc>
                <a:spcPct val="90000"/>
              </a:lnSpc>
              <a:spcBef>
                <a:spcPts val="900"/>
              </a:spcBef>
              <a:spcAft>
                <a:spcPts val="0"/>
              </a:spcAft>
              <a:buClr>
                <a:schemeClr val="dk1"/>
              </a:buClr>
              <a:buSzPts val="2100"/>
              <a:buChar char="•"/>
            </a:pPr>
            <a:r>
              <a:rPr lang="en-US"/>
              <a:t>Date and character literal values must be enclosed within single quotation marks.</a:t>
            </a:r>
            <a:endParaRPr/>
          </a:p>
          <a:p>
            <a:pPr marL="457200" lvl="1" indent="-365760" algn="l" rtl="0">
              <a:lnSpc>
                <a:spcPct val="90000"/>
              </a:lnSpc>
              <a:spcBef>
                <a:spcPts val="900"/>
              </a:spcBef>
              <a:spcAft>
                <a:spcPts val="0"/>
              </a:spcAft>
              <a:buClr>
                <a:schemeClr val="dk1"/>
              </a:buClr>
              <a:buSzPts val="2100"/>
              <a:buChar char="•"/>
            </a:pPr>
            <a:r>
              <a:rPr lang="en-US"/>
              <a:t>Each character string is output once for each row returned.</a:t>
            </a:r>
            <a:endParaRPr/>
          </a:p>
          <a:p>
            <a:pPr marL="228600" lvl="0" indent="-25400" algn="l" rtl="0">
              <a:lnSpc>
                <a:spcPct val="90000"/>
              </a:lnSpc>
              <a:spcBef>
                <a:spcPts val="1000"/>
              </a:spcBef>
              <a:spcAft>
                <a:spcPts val="0"/>
              </a:spcAft>
              <a:buClr>
                <a:schemeClr val="dk1"/>
              </a:buClr>
              <a:buSzPts val="3200"/>
              <a:buNone/>
            </a:pPr>
            <a:endParaRPr/>
          </a:p>
        </p:txBody>
      </p:sp>
      <p:sp>
        <p:nvSpPr>
          <p:cNvPr id="1146" name="Google Shape;1146;p75"/>
          <p:cNvSpPr/>
          <p:nvPr/>
        </p:nvSpPr>
        <p:spPr>
          <a:xfrm>
            <a:off x="9371012" y="4297363"/>
            <a:ext cx="2016125" cy="2014079"/>
          </a:xfrm>
          <a:prstGeom prst="ellipse">
            <a:avLst/>
          </a:prstGeom>
          <a:solidFill>
            <a:schemeClr val="lt1"/>
          </a:solidFill>
          <a:ln w="50800" cap="flat" cmpd="sng">
            <a:solidFill>
              <a:srgbClr val="DEE6E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pic>
        <p:nvPicPr>
          <p:cNvPr id="1147" name="Google Shape;1147;p75"/>
          <p:cNvPicPr preferRelativeResize="0"/>
          <p:nvPr/>
        </p:nvPicPr>
        <p:blipFill rotWithShape="1">
          <a:blip r:embed="rId3">
            <a:alphaModFix/>
          </a:blip>
          <a:srcRect/>
          <a:stretch/>
        </p:blipFill>
        <p:spPr>
          <a:xfrm>
            <a:off x="9724879" y="4494777"/>
            <a:ext cx="1419225" cy="1619250"/>
          </a:xfrm>
          <a:prstGeom prst="rect">
            <a:avLst/>
          </a:prstGeom>
          <a:noFill/>
          <a:ln>
            <a:noFill/>
          </a:ln>
        </p:spPr>
      </p:pic>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Literal Character Strings</a:t>
            </a:r>
            <a:endParaRPr/>
          </a:p>
        </p:txBody>
      </p:sp>
      <p:sp>
        <p:nvSpPr>
          <p:cNvPr id="1154" name="Google Shape;1154;p7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1155" name="Google Shape;1155;p76"/>
          <p:cNvGrpSpPr/>
          <p:nvPr/>
        </p:nvGrpSpPr>
        <p:grpSpPr>
          <a:xfrm>
            <a:off x="3201987" y="1517010"/>
            <a:ext cx="5784850" cy="3823980"/>
            <a:chOff x="539552" y="1905000"/>
            <a:chExt cx="5785048" cy="3823980"/>
          </a:xfrm>
        </p:grpSpPr>
        <p:sp>
          <p:nvSpPr>
            <p:cNvPr id="1156" name="Google Shape;1156;p76"/>
            <p:cNvSpPr txBox="1"/>
            <p:nvPr/>
          </p:nvSpPr>
          <p:spPr>
            <a:xfrm>
              <a:off x="914400" y="5334000"/>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157" name="Google Shape;1157;p76"/>
            <p:cNvSpPr/>
            <p:nvPr/>
          </p:nvSpPr>
          <p:spPr>
            <a:xfrm>
              <a:off x="539552" y="1905000"/>
              <a:ext cx="5785048"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 is a '||job_id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AS "Employee Details"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158" name="Google Shape;1158;p76"/>
            <p:cNvSpPr/>
            <p:nvPr/>
          </p:nvSpPr>
          <p:spPr>
            <a:xfrm>
              <a:off x="3265308" y="1996722"/>
              <a:ext cx="1087438" cy="3429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159" name="Google Shape;1159;p76"/>
          <p:cNvPicPr preferRelativeResize="0"/>
          <p:nvPr/>
        </p:nvPicPr>
        <p:blipFill rotWithShape="1">
          <a:blip r:embed="rId3">
            <a:alphaModFix/>
          </a:blip>
          <a:srcRect l="21703" t="57590" r="65849" b="19915"/>
          <a:stretch/>
        </p:blipFill>
        <p:spPr>
          <a:xfrm>
            <a:off x="3597975" y="2745700"/>
            <a:ext cx="2294048" cy="2331974"/>
          </a:xfrm>
          <a:prstGeom prst="rect">
            <a:avLst/>
          </a:prstGeom>
          <a:noFill/>
          <a:ln w="28575" cap="flat" cmpd="sng">
            <a:solidFill>
              <a:srgbClr val="F7941D"/>
            </a:solidFill>
            <a:prstDash val="solid"/>
            <a:round/>
            <a:headEnd type="none" w="sm" len="sm"/>
            <a:tailEnd type="none" w="sm" len="sm"/>
          </a:ln>
        </p:spPr>
      </p:pic>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Alternative Quote (</a:t>
            </a:r>
            <a:r>
              <a:rPr lang="en-US">
                <a:latin typeface="Courier New"/>
                <a:ea typeface="Courier New"/>
                <a:cs typeface="Courier New"/>
                <a:sym typeface="Courier New"/>
              </a:rPr>
              <a:t>q</a:t>
            </a:r>
            <a:r>
              <a:rPr lang="en-US"/>
              <a:t>) Operator</a:t>
            </a:r>
            <a:endParaRPr/>
          </a:p>
        </p:txBody>
      </p:sp>
      <p:sp>
        <p:nvSpPr>
          <p:cNvPr id="1166" name="Google Shape;1166;p7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Specify your own quotation mark delimiter.</a:t>
            </a:r>
            <a:endParaRPr/>
          </a:p>
          <a:p>
            <a:pPr marL="457200" lvl="1" indent="-365760" algn="l" rtl="0">
              <a:lnSpc>
                <a:spcPct val="90000"/>
              </a:lnSpc>
              <a:spcBef>
                <a:spcPts val="900"/>
              </a:spcBef>
              <a:spcAft>
                <a:spcPts val="0"/>
              </a:spcAft>
              <a:buClr>
                <a:schemeClr val="dk1"/>
              </a:buClr>
              <a:buSzPts val="2100"/>
              <a:buChar char="•"/>
            </a:pPr>
            <a:r>
              <a:rPr lang="en-US"/>
              <a:t>Select any delimiter.</a:t>
            </a:r>
            <a:endParaRPr/>
          </a:p>
          <a:p>
            <a:pPr marL="457200" lvl="1" indent="-365760" algn="l" rtl="0">
              <a:lnSpc>
                <a:spcPct val="90000"/>
              </a:lnSpc>
              <a:spcBef>
                <a:spcPts val="900"/>
              </a:spcBef>
              <a:spcAft>
                <a:spcPts val="0"/>
              </a:spcAft>
              <a:buClr>
                <a:schemeClr val="dk1"/>
              </a:buClr>
              <a:buSzPts val="2100"/>
              <a:buChar char="•"/>
            </a:pPr>
            <a:r>
              <a:rPr lang="en-US"/>
              <a:t>Increase readability and usability.</a:t>
            </a:r>
            <a:endParaRPr/>
          </a:p>
          <a:p>
            <a:pPr marL="228600" lvl="0" indent="-25400" algn="l" rtl="0">
              <a:lnSpc>
                <a:spcPct val="90000"/>
              </a:lnSpc>
              <a:spcBef>
                <a:spcPts val="1000"/>
              </a:spcBef>
              <a:spcAft>
                <a:spcPts val="0"/>
              </a:spcAft>
              <a:buClr>
                <a:schemeClr val="dk1"/>
              </a:buClr>
              <a:buSzPts val="3200"/>
              <a:buNone/>
            </a:pPr>
            <a:endParaRPr/>
          </a:p>
        </p:txBody>
      </p:sp>
      <p:grpSp>
        <p:nvGrpSpPr>
          <p:cNvPr id="1167" name="Google Shape;1167;p77"/>
          <p:cNvGrpSpPr/>
          <p:nvPr/>
        </p:nvGrpSpPr>
        <p:grpSpPr>
          <a:xfrm>
            <a:off x="2019300" y="2857582"/>
            <a:ext cx="8150225" cy="1293437"/>
            <a:chOff x="594684" y="2745403"/>
            <a:chExt cx="8150324" cy="1293197"/>
          </a:xfrm>
        </p:grpSpPr>
        <p:sp>
          <p:nvSpPr>
            <p:cNvPr id="1168" name="Google Shape;1168;p77"/>
            <p:cNvSpPr/>
            <p:nvPr/>
          </p:nvSpPr>
          <p:spPr>
            <a:xfrm>
              <a:off x="594684" y="2745403"/>
              <a:ext cx="8150324"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department_name || q'[ Department's Manager Id: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 manager_id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AS "Department and Manager"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departments;</a:t>
              </a:r>
              <a:endParaRPr sz="1800">
                <a:solidFill>
                  <a:srgbClr val="000000"/>
                </a:solidFill>
                <a:latin typeface="Calibri"/>
                <a:ea typeface="Calibri"/>
                <a:cs typeface="Calibri"/>
                <a:sym typeface="Calibri"/>
              </a:endParaRPr>
            </a:p>
          </p:txBody>
        </p:sp>
        <p:sp>
          <p:nvSpPr>
            <p:cNvPr id="1169" name="Google Shape;1169;p77"/>
            <p:cNvSpPr/>
            <p:nvPr/>
          </p:nvSpPr>
          <p:spPr>
            <a:xfrm>
              <a:off x="4191000" y="2832715"/>
              <a:ext cx="4411663" cy="40481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300">
                <a:solidFill>
                  <a:srgbClr val="000000"/>
                </a:solidFill>
                <a:latin typeface="Arial"/>
                <a:ea typeface="Arial"/>
                <a:cs typeface="Arial"/>
                <a:sym typeface="Arial"/>
              </a:endParaRPr>
            </a:p>
          </p:txBody>
        </p:sp>
      </p:grpSp>
      <p:pic>
        <p:nvPicPr>
          <p:cNvPr id="1170" name="Google Shape;1170;p77"/>
          <p:cNvPicPr preferRelativeResize="0"/>
          <p:nvPr/>
        </p:nvPicPr>
        <p:blipFill rotWithShape="1">
          <a:blip r:embed="rId3">
            <a:alphaModFix/>
          </a:blip>
          <a:srcRect l="21291" t="57590" r="56283" b="20131"/>
          <a:stretch/>
        </p:blipFill>
        <p:spPr>
          <a:xfrm>
            <a:off x="2017550" y="4372020"/>
            <a:ext cx="3410200" cy="1905725"/>
          </a:xfrm>
          <a:prstGeom prst="rect">
            <a:avLst/>
          </a:prstGeom>
          <a:noFill/>
          <a:ln w="28575" cap="flat" cmpd="sng">
            <a:solidFill>
              <a:srgbClr val="F7941D"/>
            </a:solidFill>
            <a:prstDash val="solid"/>
            <a:round/>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7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Duplicate Rows</a:t>
            </a:r>
            <a:endParaRPr/>
          </a:p>
        </p:txBody>
      </p:sp>
      <p:sp>
        <p:nvSpPr>
          <p:cNvPr id="1177" name="Google Shape;1177;p7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The default display of queries is all rows, including duplicate rows.</a:t>
            </a:r>
            <a:endParaRPr/>
          </a:p>
          <a:p>
            <a:pPr marL="228600" lvl="0" indent="-25400" algn="l" rtl="0">
              <a:lnSpc>
                <a:spcPct val="90000"/>
              </a:lnSpc>
              <a:spcBef>
                <a:spcPts val="1000"/>
              </a:spcBef>
              <a:spcAft>
                <a:spcPts val="0"/>
              </a:spcAft>
              <a:buClr>
                <a:schemeClr val="dk1"/>
              </a:buClr>
              <a:buSzPts val="3200"/>
              <a:buNone/>
            </a:pPr>
            <a:endParaRPr/>
          </a:p>
        </p:txBody>
      </p:sp>
      <p:grpSp>
        <p:nvGrpSpPr>
          <p:cNvPr id="1178" name="Google Shape;1178;p78"/>
          <p:cNvGrpSpPr/>
          <p:nvPr/>
        </p:nvGrpSpPr>
        <p:grpSpPr>
          <a:xfrm>
            <a:off x="2266156" y="1891020"/>
            <a:ext cx="7656512" cy="3519300"/>
            <a:chOff x="914400" y="2362200"/>
            <a:chExt cx="7656513" cy="3519300"/>
          </a:xfrm>
        </p:grpSpPr>
        <p:sp>
          <p:nvSpPr>
            <p:cNvPr id="1179" name="Google Shape;1179;p78"/>
            <p:cNvSpPr/>
            <p:nvPr/>
          </p:nvSpPr>
          <p:spPr>
            <a:xfrm>
              <a:off x="4187514" y="2778348"/>
              <a:ext cx="4270686"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SELECT DISTINCT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sp>
          <p:nvSpPr>
            <p:cNvPr id="1180" name="Google Shape;1180;p78"/>
            <p:cNvSpPr/>
            <p:nvPr/>
          </p:nvSpPr>
          <p:spPr>
            <a:xfrm>
              <a:off x="5181600" y="2907242"/>
              <a:ext cx="1295400" cy="2508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1" name="Google Shape;1181;p78"/>
            <p:cNvSpPr txBox="1"/>
            <p:nvPr/>
          </p:nvSpPr>
          <p:spPr>
            <a:xfrm>
              <a:off x="990600" y="5486400"/>
              <a:ext cx="366600" cy="39510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182" name="Google Shape;1182;p78"/>
            <p:cNvSpPr/>
            <p:nvPr/>
          </p:nvSpPr>
          <p:spPr>
            <a:xfrm>
              <a:off x="914400" y="2362200"/>
              <a:ext cx="338138" cy="341313"/>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1183" name="Google Shape;1183;p78"/>
            <p:cNvSpPr/>
            <p:nvPr/>
          </p:nvSpPr>
          <p:spPr>
            <a:xfrm>
              <a:off x="8229600" y="2362200"/>
              <a:ext cx="341313" cy="341313"/>
            </a:xfrm>
            <a:prstGeom prst="ellipse">
              <a:avLst/>
            </a:prstGeom>
            <a:solidFill>
              <a:srgbClr val="818286"/>
            </a:solidFill>
            <a:ln w="28575" cap="flat" cmpd="sng">
              <a:solidFill>
                <a:srgbClr val="F7941D"/>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sp>
          <p:nvSpPr>
            <p:cNvPr id="1184" name="Google Shape;1184;p78"/>
            <p:cNvSpPr/>
            <p:nvPr/>
          </p:nvSpPr>
          <p:spPr>
            <a:xfrm>
              <a:off x="914400" y="2778348"/>
              <a:ext cx="3142303" cy="69633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p:txBody>
        </p:sp>
      </p:grpSp>
      <p:pic>
        <p:nvPicPr>
          <p:cNvPr id="1185" name="Google Shape;1185;p78"/>
          <p:cNvPicPr preferRelativeResize="0"/>
          <p:nvPr/>
        </p:nvPicPr>
        <p:blipFill rotWithShape="1">
          <a:blip r:embed="rId3">
            <a:alphaModFix/>
          </a:blip>
          <a:srcRect l="20570" t="57590" r="69653" b="19915"/>
          <a:stretch/>
        </p:blipFill>
        <p:spPr>
          <a:xfrm>
            <a:off x="2635800" y="3175700"/>
            <a:ext cx="1549776" cy="2005900"/>
          </a:xfrm>
          <a:prstGeom prst="rect">
            <a:avLst/>
          </a:prstGeom>
          <a:noFill/>
          <a:ln w="28575" cap="flat" cmpd="sng">
            <a:solidFill>
              <a:srgbClr val="F7941D"/>
            </a:solidFill>
            <a:prstDash val="solid"/>
            <a:round/>
            <a:headEnd type="none" w="sm" len="sm"/>
            <a:tailEnd type="none" w="sm" len="sm"/>
          </a:ln>
        </p:spPr>
      </p:pic>
      <p:pic>
        <p:nvPicPr>
          <p:cNvPr id="1186" name="Google Shape;1186;p78"/>
          <p:cNvPicPr preferRelativeResize="0"/>
          <p:nvPr/>
        </p:nvPicPr>
        <p:blipFill rotWithShape="1">
          <a:blip r:embed="rId4">
            <a:alphaModFix/>
          </a:blip>
          <a:srcRect l="20260" t="57587" r="69555" b="20345"/>
          <a:stretch/>
        </p:blipFill>
        <p:spPr>
          <a:xfrm>
            <a:off x="5621800" y="3175700"/>
            <a:ext cx="1645616" cy="2005900"/>
          </a:xfrm>
          <a:prstGeom prst="rect">
            <a:avLst/>
          </a:prstGeom>
          <a:noFill/>
          <a:ln w="28575" cap="flat" cmpd="sng">
            <a:solidFill>
              <a:srgbClr val="F7941D"/>
            </a:solidFill>
            <a:prstDash val="solid"/>
            <a:round/>
            <a:headEnd type="none" w="sm" len="sm"/>
            <a:tailEnd type="none" w="sm" len="sm"/>
          </a:ln>
        </p:spPr>
      </p:pic>
      <p:sp>
        <p:nvSpPr>
          <p:cNvPr id="1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79"/>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192" name="Google Shape;1192;p7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Capabilities of SQL </a:t>
            </a:r>
            <a:r>
              <a:rPr lang="en-US" dirty="0">
                <a:solidFill>
                  <a:schemeClr val="tx1"/>
                </a:solidFill>
                <a:latin typeface="Courier New"/>
                <a:ea typeface="Courier New"/>
                <a:cs typeface="Courier New"/>
                <a:sym typeface="Courier New"/>
              </a:rPr>
              <a:t>SELECT</a:t>
            </a:r>
            <a:r>
              <a:rPr lang="en-US" dirty="0">
                <a:solidFill>
                  <a:schemeClr val="tx1"/>
                </a:solidFill>
              </a:rPr>
              <a:t> statements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Arithmetic expressions and </a:t>
            </a:r>
            <a:r>
              <a:rPr lang="en-US" dirty="0">
                <a:solidFill>
                  <a:schemeClr val="tx1"/>
                </a:solidFill>
                <a:latin typeface="Courier New"/>
                <a:ea typeface="Courier New"/>
                <a:cs typeface="Courier New"/>
                <a:sym typeface="Courier New"/>
              </a:rPr>
              <a:t>NULL</a:t>
            </a:r>
            <a:r>
              <a:rPr lang="en-US" dirty="0">
                <a:solidFill>
                  <a:schemeClr val="tx1"/>
                </a:solidFill>
              </a:rPr>
              <a:t> values in the </a:t>
            </a:r>
            <a:r>
              <a:rPr lang="en-US" dirty="0">
                <a:solidFill>
                  <a:schemeClr val="tx1"/>
                </a:solidFill>
                <a:latin typeface="Courier New"/>
                <a:ea typeface="Courier New"/>
                <a:cs typeface="Courier New"/>
                <a:sym typeface="Courier New"/>
              </a:rPr>
              <a:t>SELECT</a:t>
            </a:r>
            <a:r>
              <a:rPr lang="en-US" dirty="0">
                <a:solidFill>
                  <a:schemeClr val="tx1"/>
                </a:solidFill>
              </a:rPr>
              <a:t> statement</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Column aliases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Use of the concatenation operator, literal character strings, the alternative quote operator, and the </a:t>
            </a:r>
            <a:r>
              <a:rPr lang="en-US" dirty="0">
                <a:solidFill>
                  <a:schemeClr val="tx1"/>
                </a:solidFill>
                <a:latin typeface="Courier New"/>
                <a:ea typeface="Courier New"/>
                <a:cs typeface="Courier New"/>
                <a:sym typeface="Courier New"/>
              </a:rPr>
              <a:t>DISTINCT</a:t>
            </a:r>
            <a:r>
              <a:rPr lang="en-US" dirty="0">
                <a:solidFill>
                  <a:schemeClr val="tx1"/>
                </a:solidFill>
              </a:rPr>
              <a:t> keyword</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latin typeface="Courier New"/>
                <a:ea typeface="Courier New"/>
                <a:cs typeface="Courier New"/>
                <a:sym typeface="Courier New"/>
              </a:rPr>
              <a:t>DESCRIBE</a:t>
            </a:r>
            <a:r>
              <a:rPr lang="en-US" dirty="0">
                <a:solidFill>
                  <a:schemeClr val="tx1"/>
                </a:solidFill>
              </a:rPr>
              <a:t> command</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8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Displaying Table Structure</a:t>
            </a:r>
            <a:endParaRPr/>
          </a:p>
        </p:txBody>
      </p:sp>
      <p:sp>
        <p:nvSpPr>
          <p:cNvPr id="1202" name="Google Shape;1202;p8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Use the </a:t>
            </a:r>
            <a:r>
              <a:rPr lang="en-US">
                <a:latin typeface="Courier New"/>
                <a:ea typeface="Courier New"/>
                <a:cs typeface="Courier New"/>
                <a:sym typeface="Courier New"/>
              </a:rPr>
              <a:t>DESCRIBE</a:t>
            </a:r>
            <a:r>
              <a:rPr lang="en-US"/>
              <a:t> command to display the structure of a table.</a:t>
            </a:r>
            <a:endParaRPr/>
          </a:p>
          <a:p>
            <a:pPr marL="457200" lvl="1" indent="-365760" algn="l" rtl="0">
              <a:lnSpc>
                <a:spcPct val="90000"/>
              </a:lnSpc>
              <a:spcBef>
                <a:spcPts val="900"/>
              </a:spcBef>
              <a:spcAft>
                <a:spcPts val="0"/>
              </a:spcAft>
              <a:buClr>
                <a:schemeClr val="dk1"/>
              </a:buClr>
              <a:buSzPts val="2100"/>
              <a:buChar char="•"/>
            </a:pPr>
            <a:r>
              <a:rPr lang="en-US"/>
              <a:t>Alternatively, select the table in the Connections tree and use the Columns tab to view the table structure.</a:t>
            </a:r>
            <a:endParaRPr/>
          </a:p>
        </p:txBody>
      </p:sp>
      <p:grpSp>
        <p:nvGrpSpPr>
          <p:cNvPr id="1203" name="Google Shape;1203;p80"/>
          <p:cNvGrpSpPr/>
          <p:nvPr/>
        </p:nvGrpSpPr>
        <p:grpSpPr>
          <a:xfrm>
            <a:off x="2160323" y="2654968"/>
            <a:ext cx="4270686" cy="3069153"/>
            <a:chOff x="2474383" y="2883973"/>
            <a:chExt cx="4270686" cy="3069153"/>
          </a:xfrm>
        </p:grpSpPr>
        <p:pic>
          <p:nvPicPr>
            <p:cNvPr id="1204" name="Google Shape;1204;p80" descr="C:\salome_official\projects\11gR2\screenshots\les1_s26_a.gif"/>
            <p:cNvPicPr preferRelativeResize="0"/>
            <p:nvPr/>
          </p:nvPicPr>
          <p:blipFill rotWithShape="1">
            <a:blip r:embed="rId3">
              <a:alphaModFix/>
            </a:blip>
            <a:srcRect/>
            <a:stretch/>
          </p:blipFill>
          <p:spPr>
            <a:xfrm>
              <a:off x="2482851" y="3475039"/>
              <a:ext cx="2293937" cy="2478087"/>
            </a:xfrm>
            <a:prstGeom prst="rect">
              <a:avLst/>
            </a:prstGeom>
            <a:noFill/>
            <a:ln w="28575" cap="flat" cmpd="sng">
              <a:solidFill>
                <a:srgbClr val="F7941D"/>
              </a:solidFill>
              <a:prstDash val="solid"/>
              <a:miter lim="800000"/>
              <a:headEnd type="none" w="sm" len="sm"/>
              <a:tailEnd type="none" w="sm" len="sm"/>
            </a:ln>
          </p:spPr>
        </p:pic>
        <p:sp>
          <p:nvSpPr>
            <p:cNvPr id="1205" name="Google Shape;1205;p80"/>
            <p:cNvSpPr/>
            <p:nvPr/>
          </p:nvSpPr>
          <p:spPr>
            <a:xfrm>
              <a:off x="3570288" y="4748214"/>
              <a:ext cx="549275" cy="187325"/>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6" name="Google Shape;1206;p80"/>
            <p:cNvSpPr/>
            <p:nvPr/>
          </p:nvSpPr>
          <p:spPr>
            <a:xfrm>
              <a:off x="2474383" y="2883973"/>
              <a:ext cx="4270686" cy="39790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DESC[RIBE] </a:t>
              </a:r>
              <a:r>
                <a:rPr lang="en-US" sz="1800" b="1" i="1">
                  <a:solidFill>
                    <a:srgbClr val="474747"/>
                  </a:solidFill>
                  <a:latin typeface="Courier New"/>
                  <a:ea typeface="Courier New"/>
                  <a:cs typeface="Courier New"/>
                  <a:sym typeface="Courier New"/>
                </a:rPr>
                <a:t>tablename</a:t>
              </a:r>
              <a:endParaRPr sz="1800">
                <a:solidFill>
                  <a:srgbClr val="000000"/>
                </a:solidFill>
                <a:latin typeface="Calibri"/>
                <a:ea typeface="Calibri"/>
                <a:cs typeface="Calibri"/>
                <a:sym typeface="Calibri"/>
              </a:endParaRPr>
            </a:p>
          </p:txBody>
        </p:sp>
      </p:grpSp>
      <p:pic>
        <p:nvPicPr>
          <p:cNvPr id="1207" name="Google Shape;1207;p80"/>
          <p:cNvPicPr preferRelativeResize="0"/>
          <p:nvPr/>
        </p:nvPicPr>
        <p:blipFill rotWithShape="1">
          <a:blip r:embed="rId4">
            <a:alphaModFix/>
          </a:blip>
          <a:srcRect l="19954" t="22212" r="38387" b="61065"/>
          <a:stretch/>
        </p:blipFill>
        <p:spPr>
          <a:xfrm>
            <a:off x="3247200" y="4486418"/>
            <a:ext cx="6781300" cy="1531132"/>
          </a:xfrm>
          <a:prstGeom prst="rect">
            <a:avLst/>
          </a:prstGeom>
          <a:noFill/>
          <a:ln w="28575" cap="flat" cmpd="sng">
            <a:solidFill>
              <a:srgbClr val="F7941D"/>
            </a:solidFill>
            <a:prstDash val="solid"/>
            <a:miter lim="800000"/>
            <a:headEnd type="none" w="sm" len="sm"/>
            <a:tailEnd type="none" w="sm" len="sm"/>
          </a:ln>
        </p:spPr>
      </p:pic>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8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DESCRIBE</a:t>
            </a:r>
            <a:r>
              <a:rPr lang="en-US"/>
              <a:t> Command</a:t>
            </a:r>
            <a:endParaRPr/>
          </a:p>
        </p:txBody>
      </p:sp>
      <p:sp>
        <p:nvSpPr>
          <p:cNvPr id="1214" name="Google Shape;1214;p8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grpSp>
        <p:nvGrpSpPr>
          <p:cNvPr id="1215" name="Google Shape;1215;p81"/>
          <p:cNvGrpSpPr/>
          <p:nvPr/>
        </p:nvGrpSpPr>
        <p:grpSpPr>
          <a:xfrm>
            <a:off x="4151312" y="1493044"/>
            <a:ext cx="3886200" cy="3871912"/>
            <a:chOff x="1295400" y="1828800"/>
            <a:chExt cx="3886200" cy="3871913"/>
          </a:xfrm>
        </p:grpSpPr>
        <p:pic>
          <p:nvPicPr>
            <p:cNvPr id="1216" name="Google Shape;1216;p81"/>
            <p:cNvPicPr preferRelativeResize="0"/>
            <p:nvPr/>
          </p:nvPicPr>
          <p:blipFill rotWithShape="1">
            <a:blip r:embed="rId3">
              <a:alphaModFix/>
            </a:blip>
            <a:srcRect/>
            <a:stretch/>
          </p:blipFill>
          <p:spPr>
            <a:xfrm>
              <a:off x="1295400" y="2514600"/>
              <a:ext cx="3886200" cy="3186113"/>
            </a:xfrm>
            <a:prstGeom prst="rect">
              <a:avLst/>
            </a:prstGeom>
            <a:noFill/>
            <a:ln w="28575" cap="flat" cmpd="sng">
              <a:solidFill>
                <a:srgbClr val="F7941D"/>
              </a:solidFill>
              <a:prstDash val="solid"/>
              <a:round/>
              <a:headEnd type="none" w="sm" len="sm"/>
              <a:tailEnd type="none" w="sm" len="sm"/>
            </a:ln>
          </p:spPr>
        </p:pic>
        <p:sp>
          <p:nvSpPr>
            <p:cNvPr id="1217" name="Google Shape;1217;p81"/>
            <p:cNvSpPr/>
            <p:nvPr/>
          </p:nvSpPr>
          <p:spPr>
            <a:xfrm>
              <a:off x="1912620" y="1828800"/>
              <a:ext cx="2651760" cy="39790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DESCRIBE employees</a:t>
              </a:r>
              <a:endParaRPr sz="1800">
                <a:solidFill>
                  <a:srgbClr val="000000"/>
                </a:solidFill>
                <a:latin typeface="Calibri"/>
                <a:ea typeface="Calibri"/>
                <a:cs typeface="Calibri"/>
                <a:sym typeface="Calibri"/>
              </a:endParaRPr>
            </a:p>
          </p:txBody>
        </p:sp>
      </p:gr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82"/>
          <p:cNvSpPr/>
          <p:nvPr/>
        </p:nvSpPr>
        <p:spPr>
          <a:xfrm>
            <a:off x="567910" y="2633314"/>
            <a:ext cx="6877983" cy="93824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p:txBody>
      </p:sp>
      <p:sp>
        <p:nvSpPr>
          <p:cNvPr id="1224" name="Google Shape;1224;p82"/>
          <p:cNvSpPr/>
          <p:nvPr/>
        </p:nvSpPr>
        <p:spPr>
          <a:xfrm>
            <a:off x="567910" y="3732013"/>
            <a:ext cx="6877983" cy="93824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p:txBody>
      </p:sp>
      <p:sp>
        <p:nvSpPr>
          <p:cNvPr id="1225" name="Google Shape;1225;p82"/>
          <p:cNvSpPr/>
          <p:nvPr/>
        </p:nvSpPr>
        <p:spPr>
          <a:xfrm>
            <a:off x="567910" y="4830712"/>
            <a:ext cx="6877983" cy="93824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p:txBody>
      </p:sp>
      <p:sp>
        <p:nvSpPr>
          <p:cNvPr id="1226" name="Google Shape;1226;p82"/>
          <p:cNvSpPr/>
          <p:nvPr/>
        </p:nvSpPr>
        <p:spPr>
          <a:xfrm>
            <a:off x="567910" y="1522435"/>
            <a:ext cx="6877983" cy="93824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ctr" anchorCtr="0">
            <a:noAutofit/>
          </a:bodyPr>
          <a:lstStyle/>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p:txBody>
      </p:sp>
      <p:sp>
        <p:nvSpPr>
          <p:cNvPr id="1227" name="Google Shape;1227;p82"/>
          <p:cNvSpPr txBox="1">
            <a:spLocks noGrp="1"/>
          </p:cNvSpPr>
          <p:nvPr>
            <p:ph type="title"/>
          </p:nvPr>
        </p:nvSpPr>
        <p:spPr>
          <a:xfrm>
            <a:off x="672317" y="218682"/>
            <a:ext cx="11519683" cy="575135"/>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Quiz</a:t>
            </a:r>
            <a:endParaRPr/>
          </a:p>
        </p:txBody>
      </p:sp>
      <p:sp>
        <p:nvSpPr>
          <p:cNvPr id="1228" name="Google Shape;1228;p82"/>
          <p:cNvSpPr txBox="1">
            <a:spLocks noGrp="1"/>
          </p:cNvSpPr>
          <p:nvPr>
            <p:ph type="body" idx="1"/>
          </p:nvPr>
        </p:nvSpPr>
        <p:spPr>
          <a:xfrm>
            <a:off x="522185" y="793818"/>
            <a:ext cx="11147631" cy="5866475"/>
          </a:xfrm>
          <a:prstGeom prst="rect">
            <a:avLst/>
          </a:prstGeom>
          <a:noFill/>
          <a:ln>
            <a:noFill/>
          </a:ln>
        </p:spPr>
        <p:txBody>
          <a:bodyPr spcFirstLastPara="1" wrap="square" lIns="91425" tIns="45700" rIns="91425" bIns="45700" anchor="t" anchorCtr="0">
            <a:noAutofit/>
          </a:bodyPr>
          <a:lstStyle/>
          <a:p>
            <a:pPr marL="419100" lvl="0" indent="-419100" algn="l" rtl="0">
              <a:lnSpc>
                <a:spcPct val="90000"/>
              </a:lnSpc>
              <a:spcBef>
                <a:spcPts val="0"/>
              </a:spcBef>
              <a:spcAft>
                <a:spcPts val="0"/>
              </a:spcAft>
              <a:buClr>
                <a:schemeClr val="dk1"/>
              </a:buClr>
              <a:buSzPts val="3200"/>
              <a:buNone/>
            </a:pPr>
            <a:r>
              <a:rPr lang="en-US" dirty="0">
                <a:latin typeface="Arial"/>
                <a:ea typeface="Arial"/>
                <a:cs typeface="Arial"/>
                <a:sym typeface="Arial"/>
              </a:rPr>
              <a:t>Identify the </a:t>
            </a:r>
            <a:r>
              <a:rPr lang="en-US" dirty="0">
                <a:latin typeface="Courier New"/>
                <a:ea typeface="Courier New"/>
                <a:cs typeface="Courier New"/>
                <a:sym typeface="Courier New"/>
              </a:rPr>
              <a:t>SELECT</a:t>
            </a:r>
            <a:r>
              <a:rPr lang="en-US" dirty="0">
                <a:latin typeface="Arial"/>
                <a:ea typeface="Arial"/>
                <a:cs typeface="Arial"/>
                <a:sym typeface="Arial"/>
              </a:rPr>
              <a:t> statements that execute successfully.</a:t>
            </a:r>
          </a:p>
          <a:p>
            <a:pPr marL="419100" lvl="0" indent="-419100" algn="l" rtl="0">
              <a:lnSpc>
                <a:spcPct val="90000"/>
              </a:lnSpc>
              <a:spcBef>
                <a:spcPts val="0"/>
              </a:spcBef>
              <a:spcAft>
                <a:spcPts val="0"/>
              </a:spcAft>
              <a:buClr>
                <a:schemeClr val="dk1"/>
              </a:buClr>
              <a:buSzPts val="3200"/>
              <a:buNone/>
            </a:pPr>
            <a:endParaRPr sz="2400" dirty="0"/>
          </a:p>
          <a:p>
            <a:pPr marL="576263" lvl="1" indent="-449263" algn="l" rtl="0">
              <a:lnSpc>
                <a:spcPct val="90000"/>
              </a:lnSpc>
              <a:spcBef>
                <a:spcPts val="900"/>
              </a:spcBef>
              <a:spcAft>
                <a:spcPts val="0"/>
              </a:spcAft>
              <a:buClr>
                <a:schemeClr val="dk1"/>
              </a:buClr>
              <a:buSzPts val="1600"/>
              <a:buFont typeface="Arial"/>
              <a:buAutoNum type="alphaLcPeriod"/>
            </a:pPr>
            <a:r>
              <a:rPr lang="en-US" sz="1600" dirty="0">
                <a:latin typeface="Courier New"/>
                <a:ea typeface="Courier New"/>
                <a:cs typeface="Courier New"/>
                <a:sym typeface="Courier New"/>
              </a:rPr>
              <a:t>SELECT </a:t>
            </a:r>
            <a:r>
              <a:rPr lang="en-US" sz="1600" dirty="0" err="1">
                <a:latin typeface="Courier New"/>
                <a:ea typeface="Courier New"/>
                <a:cs typeface="Courier New"/>
                <a:sym typeface="Courier New"/>
              </a:rPr>
              <a:t>first_name</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last_name</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job_id</a:t>
            </a:r>
            <a:r>
              <a:rPr lang="en-US" sz="1600" dirty="0">
                <a:latin typeface="Courier New"/>
                <a:ea typeface="Courier New"/>
                <a:cs typeface="Courier New"/>
                <a:sym typeface="Courier New"/>
              </a:rPr>
              <a:t>, salary*12,</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 AS Yearly Sal</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FROM   employees; </a:t>
            </a:r>
            <a:br>
              <a:rPr lang="en-US" sz="1600" dirty="0">
                <a:latin typeface="Courier New"/>
                <a:ea typeface="Courier New"/>
                <a:cs typeface="Courier New"/>
                <a:sym typeface="Courier New"/>
              </a:rPr>
            </a:br>
            <a:endParaRPr sz="1600" dirty="0">
              <a:latin typeface="Courier New"/>
              <a:ea typeface="Courier New"/>
              <a:cs typeface="Courier New"/>
              <a:sym typeface="Courier New"/>
            </a:endParaRPr>
          </a:p>
          <a:p>
            <a:pPr marL="576263" lvl="1" indent="-449263" algn="l" rtl="0">
              <a:lnSpc>
                <a:spcPct val="90000"/>
              </a:lnSpc>
              <a:spcBef>
                <a:spcPts val="900"/>
              </a:spcBef>
              <a:spcAft>
                <a:spcPts val="0"/>
              </a:spcAft>
              <a:buClr>
                <a:schemeClr val="dk1"/>
              </a:buClr>
              <a:buSzPts val="1600"/>
              <a:buFont typeface="Arial"/>
              <a:buAutoNum type="alphaLcPeriod"/>
            </a:pPr>
            <a:r>
              <a:rPr lang="en-US" sz="1600" dirty="0">
                <a:latin typeface="Courier New"/>
                <a:ea typeface="Courier New"/>
                <a:cs typeface="Courier New"/>
                <a:sym typeface="Courier New"/>
              </a:rPr>
              <a:t>SELECT </a:t>
            </a:r>
            <a:r>
              <a:rPr lang="en-US" sz="1600" dirty="0" err="1">
                <a:latin typeface="Courier New"/>
                <a:ea typeface="Courier New"/>
                <a:cs typeface="Courier New"/>
                <a:sym typeface="Courier New"/>
              </a:rPr>
              <a:t>first_name</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last_name</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job_id</a:t>
            </a:r>
            <a:r>
              <a:rPr lang="en-US" sz="1600" dirty="0">
                <a:latin typeface="Courier New"/>
                <a:ea typeface="Courier New"/>
                <a:cs typeface="Courier New"/>
                <a:sym typeface="Courier New"/>
              </a:rPr>
              <a:t>, salary*12</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 "yearly </a:t>
            </a:r>
            <a:r>
              <a:rPr lang="en-US" sz="1600" dirty="0" err="1">
                <a:latin typeface="Courier New"/>
                <a:ea typeface="Courier New"/>
                <a:cs typeface="Courier New"/>
                <a:sym typeface="Courier New"/>
              </a:rPr>
              <a:t>sal</a:t>
            </a:r>
            <a:r>
              <a:rPr lang="en-US" sz="1600" dirty="0">
                <a:latin typeface="Courier New"/>
                <a:ea typeface="Courier New"/>
                <a:cs typeface="Courier New"/>
                <a:sym typeface="Courier New"/>
              </a:rPr>
              <a:t>"</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FROM   employees; </a:t>
            </a:r>
            <a:br>
              <a:rPr lang="en-US" sz="1600" dirty="0">
                <a:latin typeface="Courier New"/>
                <a:ea typeface="Courier New"/>
                <a:cs typeface="Courier New"/>
                <a:sym typeface="Courier New"/>
              </a:rPr>
            </a:br>
            <a:endParaRPr sz="1600" dirty="0">
              <a:latin typeface="Courier New"/>
              <a:ea typeface="Courier New"/>
              <a:cs typeface="Courier New"/>
              <a:sym typeface="Courier New"/>
            </a:endParaRPr>
          </a:p>
          <a:p>
            <a:pPr marL="576263" lvl="1" indent="-449263" algn="l" rtl="0">
              <a:lnSpc>
                <a:spcPct val="90000"/>
              </a:lnSpc>
              <a:spcBef>
                <a:spcPts val="900"/>
              </a:spcBef>
              <a:spcAft>
                <a:spcPts val="0"/>
              </a:spcAft>
              <a:buClr>
                <a:schemeClr val="dk1"/>
              </a:buClr>
              <a:buSzPts val="1600"/>
              <a:buFont typeface="Arial"/>
              <a:buAutoNum type="alphaLcPeriod"/>
            </a:pPr>
            <a:r>
              <a:rPr lang="en-US" sz="1600" dirty="0">
                <a:latin typeface="Courier New"/>
                <a:ea typeface="Courier New"/>
                <a:cs typeface="Courier New"/>
                <a:sym typeface="Courier New"/>
              </a:rPr>
              <a:t>SELECT </a:t>
            </a:r>
            <a:r>
              <a:rPr lang="en-US" sz="1600" dirty="0" err="1">
                <a:latin typeface="Courier New"/>
                <a:ea typeface="Courier New"/>
                <a:cs typeface="Courier New"/>
                <a:sym typeface="Courier New"/>
              </a:rPr>
              <a:t>first_name</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last_name</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job_id</a:t>
            </a:r>
            <a:r>
              <a:rPr lang="en-US" sz="1600" dirty="0">
                <a:latin typeface="Courier New"/>
                <a:ea typeface="Courier New"/>
                <a:cs typeface="Courier New"/>
                <a:sym typeface="Courier New"/>
              </a:rPr>
              <a:t>, salary AS</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 "yearly </a:t>
            </a:r>
            <a:r>
              <a:rPr lang="en-US" sz="1600" dirty="0" err="1">
                <a:latin typeface="Courier New"/>
                <a:ea typeface="Courier New"/>
                <a:cs typeface="Courier New"/>
                <a:sym typeface="Courier New"/>
              </a:rPr>
              <a:t>sal</a:t>
            </a:r>
            <a:r>
              <a:rPr lang="en-US" sz="1600" dirty="0">
                <a:latin typeface="Courier New"/>
                <a:ea typeface="Courier New"/>
                <a:cs typeface="Courier New"/>
                <a:sym typeface="Courier New"/>
              </a:rPr>
              <a:t>"</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FROM   employees;</a:t>
            </a:r>
          </a:p>
          <a:p>
            <a:pPr marL="127000" lvl="1" indent="0" algn="l" rtl="0">
              <a:lnSpc>
                <a:spcPct val="90000"/>
              </a:lnSpc>
              <a:spcBef>
                <a:spcPts val="900"/>
              </a:spcBef>
              <a:spcAft>
                <a:spcPts val="0"/>
              </a:spcAft>
              <a:buClr>
                <a:schemeClr val="dk1"/>
              </a:buClr>
              <a:buSzPts val="1600"/>
              <a:buNone/>
            </a:pPr>
            <a:r>
              <a:rPr lang="en-US" sz="1600" dirty="0">
                <a:latin typeface="Courier New"/>
                <a:ea typeface="Courier New"/>
                <a:cs typeface="Courier New"/>
                <a:sym typeface="Courier New"/>
              </a:rPr>
              <a:t/>
            </a:r>
            <a:br>
              <a:rPr lang="en-US" sz="1600" dirty="0">
                <a:latin typeface="Courier New"/>
                <a:ea typeface="Courier New"/>
                <a:cs typeface="Courier New"/>
                <a:sym typeface="Courier New"/>
              </a:rPr>
            </a:br>
            <a:endParaRPr lang="en-US" sz="1600" dirty="0">
              <a:latin typeface="Courier New"/>
              <a:ea typeface="Courier New"/>
              <a:cs typeface="Courier New"/>
              <a:sym typeface="Courier New"/>
            </a:endParaRPr>
          </a:p>
          <a:p>
            <a:pPr marL="127000" lvl="1" indent="0" algn="l" rtl="0">
              <a:lnSpc>
                <a:spcPct val="90000"/>
              </a:lnSpc>
              <a:spcBef>
                <a:spcPts val="900"/>
              </a:spcBef>
              <a:spcAft>
                <a:spcPts val="0"/>
              </a:spcAft>
              <a:buClr>
                <a:schemeClr val="dk1"/>
              </a:buClr>
              <a:buSzPts val="1600"/>
              <a:buNone/>
            </a:pPr>
            <a:r>
              <a:rPr lang="en-US" sz="1600" dirty="0">
                <a:latin typeface="Courier New"/>
                <a:ea typeface="Courier New"/>
                <a:cs typeface="Courier New"/>
                <a:sym typeface="Courier New"/>
              </a:rPr>
              <a:t>SELECT </a:t>
            </a:r>
            <a:r>
              <a:rPr lang="en-US" sz="1600" dirty="0" err="1">
                <a:latin typeface="Courier New"/>
                <a:ea typeface="Courier New"/>
                <a:cs typeface="Courier New"/>
                <a:sym typeface="Courier New"/>
              </a:rPr>
              <a:t>first_name+last_name</a:t>
            </a:r>
            <a:r>
              <a:rPr lang="en-US" sz="1600" dirty="0">
                <a:latin typeface="Courier New"/>
                <a:ea typeface="Courier New"/>
                <a:cs typeface="Courier New"/>
                <a:sym typeface="Courier New"/>
              </a:rPr>
              <a:t> AS name, </a:t>
            </a:r>
            <a:r>
              <a:rPr lang="en-US" sz="1600" dirty="0" err="1">
                <a:latin typeface="Courier New"/>
                <a:ea typeface="Courier New"/>
                <a:cs typeface="Courier New"/>
                <a:sym typeface="Courier New"/>
              </a:rPr>
              <a:t>job_Id</a:t>
            </a:r>
            <a:r>
              <a:rPr lang="en-US" sz="1600" dirty="0">
                <a:latin typeface="Courier New"/>
                <a:ea typeface="Courier New"/>
                <a:cs typeface="Courier New"/>
                <a:sym typeface="Courier New"/>
              </a:rPr>
              <a:t>,</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 salary*12 yearly </a:t>
            </a:r>
            <a:r>
              <a:rPr lang="en-US" sz="1600" dirty="0" err="1">
                <a:latin typeface="Courier New"/>
                <a:ea typeface="Courier New"/>
                <a:cs typeface="Courier New"/>
                <a:sym typeface="Courier New"/>
              </a:rPr>
              <a:t>sal</a:t>
            </a:r>
            <a:r>
              <a:rPr lang="en-US" sz="1600" dirty="0">
                <a:latin typeface="Courier New"/>
                <a:ea typeface="Courier New"/>
                <a:cs typeface="Courier New"/>
                <a:sym typeface="Courier New"/>
              </a:rPr>
              <a:t/>
            </a:r>
            <a:br>
              <a:rPr lang="en-US" sz="1600" dirty="0">
                <a:latin typeface="Courier New"/>
                <a:ea typeface="Courier New"/>
                <a:cs typeface="Courier New"/>
                <a:sym typeface="Courier New"/>
              </a:rPr>
            </a:br>
            <a:r>
              <a:rPr lang="en-US" sz="1600" dirty="0">
                <a:latin typeface="Courier New"/>
                <a:ea typeface="Courier New"/>
                <a:cs typeface="Courier New"/>
                <a:sym typeface="Courier New"/>
              </a:rPr>
              <a:t>FROM   employees;</a:t>
            </a:r>
            <a:endParaRPr lang="en-US" sz="3000" dirty="0"/>
          </a:p>
          <a:p>
            <a:pPr marL="228600" lvl="0" indent="-25400" algn="l" rtl="0">
              <a:lnSpc>
                <a:spcPct val="90000"/>
              </a:lnSpc>
              <a:spcBef>
                <a:spcPts val="1000"/>
              </a:spcBef>
              <a:spcAft>
                <a:spcPts val="0"/>
              </a:spcAft>
              <a:buClr>
                <a:schemeClr val="dk1"/>
              </a:buClr>
              <a:buSzPts val="3200"/>
              <a:buNone/>
            </a:pPr>
            <a:endParaRPr dirty="0"/>
          </a:p>
        </p:txBody>
      </p:sp>
      <p:pic>
        <p:nvPicPr>
          <p:cNvPr id="1229" name="Google Shape;1229;p82"/>
          <p:cNvPicPr preferRelativeResize="0"/>
          <p:nvPr/>
        </p:nvPicPr>
        <p:blipFill rotWithShape="1">
          <a:blip r:embed="rId3">
            <a:alphaModFix/>
          </a:blip>
          <a:srcRect/>
          <a:stretch/>
        </p:blipFill>
        <p:spPr>
          <a:xfrm>
            <a:off x="9619529" y="4670260"/>
            <a:ext cx="2304007" cy="2151602"/>
          </a:xfrm>
          <a:prstGeom prst="rect">
            <a:avLst/>
          </a:prstGeom>
          <a:noFill/>
          <a:ln>
            <a:noFill/>
          </a:ln>
        </p:spPr>
      </p:pic>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3"/>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Summary</a:t>
            </a:r>
            <a:endParaRPr/>
          </a:p>
        </p:txBody>
      </p:sp>
      <p:sp>
        <p:nvSpPr>
          <p:cNvPr id="1236" name="Google Shape;1236;p8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In this lesson, you should have learned how to write a </a:t>
            </a:r>
            <a:r>
              <a:rPr lang="en-US">
                <a:latin typeface="Courier New"/>
                <a:ea typeface="Courier New"/>
                <a:cs typeface="Courier New"/>
                <a:sym typeface="Courier New"/>
              </a:rPr>
              <a:t>SELECT</a:t>
            </a:r>
            <a:r>
              <a:rPr lang="en-US">
                <a:latin typeface="Arial"/>
                <a:ea typeface="Arial"/>
                <a:cs typeface="Arial"/>
                <a:sym typeface="Arial"/>
              </a:rPr>
              <a:t> statement that:</a:t>
            </a:r>
            <a:endParaRPr/>
          </a:p>
          <a:p>
            <a:pPr marL="457200" lvl="1" indent="-365760" algn="l" rtl="0">
              <a:lnSpc>
                <a:spcPct val="90000"/>
              </a:lnSpc>
              <a:spcBef>
                <a:spcPts val="900"/>
              </a:spcBef>
              <a:spcAft>
                <a:spcPts val="0"/>
              </a:spcAft>
              <a:buClr>
                <a:schemeClr val="dk1"/>
              </a:buClr>
              <a:buSzPts val="2100"/>
              <a:buChar char="•"/>
            </a:pPr>
            <a:r>
              <a:rPr lang="en-US"/>
              <a:t>Returns all rows and columns from a table</a:t>
            </a:r>
            <a:endParaRPr/>
          </a:p>
          <a:p>
            <a:pPr marL="457200" lvl="1" indent="-365760" algn="l" rtl="0">
              <a:lnSpc>
                <a:spcPct val="90000"/>
              </a:lnSpc>
              <a:spcBef>
                <a:spcPts val="900"/>
              </a:spcBef>
              <a:spcAft>
                <a:spcPts val="0"/>
              </a:spcAft>
              <a:buClr>
                <a:schemeClr val="dk1"/>
              </a:buClr>
              <a:buSzPts val="2100"/>
              <a:buChar char="•"/>
            </a:pPr>
            <a:r>
              <a:rPr lang="en-US"/>
              <a:t>Returns specified columns from a table</a:t>
            </a:r>
            <a:endParaRPr/>
          </a:p>
          <a:p>
            <a:pPr marL="457200" lvl="1" indent="-365760" algn="l" rtl="0">
              <a:lnSpc>
                <a:spcPct val="90000"/>
              </a:lnSpc>
              <a:spcBef>
                <a:spcPts val="900"/>
              </a:spcBef>
              <a:spcAft>
                <a:spcPts val="0"/>
              </a:spcAft>
              <a:buClr>
                <a:schemeClr val="dk1"/>
              </a:buClr>
              <a:buSzPts val="2100"/>
              <a:buChar char="•"/>
            </a:pPr>
            <a:r>
              <a:rPr lang="en-US"/>
              <a:t>Uses column aliases to display more descriptive column headings</a:t>
            </a:r>
            <a:endParaRPr/>
          </a:p>
          <a:p>
            <a:pPr marL="457200" lvl="1" indent="-365760" algn="l" rtl="0">
              <a:lnSpc>
                <a:spcPct val="90000"/>
              </a:lnSpc>
              <a:spcBef>
                <a:spcPts val="900"/>
              </a:spcBef>
              <a:spcAft>
                <a:spcPts val="0"/>
              </a:spcAft>
              <a:buClr>
                <a:schemeClr val="dk1"/>
              </a:buClr>
              <a:buSzPts val="2100"/>
              <a:buChar char="•"/>
            </a:pPr>
            <a:r>
              <a:rPr lang="en-US"/>
              <a:t>Describes the structure of a table</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8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Practice 2: Overview</a:t>
            </a:r>
            <a:endParaRPr/>
          </a:p>
        </p:txBody>
      </p:sp>
      <p:sp>
        <p:nvSpPr>
          <p:cNvPr id="1246" name="Google Shape;1246;p8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This practice covers the following topics:</a:t>
            </a:r>
            <a:endParaRPr/>
          </a:p>
          <a:p>
            <a:pPr marL="457200" lvl="1" indent="-365760" algn="l" rtl="0">
              <a:lnSpc>
                <a:spcPct val="90000"/>
              </a:lnSpc>
              <a:spcBef>
                <a:spcPts val="900"/>
              </a:spcBef>
              <a:spcAft>
                <a:spcPts val="0"/>
              </a:spcAft>
              <a:buClr>
                <a:schemeClr val="dk1"/>
              </a:buClr>
              <a:buSzPts val="2100"/>
              <a:buChar char="•"/>
            </a:pPr>
            <a:r>
              <a:rPr lang="en-US"/>
              <a:t>Selecting all data from different tables</a:t>
            </a:r>
            <a:endParaRPr/>
          </a:p>
          <a:p>
            <a:pPr marL="457200" lvl="1" indent="-365760" algn="l" rtl="0">
              <a:lnSpc>
                <a:spcPct val="90000"/>
              </a:lnSpc>
              <a:spcBef>
                <a:spcPts val="900"/>
              </a:spcBef>
              <a:spcAft>
                <a:spcPts val="0"/>
              </a:spcAft>
              <a:buClr>
                <a:schemeClr val="dk1"/>
              </a:buClr>
              <a:buSzPts val="2100"/>
              <a:buChar char="•"/>
            </a:pPr>
            <a:r>
              <a:rPr lang="en-US"/>
              <a:t>Describing the structure of tables</a:t>
            </a:r>
            <a:endParaRPr/>
          </a:p>
          <a:p>
            <a:pPr marL="457200" lvl="1" indent="-365760" algn="l" rtl="0">
              <a:lnSpc>
                <a:spcPct val="90000"/>
              </a:lnSpc>
              <a:spcBef>
                <a:spcPts val="900"/>
              </a:spcBef>
              <a:spcAft>
                <a:spcPts val="0"/>
              </a:spcAft>
              <a:buClr>
                <a:schemeClr val="dk1"/>
              </a:buClr>
              <a:buSzPts val="2100"/>
              <a:buChar char="•"/>
            </a:pPr>
            <a:r>
              <a:rPr lang="en-US"/>
              <a:t>Performing arithmetic calculations and specifying column names</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69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p:nvPr/>
        </p:nvSpPr>
        <p:spPr>
          <a:xfrm>
            <a:off x="3463504" y="1601077"/>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 name="Google Shape;150;p20"/>
          <p:cNvSpPr/>
          <p:nvPr/>
        </p:nvSpPr>
        <p:spPr>
          <a:xfrm>
            <a:off x="4564469" y="3959558"/>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Google Shape;151;p20"/>
          <p:cNvSpPr/>
          <p:nvPr/>
        </p:nvSpPr>
        <p:spPr>
          <a:xfrm>
            <a:off x="4564469" y="4984439"/>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2" name="Google Shape;152;p20"/>
          <p:cNvSpPr/>
          <p:nvPr/>
        </p:nvSpPr>
        <p:spPr>
          <a:xfrm>
            <a:off x="4564469" y="2934678"/>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 name="Google Shape;153;p20"/>
          <p:cNvSpPr/>
          <p:nvPr/>
        </p:nvSpPr>
        <p:spPr>
          <a:xfrm>
            <a:off x="4563203" y="1909798"/>
            <a:ext cx="5716265"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20"/>
          <p:cNvSpPr txBox="1"/>
          <p:nvPr/>
        </p:nvSpPr>
        <p:spPr>
          <a:xfrm>
            <a:off x="5174069" y="2163851"/>
            <a:ext cx="4491611"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2: Retrieving Data using SQL </a:t>
            </a:r>
            <a:r>
              <a:rPr lang="en-US" sz="1500" b="0" i="0" u="none" strike="noStrike" cap="none">
                <a:solidFill>
                  <a:srgbClr val="474747"/>
                </a:solidFill>
                <a:latin typeface="Courier New"/>
                <a:ea typeface="Courier New"/>
                <a:cs typeface="Courier New"/>
                <a:sym typeface="Courier New"/>
              </a:rPr>
              <a:t>SELECT</a:t>
            </a:r>
            <a:endParaRPr sz="1800">
              <a:solidFill>
                <a:schemeClr val="dk1"/>
              </a:solidFill>
              <a:latin typeface="Calibri"/>
              <a:ea typeface="Calibri"/>
              <a:cs typeface="Calibri"/>
              <a:sym typeface="Calibri"/>
            </a:endParaRPr>
          </a:p>
        </p:txBody>
      </p:sp>
      <p:sp>
        <p:nvSpPr>
          <p:cNvPr id="155" name="Google Shape;155;p20"/>
          <p:cNvSpPr txBox="1"/>
          <p:nvPr/>
        </p:nvSpPr>
        <p:spPr>
          <a:xfrm>
            <a:off x="5236996" y="3188732"/>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3: Restricting and Sorting Data</a:t>
            </a:r>
            <a:endParaRPr sz="1800">
              <a:solidFill>
                <a:schemeClr val="dk1"/>
              </a:solidFill>
              <a:latin typeface="Calibri"/>
              <a:ea typeface="Calibri"/>
              <a:cs typeface="Calibri"/>
              <a:sym typeface="Calibri"/>
            </a:endParaRPr>
          </a:p>
        </p:txBody>
      </p:sp>
      <p:sp>
        <p:nvSpPr>
          <p:cNvPr id="156" name="Google Shape;156;p20"/>
          <p:cNvSpPr txBox="1"/>
          <p:nvPr/>
        </p:nvSpPr>
        <p:spPr>
          <a:xfrm>
            <a:off x="5207936" y="4098195"/>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4: Using Single-Row Functions to Customize Output</a:t>
            </a:r>
            <a:endParaRPr sz="1500" b="0" i="0" u="none" strike="noStrike" cap="none">
              <a:solidFill>
                <a:srgbClr val="474747"/>
              </a:solidFill>
              <a:latin typeface="Arial"/>
              <a:ea typeface="Arial"/>
              <a:cs typeface="Arial"/>
              <a:sym typeface="Arial"/>
            </a:endParaRPr>
          </a:p>
        </p:txBody>
      </p:sp>
      <p:sp>
        <p:nvSpPr>
          <p:cNvPr id="157" name="Google Shape;157;p20"/>
          <p:cNvSpPr txBox="1"/>
          <p:nvPr/>
        </p:nvSpPr>
        <p:spPr>
          <a:xfrm>
            <a:off x="5207936" y="5123076"/>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5: Using Conversion Functions and Conditional Expressions</a:t>
            </a:r>
            <a:endParaRPr sz="1800">
              <a:solidFill>
                <a:schemeClr val="dk1"/>
              </a:solidFill>
              <a:latin typeface="Calibri"/>
              <a:ea typeface="Calibri"/>
              <a:cs typeface="Calibri"/>
              <a:sym typeface="Calibri"/>
            </a:endParaRPr>
          </a:p>
        </p:txBody>
      </p:sp>
      <p:sp>
        <p:nvSpPr>
          <p:cNvPr id="158" name="Google Shape;158;p20"/>
          <p:cNvSpPr/>
          <p:nvPr/>
        </p:nvSpPr>
        <p:spPr>
          <a:xfrm rot="5400000">
            <a:off x="4738736" y="3252382"/>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 name="Google Shape;159;p20"/>
          <p:cNvSpPr/>
          <p:nvPr/>
        </p:nvSpPr>
        <p:spPr>
          <a:xfrm rot="5400000">
            <a:off x="4738736" y="4277262"/>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20"/>
          <p:cNvSpPr/>
          <p:nvPr/>
        </p:nvSpPr>
        <p:spPr>
          <a:xfrm rot="5400000">
            <a:off x="4738736" y="5302143"/>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 name="Google Shape;161;p20"/>
          <p:cNvSpPr/>
          <p:nvPr/>
        </p:nvSpPr>
        <p:spPr>
          <a:xfrm rot="5400000">
            <a:off x="4738736" y="2227502"/>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 name="Google Shape;162;p20"/>
          <p:cNvSpPr/>
          <p:nvPr/>
        </p:nvSpPr>
        <p:spPr>
          <a:xfrm>
            <a:off x="3235235" y="2836257"/>
            <a:ext cx="960176" cy="982414"/>
          </a:xfrm>
          <a:prstGeom prst="roundRect">
            <a:avLst>
              <a:gd name="adj" fmla="val 12643"/>
            </a:avLst>
          </a:prstGeom>
          <a:gradFill>
            <a:gsLst>
              <a:gs pos="0">
                <a:schemeClr val="accent1"/>
              </a:gs>
              <a:gs pos="73000">
                <a:schemeClr val="accent1"/>
              </a:gs>
              <a:gs pos="92000">
                <a:srgbClr val="BA0000"/>
              </a:gs>
              <a:gs pos="100000">
                <a:srgbClr val="BA0000"/>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20"/>
          <p:cNvSpPr/>
          <p:nvPr/>
        </p:nvSpPr>
        <p:spPr>
          <a:xfrm>
            <a:off x="3235235" y="1790793"/>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Google Shape;164;p20"/>
          <p:cNvSpPr/>
          <p:nvPr/>
        </p:nvSpPr>
        <p:spPr>
          <a:xfrm>
            <a:off x="3235235" y="3892509"/>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Google Shape;165;p20"/>
          <p:cNvSpPr/>
          <p:nvPr/>
        </p:nvSpPr>
        <p:spPr>
          <a:xfrm>
            <a:off x="3235235" y="4937120"/>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20"/>
          <p:cNvSpPr/>
          <p:nvPr/>
        </p:nvSpPr>
        <p:spPr>
          <a:xfrm>
            <a:off x="717696" y="854913"/>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 name="Google Shape;167;p20"/>
          <p:cNvSpPr/>
          <p:nvPr/>
        </p:nvSpPr>
        <p:spPr>
          <a:xfrm>
            <a:off x="579645" y="1820452"/>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Google Shape;168;p20"/>
          <p:cNvSpPr/>
          <p:nvPr/>
        </p:nvSpPr>
        <p:spPr>
          <a:xfrm>
            <a:off x="579645" y="2870264"/>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20"/>
          <p:cNvSpPr/>
          <p:nvPr/>
        </p:nvSpPr>
        <p:spPr>
          <a:xfrm>
            <a:off x="579645" y="3924375"/>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 name="Google Shape;170;p20"/>
          <p:cNvSpPr/>
          <p:nvPr/>
        </p:nvSpPr>
        <p:spPr>
          <a:xfrm>
            <a:off x="579645" y="4966813"/>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 name="Google Shape;171;p20"/>
          <p:cNvSpPr txBox="1"/>
          <p:nvPr/>
        </p:nvSpPr>
        <p:spPr>
          <a:xfrm>
            <a:off x="937128" y="2116070"/>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1: Introduction</a:t>
            </a:r>
            <a:endParaRPr sz="1800">
              <a:solidFill>
                <a:schemeClr val="dk1"/>
              </a:solidFill>
              <a:latin typeface="Calibri"/>
              <a:ea typeface="Calibri"/>
              <a:cs typeface="Calibri"/>
              <a:sym typeface="Calibri"/>
            </a:endParaRPr>
          </a:p>
        </p:txBody>
      </p:sp>
      <p:sp>
        <p:nvSpPr>
          <p:cNvPr id="172" name="Google Shape;172;p20"/>
          <p:cNvSpPr txBox="1"/>
          <p:nvPr/>
        </p:nvSpPr>
        <p:spPr>
          <a:xfrm>
            <a:off x="937128" y="3050465"/>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500"/>
              <a:buFont typeface="Arial"/>
              <a:buNone/>
            </a:pPr>
            <a:r>
              <a:rPr lang="en-US" sz="1500" b="1" i="0" u="none" strike="noStrike" cap="none">
                <a:solidFill>
                  <a:schemeClr val="lt1"/>
                </a:solidFill>
                <a:latin typeface="Arial"/>
                <a:ea typeface="Arial"/>
                <a:cs typeface="Arial"/>
                <a:sym typeface="Arial"/>
              </a:rPr>
              <a:t>Unit 1: Retrieving, Restricting, and Sorting Data</a:t>
            </a:r>
            <a:endParaRPr sz="1500" b="1" i="0" u="none" strike="noStrike" cap="none">
              <a:solidFill>
                <a:schemeClr val="lt1"/>
              </a:solidFill>
              <a:latin typeface="Arial"/>
              <a:ea typeface="Arial"/>
              <a:cs typeface="Arial"/>
              <a:sym typeface="Arial"/>
            </a:endParaRPr>
          </a:p>
        </p:txBody>
      </p:sp>
      <p:sp>
        <p:nvSpPr>
          <p:cNvPr id="173" name="Google Shape;173;p20"/>
          <p:cNvSpPr txBox="1"/>
          <p:nvPr/>
        </p:nvSpPr>
        <p:spPr>
          <a:xfrm>
            <a:off x="937128" y="4107895"/>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Unit 2: Joins, Subqueries, and Set Operators</a:t>
            </a:r>
            <a:endParaRPr sz="1500" b="0" i="0" u="none" strike="noStrike" cap="none">
              <a:solidFill>
                <a:srgbClr val="474747"/>
              </a:solidFill>
              <a:latin typeface="Arial"/>
              <a:ea typeface="Arial"/>
              <a:cs typeface="Arial"/>
              <a:sym typeface="Arial"/>
            </a:endParaRPr>
          </a:p>
        </p:txBody>
      </p:sp>
      <p:sp>
        <p:nvSpPr>
          <p:cNvPr id="174" name="Google Shape;174;p20"/>
          <p:cNvSpPr txBox="1"/>
          <p:nvPr/>
        </p:nvSpPr>
        <p:spPr>
          <a:xfrm>
            <a:off x="937128" y="5262431"/>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Unit 3: DML and DDL</a:t>
            </a:r>
            <a:endParaRPr sz="1800">
              <a:solidFill>
                <a:schemeClr val="dk1"/>
              </a:solidFill>
              <a:latin typeface="Calibri"/>
              <a:ea typeface="Calibri"/>
              <a:cs typeface="Calibri"/>
              <a:sym typeface="Calibri"/>
            </a:endParaRPr>
          </a:p>
        </p:txBody>
      </p:sp>
      <p:sp>
        <p:nvSpPr>
          <p:cNvPr id="175" name="Google Shape;175;p2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2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5"/>
          <p:cNvSpPr txBox="1">
            <a:spLocks noGrp="1"/>
          </p:cNvSpPr>
          <p:nvPr>
            <p:ph type="subTitle" idx="4294967295"/>
          </p:nvPr>
        </p:nvSpPr>
        <p:spPr>
          <a:xfrm>
            <a:off x="4965143" y="4970192"/>
            <a:ext cx="7226856" cy="714986"/>
          </a:xfrm>
          <a:prstGeom prst="rect">
            <a:avLst/>
          </a:prstGeom>
          <a:solidFill>
            <a:srgbClr val="818286"/>
          </a:solidFill>
          <a:ln>
            <a:noFill/>
          </a:ln>
        </p:spPr>
        <p:txBody>
          <a:bodyPr spcFirstLastPara="1" wrap="square" lIns="91425" tIns="45700" rIns="91425" bIns="45700" anchor="t" anchorCtr="0">
            <a:noAutofit/>
          </a:bodyPr>
          <a:lstStyle/>
          <a:p>
            <a:pPr marL="542925" lvl="0" indent="0" algn="l" rtl="0">
              <a:lnSpc>
                <a:spcPct val="90000"/>
              </a:lnSpc>
              <a:spcBef>
                <a:spcPts val="0"/>
              </a:spcBef>
              <a:spcAft>
                <a:spcPts val="0"/>
              </a:spcAft>
              <a:buClr>
                <a:schemeClr val="lt1"/>
              </a:buClr>
              <a:buSzPts val="2400"/>
              <a:buNone/>
            </a:pPr>
            <a:r>
              <a:rPr lang="en-US"/>
              <a:t>Restricting and Sorting Data</a:t>
            </a:r>
            <a:endParaRPr/>
          </a:p>
        </p:txBody>
      </p:sp>
      <p:sp>
        <p:nvSpPr>
          <p:cNvPr id="1255" name="Google Shape;1255;p85"/>
          <p:cNvSpPr txBox="1">
            <a:spLocks noGrp="1"/>
          </p:cNvSpPr>
          <p:nvPr>
            <p:ph type="ctrTitle"/>
          </p:nvPr>
        </p:nvSpPr>
        <p:spPr>
          <a:xfrm>
            <a:off x="-866274" y="356797"/>
            <a:ext cx="9144000" cy="1010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Teko"/>
              <a:buNone/>
            </a:pPr>
            <a:r>
              <a:rPr lang="en-US" dirty="0" smtClean="0"/>
              <a:t>Sorting Data</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6"/>
          <p:cNvSpPr/>
          <p:nvPr/>
        </p:nvSpPr>
        <p:spPr>
          <a:xfrm>
            <a:off x="3351210" y="1408573"/>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62" name="Google Shape;1262;p86"/>
          <p:cNvSpPr/>
          <p:nvPr/>
        </p:nvSpPr>
        <p:spPr>
          <a:xfrm>
            <a:off x="4452175" y="3767054"/>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63" name="Google Shape;1263;p86"/>
          <p:cNvSpPr/>
          <p:nvPr/>
        </p:nvSpPr>
        <p:spPr>
          <a:xfrm>
            <a:off x="4452175" y="4791935"/>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64" name="Google Shape;1264;p86"/>
          <p:cNvSpPr/>
          <p:nvPr/>
        </p:nvSpPr>
        <p:spPr>
          <a:xfrm>
            <a:off x="4452175" y="2742174"/>
            <a:ext cx="5713476" cy="831273"/>
          </a:xfrm>
          <a:prstGeom prst="roundRect">
            <a:avLst>
              <a:gd name="adj" fmla="val 28911"/>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65" name="Google Shape;1265;p86"/>
          <p:cNvSpPr/>
          <p:nvPr/>
        </p:nvSpPr>
        <p:spPr>
          <a:xfrm>
            <a:off x="4450909" y="1717294"/>
            <a:ext cx="5716265"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66" name="Google Shape;1266;p86"/>
          <p:cNvSpPr txBox="1"/>
          <p:nvPr/>
        </p:nvSpPr>
        <p:spPr>
          <a:xfrm>
            <a:off x="5061775" y="1971347"/>
            <a:ext cx="4491611"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2: Retrieving Data using SQL </a:t>
            </a:r>
            <a:r>
              <a:rPr lang="en-US" sz="1500">
                <a:solidFill>
                  <a:srgbClr val="474747"/>
                </a:solidFill>
                <a:latin typeface="Courier New"/>
                <a:ea typeface="Courier New"/>
                <a:cs typeface="Courier New"/>
                <a:sym typeface="Courier New"/>
              </a:rPr>
              <a:t>SELECT</a:t>
            </a:r>
            <a:endParaRPr sz="1500">
              <a:solidFill>
                <a:srgbClr val="474747"/>
              </a:solidFill>
              <a:latin typeface="Courier New"/>
              <a:ea typeface="Courier New"/>
              <a:cs typeface="Courier New"/>
              <a:sym typeface="Courier New"/>
            </a:endParaRPr>
          </a:p>
        </p:txBody>
      </p:sp>
      <p:sp>
        <p:nvSpPr>
          <p:cNvPr id="1267" name="Google Shape;1267;p86"/>
          <p:cNvSpPr txBox="1"/>
          <p:nvPr/>
        </p:nvSpPr>
        <p:spPr>
          <a:xfrm>
            <a:off x="5124702" y="2996228"/>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Arial"/>
                <a:ea typeface="Arial"/>
                <a:cs typeface="Arial"/>
                <a:sym typeface="Arial"/>
              </a:rPr>
              <a:t>Lesson 3: Restricting and Sorting Data</a:t>
            </a:r>
            <a:endParaRPr sz="1800">
              <a:solidFill>
                <a:srgbClr val="000000"/>
              </a:solidFill>
              <a:latin typeface="Calibri"/>
              <a:ea typeface="Calibri"/>
              <a:cs typeface="Calibri"/>
              <a:sym typeface="Calibri"/>
            </a:endParaRPr>
          </a:p>
        </p:txBody>
      </p:sp>
      <p:sp>
        <p:nvSpPr>
          <p:cNvPr id="1268" name="Google Shape;1268;p86"/>
          <p:cNvSpPr txBox="1"/>
          <p:nvPr/>
        </p:nvSpPr>
        <p:spPr>
          <a:xfrm>
            <a:off x="5095642" y="3905691"/>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4: Using Single-Row Functions to Customize Output</a:t>
            </a:r>
            <a:endParaRPr sz="1500">
              <a:solidFill>
                <a:srgbClr val="474747"/>
              </a:solidFill>
              <a:latin typeface="Arial"/>
              <a:ea typeface="Arial"/>
              <a:cs typeface="Arial"/>
              <a:sym typeface="Arial"/>
            </a:endParaRPr>
          </a:p>
        </p:txBody>
      </p:sp>
      <p:sp>
        <p:nvSpPr>
          <p:cNvPr id="1269" name="Google Shape;1269;p86"/>
          <p:cNvSpPr txBox="1"/>
          <p:nvPr/>
        </p:nvSpPr>
        <p:spPr>
          <a:xfrm>
            <a:off x="5095642" y="4930572"/>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5: Using Conversion Functions and Conditional Expressions</a:t>
            </a:r>
            <a:endParaRPr sz="1800">
              <a:solidFill>
                <a:srgbClr val="000000"/>
              </a:solidFill>
              <a:latin typeface="Calibri"/>
              <a:ea typeface="Calibri"/>
              <a:cs typeface="Calibri"/>
              <a:sym typeface="Calibri"/>
            </a:endParaRPr>
          </a:p>
        </p:txBody>
      </p:sp>
      <p:sp>
        <p:nvSpPr>
          <p:cNvPr id="1270" name="Google Shape;1270;p86"/>
          <p:cNvSpPr/>
          <p:nvPr/>
        </p:nvSpPr>
        <p:spPr>
          <a:xfrm rot="5400000">
            <a:off x="4626442" y="3059878"/>
            <a:ext cx="293800" cy="195865"/>
          </a:xfrm>
          <a:prstGeom prst="triangle">
            <a:avLst>
              <a:gd name="adj" fmla="val 50000"/>
            </a:avLst>
          </a:prstGeom>
          <a:solidFill>
            <a:srgbClr val="F7941D"/>
          </a:solid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71" name="Google Shape;1271;p86"/>
          <p:cNvSpPr/>
          <p:nvPr/>
        </p:nvSpPr>
        <p:spPr>
          <a:xfrm rot="5400000">
            <a:off x="4626442" y="4084758"/>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72" name="Google Shape;1272;p86"/>
          <p:cNvSpPr/>
          <p:nvPr/>
        </p:nvSpPr>
        <p:spPr>
          <a:xfrm rot="5400000">
            <a:off x="4626442" y="5109639"/>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73" name="Google Shape;1273;p86"/>
          <p:cNvSpPr/>
          <p:nvPr/>
        </p:nvSpPr>
        <p:spPr>
          <a:xfrm rot="5400000">
            <a:off x="4626442" y="2034998"/>
            <a:ext cx="293800" cy="195865"/>
          </a:xfrm>
          <a:prstGeom prst="triangle">
            <a:avLst>
              <a:gd name="adj" fmla="val 50000"/>
            </a:avLst>
          </a:prstGeom>
          <a:solidFill>
            <a:srgbClr val="818286"/>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1274" name="Google Shape;1274;p86"/>
          <p:cNvGrpSpPr/>
          <p:nvPr/>
        </p:nvGrpSpPr>
        <p:grpSpPr>
          <a:xfrm>
            <a:off x="10090976" y="2849340"/>
            <a:ext cx="1715511" cy="591689"/>
            <a:chOff x="9786178" y="1585748"/>
            <a:chExt cx="1715511" cy="591689"/>
          </a:xfrm>
        </p:grpSpPr>
        <p:sp>
          <p:nvSpPr>
            <p:cNvPr id="1275" name="Google Shape;1275;p86"/>
            <p:cNvSpPr/>
            <p:nvPr/>
          </p:nvSpPr>
          <p:spPr>
            <a:xfrm>
              <a:off x="11346670" y="1627299"/>
              <a:ext cx="142410" cy="515233"/>
            </a:xfrm>
            <a:custGeom>
              <a:avLst/>
              <a:gdLst/>
              <a:ahLst/>
              <a:cxnLst/>
              <a:rect l="l" t="t" r="r" b="b"/>
              <a:pathLst>
                <a:path w="142410" h="515233" extrusionOk="0">
                  <a:moveTo>
                    <a:pt x="0" y="0"/>
                  </a:moveTo>
                  <a:lnTo>
                    <a:pt x="56536" y="0"/>
                  </a:lnTo>
                  <a:cubicBezTo>
                    <a:pt x="103963" y="0"/>
                    <a:pt x="142410" y="38447"/>
                    <a:pt x="142410" y="85874"/>
                  </a:cubicBezTo>
                  <a:lnTo>
                    <a:pt x="142410" y="429359"/>
                  </a:lnTo>
                  <a:cubicBezTo>
                    <a:pt x="142410" y="476786"/>
                    <a:pt x="103963" y="515233"/>
                    <a:pt x="56536" y="515233"/>
                  </a:cubicBezTo>
                  <a:lnTo>
                    <a:pt x="0" y="515233"/>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76" name="Google Shape;1276;p86"/>
            <p:cNvSpPr/>
            <p:nvPr/>
          </p:nvSpPr>
          <p:spPr>
            <a:xfrm>
              <a:off x="10097297" y="1662739"/>
              <a:ext cx="1404392" cy="437706"/>
            </a:xfrm>
            <a:custGeom>
              <a:avLst/>
              <a:gdLst/>
              <a:ahLst/>
              <a:cxnLst/>
              <a:rect l="l" t="t" r="r" b="b"/>
              <a:pathLst>
                <a:path w="1404392" h="704932" extrusionOk="0">
                  <a:moveTo>
                    <a:pt x="1376166" y="0"/>
                  </a:moveTo>
                  <a:lnTo>
                    <a:pt x="1376773" y="564"/>
                  </a:lnTo>
                  <a:cubicBezTo>
                    <a:pt x="1393838" y="24097"/>
                    <a:pt x="1404392" y="56607"/>
                    <a:pt x="1404392" y="92517"/>
                  </a:cubicBezTo>
                  <a:lnTo>
                    <a:pt x="1404392" y="612664"/>
                  </a:lnTo>
                  <a:cubicBezTo>
                    <a:pt x="1404392" y="648575"/>
                    <a:pt x="1393838" y="681085"/>
                    <a:pt x="1376773" y="704619"/>
                  </a:cubicBezTo>
                  <a:lnTo>
                    <a:pt x="1376436" y="704932"/>
                  </a:lnTo>
                  <a:lnTo>
                    <a:pt x="1369115" y="680559"/>
                  </a:lnTo>
                  <a:cubicBezTo>
                    <a:pt x="1355013" y="661109"/>
                    <a:pt x="1335530" y="649080"/>
                    <a:pt x="1314010" y="649080"/>
                  </a:cubicBezTo>
                  <a:lnTo>
                    <a:pt x="0" y="649080"/>
                  </a:lnTo>
                  <a:lnTo>
                    <a:pt x="0" y="54954"/>
                  </a:lnTo>
                  <a:lnTo>
                    <a:pt x="1314010" y="54954"/>
                  </a:lnTo>
                  <a:cubicBezTo>
                    <a:pt x="1335530" y="54954"/>
                    <a:pt x="1355013" y="42924"/>
                    <a:pt x="1369115" y="23476"/>
                  </a:cubicBezTo>
                  <a:lnTo>
                    <a:pt x="1376166" y="0"/>
                  </a:ln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77" name="Google Shape;1277;p86"/>
            <p:cNvSpPr/>
            <p:nvPr/>
          </p:nvSpPr>
          <p:spPr>
            <a:xfrm rot="-5400000">
              <a:off x="9701851" y="1670075"/>
              <a:ext cx="591689" cy="423034"/>
            </a:xfrm>
            <a:prstGeom prst="triangle">
              <a:avLst>
                <a:gd name="adj" fmla="val 50000"/>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78" name="Google Shape;1278;p86"/>
            <p:cNvSpPr txBox="1"/>
            <p:nvPr/>
          </p:nvSpPr>
          <p:spPr>
            <a:xfrm>
              <a:off x="10098845" y="1727704"/>
              <a:ext cx="1322479" cy="30777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Shadows Into Light"/>
                  <a:ea typeface="Shadows Into Light"/>
                  <a:cs typeface="Shadows Into Light"/>
                  <a:sym typeface="Shadows Into Light"/>
                </a:rPr>
                <a:t>You are here!</a:t>
              </a:r>
              <a:endParaRPr sz="1800">
                <a:solidFill>
                  <a:srgbClr val="000000"/>
                </a:solidFill>
                <a:latin typeface="Calibri"/>
                <a:ea typeface="Calibri"/>
                <a:cs typeface="Calibri"/>
                <a:sym typeface="Calibri"/>
              </a:endParaRPr>
            </a:p>
          </p:txBody>
        </p:sp>
      </p:grpSp>
      <p:sp>
        <p:nvSpPr>
          <p:cNvPr id="1279" name="Google Shape;1279;p86"/>
          <p:cNvSpPr/>
          <p:nvPr/>
        </p:nvSpPr>
        <p:spPr>
          <a:xfrm>
            <a:off x="3122941" y="2643753"/>
            <a:ext cx="960176" cy="982414"/>
          </a:xfrm>
          <a:prstGeom prst="roundRect">
            <a:avLst>
              <a:gd name="adj" fmla="val 12643"/>
            </a:avLst>
          </a:prstGeom>
          <a:gradFill>
            <a:gsLst>
              <a:gs pos="0">
                <a:schemeClr val="accent1"/>
              </a:gs>
              <a:gs pos="73000">
                <a:schemeClr val="accent1"/>
              </a:gs>
              <a:gs pos="92000">
                <a:srgbClr val="BA0000"/>
              </a:gs>
              <a:gs pos="100000">
                <a:srgbClr val="BA0000"/>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0" name="Google Shape;1280;p86"/>
          <p:cNvSpPr/>
          <p:nvPr/>
        </p:nvSpPr>
        <p:spPr>
          <a:xfrm>
            <a:off x="3122941" y="1598289"/>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1" name="Google Shape;1281;p86"/>
          <p:cNvSpPr/>
          <p:nvPr/>
        </p:nvSpPr>
        <p:spPr>
          <a:xfrm>
            <a:off x="3122941" y="3700005"/>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2" name="Google Shape;1282;p86"/>
          <p:cNvSpPr/>
          <p:nvPr/>
        </p:nvSpPr>
        <p:spPr>
          <a:xfrm>
            <a:off x="3122941" y="4744616"/>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3" name="Google Shape;1283;p86"/>
          <p:cNvSpPr/>
          <p:nvPr/>
        </p:nvSpPr>
        <p:spPr>
          <a:xfrm>
            <a:off x="721162" y="920080"/>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4" name="Google Shape;1284;p86"/>
          <p:cNvSpPr/>
          <p:nvPr/>
        </p:nvSpPr>
        <p:spPr>
          <a:xfrm>
            <a:off x="467351" y="1627948"/>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5" name="Google Shape;1285;p86"/>
          <p:cNvSpPr/>
          <p:nvPr/>
        </p:nvSpPr>
        <p:spPr>
          <a:xfrm>
            <a:off x="467351" y="2677760"/>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6" name="Google Shape;1286;p86"/>
          <p:cNvSpPr/>
          <p:nvPr/>
        </p:nvSpPr>
        <p:spPr>
          <a:xfrm>
            <a:off x="467351" y="3731871"/>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7" name="Google Shape;1287;p86"/>
          <p:cNvSpPr/>
          <p:nvPr/>
        </p:nvSpPr>
        <p:spPr>
          <a:xfrm>
            <a:off x="467351" y="4774309"/>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288" name="Google Shape;1288;p86"/>
          <p:cNvSpPr txBox="1"/>
          <p:nvPr/>
        </p:nvSpPr>
        <p:spPr>
          <a:xfrm>
            <a:off x="824834" y="1923566"/>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Lesson 1: Introduction</a:t>
            </a:r>
            <a:endParaRPr sz="1500">
              <a:solidFill>
                <a:srgbClr val="474747"/>
              </a:solidFill>
              <a:latin typeface="Arial"/>
              <a:ea typeface="Arial"/>
              <a:cs typeface="Arial"/>
              <a:sym typeface="Arial"/>
            </a:endParaRPr>
          </a:p>
        </p:txBody>
      </p:sp>
      <p:sp>
        <p:nvSpPr>
          <p:cNvPr id="1289" name="Google Shape;1289;p86"/>
          <p:cNvSpPr txBox="1"/>
          <p:nvPr/>
        </p:nvSpPr>
        <p:spPr>
          <a:xfrm>
            <a:off x="824834" y="2857961"/>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FFFFFF"/>
                </a:solidFill>
                <a:latin typeface="Arial"/>
                <a:ea typeface="Arial"/>
                <a:cs typeface="Arial"/>
                <a:sym typeface="Arial"/>
              </a:rPr>
              <a:t>Unit 1: Retrieving, Restricting and Sorting Data</a:t>
            </a:r>
            <a:endParaRPr sz="1500" b="1">
              <a:solidFill>
                <a:srgbClr val="FFFFFF"/>
              </a:solidFill>
              <a:latin typeface="Arial"/>
              <a:ea typeface="Arial"/>
              <a:cs typeface="Arial"/>
              <a:sym typeface="Arial"/>
            </a:endParaRPr>
          </a:p>
        </p:txBody>
      </p:sp>
      <p:sp>
        <p:nvSpPr>
          <p:cNvPr id="1290" name="Google Shape;1290;p86"/>
          <p:cNvSpPr txBox="1"/>
          <p:nvPr/>
        </p:nvSpPr>
        <p:spPr>
          <a:xfrm>
            <a:off x="824834" y="3915391"/>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Unit 2: Joins, Subqueries, and Set Operators</a:t>
            </a:r>
            <a:endParaRPr sz="1500">
              <a:solidFill>
                <a:srgbClr val="474747"/>
              </a:solidFill>
              <a:latin typeface="Arial"/>
              <a:ea typeface="Arial"/>
              <a:cs typeface="Arial"/>
              <a:sym typeface="Arial"/>
            </a:endParaRPr>
          </a:p>
        </p:txBody>
      </p:sp>
      <p:sp>
        <p:nvSpPr>
          <p:cNvPr id="1291" name="Google Shape;1291;p86"/>
          <p:cNvSpPr txBox="1"/>
          <p:nvPr/>
        </p:nvSpPr>
        <p:spPr>
          <a:xfrm>
            <a:off x="824834" y="5069927"/>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a:solidFill>
                  <a:srgbClr val="474747"/>
                </a:solidFill>
                <a:latin typeface="Arial"/>
                <a:ea typeface="Arial"/>
                <a:cs typeface="Arial"/>
                <a:sym typeface="Arial"/>
              </a:rPr>
              <a:t>Unit 3: DML and DDL</a:t>
            </a:r>
            <a:endParaRPr sz="1800">
              <a:solidFill>
                <a:srgbClr val="000000"/>
              </a:solidFill>
              <a:latin typeface="Calibri"/>
              <a:ea typeface="Calibri"/>
              <a:cs typeface="Calibri"/>
              <a:sym typeface="Calibri"/>
            </a:endParaRPr>
          </a:p>
        </p:txBody>
      </p:sp>
      <p:sp>
        <p:nvSpPr>
          <p:cNvPr id="1292" name="Google Shape;1292;p8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3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8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Objectives</a:t>
            </a:r>
            <a:endParaRPr/>
          </a:p>
        </p:txBody>
      </p:sp>
      <p:sp>
        <p:nvSpPr>
          <p:cNvPr id="1299" name="Google Shape;1299;p8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t>After completing this lesson, you should be able to do the following:</a:t>
            </a:r>
            <a:endParaRPr/>
          </a:p>
          <a:p>
            <a:pPr marL="457200" lvl="1" indent="-365760" algn="l" rtl="0">
              <a:lnSpc>
                <a:spcPct val="90000"/>
              </a:lnSpc>
              <a:spcBef>
                <a:spcPts val="900"/>
              </a:spcBef>
              <a:spcAft>
                <a:spcPts val="0"/>
              </a:spcAft>
              <a:buClr>
                <a:schemeClr val="dk1"/>
              </a:buClr>
              <a:buSzPts val="2100"/>
              <a:buChar char="•"/>
            </a:pPr>
            <a:r>
              <a:rPr lang="en-US"/>
              <a:t>Limit the rows that are retrieved by a query</a:t>
            </a:r>
            <a:endParaRPr/>
          </a:p>
          <a:p>
            <a:pPr marL="457200" lvl="1" indent="-365760" algn="l" rtl="0">
              <a:lnSpc>
                <a:spcPct val="90000"/>
              </a:lnSpc>
              <a:spcBef>
                <a:spcPts val="900"/>
              </a:spcBef>
              <a:spcAft>
                <a:spcPts val="0"/>
              </a:spcAft>
              <a:buClr>
                <a:schemeClr val="dk1"/>
              </a:buClr>
              <a:buSzPts val="2100"/>
              <a:buChar char="•"/>
            </a:pPr>
            <a:r>
              <a:rPr lang="en-US"/>
              <a:t>Sort the rows that are retrieved by a query</a:t>
            </a:r>
            <a:endParaRPr/>
          </a:p>
          <a:p>
            <a:pPr marL="457200" lvl="1" indent="-365760" algn="l" rtl="0">
              <a:lnSpc>
                <a:spcPct val="90000"/>
              </a:lnSpc>
              <a:spcBef>
                <a:spcPts val="900"/>
              </a:spcBef>
              <a:spcAft>
                <a:spcPts val="0"/>
              </a:spcAft>
              <a:buClr>
                <a:schemeClr val="dk1"/>
              </a:buClr>
              <a:buSzPts val="2100"/>
              <a:buChar char="•"/>
            </a:pPr>
            <a:r>
              <a:rPr lang="en-US"/>
              <a:t>Use ampersand substitution to restrict and sort output at run time</a:t>
            </a:r>
            <a:endParaRPr/>
          </a:p>
          <a:p>
            <a:pPr marL="228600" lvl="0" indent="-25400" algn="l" rtl="0">
              <a:lnSpc>
                <a:spcPct val="90000"/>
              </a:lnSpc>
              <a:spcBef>
                <a:spcPts val="1000"/>
              </a:spcBef>
              <a:spcAft>
                <a:spcPts val="0"/>
              </a:spcAft>
              <a:buClr>
                <a:schemeClr val="dk1"/>
              </a:buClr>
              <a:buSzPts val="3200"/>
              <a:buNone/>
            </a:pPr>
            <a:endParaRPr/>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88"/>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311" name="Google Shape;1311;p88"/>
          <p:cNvSpPr txBox="1">
            <a:spLocks noGrp="1"/>
          </p:cNvSpPr>
          <p:nvPr>
            <p:ph type="body" idx="1"/>
          </p:nvPr>
        </p:nvSpPr>
        <p:spPr>
          <a:xfrm>
            <a:off x="0" y="1081835"/>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F7941D"/>
              </a:buClr>
              <a:buSzPts val="2100"/>
              <a:buChar char="•"/>
            </a:pPr>
            <a:r>
              <a:rPr lang="en-US" dirty="0">
                <a:solidFill>
                  <a:schemeClr val="tx1"/>
                </a:solidFill>
              </a:rPr>
              <a:t>Limiting rows with:</a:t>
            </a:r>
            <a:endParaRPr dirty="0">
              <a:solidFill>
                <a:schemeClr val="tx1"/>
              </a:solidFill>
            </a:endParaRPr>
          </a:p>
          <a:p>
            <a:pPr marL="1280160" lvl="2" indent="-365760" algn="l" rtl="0">
              <a:lnSpc>
                <a:spcPct val="90000"/>
              </a:lnSpc>
              <a:spcBef>
                <a:spcPts val="450"/>
              </a:spcBef>
              <a:spcAft>
                <a:spcPts val="0"/>
              </a:spcAft>
              <a:buClr>
                <a:srgbClr val="F7941D"/>
              </a:buClr>
              <a:buSzPts val="2000"/>
              <a:buChar char="–"/>
            </a:pPr>
            <a:r>
              <a:rPr lang="en-US" dirty="0">
                <a:solidFill>
                  <a:schemeClr val="tx1"/>
                </a:solidFill>
              </a:rPr>
              <a:t>The</a:t>
            </a:r>
            <a:r>
              <a:rPr lang="en-US" dirty="0">
                <a:solidFill>
                  <a:schemeClr val="tx1"/>
                </a:solidFill>
                <a:latin typeface="Times New Roman"/>
                <a:ea typeface="Times New Roman"/>
                <a:cs typeface="Times New Roman"/>
                <a:sym typeface="Times New Roman"/>
              </a:rPr>
              <a:t> </a:t>
            </a:r>
            <a:r>
              <a:rPr lang="en-US" dirty="0">
                <a:solidFill>
                  <a:schemeClr val="tx1"/>
                </a:solidFill>
                <a:latin typeface="Courier New"/>
                <a:ea typeface="Courier New"/>
                <a:cs typeface="Courier New"/>
                <a:sym typeface="Courier New"/>
              </a:rPr>
              <a:t>WHERE</a:t>
            </a:r>
            <a:r>
              <a:rPr lang="en-US" dirty="0">
                <a:solidFill>
                  <a:schemeClr val="tx1"/>
                </a:solidFill>
              </a:rPr>
              <a:t> clause</a:t>
            </a:r>
            <a:endParaRPr dirty="0">
              <a:solidFill>
                <a:schemeClr val="tx1"/>
              </a:solidFill>
            </a:endParaRPr>
          </a:p>
          <a:p>
            <a:pPr marL="1280160" lvl="2" indent="-365760" algn="l" rtl="0">
              <a:lnSpc>
                <a:spcPct val="90000"/>
              </a:lnSpc>
              <a:spcBef>
                <a:spcPts val="450"/>
              </a:spcBef>
              <a:spcAft>
                <a:spcPts val="0"/>
              </a:spcAft>
              <a:buClr>
                <a:srgbClr val="F7941D"/>
              </a:buClr>
              <a:buSzPts val="2000"/>
              <a:buChar char="–"/>
            </a:pPr>
            <a:r>
              <a:rPr lang="en-US" dirty="0">
                <a:solidFill>
                  <a:schemeClr val="tx1"/>
                </a:solidFill>
              </a:rPr>
              <a:t>The comparison operators using </a:t>
            </a:r>
            <a:r>
              <a:rPr lang="en-US" dirty="0">
                <a:solidFill>
                  <a:schemeClr val="tx1"/>
                </a:solidFill>
                <a:latin typeface="Courier New"/>
                <a:ea typeface="Courier New"/>
                <a:cs typeface="Courier New"/>
                <a:sym typeface="Courier New"/>
              </a:rPr>
              <a:t>=</a:t>
            </a:r>
            <a:r>
              <a:rPr lang="en-US" dirty="0">
                <a:solidFill>
                  <a:schemeClr val="tx1"/>
                </a:solidFill>
              </a:rPr>
              <a:t>, </a:t>
            </a:r>
            <a:r>
              <a:rPr lang="en-US" dirty="0">
                <a:solidFill>
                  <a:schemeClr val="tx1"/>
                </a:solidFill>
                <a:latin typeface="Courier New"/>
                <a:ea typeface="Courier New"/>
                <a:cs typeface="Courier New"/>
                <a:sym typeface="Courier New"/>
              </a:rPr>
              <a:t>&lt;=</a:t>
            </a:r>
            <a:r>
              <a:rPr lang="en-US" dirty="0">
                <a:solidFill>
                  <a:schemeClr val="tx1"/>
                </a:solidFill>
              </a:rPr>
              <a:t>, </a:t>
            </a:r>
            <a:r>
              <a:rPr lang="en-US" dirty="0">
                <a:solidFill>
                  <a:schemeClr val="tx1"/>
                </a:solidFill>
                <a:latin typeface="Courier New"/>
                <a:ea typeface="Courier New"/>
                <a:cs typeface="Courier New"/>
                <a:sym typeface="Courier New"/>
              </a:rPr>
              <a:t>BETWEEN</a:t>
            </a:r>
            <a:r>
              <a:rPr lang="en-US" dirty="0">
                <a:solidFill>
                  <a:schemeClr val="tx1"/>
                </a:solidFill>
              </a:rPr>
              <a:t>, </a:t>
            </a:r>
            <a:r>
              <a:rPr lang="en-US" dirty="0">
                <a:solidFill>
                  <a:schemeClr val="tx1"/>
                </a:solidFill>
                <a:latin typeface="Courier New"/>
                <a:ea typeface="Courier New"/>
                <a:cs typeface="Courier New"/>
                <a:sym typeface="Courier New"/>
              </a:rPr>
              <a:t>IN</a:t>
            </a:r>
            <a:r>
              <a:rPr lang="en-US" dirty="0">
                <a:solidFill>
                  <a:schemeClr val="tx1"/>
                </a:solidFill>
              </a:rPr>
              <a:t>, </a:t>
            </a:r>
            <a:r>
              <a:rPr lang="en-US" dirty="0">
                <a:solidFill>
                  <a:schemeClr val="tx1"/>
                </a:solidFill>
                <a:latin typeface="Courier New"/>
                <a:ea typeface="Courier New"/>
                <a:cs typeface="Courier New"/>
                <a:sym typeface="Courier New"/>
              </a:rPr>
              <a:t>LIKE</a:t>
            </a:r>
            <a:r>
              <a:rPr lang="en-US" dirty="0">
                <a:solidFill>
                  <a:schemeClr val="tx1"/>
                </a:solidFill>
              </a:rPr>
              <a:t>, and </a:t>
            </a:r>
            <a:r>
              <a:rPr lang="en-US" dirty="0">
                <a:solidFill>
                  <a:schemeClr val="tx1"/>
                </a:solidFill>
                <a:latin typeface="Courier New"/>
                <a:ea typeface="Courier New"/>
                <a:cs typeface="Courier New"/>
                <a:sym typeface="Courier New"/>
              </a:rPr>
              <a:t>NULL</a:t>
            </a:r>
            <a:r>
              <a:rPr lang="en-US" dirty="0">
                <a:solidFill>
                  <a:schemeClr val="tx1"/>
                </a:solidFill>
              </a:rPr>
              <a:t> conditions</a:t>
            </a:r>
            <a:endParaRPr dirty="0">
              <a:solidFill>
                <a:schemeClr val="tx1"/>
              </a:solidFill>
            </a:endParaRPr>
          </a:p>
          <a:p>
            <a:pPr marL="1280160" lvl="2" indent="-365760" algn="l" rtl="0">
              <a:lnSpc>
                <a:spcPct val="90000"/>
              </a:lnSpc>
              <a:spcBef>
                <a:spcPts val="450"/>
              </a:spcBef>
              <a:spcAft>
                <a:spcPts val="0"/>
              </a:spcAft>
              <a:buClr>
                <a:srgbClr val="F7941D"/>
              </a:buClr>
              <a:buSzPts val="2000"/>
              <a:buChar char="–"/>
            </a:pPr>
            <a:r>
              <a:rPr lang="en-US" dirty="0">
                <a:solidFill>
                  <a:schemeClr val="tx1"/>
                </a:solidFill>
              </a:rPr>
              <a:t>Logical conditions using </a:t>
            </a:r>
            <a:r>
              <a:rPr lang="en-US" dirty="0">
                <a:solidFill>
                  <a:schemeClr val="tx1"/>
                </a:solidFill>
                <a:latin typeface="Courier New"/>
                <a:ea typeface="Courier New"/>
                <a:cs typeface="Courier New"/>
                <a:sym typeface="Courier New"/>
              </a:rPr>
              <a:t>AND</a:t>
            </a:r>
            <a:r>
              <a:rPr lang="en-US" dirty="0">
                <a:solidFill>
                  <a:schemeClr val="tx1"/>
                </a:solidFill>
              </a:rPr>
              <a:t>, </a:t>
            </a:r>
            <a:r>
              <a:rPr lang="en-US" dirty="0">
                <a:solidFill>
                  <a:schemeClr val="tx1"/>
                </a:solidFill>
                <a:latin typeface="Courier New"/>
                <a:ea typeface="Courier New"/>
                <a:cs typeface="Courier New"/>
                <a:sym typeface="Courier New"/>
              </a:rPr>
              <a:t>OR</a:t>
            </a:r>
            <a:r>
              <a:rPr lang="en-US" dirty="0">
                <a:solidFill>
                  <a:schemeClr val="tx1"/>
                </a:solidFill>
              </a:rPr>
              <a:t>, and </a:t>
            </a:r>
            <a:r>
              <a:rPr lang="en-US" dirty="0">
                <a:solidFill>
                  <a:schemeClr val="tx1"/>
                </a:solidFill>
                <a:latin typeface="Courier New"/>
                <a:ea typeface="Courier New"/>
                <a:cs typeface="Courier New"/>
                <a:sym typeface="Courier New"/>
              </a:rPr>
              <a:t>NOT</a:t>
            </a:r>
            <a:r>
              <a:rPr lang="en-US" dirty="0">
                <a:solidFill>
                  <a:schemeClr val="tx1"/>
                </a:solidFill>
              </a:rPr>
              <a:t> operators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Rules of precedence for operators in an expression</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Sorting rows using the </a:t>
            </a:r>
            <a:r>
              <a:rPr lang="en-US" dirty="0">
                <a:solidFill>
                  <a:schemeClr val="tx1"/>
                </a:solidFill>
                <a:latin typeface="Courier New"/>
                <a:ea typeface="Courier New"/>
                <a:cs typeface="Courier New"/>
                <a:sym typeface="Courier New"/>
              </a:rPr>
              <a:t>ORDER</a:t>
            </a:r>
            <a:r>
              <a:rPr lang="en-US" dirty="0">
                <a:solidFill>
                  <a:schemeClr val="tx1"/>
                </a:solidFill>
                <a:latin typeface="Times New Roman"/>
                <a:ea typeface="Times New Roman"/>
                <a:cs typeface="Times New Roman"/>
                <a:sym typeface="Times New Roman"/>
              </a:rPr>
              <a:t> </a:t>
            </a:r>
            <a:r>
              <a:rPr lang="en-US" dirty="0">
                <a:solidFill>
                  <a:schemeClr val="tx1"/>
                </a:solidFill>
                <a:latin typeface="Courier New"/>
                <a:ea typeface="Courier New"/>
                <a:cs typeface="Courier New"/>
                <a:sym typeface="Courier New"/>
              </a:rPr>
              <a:t>BY</a:t>
            </a:r>
            <a:r>
              <a:rPr lang="en-US" dirty="0">
                <a:solidFill>
                  <a:schemeClr val="tx1"/>
                </a:solidFill>
              </a:rPr>
              <a:t> clause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SQL row limiting clause in a query </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Substitution variables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DEFINE</a:t>
            </a:r>
            <a:r>
              <a:rPr lang="en-US" dirty="0">
                <a:solidFill>
                  <a:schemeClr val="tx1"/>
                </a:solidFill>
              </a:rPr>
              <a:t> and </a:t>
            </a:r>
            <a:r>
              <a:rPr lang="en-US" dirty="0">
                <a:solidFill>
                  <a:schemeClr val="tx1"/>
                </a:solidFill>
                <a:latin typeface="Courier New"/>
                <a:ea typeface="Courier New"/>
                <a:cs typeface="Courier New"/>
                <a:sym typeface="Courier New"/>
              </a:rPr>
              <a:t>VERIFY</a:t>
            </a:r>
            <a:r>
              <a:rPr lang="en-US" dirty="0">
                <a:solidFill>
                  <a:schemeClr val="tx1"/>
                </a:solidFill>
              </a:rPr>
              <a:t> commands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8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Limiting </a:t>
            </a:r>
            <a:r>
              <a:rPr lang="en-US" dirty="0" smtClean="0"/>
              <a:t>Rows</a:t>
            </a:r>
            <a:endParaRPr dirty="0"/>
          </a:p>
        </p:txBody>
      </p:sp>
      <p:sp>
        <p:nvSpPr>
          <p:cNvPr id="1318" name="Google Shape;1318;p89"/>
          <p:cNvSpPr/>
          <p:nvPr/>
        </p:nvSpPr>
        <p:spPr>
          <a:xfrm>
            <a:off x="3732212" y="3124200"/>
            <a:ext cx="1905000" cy="1066800"/>
          </a:xfrm>
          <a:prstGeom prst="roundRect">
            <a:avLst>
              <a:gd name="adj" fmla="val 16667"/>
            </a:avLst>
          </a:prstGeom>
          <a:solidFill>
            <a:srgbClr val="F7941D"/>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grpSp>
        <p:nvGrpSpPr>
          <p:cNvPr id="1319" name="Google Shape;1319;p89"/>
          <p:cNvGrpSpPr/>
          <p:nvPr/>
        </p:nvGrpSpPr>
        <p:grpSpPr>
          <a:xfrm>
            <a:off x="2665413" y="1066800"/>
            <a:ext cx="6411913" cy="4425950"/>
            <a:chOff x="369887" y="1147762"/>
            <a:chExt cx="6411913" cy="4425951"/>
          </a:xfrm>
        </p:grpSpPr>
        <p:sp>
          <p:nvSpPr>
            <p:cNvPr id="1320" name="Google Shape;1320;p89"/>
            <p:cNvSpPr/>
            <p:nvPr/>
          </p:nvSpPr>
          <p:spPr>
            <a:xfrm>
              <a:off x="1512888" y="3281362"/>
              <a:ext cx="1752600" cy="882422"/>
            </a:xfrm>
            <a:prstGeom prst="rect">
              <a:avLst/>
            </a:prstGeom>
            <a:noFill/>
            <a:ln>
              <a:noFill/>
            </a:ln>
          </p:spPr>
          <p:txBody>
            <a:bodyPr spcFirstLastPara="1" wrap="square" lIns="92075" tIns="46025" rIns="92075" bIns="46025" anchor="t" anchorCtr="0">
              <a:noAutofit/>
            </a:bodyPr>
            <a:lstStyle/>
            <a:p>
              <a:pPr marL="0" marR="0" lvl="0" indent="0" algn="l" rtl="0">
                <a:lnSpc>
                  <a:spcPct val="95000"/>
                </a:lnSpc>
                <a:spcBef>
                  <a:spcPts val="0"/>
                </a:spcBef>
                <a:spcAft>
                  <a:spcPts val="0"/>
                </a:spcAft>
                <a:buNone/>
              </a:pPr>
              <a:r>
                <a:rPr lang="en-US" sz="1800">
                  <a:solidFill>
                    <a:srgbClr val="000000"/>
                  </a:solidFill>
                  <a:latin typeface="Arial"/>
                  <a:ea typeface="Arial"/>
                  <a:cs typeface="Arial"/>
                  <a:sym typeface="Arial"/>
                </a:rPr>
                <a:t>“retrieve all</a:t>
              </a:r>
              <a:br>
                <a:rPr lang="en-US" sz="1800">
                  <a:solidFill>
                    <a:srgbClr val="000000"/>
                  </a:solidFill>
                  <a:latin typeface="Arial"/>
                  <a:ea typeface="Arial"/>
                  <a:cs typeface="Arial"/>
                  <a:sym typeface="Arial"/>
                </a:rPr>
              </a:br>
              <a:r>
                <a:rPr lang="en-US" sz="1800">
                  <a:solidFill>
                    <a:srgbClr val="000000"/>
                  </a:solidFill>
                  <a:latin typeface="Arial"/>
                  <a:ea typeface="Arial"/>
                  <a:cs typeface="Arial"/>
                  <a:sym typeface="Arial"/>
                </a:rPr>
                <a:t>employees in department 90”</a:t>
              </a:r>
              <a:endParaRPr sz="1800">
                <a:solidFill>
                  <a:srgbClr val="000000"/>
                </a:solidFill>
                <a:latin typeface="Calibri"/>
                <a:ea typeface="Calibri"/>
                <a:cs typeface="Calibri"/>
                <a:sym typeface="Calibri"/>
              </a:endParaRPr>
            </a:p>
          </p:txBody>
        </p:sp>
        <p:sp>
          <p:nvSpPr>
            <p:cNvPr id="1321" name="Google Shape;1321;p89"/>
            <p:cNvSpPr/>
            <p:nvPr/>
          </p:nvSpPr>
          <p:spPr>
            <a:xfrm>
              <a:off x="369887" y="1147762"/>
              <a:ext cx="1570943" cy="400752"/>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2000">
                  <a:solidFill>
                    <a:srgbClr val="000000"/>
                  </a:solidFill>
                  <a:latin typeface="Courier New"/>
                  <a:ea typeface="Courier New"/>
                  <a:cs typeface="Courier New"/>
                  <a:sym typeface="Courier New"/>
                </a:rPr>
                <a:t>EMPLOYEES</a:t>
              </a:r>
              <a:endParaRPr sz="1800">
                <a:solidFill>
                  <a:srgbClr val="000000"/>
                </a:solidFill>
                <a:latin typeface="Calibri"/>
                <a:ea typeface="Calibri"/>
                <a:cs typeface="Calibri"/>
                <a:sym typeface="Calibri"/>
              </a:endParaRPr>
            </a:p>
          </p:txBody>
        </p:sp>
        <p:sp>
          <p:nvSpPr>
            <p:cNvPr id="1322" name="Google Shape;1322;p89"/>
            <p:cNvSpPr txBox="1"/>
            <p:nvPr/>
          </p:nvSpPr>
          <p:spPr>
            <a:xfrm>
              <a:off x="979487" y="2900362"/>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323" name="Google Shape;1323;p89"/>
            <p:cNvSpPr/>
            <p:nvPr/>
          </p:nvSpPr>
          <p:spPr>
            <a:xfrm>
              <a:off x="3341687" y="3738563"/>
              <a:ext cx="2906713" cy="893763"/>
            </a:xfrm>
            <a:custGeom>
              <a:avLst/>
              <a:gdLst/>
              <a:ahLst/>
              <a:cxnLst/>
              <a:rect l="l" t="t" r="r" b="b"/>
              <a:pathLst>
                <a:path w="220" h="411" extrusionOk="0">
                  <a:moveTo>
                    <a:pt x="0" y="0"/>
                  </a:moveTo>
                  <a:lnTo>
                    <a:pt x="219" y="0"/>
                  </a:lnTo>
                  <a:lnTo>
                    <a:pt x="219" y="410"/>
                  </a:lnTo>
                </a:path>
              </a:pathLst>
            </a:custGeom>
            <a:noFill/>
            <a:ln w="28575" cap="rnd" cmpd="sng">
              <a:solidFill>
                <a:srgbClr val="F7941D"/>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1324" name="Google Shape;1324;p89" descr="C:\salome_official\projects\11gR2\screenshots\les2_s4_b.gif"/>
            <p:cNvPicPr preferRelativeResize="0"/>
            <p:nvPr/>
          </p:nvPicPr>
          <p:blipFill rotWithShape="1">
            <a:blip r:embed="rId3">
              <a:alphaModFix/>
            </a:blip>
            <a:srcRect/>
            <a:stretch/>
          </p:blipFill>
          <p:spPr>
            <a:xfrm>
              <a:off x="2060575" y="4659313"/>
              <a:ext cx="4721225" cy="914400"/>
            </a:xfrm>
            <a:prstGeom prst="rect">
              <a:avLst/>
            </a:prstGeom>
            <a:noFill/>
            <a:ln w="28575" cap="flat" cmpd="sng">
              <a:solidFill>
                <a:srgbClr val="F7941D"/>
              </a:solidFill>
              <a:prstDash val="solid"/>
              <a:miter lim="800000"/>
              <a:headEnd type="none" w="sm" len="sm"/>
              <a:tailEnd type="none" w="sm" len="sm"/>
            </a:ln>
          </p:spPr>
        </p:pic>
      </p:grpSp>
      <p:pic>
        <p:nvPicPr>
          <p:cNvPr id="1325" name="Google Shape;1325;p89"/>
          <p:cNvPicPr preferRelativeResize="0"/>
          <p:nvPr/>
        </p:nvPicPr>
        <p:blipFill rotWithShape="1">
          <a:blip r:embed="rId4">
            <a:alphaModFix/>
          </a:blip>
          <a:srcRect/>
          <a:stretch/>
        </p:blipFill>
        <p:spPr>
          <a:xfrm>
            <a:off x="3300225" y="1484375"/>
            <a:ext cx="4052223" cy="1411225"/>
          </a:xfrm>
          <a:prstGeom prst="rect">
            <a:avLst/>
          </a:prstGeom>
          <a:noFill/>
          <a:ln w="28575" cap="flat" cmpd="sng">
            <a:solidFill>
              <a:srgbClr val="F7941D"/>
            </a:solidFill>
            <a:prstDash val="solid"/>
            <a:round/>
            <a:headEnd type="none" w="sm" len="sm"/>
            <a:tailEnd type="none" w="sm" len="sm"/>
          </a:ln>
        </p:spPr>
      </p:pic>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9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Limiting Rows That Are Selected</a:t>
            </a:r>
            <a:endParaRPr/>
          </a:p>
        </p:txBody>
      </p:sp>
      <p:sp>
        <p:nvSpPr>
          <p:cNvPr id="1332" name="Google Shape;1332;p9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Restrict the rows that are returned by using the </a:t>
            </a:r>
            <a:r>
              <a:rPr lang="en-US">
                <a:latin typeface="Courier New"/>
                <a:ea typeface="Courier New"/>
                <a:cs typeface="Courier New"/>
                <a:sym typeface="Courier New"/>
              </a:rPr>
              <a:t>WHERE</a:t>
            </a:r>
            <a:r>
              <a:rPr lang="en-US"/>
              <a:t> clause:</a:t>
            </a: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Char char="•"/>
            </a:pPr>
            <a:r>
              <a:rPr lang="en-US"/>
              <a:t>The </a:t>
            </a:r>
            <a:r>
              <a:rPr lang="en-US">
                <a:latin typeface="Courier New"/>
                <a:ea typeface="Courier New"/>
                <a:cs typeface="Courier New"/>
                <a:sym typeface="Courier New"/>
              </a:rPr>
              <a:t>WHERE</a:t>
            </a:r>
            <a:r>
              <a:rPr lang="en-US"/>
              <a:t> clause follows the </a:t>
            </a:r>
            <a:r>
              <a:rPr lang="en-US">
                <a:latin typeface="Courier New"/>
                <a:ea typeface="Courier New"/>
                <a:cs typeface="Courier New"/>
                <a:sym typeface="Courier New"/>
              </a:rPr>
              <a:t>FROM</a:t>
            </a:r>
            <a:r>
              <a:rPr lang="en-US"/>
              <a:t> clause.</a:t>
            </a:r>
            <a:endParaRPr/>
          </a:p>
          <a:p>
            <a:pPr marL="228600" lvl="0" indent="-25400" algn="l" rtl="0">
              <a:lnSpc>
                <a:spcPct val="90000"/>
              </a:lnSpc>
              <a:spcBef>
                <a:spcPts val="1000"/>
              </a:spcBef>
              <a:spcAft>
                <a:spcPts val="0"/>
              </a:spcAft>
              <a:buClr>
                <a:schemeClr val="dk1"/>
              </a:buClr>
              <a:buSzPts val="3200"/>
              <a:buNone/>
            </a:pPr>
            <a:endParaRPr/>
          </a:p>
        </p:txBody>
      </p:sp>
      <p:grpSp>
        <p:nvGrpSpPr>
          <p:cNvPr id="1336" name="Google Shape;1336;p90"/>
          <p:cNvGrpSpPr/>
          <p:nvPr/>
        </p:nvGrpSpPr>
        <p:grpSpPr>
          <a:xfrm>
            <a:off x="2062162" y="1739901"/>
            <a:ext cx="8064500" cy="995363"/>
            <a:chOff x="611450" y="3741737"/>
            <a:chExt cx="8064896" cy="994767"/>
          </a:xfrm>
        </p:grpSpPr>
        <p:sp>
          <p:nvSpPr>
            <p:cNvPr id="1337" name="Google Shape;1337;p90"/>
            <p:cNvSpPr/>
            <p:nvPr/>
          </p:nvSpPr>
          <p:spPr>
            <a:xfrm>
              <a:off x="611450" y="3741737"/>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609493" marR="0" lvl="1" indent="0" algn="l" rtl="0">
                <a:spcBef>
                  <a:spcPts val="0"/>
                </a:spcBef>
                <a:spcAft>
                  <a:spcPts val="0"/>
                </a:spcAft>
                <a:buNone/>
              </a:pPr>
              <a:r>
                <a:rPr lang="en-US" sz="1800" b="1" i="0" u="none" strike="noStrike" cap="none">
                  <a:solidFill>
                    <a:srgbClr val="474747"/>
                  </a:solidFill>
                  <a:latin typeface="Courier New"/>
                  <a:ea typeface="Courier New"/>
                  <a:cs typeface="Courier New"/>
                  <a:sym typeface="Courier New"/>
                </a:rPr>
                <a:t>SELECT  *|{[DISTINCT] </a:t>
              </a:r>
              <a:r>
                <a:rPr lang="en-US" sz="1800" b="1" i="1" u="none" strike="noStrike" cap="none">
                  <a:solidFill>
                    <a:srgbClr val="474747"/>
                  </a:solidFill>
                  <a:latin typeface="Courier New"/>
                  <a:ea typeface="Courier New"/>
                  <a:cs typeface="Courier New"/>
                  <a:sym typeface="Courier New"/>
                </a:rPr>
                <a:t>column </a:t>
              </a:r>
              <a:r>
                <a:rPr lang="en-US" sz="1800" b="1" i="0" u="none" strike="noStrike" cap="none">
                  <a:solidFill>
                    <a:srgbClr val="474747"/>
                  </a:solidFill>
                  <a:latin typeface="Courier New"/>
                  <a:ea typeface="Courier New"/>
                  <a:cs typeface="Courier New"/>
                  <a:sym typeface="Courier New"/>
                </a:rPr>
                <a:t>[</a:t>
              </a:r>
              <a:r>
                <a:rPr lang="en-US" sz="1800" b="1" i="1" u="none" strike="noStrike" cap="none">
                  <a:solidFill>
                    <a:srgbClr val="474747"/>
                  </a:solidFill>
                  <a:latin typeface="Courier New"/>
                  <a:ea typeface="Courier New"/>
                  <a:cs typeface="Courier New"/>
                  <a:sym typeface="Courier New"/>
                </a:rPr>
                <a:t>alias</a:t>
              </a:r>
              <a:r>
                <a:rPr lang="en-US" sz="1800" b="1" i="0" u="none" strike="noStrike" cap="none">
                  <a:solidFill>
                    <a:srgbClr val="474747"/>
                  </a:solidFill>
                  <a:latin typeface="Courier New"/>
                  <a:ea typeface="Courier New"/>
                  <a:cs typeface="Courier New"/>
                  <a:sym typeface="Courier New"/>
                </a:rPr>
                <a:t>],...}</a:t>
              </a:r>
              <a:endParaRPr sz="18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FROM    </a:t>
              </a:r>
              <a:r>
                <a:rPr lang="en-US" sz="1800" b="1" i="1">
                  <a:solidFill>
                    <a:srgbClr val="474747"/>
                  </a:solidFill>
                  <a:latin typeface="Courier New"/>
                  <a:ea typeface="Courier New"/>
                  <a:cs typeface="Courier New"/>
                  <a:sym typeface="Courier New"/>
                </a:rPr>
                <a:t>table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[WHERE </a:t>
              </a:r>
              <a:r>
                <a:rPr lang="en-US" sz="1800" b="1" i="1">
                  <a:solidFill>
                    <a:srgbClr val="474747"/>
                  </a:solidFill>
                  <a:latin typeface="Courier New"/>
                  <a:ea typeface="Courier New"/>
                  <a:cs typeface="Courier New"/>
                  <a:sym typeface="Courier New"/>
                </a:rPr>
                <a:t>logical expression(s)</a:t>
              </a:r>
              <a:r>
                <a:rPr lang="en-US" sz="1800" b="1">
                  <a:solidFill>
                    <a:srgbClr val="474747"/>
                  </a:solidFill>
                  <a:latin typeface="Courier New"/>
                  <a:ea typeface="Courier New"/>
                  <a:cs typeface="Courier New"/>
                  <a:sym typeface="Courier New"/>
                </a:rPr>
                <a:t>];</a:t>
              </a:r>
              <a:endParaRPr sz="1800">
                <a:solidFill>
                  <a:srgbClr val="000000"/>
                </a:solidFill>
                <a:latin typeface="Calibri"/>
                <a:ea typeface="Calibri"/>
                <a:cs typeface="Calibri"/>
                <a:sym typeface="Calibri"/>
              </a:endParaRPr>
            </a:p>
          </p:txBody>
        </p:sp>
        <p:sp>
          <p:nvSpPr>
            <p:cNvPr id="1338" name="Google Shape;1338;p90"/>
            <p:cNvSpPr/>
            <p:nvPr/>
          </p:nvSpPr>
          <p:spPr>
            <a:xfrm>
              <a:off x="962025" y="4398354"/>
              <a:ext cx="4524375" cy="33813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0000"/>
                </a:solidFill>
                <a:latin typeface="Arial"/>
                <a:ea typeface="Arial"/>
                <a:cs typeface="Arial"/>
                <a:sym typeface="Arial"/>
              </a:endParaRPr>
            </a:p>
          </p:txBody>
        </p:sp>
      </p:grpSp>
      <p:sp>
        <p:nvSpPr>
          <p:cNvPr id="7"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9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WHERE</a:t>
            </a:r>
            <a:r>
              <a:rPr lang="en-US"/>
              <a:t> Clause</a:t>
            </a:r>
            <a:endParaRPr/>
          </a:p>
        </p:txBody>
      </p:sp>
      <p:sp>
        <p:nvSpPr>
          <p:cNvPr id="1345" name="Google Shape;1345;p9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pic>
        <p:nvPicPr>
          <p:cNvPr id="1346" name="Google Shape;1346;p91" descr="C:\salome_official\projects\11gR2\screenshots\les2_s4_b.gif"/>
          <p:cNvPicPr preferRelativeResize="0"/>
          <p:nvPr/>
        </p:nvPicPr>
        <p:blipFill rotWithShape="1">
          <a:blip r:embed="rId3">
            <a:alphaModFix/>
          </a:blip>
          <a:srcRect/>
          <a:stretch/>
        </p:blipFill>
        <p:spPr>
          <a:xfrm>
            <a:off x="3733800" y="3048000"/>
            <a:ext cx="4721225" cy="914400"/>
          </a:xfrm>
          <a:prstGeom prst="rect">
            <a:avLst/>
          </a:prstGeom>
          <a:noFill/>
          <a:ln w="28575" cap="flat" cmpd="sng">
            <a:solidFill>
              <a:srgbClr val="F7941D"/>
            </a:solidFill>
            <a:prstDash val="solid"/>
            <a:miter lim="800000"/>
            <a:headEnd type="none" w="sm" len="sm"/>
            <a:tailEnd type="none" w="sm" len="sm"/>
          </a:ln>
        </p:spPr>
      </p:pic>
      <p:grpSp>
        <p:nvGrpSpPr>
          <p:cNvPr id="1347" name="Google Shape;1347;p91"/>
          <p:cNvGrpSpPr/>
          <p:nvPr/>
        </p:nvGrpSpPr>
        <p:grpSpPr>
          <a:xfrm>
            <a:off x="2061629" y="1752601"/>
            <a:ext cx="8065567" cy="995363"/>
            <a:chOff x="580268" y="4419600"/>
            <a:chExt cx="8065963" cy="994767"/>
          </a:xfrm>
        </p:grpSpPr>
        <p:sp>
          <p:nvSpPr>
            <p:cNvPr id="1348" name="Google Shape;1348;p91"/>
            <p:cNvSpPr/>
            <p:nvPr/>
          </p:nvSpPr>
          <p:spPr>
            <a:xfrm>
              <a:off x="581335" y="4419600"/>
              <a:ext cx="8064896" cy="994767"/>
            </a:xfrm>
            <a:prstGeom prst="round2DiagRect">
              <a:avLst>
                <a:gd name="adj1" fmla="val 13028"/>
                <a:gd name="adj2" fmla="val 0"/>
              </a:avLst>
            </a:prstGeom>
            <a:solidFill>
              <a:srgbClr val="F7941D"/>
            </a:solidFill>
            <a:ln w="28575" cap="flat" cmpd="sng">
              <a:solidFill>
                <a:srgbClr val="CC6600"/>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job_id,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department_id = 90 ;</a:t>
              </a:r>
              <a:endParaRPr sz="1800">
                <a:solidFill>
                  <a:srgbClr val="000000"/>
                </a:solidFill>
                <a:latin typeface="Calibri"/>
                <a:ea typeface="Calibri"/>
                <a:cs typeface="Calibri"/>
                <a:sym typeface="Calibri"/>
              </a:endParaRPr>
            </a:p>
          </p:txBody>
        </p:sp>
        <p:sp>
          <p:nvSpPr>
            <p:cNvPr id="1349" name="Google Shape;1349;p91"/>
            <p:cNvSpPr/>
            <p:nvPr/>
          </p:nvSpPr>
          <p:spPr>
            <a:xfrm>
              <a:off x="580268" y="5117734"/>
              <a:ext cx="3883301" cy="29243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Character Strings and Dates</a:t>
            </a:r>
            <a:endParaRPr/>
          </a:p>
        </p:txBody>
      </p:sp>
      <p:sp>
        <p:nvSpPr>
          <p:cNvPr id="1356" name="Google Shape;1356;p9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dirty="0"/>
              <a:t>Character strings and date values are enclosed within single quotation marks (</a:t>
            </a:r>
            <a:r>
              <a:rPr lang="en-US" b="1" dirty="0">
                <a:solidFill>
                  <a:srgbClr val="474747"/>
                </a:solidFill>
                <a:latin typeface="Courier New"/>
                <a:ea typeface="Courier New"/>
                <a:cs typeface="Courier New"/>
                <a:sym typeface="Courier New"/>
              </a:rPr>
              <a:t>''</a:t>
            </a:r>
            <a:r>
              <a:rPr lang="en-US" dirty="0"/>
              <a:t>).</a:t>
            </a:r>
            <a:endParaRPr dirty="0"/>
          </a:p>
          <a:p>
            <a:pPr marL="457200" lvl="1" indent="-365760" algn="l" rtl="0">
              <a:lnSpc>
                <a:spcPct val="90000"/>
              </a:lnSpc>
              <a:spcBef>
                <a:spcPts val="900"/>
              </a:spcBef>
              <a:spcAft>
                <a:spcPts val="0"/>
              </a:spcAft>
              <a:buClr>
                <a:schemeClr val="dk1"/>
              </a:buClr>
              <a:buSzPts val="2100"/>
              <a:buChar char="•"/>
            </a:pPr>
            <a:r>
              <a:rPr lang="en-US" dirty="0"/>
              <a:t>Character values are case-sensitive and date values are format-sensitive.</a:t>
            </a:r>
            <a:endParaRPr dirty="0"/>
          </a:p>
          <a:p>
            <a:pPr marL="457200" lvl="1" indent="-365760" algn="l" rtl="0">
              <a:lnSpc>
                <a:spcPct val="90000"/>
              </a:lnSpc>
              <a:spcBef>
                <a:spcPts val="900"/>
              </a:spcBef>
              <a:spcAft>
                <a:spcPts val="0"/>
              </a:spcAft>
              <a:buClr>
                <a:schemeClr val="dk1"/>
              </a:buClr>
              <a:buSzPts val="2100"/>
              <a:buChar char="•"/>
            </a:pPr>
            <a:r>
              <a:rPr lang="en-US" dirty="0"/>
              <a:t>The default display format for date is </a:t>
            </a:r>
            <a:r>
              <a:rPr lang="en-US" dirty="0">
                <a:latin typeface="Courier New"/>
                <a:ea typeface="Courier New"/>
                <a:cs typeface="Courier New"/>
                <a:sym typeface="Courier New"/>
              </a:rPr>
              <a:t>DD-MON-RR</a:t>
            </a:r>
            <a:r>
              <a:rPr lang="en-US" dirty="0"/>
              <a:t>.</a:t>
            </a:r>
            <a:endParaRPr dirty="0"/>
          </a:p>
          <a:p>
            <a:pPr marL="228600" lvl="0" indent="-25400" algn="l" rtl="0">
              <a:lnSpc>
                <a:spcPct val="90000"/>
              </a:lnSpc>
              <a:spcBef>
                <a:spcPts val="1000"/>
              </a:spcBef>
              <a:spcAft>
                <a:spcPts val="0"/>
              </a:spcAft>
              <a:buClr>
                <a:schemeClr val="dk1"/>
              </a:buClr>
              <a:buSzPts val="3200"/>
              <a:buNone/>
            </a:pPr>
            <a:endParaRPr dirty="0"/>
          </a:p>
        </p:txBody>
      </p:sp>
      <p:grpSp>
        <p:nvGrpSpPr>
          <p:cNvPr id="1357" name="Google Shape;1357;p92"/>
          <p:cNvGrpSpPr/>
          <p:nvPr/>
        </p:nvGrpSpPr>
        <p:grpSpPr>
          <a:xfrm>
            <a:off x="2058888" y="3717755"/>
            <a:ext cx="8071048" cy="2218134"/>
            <a:chOff x="2055812" y="3653434"/>
            <a:chExt cx="8071048" cy="2218134"/>
          </a:xfrm>
        </p:grpSpPr>
        <p:sp>
          <p:nvSpPr>
            <p:cNvPr id="1358" name="Google Shape;1358;p92"/>
            <p:cNvSpPr/>
            <p:nvPr/>
          </p:nvSpPr>
          <p:spPr>
            <a:xfrm>
              <a:off x="2061964" y="3653434"/>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job_id, department_id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last_name = 'Whalen' ;</a:t>
              </a:r>
              <a:endParaRPr sz="1800">
                <a:solidFill>
                  <a:srgbClr val="000000"/>
                </a:solidFill>
                <a:latin typeface="Calibri"/>
                <a:ea typeface="Calibri"/>
                <a:cs typeface="Calibri"/>
                <a:sym typeface="Calibri"/>
              </a:endParaRPr>
            </a:p>
          </p:txBody>
        </p:sp>
        <p:sp>
          <p:nvSpPr>
            <p:cNvPr id="1359" name="Google Shape;1359;p92"/>
            <p:cNvSpPr/>
            <p:nvPr/>
          </p:nvSpPr>
          <p:spPr>
            <a:xfrm>
              <a:off x="4722813" y="4297363"/>
              <a:ext cx="1171575" cy="290512"/>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1360" name="Google Shape;1360;p92"/>
            <p:cNvPicPr preferRelativeResize="0"/>
            <p:nvPr/>
          </p:nvPicPr>
          <p:blipFill rotWithShape="1">
            <a:blip r:embed="rId3">
              <a:alphaModFix/>
            </a:blip>
            <a:srcRect/>
            <a:stretch/>
          </p:blipFill>
          <p:spPr>
            <a:xfrm>
              <a:off x="7085012" y="4144963"/>
              <a:ext cx="2876550" cy="400050"/>
            </a:xfrm>
            <a:prstGeom prst="rect">
              <a:avLst/>
            </a:prstGeom>
            <a:noFill/>
            <a:ln w="28575" cap="flat" cmpd="sng">
              <a:solidFill>
                <a:schemeClr val="dk1"/>
              </a:solidFill>
              <a:prstDash val="solid"/>
              <a:miter lim="800000"/>
              <a:headEnd type="none" w="sm" len="sm"/>
              <a:tailEnd type="none" w="sm" len="sm"/>
            </a:ln>
          </p:spPr>
        </p:pic>
        <p:sp>
          <p:nvSpPr>
            <p:cNvPr id="1361" name="Google Shape;1361;p92"/>
            <p:cNvSpPr/>
            <p:nvPr/>
          </p:nvSpPr>
          <p:spPr>
            <a:xfrm>
              <a:off x="2055812" y="487680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hire_date = '17-OCT-95' ;</a:t>
              </a:r>
              <a:endParaRPr sz="1800">
                <a:solidFill>
                  <a:srgbClr val="000000"/>
                </a:solidFill>
                <a:latin typeface="Calibri"/>
                <a:ea typeface="Calibri"/>
                <a:cs typeface="Calibri"/>
                <a:sym typeface="Calibri"/>
              </a:endParaRPr>
            </a:p>
          </p:txBody>
        </p:sp>
        <p:sp>
          <p:nvSpPr>
            <p:cNvPr id="1362" name="Google Shape;1362;p92"/>
            <p:cNvSpPr/>
            <p:nvPr/>
          </p:nvSpPr>
          <p:spPr>
            <a:xfrm>
              <a:off x="4767263" y="5507038"/>
              <a:ext cx="1566900" cy="3048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pic>
          <p:nvPicPr>
            <p:cNvPr id="1363" name="Google Shape;1363;p92"/>
            <p:cNvPicPr preferRelativeResize="0"/>
            <p:nvPr/>
          </p:nvPicPr>
          <p:blipFill rotWithShape="1">
            <a:blip r:embed="rId4">
              <a:alphaModFix/>
            </a:blip>
            <a:srcRect/>
            <a:stretch/>
          </p:blipFill>
          <p:spPr>
            <a:xfrm>
              <a:off x="8643937" y="5343525"/>
              <a:ext cx="1257300" cy="419100"/>
            </a:xfrm>
            <a:prstGeom prst="rect">
              <a:avLst/>
            </a:prstGeom>
            <a:noFill/>
            <a:ln w="28575" cap="flat" cmpd="sng">
              <a:solidFill>
                <a:schemeClr val="dk1"/>
              </a:solidFill>
              <a:prstDash val="solid"/>
              <a:miter lim="800000"/>
              <a:headEnd type="none" w="sm" len="sm"/>
              <a:tailEnd type="none" w="sm" len="sm"/>
            </a:ln>
          </p:spPr>
        </p:pic>
      </p:grpSp>
      <p:sp>
        <p:nvSpPr>
          <p:cNvPr id="11"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9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Comparison Operators</a:t>
            </a:r>
            <a:endParaRPr/>
          </a:p>
        </p:txBody>
      </p:sp>
      <p:graphicFrame>
        <p:nvGraphicFramePr>
          <p:cNvPr id="1370" name="Google Shape;1370;p93"/>
          <p:cNvGraphicFramePr/>
          <p:nvPr/>
        </p:nvGraphicFramePr>
        <p:xfrm>
          <a:off x="3160711" y="1371600"/>
          <a:ext cx="5867400" cy="4287630"/>
        </p:xfrm>
        <a:graphic>
          <a:graphicData uri="http://schemas.openxmlformats.org/drawingml/2006/table">
            <a:tbl>
              <a:tblPr>
                <a:noFill/>
                <a:tableStyleId>{77D58EAA-9CED-4EE4-974C-EA1757586352}</a:tableStyleId>
              </a:tblPr>
              <a:tblGrid>
                <a:gridCol w="2324100">
                  <a:extLst>
                    <a:ext uri="{9D8B030D-6E8A-4147-A177-3AD203B41FA5}">
                      <a16:colId xmlns:a16="http://schemas.microsoft.com/office/drawing/2014/main" xmlns="" val="20000"/>
                    </a:ext>
                  </a:extLst>
                </a:gridCol>
                <a:gridCol w="3543300">
                  <a:extLst>
                    <a:ext uri="{9D8B030D-6E8A-4147-A177-3AD203B41FA5}">
                      <a16:colId xmlns:a16="http://schemas.microsoft.com/office/drawing/2014/main" xmlns="" val="20001"/>
                    </a:ext>
                  </a:extLst>
                </a:gridCol>
              </a:tblGrid>
              <a:tr h="370850">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Operator</a:t>
                      </a:r>
                      <a:endParaRPr sz="2400" u="none" strike="noStrike" cap="none">
                        <a:solidFill>
                          <a:schemeClr val="dk1"/>
                        </a:solidFill>
                      </a:endParaRPr>
                    </a:p>
                  </a:txBody>
                  <a:tcPr marL="91450" marR="91450" marT="45725" marB="45725"/>
                </a:tc>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Meaning</a:t>
                      </a:r>
                      <a:endParaRPr sz="2400" u="none" strike="noStrike" cap="none">
                        <a:solidFill>
                          <a:schemeClr val="dk1"/>
                        </a:solidFill>
                      </a:endParaRPr>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spcBef>
                          <a:spcPts val="0"/>
                        </a:spcBef>
                        <a:spcAft>
                          <a:spcPts val="0"/>
                        </a:spcAft>
                        <a:buClr>
                          <a:schemeClr val="dk1"/>
                        </a:buClr>
                        <a:buSzPts val="1600"/>
                        <a:buFont typeface="Calibri"/>
                        <a:buNone/>
                      </a:pPr>
                      <a:r>
                        <a:rPr lang="en-US" sz="1600" b="1" u="none" strike="noStrike" cap="none">
                          <a:solidFill>
                            <a:schemeClr val="dk1"/>
                          </a:solidFill>
                        </a:rPr>
                        <a:t>=</a:t>
                      </a:r>
                      <a:endParaRPr sz="2000" u="none" strike="noStrike" cap="none">
                        <a:solidFill>
                          <a:schemeClr val="dk1"/>
                        </a:solidFill>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Equal to</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0850">
                <a:tc>
                  <a:txBody>
                    <a:bodyPr/>
                    <a:lstStyle/>
                    <a:p>
                      <a:pPr marL="0" marR="0" lvl="0" indent="0" algn="l" rtl="0">
                        <a:spcBef>
                          <a:spcPts val="0"/>
                        </a:spcBef>
                        <a:spcAft>
                          <a:spcPts val="0"/>
                        </a:spcAft>
                        <a:buClr>
                          <a:schemeClr val="dk1"/>
                        </a:buClr>
                        <a:buSzPts val="1600"/>
                        <a:buFont typeface="Calibri"/>
                        <a:buNone/>
                      </a:pPr>
                      <a:r>
                        <a:rPr lang="en-US" sz="1600" b="1" u="none" strike="noStrike" cap="none">
                          <a:solidFill>
                            <a:schemeClr val="dk1"/>
                          </a:solidFill>
                        </a:rPr>
                        <a:t>&gt;</a:t>
                      </a:r>
                      <a:endParaRPr sz="2000" u="none" strike="noStrike" cap="none">
                        <a:solidFill>
                          <a:schemeClr val="dk1"/>
                        </a:solidFill>
                      </a:endParaRPr>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Greater than</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Clr>
                          <a:schemeClr val="dk1"/>
                        </a:buClr>
                        <a:buSzPts val="1600"/>
                        <a:buFont typeface="Arial"/>
                        <a:buNone/>
                      </a:pPr>
                      <a:r>
                        <a:rPr lang="en-US" sz="1600" b="1" u="none" strike="noStrike" cap="none">
                          <a:solidFill>
                            <a:schemeClr val="dk1"/>
                          </a:solidFill>
                        </a:rPr>
                        <a:t>&gt;=</a:t>
                      </a:r>
                      <a:endParaRPr sz="18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Greater than or equal to</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370850">
                <a:tc>
                  <a:txBody>
                    <a:bodyPr/>
                    <a:lstStyle/>
                    <a:p>
                      <a:pPr marL="0" marR="0" lvl="0" indent="0" algn="l" rtl="0">
                        <a:spcBef>
                          <a:spcPts val="0"/>
                        </a:spcBef>
                        <a:spcAft>
                          <a:spcPts val="0"/>
                        </a:spcAft>
                        <a:buClr>
                          <a:schemeClr val="dk1"/>
                        </a:buClr>
                        <a:buSzPts val="1600"/>
                        <a:buFont typeface="Calibri"/>
                        <a:buNone/>
                      </a:pPr>
                      <a:r>
                        <a:rPr lang="en-US" sz="1600" b="1" u="none" strike="noStrike" cap="none">
                          <a:solidFill>
                            <a:schemeClr val="dk1"/>
                          </a:solidFill>
                        </a:rPr>
                        <a:t>&lt;</a:t>
                      </a:r>
                      <a:endParaRPr sz="2000" u="none" strike="noStrike" cap="none">
                        <a:solidFill>
                          <a:schemeClr val="dk1"/>
                        </a:solidFill>
                      </a:endParaRPr>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Less than</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r h="370850">
                <a:tc>
                  <a:txBody>
                    <a:bodyPr/>
                    <a:lstStyle/>
                    <a:p>
                      <a:pPr marL="0" marR="0" lvl="0" indent="0" algn="l" rtl="0">
                        <a:lnSpc>
                          <a:spcPct val="100000"/>
                        </a:lnSpc>
                        <a:spcBef>
                          <a:spcPts val="0"/>
                        </a:spcBef>
                        <a:spcAft>
                          <a:spcPts val="0"/>
                        </a:spcAft>
                        <a:buClr>
                          <a:schemeClr val="dk1"/>
                        </a:buClr>
                        <a:buSzPts val="1600"/>
                        <a:buFont typeface="Arial"/>
                        <a:buNone/>
                      </a:pPr>
                      <a:r>
                        <a:rPr lang="en-US" sz="1600" b="1" u="none" strike="noStrike" cap="none">
                          <a:solidFill>
                            <a:schemeClr val="dk1"/>
                          </a:solidFill>
                        </a:rPr>
                        <a:t>&lt;=</a:t>
                      </a:r>
                      <a:endParaRPr sz="2000" b="1" u="none" strike="noStrike" cap="none">
                        <a:solidFill>
                          <a:schemeClr val="dk1"/>
                        </a:solidFill>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Less than or equal to</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5"/>
                  </a:ext>
                </a:extLst>
              </a:tr>
              <a:tr h="370850">
                <a:tc>
                  <a:txBody>
                    <a:bodyPr/>
                    <a:lstStyle/>
                    <a:p>
                      <a:pPr marL="0" marR="0" lvl="0" indent="0" algn="l" rtl="0">
                        <a:spcBef>
                          <a:spcPts val="0"/>
                        </a:spcBef>
                        <a:spcAft>
                          <a:spcPts val="0"/>
                        </a:spcAft>
                        <a:buClr>
                          <a:schemeClr val="dk1"/>
                        </a:buClr>
                        <a:buSzPts val="1600"/>
                        <a:buFont typeface="Calibri"/>
                        <a:buNone/>
                      </a:pPr>
                      <a:r>
                        <a:rPr lang="en-US" sz="1600" b="1" u="none" strike="noStrike" cap="none">
                          <a:solidFill>
                            <a:schemeClr val="dk1"/>
                          </a:solidFill>
                        </a:rPr>
                        <a:t>&lt;&gt;</a:t>
                      </a:r>
                      <a:endParaRPr sz="2000" u="none" strike="noStrike" cap="none">
                        <a:solidFill>
                          <a:schemeClr val="dk1"/>
                        </a:solidFill>
                      </a:endParaRPr>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Not equal to</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6"/>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u="none" strike="noStrike" cap="none">
                          <a:solidFill>
                            <a:schemeClr val="dk1"/>
                          </a:solidFill>
                          <a:latin typeface="Courier New"/>
                          <a:ea typeface="Courier New"/>
                          <a:cs typeface="Courier New"/>
                          <a:sym typeface="Courier New"/>
                        </a:rPr>
                        <a:t>BETWEEN</a:t>
                      </a:r>
                      <a:br>
                        <a:rPr lang="en-US" sz="1600" b="1" u="none" strike="noStrike" cap="none">
                          <a:solidFill>
                            <a:schemeClr val="dk1"/>
                          </a:solidFill>
                          <a:latin typeface="Courier New"/>
                          <a:ea typeface="Courier New"/>
                          <a:cs typeface="Courier New"/>
                          <a:sym typeface="Courier New"/>
                        </a:rPr>
                      </a:br>
                      <a:r>
                        <a:rPr lang="en-US" sz="1600" b="1" u="none" strike="noStrike" cap="none">
                          <a:solidFill>
                            <a:schemeClr val="dk1"/>
                          </a:solidFill>
                          <a:latin typeface="Courier New"/>
                          <a:ea typeface="Courier New"/>
                          <a:cs typeface="Courier New"/>
                          <a:sym typeface="Courier New"/>
                        </a:rPr>
                        <a:t>...AND...</a:t>
                      </a:r>
                      <a:endParaRPr sz="18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Between two values (inclusive)</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7"/>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u="none" strike="noStrike" cap="none">
                          <a:solidFill>
                            <a:schemeClr val="dk1"/>
                          </a:solidFill>
                          <a:latin typeface="Courier New"/>
                          <a:ea typeface="Courier New"/>
                          <a:cs typeface="Courier New"/>
                          <a:sym typeface="Courier New"/>
                        </a:rPr>
                        <a:t>IN(set)</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Match any of a list of values</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8"/>
                  </a:ext>
                </a:extLst>
              </a:tr>
              <a:tr h="370850">
                <a:tc>
                  <a:txBody>
                    <a:bodyPr/>
                    <a:lstStyle/>
                    <a:p>
                      <a:pPr marL="0" marR="0" lvl="0" indent="0" algn="l" rtl="0">
                        <a:spcBef>
                          <a:spcPts val="0"/>
                        </a:spcBef>
                        <a:spcAft>
                          <a:spcPts val="0"/>
                        </a:spcAft>
                        <a:buClr>
                          <a:schemeClr val="dk1"/>
                        </a:buClr>
                        <a:buSzPts val="1600"/>
                        <a:buFont typeface="Courier New"/>
                        <a:buNone/>
                      </a:pPr>
                      <a:r>
                        <a:rPr lang="en-US" sz="1600" b="1" u="none" strike="noStrike" cap="none">
                          <a:solidFill>
                            <a:schemeClr val="dk1"/>
                          </a:solidFill>
                          <a:latin typeface="Courier New"/>
                          <a:ea typeface="Courier New"/>
                          <a:cs typeface="Courier New"/>
                          <a:sym typeface="Courier New"/>
                        </a:rPr>
                        <a:t>LIKE</a:t>
                      </a:r>
                      <a:endParaRPr sz="2000" u="none" strike="noStrike" cap="none">
                        <a:solidFill>
                          <a:schemeClr val="dk1"/>
                        </a:solidFill>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latin typeface="Arial"/>
                          <a:ea typeface="Arial"/>
                          <a:cs typeface="Arial"/>
                          <a:sym typeface="Arial"/>
                        </a:rPr>
                        <a:t>Match a character pattern</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9"/>
                  </a:ext>
                </a:extLst>
              </a:tr>
              <a:tr h="370850">
                <a:tc>
                  <a:txBody>
                    <a:bodyPr/>
                    <a:lstStyle/>
                    <a:p>
                      <a:pPr marL="0" marR="0" lvl="0" indent="0" algn="l" rtl="0">
                        <a:lnSpc>
                          <a:spcPct val="100000"/>
                        </a:lnSpc>
                        <a:spcBef>
                          <a:spcPts val="0"/>
                        </a:spcBef>
                        <a:spcAft>
                          <a:spcPts val="0"/>
                        </a:spcAft>
                        <a:buClr>
                          <a:schemeClr val="dk1"/>
                        </a:buClr>
                        <a:buSzPts val="1600"/>
                        <a:buFont typeface="Courier New"/>
                        <a:buNone/>
                      </a:pPr>
                      <a:r>
                        <a:rPr lang="en-US" sz="1600" b="1" u="none" strike="noStrike" cap="none">
                          <a:solidFill>
                            <a:schemeClr val="dk1"/>
                          </a:solidFill>
                          <a:latin typeface="Courier New"/>
                          <a:ea typeface="Courier New"/>
                          <a:cs typeface="Courier New"/>
                          <a:sym typeface="Courier New"/>
                        </a:rPr>
                        <a:t>IS NULL</a:t>
                      </a:r>
                      <a:endParaRPr sz="18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solidFill>
                            <a:schemeClr val="dk1"/>
                          </a:solidFill>
                        </a:rPr>
                        <a:t>Is a null value</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10"/>
                  </a:ext>
                </a:extLst>
              </a:tr>
            </a:tbl>
          </a:graphicData>
        </a:graphic>
      </p:graphicFrame>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Comparison Operators</a:t>
            </a:r>
            <a:endParaRPr/>
          </a:p>
        </p:txBody>
      </p:sp>
      <p:sp>
        <p:nvSpPr>
          <p:cNvPr id="1377" name="Google Shape;1377;p9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t>Let us look at some examples:</a:t>
            </a:r>
            <a:endParaRPr/>
          </a:p>
          <a:p>
            <a:pPr marL="228600" lvl="0" indent="-25400" algn="l" rtl="0">
              <a:lnSpc>
                <a:spcPct val="90000"/>
              </a:lnSpc>
              <a:spcBef>
                <a:spcPts val="1000"/>
              </a:spcBef>
              <a:spcAft>
                <a:spcPts val="0"/>
              </a:spcAft>
              <a:buClr>
                <a:schemeClr val="dk1"/>
              </a:buClr>
              <a:buSzPts val="3200"/>
              <a:buNone/>
            </a:pPr>
            <a:endParaRPr/>
          </a:p>
        </p:txBody>
      </p:sp>
      <p:sp>
        <p:nvSpPr>
          <p:cNvPr id="1378" name="Google Shape;1378;p94"/>
          <p:cNvSpPr txBox="1"/>
          <p:nvPr/>
        </p:nvSpPr>
        <p:spPr>
          <a:xfrm>
            <a:off x="1979612" y="1143001"/>
            <a:ext cx="8210550" cy="5857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5F5F5F"/>
              </a:solidFill>
              <a:latin typeface="Arial"/>
              <a:ea typeface="Arial"/>
              <a:cs typeface="Arial"/>
              <a:sym typeface="Arial"/>
            </a:endParaRPr>
          </a:p>
        </p:txBody>
      </p:sp>
      <p:pic>
        <p:nvPicPr>
          <p:cNvPr id="1379" name="Google Shape;1379;p94"/>
          <p:cNvPicPr preferRelativeResize="0"/>
          <p:nvPr/>
        </p:nvPicPr>
        <p:blipFill rotWithShape="1">
          <a:blip r:embed="rId3">
            <a:alphaModFix/>
          </a:blip>
          <a:srcRect/>
          <a:stretch/>
        </p:blipFill>
        <p:spPr>
          <a:xfrm>
            <a:off x="2124075" y="3110757"/>
            <a:ext cx="2626493" cy="811325"/>
          </a:xfrm>
          <a:prstGeom prst="rect">
            <a:avLst/>
          </a:prstGeom>
          <a:noFill/>
          <a:ln w="28575" cap="flat" cmpd="sng">
            <a:solidFill>
              <a:srgbClr val="F7941D"/>
            </a:solidFill>
            <a:prstDash val="solid"/>
            <a:miter lim="8000"/>
            <a:headEnd type="none" w="sm" len="sm"/>
            <a:tailEnd type="none" w="sm" len="sm"/>
          </a:ln>
        </p:spPr>
      </p:pic>
      <p:grpSp>
        <p:nvGrpSpPr>
          <p:cNvPr id="1380" name="Google Shape;1380;p94"/>
          <p:cNvGrpSpPr/>
          <p:nvPr/>
        </p:nvGrpSpPr>
        <p:grpSpPr>
          <a:xfrm>
            <a:off x="2061964" y="1905001"/>
            <a:ext cx="8064900" cy="3280799"/>
            <a:chOff x="2026146" y="1905001"/>
            <a:chExt cx="8064900" cy="3280799"/>
          </a:xfrm>
        </p:grpSpPr>
        <p:grpSp>
          <p:nvGrpSpPr>
            <p:cNvPr id="1381" name="Google Shape;1381;p94"/>
            <p:cNvGrpSpPr/>
            <p:nvPr/>
          </p:nvGrpSpPr>
          <p:grpSpPr>
            <a:xfrm>
              <a:off x="2026146" y="1905001"/>
              <a:ext cx="8064900" cy="1001545"/>
              <a:chOff x="2027734" y="1905001"/>
              <a:chExt cx="8064900" cy="1001545"/>
            </a:xfrm>
          </p:grpSpPr>
          <p:sp>
            <p:nvSpPr>
              <p:cNvPr id="1382" name="Google Shape;1382;p94"/>
              <p:cNvSpPr/>
              <p:nvPr/>
            </p:nvSpPr>
            <p:spPr>
              <a:xfrm>
                <a:off x="2027734" y="1905001"/>
                <a:ext cx="8064900" cy="9948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salary &lt;= 3000 ;</a:t>
                </a:r>
                <a:endParaRPr sz="1800">
                  <a:solidFill>
                    <a:srgbClr val="000000"/>
                  </a:solidFill>
                  <a:latin typeface="Calibri"/>
                  <a:ea typeface="Calibri"/>
                  <a:cs typeface="Calibri"/>
                  <a:sym typeface="Calibri"/>
                </a:endParaRPr>
              </a:p>
            </p:txBody>
          </p:sp>
          <p:sp>
            <p:nvSpPr>
              <p:cNvPr id="1383" name="Google Shape;1383;p94"/>
              <p:cNvSpPr/>
              <p:nvPr/>
            </p:nvSpPr>
            <p:spPr>
              <a:xfrm>
                <a:off x="3964682" y="2557046"/>
                <a:ext cx="1143000" cy="3495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384" name="Google Shape;1384;p94"/>
            <p:cNvGrpSpPr/>
            <p:nvPr/>
          </p:nvGrpSpPr>
          <p:grpSpPr>
            <a:xfrm>
              <a:off x="2026146" y="4191000"/>
              <a:ext cx="8064900" cy="994800"/>
              <a:chOff x="2097782" y="4191000"/>
              <a:chExt cx="8064900" cy="994800"/>
            </a:xfrm>
          </p:grpSpPr>
          <p:sp>
            <p:nvSpPr>
              <p:cNvPr id="1385" name="Google Shape;1385;p94"/>
              <p:cNvSpPr/>
              <p:nvPr/>
            </p:nvSpPr>
            <p:spPr>
              <a:xfrm>
                <a:off x="2097782" y="4191000"/>
                <a:ext cx="8064900" cy="994800"/>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last_name = 'Abel';</a:t>
                </a:r>
                <a:endParaRPr sz="1800" b="1">
                  <a:solidFill>
                    <a:srgbClr val="474747"/>
                  </a:solidFill>
                  <a:latin typeface="Courier New"/>
                  <a:ea typeface="Courier New"/>
                  <a:cs typeface="Courier New"/>
                  <a:sym typeface="Courier New"/>
                </a:endParaRPr>
              </a:p>
            </p:txBody>
          </p:sp>
          <p:sp>
            <p:nvSpPr>
              <p:cNvPr id="1386" name="Google Shape;1386;p94"/>
              <p:cNvSpPr/>
              <p:nvPr/>
            </p:nvSpPr>
            <p:spPr>
              <a:xfrm>
                <a:off x="4485063" y="4812954"/>
                <a:ext cx="1143000" cy="3687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grpSp>
      </p:grpSp>
      <p:pic>
        <p:nvPicPr>
          <p:cNvPr id="1387" name="Google Shape;1387;p94"/>
          <p:cNvPicPr preferRelativeResize="0"/>
          <p:nvPr/>
        </p:nvPicPr>
        <p:blipFill rotWithShape="1">
          <a:blip r:embed="rId4">
            <a:alphaModFix/>
          </a:blip>
          <a:srcRect/>
          <a:stretch/>
        </p:blipFill>
        <p:spPr>
          <a:xfrm>
            <a:off x="2066493" y="5555578"/>
            <a:ext cx="7972442" cy="330872"/>
          </a:xfrm>
          <a:prstGeom prst="rect">
            <a:avLst/>
          </a:prstGeom>
          <a:noFill/>
          <a:ln w="28575" cap="flat" cmpd="sng">
            <a:solidFill>
              <a:srgbClr val="F7941D"/>
            </a:solidFill>
            <a:prstDash val="solid"/>
            <a:miter lim="8000"/>
            <a:headEnd type="none" w="sm" len="sm"/>
            <a:tailEnd type="none" w="sm" len="sm"/>
          </a:ln>
        </p:spPr>
      </p:pic>
      <p:sp>
        <p:nvSpPr>
          <p:cNvPr id="1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79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p:nvPr/>
        </p:nvSpPr>
        <p:spPr>
          <a:xfrm>
            <a:off x="3367252" y="1424615"/>
            <a:ext cx="8305800" cy="4522115"/>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182" name="Google Shape;182;p21"/>
          <p:cNvSpPr/>
          <p:nvPr/>
        </p:nvSpPr>
        <p:spPr>
          <a:xfrm>
            <a:off x="4468217" y="3783096"/>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183" name="Google Shape;183;p21"/>
          <p:cNvSpPr/>
          <p:nvPr/>
        </p:nvSpPr>
        <p:spPr>
          <a:xfrm>
            <a:off x="4468217" y="4807977"/>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184" name="Google Shape;184;p21"/>
          <p:cNvSpPr/>
          <p:nvPr/>
        </p:nvSpPr>
        <p:spPr>
          <a:xfrm>
            <a:off x="4468217" y="2758216"/>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185" name="Google Shape;185;p21"/>
          <p:cNvSpPr/>
          <p:nvPr/>
        </p:nvSpPr>
        <p:spPr>
          <a:xfrm>
            <a:off x="4466951" y="1733336"/>
            <a:ext cx="5716265"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186" name="Google Shape;186;p21"/>
          <p:cNvSpPr txBox="1"/>
          <p:nvPr/>
        </p:nvSpPr>
        <p:spPr>
          <a:xfrm>
            <a:off x="5077817" y="1871972"/>
            <a:ext cx="4491611"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6: Reporting Aggregated Data Using Group Functions</a:t>
            </a:r>
            <a:endParaRPr sz="1500" b="0" i="0" u="none" strike="noStrike" cap="none">
              <a:solidFill>
                <a:srgbClr val="474747"/>
              </a:solidFill>
              <a:latin typeface="Courier New"/>
              <a:ea typeface="Courier New"/>
              <a:cs typeface="Courier New"/>
              <a:sym typeface="Courier New"/>
            </a:endParaRPr>
          </a:p>
        </p:txBody>
      </p:sp>
      <p:sp>
        <p:nvSpPr>
          <p:cNvPr id="187" name="Google Shape;187;p21"/>
          <p:cNvSpPr txBox="1"/>
          <p:nvPr/>
        </p:nvSpPr>
        <p:spPr>
          <a:xfrm>
            <a:off x="5140744" y="2896853"/>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7: Displaying Data from Multiple Tables Using Joins</a:t>
            </a:r>
            <a:endParaRPr sz="1800">
              <a:solidFill>
                <a:schemeClr val="dk1"/>
              </a:solidFill>
              <a:latin typeface="Calibri"/>
              <a:ea typeface="Calibri"/>
              <a:cs typeface="Calibri"/>
              <a:sym typeface="Calibri"/>
            </a:endParaRPr>
          </a:p>
        </p:txBody>
      </p:sp>
      <p:sp>
        <p:nvSpPr>
          <p:cNvPr id="188" name="Google Shape;188;p21"/>
          <p:cNvSpPr txBox="1"/>
          <p:nvPr/>
        </p:nvSpPr>
        <p:spPr>
          <a:xfrm>
            <a:off x="5111684" y="4037149"/>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8: Using Subqueries to Solve Queries</a:t>
            </a:r>
            <a:endParaRPr sz="1800">
              <a:solidFill>
                <a:schemeClr val="dk1"/>
              </a:solidFill>
              <a:latin typeface="Calibri"/>
              <a:ea typeface="Calibri"/>
              <a:cs typeface="Calibri"/>
              <a:sym typeface="Calibri"/>
            </a:endParaRPr>
          </a:p>
        </p:txBody>
      </p:sp>
      <p:sp>
        <p:nvSpPr>
          <p:cNvPr id="189" name="Google Shape;189;p21"/>
          <p:cNvSpPr txBox="1"/>
          <p:nvPr/>
        </p:nvSpPr>
        <p:spPr>
          <a:xfrm>
            <a:off x="5111684" y="5062030"/>
            <a:ext cx="4083283"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9: Using Set Operators</a:t>
            </a:r>
            <a:endParaRPr sz="1800">
              <a:solidFill>
                <a:schemeClr val="dk1"/>
              </a:solidFill>
              <a:latin typeface="Calibri"/>
              <a:ea typeface="Calibri"/>
              <a:cs typeface="Calibri"/>
              <a:sym typeface="Calibri"/>
            </a:endParaRPr>
          </a:p>
        </p:txBody>
      </p:sp>
      <p:sp>
        <p:nvSpPr>
          <p:cNvPr id="190" name="Google Shape;190;p21"/>
          <p:cNvSpPr/>
          <p:nvPr/>
        </p:nvSpPr>
        <p:spPr>
          <a:xfrm rot="5400000">
            <a:off x="4642484" y="3075920"/>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21"/>
          <p:cNvSpPr/>
          <p:nvPr/>
        </p:nvSpPr>
        <p:spPr>
          <a:xfrm rot="5400000">
            <a:off x="4642484" y="4100800"/>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 name="Google Shape;192;p21"/>
          <p:cNvSpPr/>
          <p:nvPr/>
        </p:nvSpPr>
        <p:spPr>
          <a:xfrm rot="5400000">
            <a:off x="4642484" y="5125681"/>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 name="Google Shape;193;p21"/>
          <p:cNvSpPr/>
          <p:nvPr/>
        </p:nvSpPr>
        <p:spPr>
          <a:xfrm rot="5400000">
            <a:off x="4642484" y="2051040"/>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21"/>
          <p:cNvSpPr/>
          <p:nvPr/>
        </p:nvSpPr>
        <p:spPr>
          <a:xfrm>
            <a:off x="3138983" y="2659795"/>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21"/>
          <p:cNvSpPr/>
          <p:nvPr/>
        </p:nvSpPr>
        <p:spPr>
          <a:xfrm>
            <a:off x="3138983" y="1614331"/>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21"/>
          <p:cNvSpPr/>
          <p:nvPr/>
        </p:nvSpPr>
        <p:spPr>
          <a:xfrm>
            <a:off x="3138983" y="3716047"/>
            <a:ext cx="960176" cy="982414"/>
          </a:xfrm>
          <a:prstGeom prst="roundRect">
            <a:avLst>
              <a:gd name="adj" fmla="val 12643"/>
            </a:avLst>
          </a:prstGeom>
          <a:gradFill>
            <a:gsLst>
              <a:gs pos="0">
                <a:schemeClr val="accent1"/>
              </a:gs>
              <a:gs pos="73000">
                <a:schemeClr val="accent1"/>
              </a:gs>
              <a:gs pos="92000">
                <a:srgbClr val="BA0000"/>
              </a:gs>
              <a:gs pos="100000">
                <a:srgbClr val="BA0000"/>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21"/>
          <p:cNvSpPr/>
          <p:nvPr/>
        </p:nvSpPr>
        <p:spPr>
          <a:xfrm>
            <a:off x="3138983" y="4760658"/>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21"/>
          <p:cNvSpPr/>
          <p:nvPr/>
        </p:nvSpPr>
        <p:spPr>
          <a:xfrm>
            <a:off x="708248" y="839939"/>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199" name="Google Shape;199;p21"/>
          <p:cNvSpPr/>
          <p:nvPr/>
        </p:nvSpPr>
        <p:spPr>
          <a:xfrm>
            <a:off x="483393" y="1643990"/>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00" name="Google Shape;200;p21"/>
          <p:cNvSpPr/>
          <p:nvPr/>
        </p:nvSpPr>
        <p:spPr>
          <a:xfrm>
            <a:off x="483393" y="2693802"/>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01" name="Google Shape;201;p21"/>
          <p:cNvSpPr/>
          <p:nvPr/>
        </p:nvSpPr>
        <p:spPr>
          <a:xfrm>
            <a:off x="483393" y="3747913"/>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02" name="Google Shape;202;p21"/>
          <p:cNvSpPr/>
          <p:nvPr/>
        </p:nvSpPr>
        <p:spPr>
          <a:xfrm>
            <a:off x="483393" y="4790351"/>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03" name="Google Shape;203;p21"/>
          <p:cNvSpPr txBox="1"/>
          <p:nvPr/>
        </p:nvSpPr>
        <p:spPr>
          <a:xfrm>
            <a:off x="840876" y="1939608"/>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1: Introduction</a:t>
            </a:r>
            <a:endParaRPr sz="1800">
              <a:solidFill>
                <a:schemeClr val="dk1"/>
              </a:solidFill>
              <a:latin typeface="Calibri"/>
              <a:ea typeface="Calibri"/>
              <a:cs typeface="Calibri"/>
              <a:sym typeface="Calibri"/>
            </a:endParaRPr>
          </a:p>
        </p:txBody>
      </p:sp>
      <p:sp>
        <p:nvSpPr>
          <p:cNvPr id="204" name="Google Shape;204;p21"/>
          <p:cNvSpPr txBox="1"/>
          <p:nvPr/>
        </p:nvSpPr>
        <p:spPr>
          <a:xfrm>
            <a:off x="840876" y="2874003"/>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Unit 1: Retrieving, Restricting, and Sorting Data</a:t>
            </a:r>
            <a:endParaRPr sz="1500" b="0" i="0" u="none" strike="noStrike" cap="none">
              <a:solidFill>
                <a:srgbClr val="474747"/>
              </a:solidFill>
              <a:latin typeface="Arial"/>
              <a:ea typeface="Arial"/>
              <a:cs typeface="Arial"/>
              <a:sym typeface="Arial"/>
            </a:endParaRPr>
          </a:p>
        </p:txBody>
      </p:sp>
      <p:sp>
        <p:nvSpPr>
          <p:cNvPr id="205" name="Google Shape;205;p21"/>
          <p:cNvSpPr txBox="1"/>
          <p:nvPr/>
        </p:nvSpPr>
        <p:spPr>
          <a:xfrm>
            <a:off x="840876" y="3931433"/>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500"/>
              <a:buFont typeface="Arial"/>
              <a:buNone/>
            </a:pPr>
            <a:r>
              <a:rPr lang="en-US" sz="1500" b="1" i="0" u="none" strike="noStrike" cap="none">
                <a:solidFill>
                  <a:schemeClr val="lt1"/>
                </a:solidFill>
                <a:latin typeface="Arial"/>
                <a:ea typeface="Arial"/>
                <a:cs typeface="Arial"/>
                <a:sym typeface="Arial"/>
              </a:rPr>
              <a:t>Unit 2: Joins, Subqueries, and Set Operators</a:t>
            </a:r>
            <a:endParaRPr sz="1500" b="1" i="0" u="none" strike="noStrike" cap="none">
              <a:solidFill>
                <a:schemeClr val="lt1"/>
              </a:solidFill>
              <a:latin typeface="Arial"/>
              <a:ea typeface="Arial"/>
              <a:cs typeface="Arial"/>
              <a:sym typeface="Arial"/>
            </a:endParaRPr>
          </a:p>
        </p:txBody>
      </p:sp>
      <p:sp>
        <p:nvSpPr>
          <p:cNvPr id="206" name="Google Shape;206;p21"/>
          <p:cNvSpPr txBox="1"/>
          <p:nvPr/>
        </p:nvSpPr>
        <p:spPr>
          <a:xfrm>
            <a:off x="840876" y="5085969"/>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Unit 3: DML and DDL</a:t>
            </a:r>
            <a:endParaRPr sz="1800">
              <a:solidFill>
                <a:schemeClr val="dk1"/>
              </a:solidFill>
              <a:latin typeface="Calibri"/>
              <a:ea typeface="Calibri"/>
              <a:cs typeface="Calibri"/>
              <a:sym typeface="Calibri"/>
            </a:endParaRPr>
          </a:p>
        </p:txBody>
      </p:sp>
      <p:sp>
        <p:nvSpPr>
          <p:cNvPr id="207" name="Google Shape;207;p2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2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9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800"/>
              <a:buFont typeface="Teko"/>
              <a:buNone/>
            </a:pPr>
            <a:r>
              <a:rPr lang="en-US" sz="4700" dirty="0" smtClean="0">
                <a:latin typeface="Courier New"/>
                <a:ea typeface="Courier New"/>
                <a:cs typeface="Courier New"/>
                <a:sym typeface="Courier New"/>
              </a:rPr>
              <a:t>BETWEEN</a:t>
            </a:r>
            <a:r>
              <a:rPr lang="en-US" sz="4700" dirty="0" smtClean="0"/>
              <a:t> </a:t>
            </a:r>
            <a:r>
              <a:rPr lang="en-US" sz="4700" dirty="0"/>
              <a:t>Operator</a:t>
            </a:r>
            <a:endParaRPr sz="4700" dirty="0"/>
          </a:p>
        </p:txBody>
      </p:sp>
      <p:sp>
        <p:nvSpPr>
          <p:cNvPr id="1394" name="Google Shape;1394;p95"/>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You can use the </a:t>
            </a:r>
            <a:r>
              <a:rPr lang="en-US">
                <a:latin typeface="Courier New"/>
                <a:ea typeface="Courier New"/>
                <a:cs typeface="Courier New"/>
                <a:sym typeface="Courier New"/>
              </a:rPr>
              <a:t>BETWEEN</a:t>
            </a:r>
            <a:r>
              <a:rPr lang="en-US">
                <a:latin typeface="Arial"/>
                <a:ea typeface="Arial"/>
                <a:cs typeface="Arial"/>
                <a:sym typeface="Arial"/>
              </a:rPr>
              <a:t> operator to display rows based on a range of values:</a:t>
            </a:r>
            <a:endParaRPr/>
          </a:p>
          <a:p>
            <a:pPr marL="0" lvl="0" indent="0" algn="l" rtl="0">
              <a:lnSpc>
                <a:spcPct val="90000"/>
              </a:lnSpc>
              <a:spcBef>
                <a:spcPts val="1000"/>
              </a:spcBef>
              <a:spcAft>
                <a:spcPts val="0"/>
              </a:spcAft>
              <a:buClr>
                <a:schemeClr val="dk1"/>
              </a:buClr>
              <a:buSzPts val="3200"/>
              <a:buNone/>
            </a:pPr>
            <a:endParaRPr/>
          </a:p>
        </p:txBody>
      </p:sp>
      <p:sp>
        <p:nvSpPr>
          <p:cNvPr id="1395" name="Google Shape;1395;p95"/>
          <p:cNvSpPr/>
          <p:nvPr/>
        </p:nvSpPr>
        <p:spPr>
          <a:xfrm>
            <a:off x="6215545" y="3559969"/>
            <a:ext cx="1395059" cy="349337"/>
          </a:xfrm>
          <a:prstGeom prst="roundRect">
            <a:avLst>
              <a:gd name="adj" fmla="val 16667"/>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396" name="Google Shape;1396;p95"/>
          <p:cNvSpPr/>
          <p:nvPr/>
        </p:nvSpPr>
        <p:spPr>
          <a:xfrm>
            <a:off x="4716264" y="3560535"/>
            <a:ext cx="1395059" cy="349337"/>
          </a:xfrm>
          <a:prstGeom prst="roundRect">
            <a:avLst>
              <a:gd name="adj" fmla="val 16667"/>
            </a:avLst>
          </a:prstGeom>
          <a:solidFill>
            <a:srgbClr val="818286"/>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397" name="Google Shape;1397;p95"/>
          <p:cNvSpPr/>
          <p:nvPr/>
        </p:nvSpPr>
        <p:spPr>
          <a:xfrm>
            <a:off x="2061964" y="210185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salary BETWEEN 2500 AND 3500 ;</a:t>
            </a:r>
            <a:endParaRPr sz="1800">
              <a:solidFill>
                <a:srgbClr val="000000"/>
              </a:solidFill>
              <a:latin typeface="Calibri"/>
              <a:ea typeface="Calibri"/>
              <a:cs typeface="Calibri"/>
              <a:sym typeface="Calibri"/>
            </a:endParaRPr>
          </a:p>
        </p:txBody>
      </p:sp>
      <p:sp>
        <p:nvSpPr>
          <p:cNvPr id="1398" name="Google Shape;1398;p95"/>
          <p:cNvSpPr/>
          <p:nvPr/>
        </p:nvSpPr>
        <p:spPr>
          <a:xfrm>
            <a:off x="4769386" y="3550216"/>
            <a:ext cx="1288814" cy="369974"/>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Lower limit</a:t>
            </a:r>
            <a:endParaRPr sz="1800">
              <a:solidFill>
                <a:srgbClr val="000000"/>
              </a:solidFill>
              <a:latin typeface="Calibri"/>
              <a:ea typeface="Calibri"/>
              <a:cs typeface="Calibri"/>
              <a:sym typeface="Calibri"/>
            </a:endParaRPr>
          </a:p>
        </p:txBody>
      </p:sp>
      <p:sp>
        <p:nvSpPr>
          <p:cNvPr id="1399" name="Google Shape;1399;p95"/>
          <p:cNvSpPr/>
          <p:nvPr/>
        </p:nvSpPr>
        <p:spPr>
          <a:xfrm>
            <a:off x="6268667" y="3549650"/>
            <a:ext cx="1288814" cy="369974"/>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Upper limit</a:t>
            </a:r>
            <a:endParaRPr sz="1800">
              <a:solidFill>
                <a:srgbClr val="000000"/>
              </a:solidFill>
              <a:latin typeface="Calibri"/>
              <a:ea typeface="Calibri"/>
              <a:cs typeface="Calibri"/>
              <a:sym typeface="Calibri"/>
            </a:endParaRPr>
          </a:p>
        </p:txBody>
      </p:sp>
      <p:sp>
        <p:nvSpPr>
          <p:cNvPr id="1400" name="Google Shape;1400;p95"/>
          <p:cNvSpPr/>
          <p:nvPr/>
        </p:nvSpPr>
        <p:spPr>
          <a:xfrm>
            <a:off x="4007978" y="2732835"/>
            <a:ext cx="3074987" cy="357283"/>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1401" name="Google Shape;1401;p95"/>
          <p:cNvCxnSpPr/>
          <p:nvPr/>
        </p:nvCxnSpPr>
        <p:spPr>
          <a:xfrm rot="10800000">
            <a:off x="5396829" y="3096618"/>
            <a:ext cx="0" cy="453598"/>
          </a:xfrm>
          <a:prstGeom prst="straightConnector1">
            <a:avLst/>
          </a:prstGeom>
          <a:noFill/>
          <a:ln w="28575" cap="flat" cmpd="sng">
            <a:solidFill>
              <a:srgbClr val="F7941D"/>
            </a:solidFill>
            <a:prstDash val="solid"/>
            <a:round/>
            <a:headEnd type="none" w="sm" len="sm"/>
            <a:tailEnd type="triangle" w="lg" len="lg"/>
          </a:ln>
        </p:spPr>
      </p:cxnSp>
      <p:cxnSp>
        <p:nvCxnSpPr>
          <p:cNvPr id="1402" name="Google Shape;1402;p95"/>
          <p:cNvCxnSpPr/>
          <p:nvPr/>
        </p:nvCxnSpPr>
        <p:spPr>
          <a:xfrm rot="10800000">
            <a:off x="6757524" y="3096618"/>
            <a:ext cx="1" cy="453032"/>
          </a:xfrm>
          <a:prstGeom prst="straightConnector1">
            <a:avLst/>
          </a:prstGeom>
          <a:noFill/>
          <a:ln w="28575" cap="flat" cmpd="sng">
            <a:solidFill>
              <a:srgbClr val="F7941D"/>
            </a:solidFill>
            <a:prstDash val="solid"/>
            <a:round/>
            <a:headEnd type="none" w="sm" len="sm"/>
            <a:tailEnd type="triangle" w="lg" len="lg"/>
          </a:ln>
        </p:spPr>
      </p:cxnSp>
      <p:pic>
        <p:nvPicPr>
          <p:cNvPr id="1403" name="Google Shape;1403;p95"/>
          <p:cNvPicPr preferRelativeResize="0"/>
          <p:nvPr/>
        </p:nvPicPr>
        <p:blipFill rotWithShape="1">
          <a:blip r:embed="rId3">
            <a:alphaModFix/>
          </a:blip>
          <a:srcRect/>
          <a:stretch/>
        </p:blipFill>
        <p:spPr>
          <a:xfrm>
            <a:off x="2125479" y="4072604"/>
            <a:ext cx="2547055" cy="1327150"/>
          </a:xfrm>
          <a:prstGeom prst="rect">
            <a:avLst/>
          </a:prstGeom>
          <a:noFill/>
          <a:ln w="28575" cap="flat" cmpd="sng">
            <a:solidFill>
              <a:srgbClr val="F7941D"/>
            </a:solidFill>
            <a:prstDash val="solid"/>
            <a:round/>
            <a:headEnd type="none" w="sm" len="sm"/>
            <a:tailEnd type="none" w="sm" len="sm"/>
          </a:ln>
        </p:spPr>
      </p:pic>
      <p:sp>
        <p:nvSpPr>
          <p:cNvPr id="1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9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IN</a:t>
            </a:r>
            <a:r>
              <a:rPr lang="en-US"/>
              <a:t> Operator</a:t>
            </a:r>
            <a:endParaRPr/>
          </a:p>
        </p:txBody>
      </p:sp>
      <p:sp>
        <p:nvSpPr>
          <p:cNvPr id="1410" name="Google Shape;1410;p96"/>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Use the </a:t>
            </a:r>
            <a:r>
              <a:rPr lang="en-US">
                <a:latin typeface="Courier New"/>
                <a:ea typeface="Courier New"/>
                <a:cs typeface="Courier New"/>
                <a:sym typeface="Courier New"/>
              </a:rPr>
              <a:t>IN</a:t>
            </a:r>
            <a:r>
              <a:rPr lang="en-US">
                <a:latin typeface="Arial"/>
                <a:ea typeface="Arial"/>
                <a:cs typeface="Arial"/>
                <a:sym typeface="Arial"/>
              </a:rPr>
              <a:t> operator to test for values in a list:</a:t>
            </a:r>
            <a:endParaRPr/>
          </a:p>
          <a:p>
            <a:pPr marL="228600" lvl="0" indent="-25400" algn="l" rtl="0">
              <a:lnSpc>
                <a:spcPct val="90000"/>
              </a:lnSpc>
              <a:spcBef>
                <a:spcPts val="1000"/>
              </a:spcBef>
              <a:spcAft>
                <a:spcPts val="0"/>
              </a:spcAft>
              <a:buClr>
                <a:schemeClr val="dk1"/>
              </a:buClr>
              <a:buSzPts val="3200"/>
              <a:buNone/>
            </a:pPr>
            <a:endParaRPr/>
          </a:p>
        </p:txBody>
      </p:sp>
      <p:grpSp>
        <p:nvGrpSpPr>
          <p:cNvPr id="1411" name="Google Shape;1411;p96"/>
          <p:cNvGrpSpPr/>
          <p:nvPr/>
        </p:nvGrpSpPr>
        <p:grpSpPr>
          <a:xfrm>
            <a:off x="2061964" y="2082801"/>
            <a:ext cx="8064896" cy="995303"/>
            <a:chOff x="2061964" y="2057401"/>
            <a:chExt cx="8064896" cy="995303"/>
          </a:xfrm>
        </p:grpSpPr>
        <p:sp>
          <p:nvSpPr>
            <p:cNvPr id="1412" name="Google Shape;1412;p96"/>
            <p:cNvSpPr/>
            <p:nvPr/>
          </p:nvSpPr>
          <p:spPr>
            <a:xfrm>
              <a:off x="2061964" y="205740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salary, manager_id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manager_id IN (100, 101, 201) ;</a:t>
              </a:r>
              <a:endParaRPr sz="1800">
                <a:solidFill>
                  <a:srgbClr val="000000"/>
                </a:solidFill>
                <a:latin typeface="Calibri"/>
                <a:ea typeface="Calibri"/>
                <a:cs typeface="Calibri"/>
                <a:sym typeface="Calibri"/>
              </a:endParaRPr>
            </a:p>
          </p:txBody>
        </p:sp>
        <p:sp>
          <p:nvSpPr>
            <p:cNvPr id="1413" name="Google Shape;1413;p96"/>
            <p:cNvSpPr/>
            <p:nvPr/>
          </p:nvSpPr>
          <p:spPr>
            <a:xfrm>
              <a:off x="5059362" y="2691579"/>
              <a:ext cx="2063750" cy="36112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414" name="Google Shape;1414;p96"/>
          <p:cNvPicPr preferRelativeResize="0"/>
          <p:nvPr/>
        </p:nvPicPr>
        <p:blipFill rotWithShape="1">
          <a:blip r:embed="rId3">
            <a:alphaModFix/>
          </a:blip>
          <a:srcRect/>
          <a:stretch/>
        </p:blipFill>
        <p:spPr>
          <a:xfrm>
            <a:off x="2086250" y="3476627"/>
            <a:ext cx="4187875" cy="1999000"/>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400"/>
              <a:buFont typeface="Teko"/>
              <a:buNone/>
            </a:pPr>
            <a:r>
              <a:rPr lang="en-US" sz="5300" dirty="0"/>
              <a:t>Pattern Matching Using the </a:t>
            </a:r>
            <a:r>
              <a:rPr lang="en-US" sz="5300" dirty="0" smtClean="0">
                <a:latin typeface="Courier New"/>
                <a:ea typeface="Courier New"/>
                <a:cs typeface="Courier New"/>
                <a:sym typeface="Courier New"/>
              </a:rPr>
              <a:t>LIKE</a:t>
            </a:r>
            <a:endParaRPr sz="5300" dirty="0"/>
          </a:p>
        </p:txBody>
      </p:sp>
      <p:sp>
        <p:nvSpPr>
          <p:cNvPr id="1421" name="Google Shape;1421;p9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You can use the </a:t>
            </a:r>
            <a:r>
              <a:rPr lang="en-US">
                <a:latin typeface="Courier New"/>
                <a:ea typeface="Courier New"/>
                <a:cs typeface="Courier New"/>
                <a:sym typeface="Courier New"/>
              </a:rPr>
              <a:t>LIKE</a:t>
            </a:r>
            <a:r>
              <a:rPr lang="en-US"/>
              <a:t> operator to perform wildcard searches of valid string patterns.</a:t>
            </a:r>
            <a:endParaRPr/>
          </a:p>
          <a:p>
            <a:pPr marL="457200" lvl="1" indent="-365760" algn="l" rtl="0">
              <a:lnSpc>
                <a:spcPct val="90000"/>
              </a:lnSpc>
              <a:spcBef>
                <a:spcPts val="900"/>
              </a:spcBef>
              <a:spcAft>
                <a:spcPts val="0"/>
              </a:spcAft>
              <a:buClr>
                <a:schemeClr val="dk1"/>
              </a:buClr>
              <a:buSzPts val="2100"/>
              <a:buChar char="•"/>
            </a:pPr>
            <a:r>
              <a:rPr lang="en-US"/>
              <a:t>The search conditions can contain either literal characters or numbers:</a:t>
            </a:r>
            <a:endParaRPr/>
          </a:p>
          <a:p>
            <a:pPr marL="1280160" lvl="2" indent="-365760" algn="l" rtl="0">
              <a:lnSpc>
                <a:spcPct val="90000"/>
              </a:lnSpc>
              <a:spcBef>
                <a:spcPts val="450"/>
              </a:spcBef>
              <a:spcAft>
                <a:spcPts val="0"/>
              </a:spcAft>
              <a:buClr>
                <a:schemeClr val="dk1"/>
              </a:buClr>
              <a:buSzPts val="2000"/>
              <a:buChar char="–"/>
            </a:pPr>
            <a:r>
              <a:rPr lang="en-US">
                <a:latin typeface="Courier New"/>
                <a:ea typeface="Courier New"/>
                <a:cs typeface="Courier New"/>
                <a:sym typeface="Courier New"/>
              </a:rPr>
              <a:t>%</a:t>
            </a:r>
            <a:r>
              <a:rPr lang="en-US"/>
              <a:t> denotes zero or more characters.</a:t>
            </a:r>
            <a:endParaRPr/>
          </a:p>
          <a:p>
            <a:pPr marL="1280160" lvl="2" indent="-365760" algn="l" rtl="0">
              <a:lnSpc>
                <a:spcPct val="90000"/>
              </a:lnSpc>
              <a:spcBef>
                <a:spcPts val="450"/>
              </a:spcBef>
              <a:spcAft>
                <a:spcPts val="0"/>
              </a:spcAft>
              <a:buClr>
                <a:schemeClr val="dk1"/>
              </a:buClr>
              <a:buSzPts val="2000"/>
              <a:buChar char="–"/>
            </a:pPr>
            <a:r>
              <a:rPr lang="en-US">
                <a:latin typeface="Courier New"/>
                <a:ea typeface="Courier New"/>
                <a:cs typeface="Courier New"/>
                <a:sym typeface="Courier New"/>
              </a:rPr>
              <a:t>_</a:t>
            </a:r>
            <a:r>
              <a:rPr lang="en-US"/>
              <a:t> denotes one character.</a:t>
            </a:r>
            <a:endParaRPr/>
          </a:p>
          <a:p>
            <a:pPr marL="228600" lvl="0" indent="-25400" algn="l" rtl="0">
              <a:lnSpc>
                <a:spcPct val="90000"/>
              </a:lnSpc>
              <a:spcBef>
                <a:spcPts val="1000"/>
              </a:spcBef>
              <a:spcAft>
                <a:spcPts val="0"/>
              </a:spcAft>
              <a:buClr>
                <a:schemeClr val="dk1"/>
              </a:buClr>
              <a:buSzPts val="3200"/>
              <a:buNone/>
            </a:pPr>
            <a:endParaRPr/>
          </a:p>
        </p:txBody>
      </p:sp>
      <p:grpSp>
        <p:nvGrpSpPr>
          <p:cNvPr id="1422" name="Google Shape;1422;p97"/>
          <p:cNvGrpSpPr/>
          <p:nvPr/>
        </p:nvGrpSpPr>
        <p:grpSpPr>
          <a:xfrm>
            <a:off x="2061964" y="4186992"/>
            <a:ext cx="8064896" cy="1002716"/>
            <a:chOff x="2061964" y="3653434"/>
            <a:chExt cx="8064896" cy="1002716"/>
          </a:xfrm>
        </p:grpSpPr>
        <p:sp>
          <p:nvSpPr>
            <p:cNvPr id="1423" name="Google Shape;1423;p97"/>
            <p:cNvSpPr/>
            <p:nvPr/>
          </p:nvSpPr>
          <p:spPr>
            <a:xfrm>
              <a:off x="2061964" y="3653434"/>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first_name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first_name LIKE 'S%' ;</a:t>
              </a:r>
              <a:endParaRPr sz="1800">
                <a:solidFill>
                  <a:srgbClr val="000000"/>
                </a:solidFill>
                <a:latin typeface="Calibri"/>
                <a:ea typeface="Calibri"/>
                <a:cs typeface="Calibri"/>
                <a:sym typeface="Calibri"/>
              </a:endParaRPr>
            </a:p>
          </p:txBody>
        </p:sp>
        <p:sp>
          <p:nvSpPr>
            <p:cNvPr id="1424" name="Google Shape;1424;p97"/>
            <p:cNvSpPr/>
            <p:nvPr/>
          </p:nvSpPr>
          <p:spPr>
            <a:xfrm>
              <a:off x="4516571" y="4286593"/>
              <a:ext cx="1405731" cy="36955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425" name="Google Shape;1425;p97"/>
          <p:cNvPicPr preferRelativeResize="0"/>
          <p:nvPr/>
        </p:nvPicPr>
        <p:blipFill rotWithShape="1">
          <a:blip r:embed="rId3">
            <a:alphaModFix/>
          </a:blip>
          <a:srcRect/>
          <a:stretch/>
        </p:blipFill>
        <p:spPr>
          <a:xfrm>
            <a:off x="2061975" y="5450046"/>
            <a:ext cx="1651300" cy="751700"/>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9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Combining Wildcard Symbols</a:t>
            </a:r>
            <a:endParaRPr/>
          </a:p>
        </p:txBody>
      </p:sp>
      <p:sp>
        <p:nvSpPr>
          <p:cNvPr id="1432" name="Google Shape;1432;p9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You can combine the two wildcard symbols (</a:t>
            </a:r>
            <a:r>
              <a:rPr lang="en-US">
                <a:latin typeface="Courier New"/>
                <a:ea typeface="Courier New"/>
                <a:cs typeface="Courier New"/>
                <a:sym typeface="Courier New"/>
              </a:rPr>
              <a:t>%</a:t>
            </a:r>
            <a:r>
              <a:rPr lang="en-US"/>
              <a:t>, </a:t>
            </a:r>
            <a:r>
              <a:rPr lang="en-US">
                <a:latin typeface="Courier New"/>
                <a:ea typeface="Courier New"/>
                <a:cs typeface="Courier New"/>
                <a:sym typeface="Courier New"/>
              </a:rPr>
              <a:t>_</a:t>
            </a:r>
            <a:r>
              <a:rPr lang="en-US"/>
              <a:t>) with literal characters for pattern matching:</a:t>
            </a: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232409"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Char char="•"/>
            </a:pPr>
            <a:r>
              <a:rPr lang="en-US"/>
              <a:t>You can use the </a:t>
            </a:r>
            <a:r>
              <a:rPr lang="en-US">
                <a:latin typeface="Courier New"/>
                <a:ea typeface="Courier New"/>
                <a:cs typeface="Courier New"/>
                <a:sym typeface="Courier New"/>
              </a:rPr>
              <a:t>ESCAPE</a:t>
            </a:r>
            <a:r>
              <a:rPr lang="en-US"/>
              <a:t> identifier to search for the actual </a:t>
            </a:r>
            <a:r>
              <a:rPr lang="en-US">
                <a:latin typeface="Courier New"/>
                <a:ea typeface="Courier New"/>
                <a:cs typeface="Courier New"/>
                <a:sym typeface="Courier New"/>
              </a:rPr>
              <a:t>%</a:t>
            </a:r>
            <a:r>
              <a:rPr lang="en-US"/>
              <a:t> and </a:t>
            </a:r>
            <a:r>
              <a:rPr lang="en-US">
                <a:latin typeface="Courier New"/>
                <a:ea typeface="Courier New"/>
                <a:cs typeface="Courier New"/>
                <a:sym typeface="Courier New"/>
              </a:rPr>
              <a:t>_</a:t>
            </a:r>
            <a:r>
              <a:rPr lang="en-US"/>
              <a:t> symbols.</a:t>
            </a:r>
            <a:endParaRPr/>
          </a:p>
          <a:p>
            <a:pPr marL="228600" lvl="0" indent="-25400" algn="l" rtl="0">
              <a:lnSpc>
                <a:spcPct val="90000"/>
              </a:lnSpc>
              <a:spcBef>
                <a:spcPts val="1000"/>
              </a:spcBef>
              <a:spcAft>
                <a:spcPts val="0"/>
              </a:spcAft>
              <a:buClr>
                <a:schemeClr val="dk1"/>
              </a:buClr>
              <a:buSzPts val="3200"/>
              <a:buNone/>
            </a:pPr>
            <a:endParaRPr/>
          </a:p>
        </p:txBody>
      </p:sp>
      <p:grpSp>
        <p:nvGrpSpPr>
          <p:cNvPr id="1433" name="Google Shape;1433;p98"/>
          <p:cNvGrpSpPr/>
          <p:nvPr/>
        </p:nvGrpSpPr>
        <p:grpSpPr>
          <a:xfrm>
            <a:off x="2061964" y="2530484"/>
            <a:ext cx="8064896" cy="995119"/>
            <a:chOff x="2061964" y="2129434"/>
            <a:chExt cx="8064896" cy="995119"/>
          </a:xfrm>
        </p:grpSpPr>
        <p:sp>
          <p:nvSpPr>
            <p:cNvPr id="1434" name="Google Shape;1434;p98"/>
            <p:cNvSpPr/>
            <p:nvPr/>
          </p:nvSpPr>
          <p:spPr>
            <a:xfrm>
              <a:off x="2061964" y="2129434"/>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last_name LIKE '_o%' ;</a:t>
              </a:r>
              <a:endParaRPr sz="1800">
                <a:solidFill>
                  <a:srgbClr val="000000"/>
                </a:solidFill>
                <a:latin typeface="Calibri"/>
                <a:ea typeface="Calibri"/>
                <a:cs typeface="Calibri"/>
                <a:sym typeface="Calibri"/>
              </a:endParaRPr>
            </a:p>
          </p:txBody>
        </p:sp>
        <p:sp>
          <p:nvSpPr>
            <p:cNvPr id="1435" name="Google Shape;1435;p98"/>
            <p:cNvSpPr/>
            <p:nvPr/>
          </p:nvSpPr>
          <p:spPr>
            <a:xfrm>
              <a:off x="4449763" y="2743553"/>
              <a:ext cx="1463675" cy="3810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436" name="Google Shape;1436;p98"/>
          <p:cNvPicPr preferRelativeResize="0"/>
          <p:nvPr/>
        </p:nvPicPr>
        <p:blipFill rotWithShape="1">
          <a:blip r:embed="rId3">
            <a:alphaModFix/>
          </a:blip>
          <a:srcRect/>
          <a:stretch/>
        </p:blipFill>
        <p:spPr>
          <a:xfrm>
            <a:off x="2072725" y="3721150"/>
            <a:ext cx="1466854" cy="947100"/>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9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a:t>
            </a:r>
            <a:r>
              <a:rPr lang="en-US">
                <a:latin typeface="Courier New"/>
                <a:ea typeface="Courier New"/>
                <a:cs typeface="Courier New"/>
                <a:sym typeface="Courier New"/>
              </a:rPr>
              <a:t>NULL</a:t>
            </a:r>
            <a:r>
              <a:rPr lang="en-US"/>
              <a:t> Conditions</a:t>
            </a:r>
            <a:endParaRPr/>
          </a:p>
        </p:txBody>
      </p:sp>
      <p:sp>
        <p:nvSpPr>
          <p:cNvPr id="1443" name="Google Shape;1443;p9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Arial"/>
                <a:ea typeface="Arial"/>
                <a:cs typeface="Arial"/>
                <a:sym typeface="Arial"/>
              </a:rPr>
              <a:t>You can use the </a:t>
            </a:r>
            <a:r>
              <a:rPr lang="en-US">
                <a:latin typeface="Courier New"/>
                <a:ea typeface="Courier New"/>
                <a:cs typeface="Courier New"/>
                <a:sym typeface="Courier New"/>
              </a:rPr>
              <a:t>IS</a:t>
            </a:r>
            <a:r>
              <a:rPr lang="en-US">
                <a:latin typeface="Arial"/>
                <a:ea typeface="Arial"/>
                <a:cs typeface="Arial"/>
                <a:sym typeface="Arial"/>
              </a:rPr>
              <a:t> </a:t>
            </a:r>
            <a:r>
              <a:rPr lang="en-US">
                <a:latin typeface="Courier New"/>
                <a:ea typeface="Courier New"/>
                <a:cs typeface="Courier New"/>
                <a:sym typeface="Courier New"/>
              </a:rPr>
              <a:t>NULL</a:t>
            </a:r>
            <a:r>
              <a:rPr lang="en-US">
                <a:latin typeface="Arial"/>
                <a:ea typeface="Arial"/>
                <a:cs typeface="Arial"/>
                <a:sym typeface="Arial"/>
              </a:rPr>
              <a:t> operator to test for NULL values in a column.</a:t>
            </a:r>
            <a:endParaRPr/>
          </a:p>
          <a:p>
            <a:pPr marL="0" lvl="0" indent="0" algn="l" rtl="0">
              <a:lnSpc>
                <a:spcPct val="90000"/>
              </a:lnSpc>
              <a:spcBef>
                <a:spcPts val="1000"/>
              </a:spcBef>
              <a:spcAft>
                <a:spcPts val="0"/>
              </a:spcAft>
              <a:buClr>
                <a:schemeClr val="dk1"/>
              </a:buClr>
              <a:buSzPts val="3200"/>
              <a:buNone/>
            </a:pPr>
            <a:endParaRPr/>
          </a:p>
        </p:txBody>
      </p:sp>
      <p:grpSp>
        <p:nvGrpSpPr>
          <p:cNvPr id="1444" name="Google Shape;1444;p99"/>
          <p:cNvGrpSpPr/>
          <p:nvPr/>
        </p:nvGrpSpPr>
        <p:grpSpPr>
          <a:xfrm>
            <a:off x="2061964" y="2205634"/>
            <a:ext cx="8064896" cy="1832966"/>
            <a:chOff x="2061964" y="2205634"/>
            <a:chExt cx="8064896" cy="1832966"/>
          </a:xfrm>
        </p:grpSpPr>
        <p:pic>
          <p:nvPicPr>
            <p:cNvPr id="1445" name="Google Shape;1445;p99" descr="C:\salome_official\projects\11gR2\screenshots\les2_14s_a.gif"/>
            <p:cNvPicPr preferRelativeResize="0"/>
            <p:nvPr/>
          </p:nvPicPr>
          <p:blipFill rotWithShape="1">
            <a:blip r:embed="rId3">
              <a:alphaModFix/>
            </a:blip>
            <a:srcRect/>
            <a:stretch/>
          </p:blipFill>
          <p:spPr>
            <a:xfrm>
              <a:off x="2061964" y="3581400"/>
              <a:ext cx="2674938" cy="457200"/>
            </a:xfrm>
            <a:prstGeom prst="rect">
              <a:avLst/>
            </a:prstGeom>
            <a:noFill/>
            <a:ln w="28575" cap="flat" cmpd="sng">
              <a:solidFill>
                <a:srgbClr val="F7941D"/>
              </a:solidFill>
              <a:prstDash val="solid"/>
              <a:miter lim="800000"/>
              <a:headEnd type="none" w="sm" len="sm"/>
              <a:tailEnd type="none" w="sm" len="sm"/>
            </a:ln>
          </p:spPr>
        </p:pic>
        <p:sp>
          <p:nvSpPr>
            <p:cNvPr id="1446" name="Google Shape;1446;p99"/>
            <p:cNvSpPr/>
            <p:nvPr/>
          </p:nvSpPr>
          <p:spPr>
            <a:xfrm>
              <a:off x="2061964" y="2205634"/>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manager_id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manager_id IS NULL ;</a:t>
              </a:r>
              <a:endParaRPr sz="1800">
                <a:solidFill>
                  <a:srgbClr val="000000"/>
                </a:solidFill>
                <a:latin typeface="Calibri"/>
                <a:ea typeface="Calibri"/>
                <a:cs typeface="Calibri"/>
                <a:sym typeface="Calibri"/>
              </a:endParaRPr>
            </a:p>
          </p:txBody>
        </p:sp>
        <p:sp>
          <p:nvSpPr>
            <p:cNvPr id="1447" name="Google Shape;1447;p99"/>
            <p:cNvSpPr/>
            <p:nvPr/>
          </p:nvSpPr>
          <p:spPr>
            <a:xfrm>
              <a:off x="3000376" y="2877343"/>
              <a:ext cx="2936875" cy="32967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0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200" dirty="0"/>
              <a:t>Defining </a:t>
            </a:r>
            <a:r>
              <a:rPr lang="en-US" sz="5200" dirty="0" smtClean="0"/>
              <a:t>Conditions </a:t>
            </a:r>
            <a:r>
              <a:rPr lang="en-US" sz="5200" dirty="0"/>
              <a:t>Using </a:t>
            </a:r>
            <a:r>
              <a:rPr lang="en-US" sz="5200" dirty="0" smtClean="0"/>
              <a:t>Logical OPS</a:t>
            </a:r>
            <a:endParaRPr sz="5200" dirty="0"/>
          </a:p>
        </p:txBody>
      </p:sp>
      <p:sp>
        <p:nvSpPr>
          <p:cNvPr id="1457" name="Google Shape;1457;p10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t>You can use the logical operators to filter the result set based on more than one condition or invert the result set.</a:t>
            </a:r>
            <a:endParaRPr/>
          </a:p>
          <a:p>
            <a:pPr marL="0" lvl="0" indent="10582" algn="l" rtl="0">
              <a:lnSpc>
                <a:spcPct val="90000"/>
              </a:lnSpc>
              <a:spcBef>
                <a:spcPts val="900"/>
              </a:spcBef>
              <a:spcAft>
                <a:spcPts val="0"/>
              </a:spcAft>
              <a:buClr>
                <a:schemeClr val="dk1"/>
              </a:buClr>
              <a:buSzPts val="3200"/>
              <a:buNone/>
            </a:pPr>
            <a:endParaRPr/>
          </a:p>
          <a:p>
            <a:pPr marL="0" lvl="0" indent="0" algn="l" rtl="0">
              <a:lnSpc>
                <a:spcPct val="90000"/>
              </a:lnSpc>
              <a:spcBef>
                <a:spcPts val="1000"/>
              </a:spcBef>
              <a:spcAft>
                <a:spcPts val="0"/>
              </a:spcAft>
              <a:buClr>
                <a:schemeClr val="dk1"/>
              </a:buClr>
              <a:buSzPts val="3200"/>
              <a:buNone/>
            </a:pPr>
            <a:endParaRPr/>
          </a:p>
        </p:txBody>
      </p:sp>
      <p:graphicFrame>
        <p:nvGraphicFramePr>
          <p:cNvPr id="1458" name="Google Shape;1458;p100"/>
          <p:cNvGraphicFramePr/>
          <p:nvPr/>
        </p:nvGraphicFramePr>
        <p:xfrm>
          <a:off x="3587833" y="2915921"/>
          <a:ext cx="5334000" cy="2245350"/>
        </p:xfrm>
        <a:graphic>
          <a:graphicData uri="http://schemas.openxmlformats.org/drawingml/2006/table">
            <a:tbl>
              <a:tblPr>
                <a:noFill/>
                <a:tableStyleId>{77D58EAA-9CED-4EE4-974C-EA1757586352}</a:tableStyleId>
              </a:tblPr>
              <a:tblGrid>
                <a:gridCol w="12192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399775">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Operator</a:t>
                      </a:r>
                      <a:endParaRPr sz="2400" u="none" strike="noStrike" cap="none">
                        <a:solidFill>
                          <a:schemeClr val="dk1"/>
                        </a:solidFill>
                      </a:endParaRPr>
                    </a:p>
                  </a:txBody>
                  <a:tcPr marL="91450" marR="91450" marT="45725" marB="45725"/>
                </a:tc>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Meaning</a:t>
                      </a:r>
                      <a:endParaRPr sz="2400" u="none" strike="noStrike" cap="none">
                        <a:solidFill>
                          <a:schemeClr val="dk1"/>
                        </a:solidFill>
                      </a:endParaRPr>
                    </a:p>
                  </a:txBody>
                  <a:tcPr marL="91450" marR="91450" marT="45725" marB="45725"/>
                </a:tc>
                <a:extLst>
                  <a:ext uri="{0D108BD9-81ED-4DB2-BD59-A6C34878D82A}">
                    <a16:rowId xmlns:a16="http://schemas.microsoft.com/office/drawing/2014/main" xmlns="" val="10000"/>
                  </a:ext>
                </a:extLst>
              </a:tr>
              <a:tr h="706475">
                <a:tc>
                  <a:txBody>
                    <a:bodyPr/>
                    <a:lstStyle/>
                    <a:p>
                      <a:pPr marL="0" marR="0" lvl="0" indent="0" algn="l" rtl="0">
                        <a:spcBef>
                          <a:spcPts val="0"/>
                        </a:spcBef>
                        <a:spcAft>
                          <a:spcPts val="0"/>
                        </a:spcAft>
                        <a:buClr>
                          <a:schemeClr val="dk1"/>
                        </a:buClr>
                        <a:buSzPts val="1600"/>
                        <a:buFont typeface="Courier New"/>
                        <a:buNone/>
                      </a:pPr>
                      <a:r>
                        <a:rPr lang="en-US" sz="1600" b="1" u="none" strike="noStrike" cap="none">
                          <a:solidFill>
                            <a:schemeClr val="dk1"/>
                          </a:solidFill>
                          <a:latin typeface="Courier New"/>
                          <a:ea typeface="Courier New"/>
                          <a:cs typeface="Courier New"/>
                          <a:sym typeface="Courier New"/>
                        </a:rPr>
                        <a:t>AND</a:t>
                      </a:r>
                      <a:endParaRPr sz="2400" u="none" strike="noStrike" cap="none">
                        <a:solidFill>
                          <a:schemeClr val="dk1"/>
                        </a:solidFill>
                      </a:endParaRPr>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5F5F5F"/>
                        </a:buClr>
                        <a:buSzPts val="1600"/>
                        <a:buFont typeface="Arial"/>
                        <a:buNone/>
                      </a:pPr>
                      <a:r>
                        <a:rPr lang="en-US" sz="1600" u="none" strike="noStrike" cap="none">
                          <a:solidFill>
                            <a:srgbClr val="5F5F5F"/>
                          </a:solidFill>
                        </a:rPr>
                        <a:t>Returns </a:t>
                      </a:r>
                      <a:r>
                        <a:rPr lang="en-US" sz="1600" u="none" strike="noStrike" cap="none">
                          <a:solidFill>
                            <a:srgbClr val="5F5F5F"/>
                          </a:solidFill>
                          <a:latin typeface="Courier New"/>
                          <a:ea typeface="Courier New"/>
                          <a:cs typeface="Courier New"/>
                          <a:sym typeface="Courier New"/>
                        </a:rPr>
                        <a:t>TRUE</a:t>
                      </a:r>
                      <a:r>
                        <a:rPr lang="en-US" sz="1600" u="none" strike="noStrike" cap="none">
                          <a:solidFill>
                            <a:srgbClr val="5F5F5F"/>
                          </a:solidFill>
                        </a:rPr>
                        <a:t> if </a:t>
                      </a:r>
                      <a:r>
                        <a:rPr lang="en-US" sz="1600" i="1" u="none" strike="noStrike" cap="none">
                          <a:solidFill>
                            <a:srgbClr val="5F5F5F"/>
                          </a:solidFill>
                        </a:rPr>
                        <a:t>both </a:t>
                      </a:r>
                      <a:r>
                        <a:rPr lang="en-US" sz="1600" u="none" strike="noStrike" cap="none">
                          <a:solidFill>
                            <a:srgbClr val="5F5F5F"/>
                          </a:solidFill>
                        </a:rPr>
                        <a:t>component conditions are true</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739325">
                <a:tc>
                  <a:txBody>
                    <a:bodyPr/>
                    <a:lstStyle/>
                    <a:p>
                      <a:pPr marL="0" marR="0" lvl="0" indent="0" algn="l" rtl="0">
                        <a:spcBef>
                          <a:spcPts val="0"/>
                        </a:spcBef>
                        <a:spcAft>
                          <a:spcPts val="0"/>
                        </a:spcAft>
                        <a:buClr>
                          <a:schemeClr val="dk1"/>
                        </a:buClr>
                        <a:buSzPts val="1600"/>
                        <a:buFont typeface="Courier New"/>
                        <a:buNone/>
                      </a:pPr>
                      <a:r>
                        <a:rPr lang="en-US" sz="1600" b="1" u="none" strike="noStrike" cap="none">
                          <a:latin typeface="Courier New"/>
                          <a:ea typeface="Courier New"/>
                          <a:cs typeface="Courier New"/>
                          <a:sym typeface="Courier New"/>
                        </a:rPr>
                        <a:t>OR</a:t>
                      </a:r>
                      <a:endParaRPr sz="240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rgbClr val="5F5F5F"/>
                        </a:buClr>
                        <a:buSzPts val="1600"/>
                        <a:buFont typeface="Arial"/>
                        <a:buNone/>
                      </a:pPr>
                      <a:r>
                        <a:rPr lang="en-US" sz="1600" u="none" strike="noStrike" cap="none">
                          <a:solidFill>
                            <a:srgbClr val="5F5F5F"/>
                          </a:solidFill>
                        </a:rPr>
                        <a:t>Returns </a:t>
                      </a:r>
                      <a:r>
                        <a:rPr lang="en-US" sz="1600" u="none" strike="noStrike" cap="none">
                          <a:solidFill>
                            <a:srgbClr val="5F5F5F"/>
                          </a:solidFill>
                          <a:latin typeface="Courier New"/>
                          <a:ea typeface="Courier New"/>
                          <a:cs typeface="Courier New"/>
                          <a:sym typeface="Courier New"/>
                        </a:rPr>
                        <a:t>TRUE</a:t>
                      </a:r>
                      <a:r>
                        <a:rPr lang="en-US" sz="1600" u="none" strike="noStrike" cap="none">
                          <a:solidFill>
                            <a:srgbClr val="5F5F5F"/>
                          </a:solidFill>
                        </a:rPr>
                        <a:t> if </a:t>
                      </a:r>
                      <a:r>
                        <a:rPr lang="en-US" sz="1600" i="1" u="none" strike="noStrike" cap="none">
                          <a:solidFill>
                            <a:srgbClr val="5F5F5F"/>
                          </a:solidFill>
                        </a:rPr>
                        <a:t>either </a:t>
                      </a:r>
                      <a:r>
                        <a:rPr lang="en-US" sz="1600" u="none" strike="noStrike" cap="none">
                          <a:solidFill>
                            <a:srgbClr val="5F5F5F"/>
                          </a:solidFill>
                        </a:rPr>
                        <a:t>component condition is true</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99775">
                <a:tc>
                  <a:txBody>
                    <a:bodyPr/>
                    <a:lstStyle/>
                    <a:p>
                      <a:pPr marL="0" marR="0" lvl="0" indent="0" algn="l" rtl="0">
                        <a:spcBef>
                          <a:spcPts val="0"/>
                        </a:spcBef>
                        <a:spcAft>
                          <a:spcPts val="0"/>
                        </a:spcAft>
                        <a:buClr>
                          <a:schemeClr val="dk1"/>
                        </a:buClr>
                        <a:buSzPts val="1600"/>
                        <a:buFont typeface="Courier New"/>
                        <a:buNone/>
                      </a:pPr>
                      <a:r>
                        <a:rPr lang="en-US" sz="1600" b="1" u="none" strike="noStrike" cap="none">
                          <a:latin typeface="Courier New"/>
                          <a:ea typeface="Courier New"/>
                          <a:cs typeface="Courier New"/>
                          <a:sym typeface="Courier New"/>
                        </a:rPr>
                        <a:t>NOT</a:t>
                      </a:r>
                      <a:endParaRPr sz="240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rgbClr val="5F5F5F"/>
                        </a:buClr>
                        <a:buSzPts val="1600"/>
                        <a:buFont typeface="Arial"/>
                        <a:buNone/>
                      </a:pPr>
                      <a:r>
                        <a:rPr lang="en-US" sz="1600" u="none" strike="noStrike" cap="none">
                          <a:solidFill>
                            <a:srgbClr val="5F5F5F"/>
                          </a:solidFill>
                        </a:rPr>
                        <a:t>Returns </a:t>
                      </a:r>
                      <a:r>
                        <a:rPr lang="en-US" sz="1600" u="none" strike="noStrike" cap="none">
                          <a:solidFill>
                            <a:srgbClr val="5F5F5F"/>
                          </a:solidFill>
                          <a:latin typeface="Courier New"/>
                          <a:ea typeface="Courier New"/>
                          <a:cs typeface="Courier New"/>
                          <a:sym typeface="Courier New"/>
                        </a:rPr>
                        <a:t>TRUE</a:t>
                      </a:r>
                      <a:r>
                        <a:rPr lang="en-US" sz="1600" u="none" strike="noStrike" cap="none">
                          <a:solidFill>
                            <a:srgbClr val="5F5F5F"/>
                          </a:solidFill>
                        </a:rPr>
                        <a:t> if the condition is false</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01"/>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AND</a:t>
            </a:r>
            <a:r>
              <a:rPr lang="en-US"/>
              <a:t> Operator</a:t>
            </a:r>
            <a:endParaRPr/>
          </a:p>
        </p:txBody>
      </p:sp>
      <p:sp>
        <p:nvSpPr>
          <p:cNvPr id="1465" name="Google Shape;1465;p10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Courier New"/>
                <a:ea typeface="Courier New"/>
                <a:cs typeface="Courier New"/>
                <a:sym typeface="Courier New"/>
              </a:rPr>
              <a:t>AND</a:t>
            </a:r>
            <a:r>
              <a:rPr lang="en-US">
                <a:latin typeface="Arial"/>
                <a:ea typeface="Arial"/>
                <a:cs typeface="Arial"/>
                <a:sym typeface="Arial"/>
              </a:rPr>
              <a:t> requires both the component conditions to be true:</a:t>
            </a:r>
            <a:endParaRPr/>
          </a:p>
          <a:p>
            <a:pPr marL="0" lvl="0" indent="0" algn="l" rtl="0">
              <a:lnSpc>
                <a:spcPct val="90000"/>
              </a:lnSpc>
              <a:spcBef>
                <a:spcPts val="1000"/>
              </a:spcBef>
              <a:spcAft>
                <a:spcPts val="0"/>
              </a:spcAft>
              <a:buClr>
                <a:schemeClr val="dk1"/>
              </a:buClr>
              <a:buSzPts val="3200"/>
              <a:buNone/>
            </a:pPr>
            <a:endParaRPr/>
          </a:p>
        </p:txBody>
      </p:sp>
      <p:grpSp>
        <p:nvGrpSpPr>
          <p:cNvPr id="1466" name="Google Shape;1466;p101"/>
          <p:cNvGrpSpPr/>
          <p:nvPr/>
        </p:nvGrpSpPr>
        <p:grpSpPr>
          <a:xfrm>
            <a:off x="2061964" y="1981201"/>
            <a:ext cx="8064896" cy="1293197"/>
            <a:chOff x="1966559" y="1981201"/>
            <a:chExt cx="8064896" cy="1293197"/>
          </a:xfrm>
        </p:grpSpPr>
        <p:sp>
          <p:nvSpPr>
            <p:cNvPr id="1467" name="Google Shape;1467;p101"/>
            <p:cNvSpPr/>
            <p:nvPr/>
          </p:nvSpPr>
          <p:spPr>
            <a:xfrm>
              <a:off x="1966559" y="1981201"/>
              <a:ext cx="8064896"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job_id,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salary &gt;= 10000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AND    job_id LIKE '%MAN%' ;</a:t>
              </a:r>
              <a:endParaRPr sz="1800">
                <a:solidFill>
                  <a:srgbClr val="000000"/>
                </a:solidFill>
                <a:latin typeface="Calibri"/>
                <a:ea typeface="Calibri"/>
                <a:cs typeface="Calibri"/>
                <a:sym typeface="Calibri"/>
              </a:endParaRPr>
            </a:p>
          </p:txBody>
        </p:sp>
        <p:sp>
          <p:nvSpPr>
            <p:cNvPr id="1468" name="Google Shape;1468;p101"/>
            <p:cNvSpPr/>
            <p:nvPr/>
          </p:nvSpPr>
          <p:spPr>
            <a:xfrm>
              <a:off x="2833688" y="2660513"/>
              <a:ext cx="3228975" cy="608994"/>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469" name="Google Shape;1469;p101"/>
          <p:cNvPicPr preferRelativeResize="0"/>
          <p:nvPr/>
        </p:nvPicPr>
        <p:blipFill rotWithShape="1">
          <a:blip r:embed="rId3">
            <a:alphaModFix/>
          </a:blip>
          <a:srcRect/>
          <a:stretch/>
        </p:blipFill>
        <p:spPr>
          <a:xfrm>
            <a:off x="3683000" y="3640404"/>
            <a:ext cx="4822825" cy="1654752"/>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0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OR</a:t>
            </a:r>
            <a:r>
              <a:rPr lang="en-US"/>
              <a:t> Operator</a:t>
            </a:r>
            <a:endParaRPr/>
          </a:p>
        </p:txBody>
      </p:sp>
      <p:sp>
        <p:nvSpPr>
          <p:cNvPr id="1476" name="Google Shape;1476;p10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Courier New"/>
                <a:ea typeface="Courier New"/>
                <a:cs typeface="Courier New"/>
                <a:sym typeface="Courier New"/>
              </a:rPr>
              <a:t>OR</a:t>
            </a:r>
            <a:r>
              <a:rPr lang="en-US">
                <a:latin typeface="Arial"/>
                <a:ea typeface="Arial"/>
                <a:cs typeface="Arial"/>
                <a:sym typeface="Arial"/>
              </a:rPr>
              <a:t> requires either component condition to be true:</a:t>
            </a:r>
            <a:endParaRPr/>
          </a:p>
          <a:p>
            <a:pPr marL="0" lvl="0" indent="0" algn="l" rtl="0">
              <a:lnSpc>
                <a:spcPct val="90000"/>
              </a:lnSpc>
              <a:spcBef>
                <a:spcPts val="1000"/>
              </a:spcBef>
              <a:spcAft>
                <a:spcPts val="0"/>
              </a:spcAft>
              <a:buClr>
                <a:schemeClr val="dk1"/>
              </a:buClr>
              <a:buSzPts val="3200"/>
              <a:buNone/>
            </a:pPr>
            <a:endParaRPr/>
          </a:p>
        </p:txBody>
      </p:sp>
      <p:grpSp>
        <p:nvGrpSpPr>
          <p:cNvPr id="1477" name="Google Shape;1477;p102"/>
          <p:cNvGrpSpPr/>
          <p:nvPr/>
        </p:nvGrpSpPr>
        <p:grpSpPr>
          <a:xfrm>
            <a:off x="2061964" y="1981201"/>
            <a:ext cx="8064896" cy="1296580"/>
            <a:chOff x="1966559" y="1981201"/>
            <a:chExt cx="8064896" cy="1296580"/>
          </a:xfrm>
        </p:grpSpPr>
        <p:sp>
          <p:nvSpPr>
            <p:cNvPr id="1478" name="Google Shape;1478;p102"/>
            <p:cNvSpPr/>
            <p:nvPr/>
          </p:nvSpPr>
          <p:spPr>
            <a:xfrm>
              <a:off x="1966559" y="1981201"/>
              <a:ext cx="8064896"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job_id, salary</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salary &gt;= 10000</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     job_id LIKE '%MAN%' ;</a:t>
              </a:r>
              <a:endParaRPr sz="1800" b="1">
                <a:solidFill>
                  <a:srgbClr val="474747"/>
                </a:solidFill>
                <a:latin typeface="Courier New"/>
                <a:ea typeface="Courier New"/>
                <a:cs typeface="Courier New"/>
                <a:sym typeface="Courier New"/>
              </a:endParaRPr>
            </a:p>
          </p:txBody>
        </p:sp>
        <p:sp>
          <p:nvSpPr>
            <p:cNvPr id="1479" name="Google Shape;1479;p102"/>
            <p:cNvSpPr/>
            <p:nvPr/>
          </p:nvSpPr>
          <p:spPr>
            <a:xfrm>
              <a:off x="2833688" y="2674817"/>
              <a:ext cx="3228975" cy="602964"/>
            </a:xfrm>
            <a:prstGeom prst="rect">
              <a:avLst/>
            </a:prstGeom>
            <a:no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endParaRPr sz="1800" b="1">
                <a:solidFill>
                  <a:srgbClr val="474747"/>
                </a:solidFill>
                <a:latin typeface="Courier New"/>
                <a:ea typeface="Courier New"/>
                <a:cs typeface="Courier New"/>
                <a:sym typeface="Courier New"/>
              </a:endParaRPr>
            </a:p>
          </p:txBody>
        </p:sp>
      </p:grpSp>
      <p:pic>
        <p:nvPicPr>
          <p:cNvPr id="1480" name="Google Shape;1480;p102"/>
          <p:cNvPicPr preferRelativeResize="0"/>
          <p:nvPr/>
        </p:nvPicPr>
        <p:blipFill rotWithShape="1">
          <a:blip r:embed="rId3">
            <a:alphaModFix/>
          </a:blip>
          <a:srcRect/>
          <a:stretch/>
        </p:blipFill>
        <p:spPr>
          <a:xfrm>
            <a:off x="4036225" y="3630375"/>
            <a:ext cx="3897757" cy="2033600"/>
          </a:xfrm>
          <a:prstGeom prst="rect">
            <a:avLst/>
          </a:prstGeom>
          <a:noFill/>
          <a:ln w="28575" cap="flat" cmpd="sng">
            <a:solidFill>
              <a:srgbClr val="F7941D"/>
            </a:solidFill>
            <a:prstDash val="solid"/>
            <a:miter lim="8000"/>
            <a:headEnd type="none" w="sm" len="sm"/>
            <a:tailEnd type="none" w="sm" len="sm"/>
          </a:ln>
        </p:spPr>
      </p:pic>
      <p:sp>
        <p:nvSpPr>
          <p:cNvPr id="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NOT</a:t>
            </a:r>
            <a:r>
              <a:rPr lang="en-US"/>
              <a:t> Operator</a:t>
            </a:r>
            <a:endParaRPr/>
          </a:p>
        </p:txBody>
      </p:sp>
      <p:sp>
        <p:nvSpPr>
          <p:cNvPr id="1487" name="Google Shape;1487;p10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a:latin typeface="Courier New"/>
                <a:ea typeface="Courier New"/>
                <a:cs typeface="Courier New"/>
                <a:sym typeface="Courier New"/>
              </a:rPr>
              <a:t>NOT</a:t>
            </a:r>
            <a:r>
              <a:rPr lang="en-US"/>
              <a:t> is used to negate a condition:</a:t>
            </a:r>
            <a:endParaRPr/>
          </a:p>
          <a:p>
            <a:pPr marL="0" lvl="0" indent="0" algn="l" rtl="0">
              <a:lnSpc>
                <a:spcPct val="90000"/>
              </a:lnSpc>
              <a:spcBef>
                <a:spcPts val="1000"/>
              </a:spcBef>
              <a:spcAft>
                <a:spcPts val="0"/>
              </a:spcAft>
              <a:buClr>
                <a:schemeClr val="dk1"/>
              </a:buClr>
              <a:buSzPts val="3200"/>
              <a:buNone/>
            </a:pPr>
            <a:endParaRPr/>
          </a:p>
        </p:txBody>
      </p:sp>
      <p:grpSp>
        <p:nvGrpSpPr>
          <p:cNvPr id="1488" name="Google Shape;1488;p103"/>
          <p:cNvGrpSpPr/>
          <p:nvPr/>
        </p:nvGrpSpPr>
        <p:grpSpPr>
          <a:xfrm>
            <a:off x="2061964" y="2049798"/>
            <a:ext cx="8064896" cy="1293197"/>
            <a:chOff x="1966559" y="1524001"/>
            <a:chExt cx="8064896" cy="1293197"/>
          </a:xfrm>
        </p:grpSpPr>
        <p:sp>
          <p:nvSpPr>
            <p:cNvPr id="1489" name="Google Shape;1489;p103"/>
            <p:cNvSpPr/>
            <p:nvPr/>
          </p:nvSpPr>
          <p:spPr>
            <a:xfrm>
              <a:off x="1966559" y="1524001"/>
              <a:ext cx="8064896" cy="129319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job_id</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job_id </a:t>
              </a:r>
              <a:endParaRPr sz="1800" b="1">
                <a:solidFill>
                  <a:srgbClr val="474747"/>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NOT IN ('IT_PROG', 'ST_CLERK', 'SA_REP') ;</a:t>
              </a:r>
              <a:endParaRPr sz="1800" b="1">
                <a:solidFill>
                  <a:srgbClr val="474747"/>
                </a:solidFill>
                <a:latin typeface="Courier New"/>
                <a:ea typeface="Courier New"/>
                <a:cs typeface="Courier New"/>
                <a:sym typeface="Courier New"/>
              </a:endParaRPr>
            </a:p>
          </p:txBody>
        </p:sp>
        <p:sp>
          <p:nvSpPr>
            <p:cNvPr id="1490" name="Google Shape;1490;p103"/>
            <p:cNvSpPr/>
            <p:nvPr/>
          </p:nvSpPr>
          <p:spPr>
            <a:xfrm>
              <a:off x="2992437" y="2190031"/>
              <a:ext cx="5524500" cy="625681"/>
            </a:xfrm>
            <a:prstGeom prst="rect">
              <a:avLst/>
            </a:prstGeom>
            <a:no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endParaRPr sz="1800" b="1">
                <a:solidFill>
                  <a:srgbClr val="474747"/>
                </a:solidFill>
                <a:latin typeface="Courier New"/>
                <a:ea typeface="Courier New"/>
                <a:cs typeface="Courier New"/>
                <a:sym typeface="Courier New"/>
              </a:endParaRPr>
            </a:p>
          </p:txBody>
        </p:sp>
      </p:grpSp>
      <p:sp>
        <p:nvSpPr>
          <p:cNvPr id="1491" name="Google Shape;1491;p103"/>
          <p:cNvSpPr txBox="1"/>
          <p:nvPr/>
        </p:nvSpPr>
        <p:spPr>
          <a:xfrm>
            <a:off x="1989137" y="1295399"/>
            <a:ext cx="8210550" cy="363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a:solidFill>
                <a:srgbClr val="5F5F5F"/>
              </a:solidFill>
              <a:latin typeface="Arial"/>
              <a:ea typeface="Arial"/>
              <a:cs typeface="Arial"/>
              <a:sym typeface="Arial"/>
            </a:endParaRPr>
          </a:p>
        </p:txBody>
      </p:sp>
      <p:pic>
        <p:nvPicPr>
          <p:cNvPr id="1492" name="Google Shape;1492;p103"/>
          <p:cNvPicPr preferRelativeResize="0"/>
          <p:nvPr/>
        </p:nvPicPr>
        <p:blipFill rotWithShape="1">
          <a:blip r:embed="rId3">
            <a:alphaModFix/>
          </a:blip>
          <a:srcRect/>
          <a:stretch/>
        </p:blipFill>
        <p:spPr>
          <a:xfrm>
            <a:off x="4724400" y="3723999"/>
            <a:ext cx="2495021" cy="2409825"/>
          </a:xfrm>
          <a:prstGeom prst="rect">
            <a:avLst/>
          </a:prstGeom>
          <a:noFill/>
          <a:ln w="28575" cap="flat" cmpd="sng">
            <a:solidFill>
              <a:srgbClr val="F7941D"/>
            </a:solidFill>
            <a:prstDash val="solid"/>
            <a:miter lim="8000"/>
            <a:headEnd type="none" w="sm" len="sm"/>
            <a:tailEnd type="none" w="sm" len="sm"/>
          </a:ln>
        </p:spPr>
      </p:pic>
      <p:sp>
        <p:nvSpPr>
          <p:cNvPr id="9"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4"/>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498" name="Google Shape;1498;p104"/>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Limiting rows with:</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a:t>
            </a:r>
            <a:r>
              <a:rPr lang="en-US" dirty="0">
                <a:solidFill>
                  <a:schemeClr val="tx1"/>
                </a:solidFill>
                <a:latin typeface="Courier New"/>
                <a:ea typeface="Courier New"/>
                <a:cs typeface="Courier New"/>
                <a:sym typeface="Courier New"/>
              </a:rPr>
              <a:t>WHERE</a:t>
            </a:r>
            <a:r>
              <a:rPr lang="en-US" dirty="0">
                <a:solidFill>
                  <a:schemeClr val="tx1"/>
                </a:solidFill>
              </a:rPr>
              <a:t> clause</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comparison conditions using </a:t>
            </a:r>
            <a:r>
              <a:rPr lang="en-US" dirty="0">
                <a:solidFill>
                  <a:schemeClr val="tx1"/>
                </a:solidFill>
                <a:latin typeface="Courier New"/>
                <a:ea typeface="Courier New"/>
                <a:cs typeface="Courier New"/>
                <a:sym typeface="Courier New"/>
              </a:rPr>
              <a:t>=</a:t>
            </a:r>
            <a:r>
              <a:rPr lang="en-US" dirty="0">
                <a:solidFill>
                  <a:schemeClr val="tx1"/>
                </a:solidFill>
              </a:rPr>
              <a:t>, </a:t>
            </a:r>
            <a:r>
              <a:rPr lang="en-US" dirty="0">
                <a:solidFill>
                  <a:schemeClr val="tx1"/>
                </a:solidFill>
                <a:latin typeface="Courier New"/>
                <a:ea typeface="Courier New"/>
                <a:cs typeface="Courier New"/>
                <a:sym typeface="Courier New"/>
              </a:rPr>
              <a:t>&lt;=</a:t>
            </a:r>
            <a:r>
              <a:rPr lang="en-US" dirty="0">
                <a:solidFill>
                  <a:schemeClr val="tx1"/>
                </a:solidFill>
              </a:rPr>
              <a:t>, </a:t>
            </a:r>
            <a:r>
              <a:rPr lang="en-US" dirty="0">
                <a:solidFill>
                  <a:schemeClr val="tx1"/>
                </a:solidFill>
                <a:latin typeface="Courier New"/>
                <a:ea typeface="Courier New"/>
                <a:cs typeface="Courier New"/>
                <a:sym typeface="Courier New"/>
              </a:rPr>
              <a:t>BETWEEN</a:t>
            </a:r>
            <a:r>
              <a:rPr lang="en-US" dirty="0">
                <a:solidFill>
                  <a:schemeClr val="tx1"/>
                </a:solidFill>
              </a:rPr>
              <a:t>, </a:t>
            </a:r>
            <a:r>
              <a:rPr lang="en-US" dirty="0">
                <a:solidFill>
                  <a:schemeClr val="tx1"/>
                </a:solidFill>
                <a:latin typeface="Courier New"/>
                <a:ea typeface="Courier New"/>
                <a:cs typeface="Courier New"/>
                <a:sym typeface="Courier New"/>
              </a:rPr>
              <a:t>IN</a:t>
            </a:r>
            <a:r>
              <a:rPr lang="en-US" dirty="0">
                <a:solidFill>
                  <a:schemeClr val="tx1"/>
                </a:solidFill>
              </a:rPr>
              <a:t>, </a:t>
            </a:r>
            <a:r>
              <a:rPr lang="en-US" dirty="0">
                <a:solidFill>
                  <a:schemeClr val="tx1"/>
                </a:solidFill>
                <a:latin typeface="Courier New"/>
                <a:ea typeface="Courier New"/>
                <a:cs typeface="Courier New"/>
                <a:sym typeface="Courier New"/>
              </a:rPr>
              <a:t>LIKE</a:t>
            </a:r>
            <a:r>
              <a:rPr lang="en-US" dirty="0">
                <a:solidFill>
                  <a:schemeClr val="tx1"/>
                </a:solidFill>
              </a:rPr>
              <a:t>, and </a:t>
            </a:r>
            <a:r>
              <a:rPr lang="en-US" dirty="0">
                <a:solidFill>
                  <a:schemeClr val="tx1"/>
                </a:solidFill>
                <a:latin typeface="Courier New"/>
                <a:ea typeface="Courier New"/>
                <a:cs typeface="Courier New"/>
                <a:sym typeface="Courier New"/>
              </a:rPr>
              <a:t>NULL</a:t>
            </a:r>
            <a:r>
              <a:rPr lang="en-US" dirty="0">
                <a:solidFill>
                  <a:schemeClr val="tx1"/>
                </a:solidFill>
              </a:rPr>
              <a:t> operators</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Logical conditions using </a:t>
            </a:r>
            <a:r>
              <a:rPr lang="en-US" dirty="0">
                <a:solidFill>
                  <a:schemeClr val="tx1"/>
                </a:solidFill>
                <a:latin typeface="Courier New"/>
                <a:ea typeface="Courier New"/>
                <a:cs typeface="Courier New"/>
                <a:sym typeface="Courier New"/>
              </a:rPr>
              <a:t>AND</a:t>
            </a:r>
            <a:r>
              <a:rPr lang="en-US" dirty="0">
                <a:solidFill>
                  <a:schemeClr val="tx1"/>
                </a:solidFill>
              </a:rPr>
              <a:t>, </a:t>
            </a:r>
            <a:r>
              <a:rPr lang="en-US" dirty="0">
                <a:solidFill>
                  <a:schemeClr val="tx1"/>
                </a:solidFill>
                <a:latin typeface="Courier New"/>
                <a:ea typeface="Courier New"/>
                <a:cs typeface="Courier New"/>
                <a:sym typeface="Courier New"/>
              </a:rPr>
              <a:t>OR</a:t>
            </a:r>
            <a:r>
              <a:rPr lang="en-US" dirty="0">
                <a:solidFill>
                  <a:schemeClr val="tx1"/>
                </a:solidFill>
              </a:rPr>
              <a:t>, and </a:t>
            </a:r>
            <a:r>
              <a:rPr lang="en-US" dirty="0">
                <a:solidFill>
                  <a:schemeClr val="tx1"/>
                </a:solidFill>
                <a:latin typeface="Courier New"/>
                <a:ea typeface="Courier New"/>
                <a:cs typeface="Courier New"/>
                <a:sym typeface="Courier New"/>
              </a:rPr>
              <a:t>NOT</a:t>
            </a:r>
            <a:r>
              <a:rPr lang="en-US" dirty="0">
                <a:solidFill>
                  <a:schemeClr val="tx1"/>
                </a:solidFill>
              </a:rPr>
              <a:t> operators</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Rules of precedence for operators in an expression</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Sorting rows using the </a:t>
            </a:r>
            <a:r>
              <a:rPr lang="en-US" dirty="0">
                <a:solidFill>
                  <a:schemeClr val="tx1"/>
                </a:solidFill>
                <a:latin typeface="Courier New"/>
                <a:ea typeface="Courier New"/>
                <a:cs typeface="Courier New"/>
                <a:sym typeface="Courier New"/>
              </a:rPr>
              <a:t>ORDER BY</a:t>
            </a:r>
            <a:r>
              <a:rPr lang="en-US" dirty="0">
                <a:solidFill>
                  <a:schemeClr val="tx1"/>
                </a:solidFill>
              </a:rPr>
              <a:t> clause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SQL row limiting clause in a query</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Substitution variables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DEFINE</a:t>
            </a:r>
            <a:r>
              <a:rPr lang="en-US" dirty="0">
                <a:solidFill>
                  <a:schemeClr val="tx1"/>
                </a:solidFill>
              </a:rPr>
              <a:t> and </a:t>
            </a:r>
            <a:r>
              <a:rPr lang="en-US" dirty="0">
                <a:solidFill>
                  <a:schemeClr val="tx1"/>
                </a:solidFill>
                <a:latin typeface="Courier New"/>
                <a:ea typeface="Courier New"/>
                <a:cs typeface="Courier New"/>
                <a:sym typeface="Courier New"/>
              </a:rPr>
              <a:t>VERIFY</a:t>
            </a:r>
            <a:r>
              <a:rPr lang="en-US" dirty="0">
                <a:solidFill>
                  <a:schemeClr val="tx1"/>
                </a:solidFill>
              </a:rPr>
              <a:t> commands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89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p:nvPr/>
        </p:nvSpPr>
        <p:spPr>
          <a:xfrm>
            <a:off x="3447462" y="3379875"/>
            <a:ext cx="8305800" cy="2518729"/>
          </a:xfrm>
          <a:prstGeom prst="roundRect">
            <a:avLst>
              <a:gd name="adj" fmla="val 9260"/>
            </a:avLst>
          </a:prstGeom>
          <a:gradFill>
            <a:gsLst>
              <a:gs pos="0">
                <a:srgbClr val="B7B7BA"/>
              </a:gs>
              <a:gs pos="50000">
                <a:srgbClr val="D1D3D4"/>
              </a:gs>
              <a:gs pos="100000">
                <a:srgbClr val="E9E9E9"/>
              </a:gs>
            </a:gsLst>
            <a:lin ang="108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14" name="Google Shape;214;p22"/>
          <p:cNvSpPr/>
          <p:nvPr/>
        </p:nvSpPr>
        <p:spPr>
          <a:xfrm>
            <a:off x="4548427" y="3734970"/>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15" name="Google Shape;215;p22"/>
          <p:cNvSpPr/>
          <p:nvPr/>
        </p:nvSpPr>
        <p:spPr>
          <a:xfrm>
            <a:off x="4548427" y="4759851"/>
            <a:ext cx="5713476" cy="831273"/>
          </a:xfrm>
          <a:prstGeom prst="roundRect">
            <a:avLst>
              <a:gd name="adj" fmla="val 28911"/>
            </a:avLst>
          </a:pr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16" name="Google Shape;216;p22"/>
          <p:cNvSpPr txBox="1"/>
          <p:nvPr/>
        </p:nvSpPr>
        <p:spPr>
          <a:xfrm>
            <a:off x="5191894" y="3873607"/>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10: Managing Tables Using DML Statements</a:t>
            </a:r>
            <a:endParaRPr sz="1500" b="0" i="0" u="none" strike="noStrike" cap="none">
              <a:solidFill>
                <a:srgbClr val="474747"/>
              </a:solidFill>
              <a:latin typeface="Courier New"/>
              <a:ea typeface="Courier New"/>
              <a:cs typeface="Courier New"/>
              <a:sym typeface="Courier New"/>
            </a:endParaRPr>
          </a:p>
        </p:txBody>
      </p:sp>
      <p:sp>
        <p:nvSpPr>
          <p:cNvPr id="217" name="Google Shape;217;p22"/>
          <p:cNvSpPr txBox="1"/>
          <p:nvPr/>
        </p:nvSpPr>
        <p:spPr>
          <a:xfrm>
            <a:off x="5191894" y="4898488"/>
            <a:ext cx="4083283"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44146"/>
              </a:buClr>
              <a:buSzPts val="1500"/>
              <a:buFont typeface="Arial"/>
              <a:buNone/>
            </a:pPr>
            <a:r>
              <a:rPr lang="en-US" sz="1500" b="0" i="0" u="none" strike="noStrike" cap="none">
                <a:solidFill>
                  <a:srgbClr val="344146"/>
                </a:solidFill>
                <a:latin typeface="Arial"/>
                <a:ea typeface="Arial"/>
                <a:cs typeface="Arial"/>
                <a:sym typeface="Arial"/>
              </a:rPr>
              <a:t>Lesson 11: Introduction to Data Definition Language</a:t>
            </a:r>
            <a:endParaRPr sz="1800">
              <a:solidFill>
                <a:schemeClr val="dk1"/>
              </a:solidFill>
              <a:latin typeface="Calibri"/>
              <a:ea typeface="Calibri"/>
              <a:cs typeface="Calibri"/>
              <a:sym typeface="Calibri"/>
            </a:endParaRPr>
          </a:p>
        </p:txBody>
      </p:sp>
      <p:sp>
        <p:nvSpPr>
          <p:cNvPr id="218" name="Google Shape;218;p22"/>
          <p:cNvSpPr/>
          <p:nvPr/>
        </p:nvSpPr>
        <p:spPr>
          <a:xfrm rot="5400000">
            <a:off x="4722694" y="4052674"/>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22"/>
          <p:cNvSpPr/>
          <p:nvPr/>
        </p:nvSpPr>
        <p:spPr>
          <a:xfrm rot="5400000">
            <a:off x="4722694" y="5077555"/>
            <a:ext cx="293800" cy="195865"/>
          </a:xfrm>
          <a:prstGeom prst="triangle">
            <a:avLst>
              <a:gd name="adj" fmla="val 50000"/>
            </a:avLst>
          </a:prstGeom>
          <a:solidFill>
            <a:srgbClr val="F7941D"/>
          </a:solidFill>
          <a:ln w="28575" cap="flat" cmpd="sng">
            <a:solidFill>
              <a:srgbClr val="B4C3C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22"/>
          <p:cNvSpPr/>
          <p:nvPr/>
        </p:nvSpPr>
        <p:spPr>
          <a:xfrm>
            <a:off x="3219193" y="2611669"/>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22"/>
          <p:cNvSpPr/>
          <p:nvPr/>
        </p:nvSpPr>
        <p:spPr>
          <a:xfrm>
            <a:off x="3219193" y="1566205"/>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22"/>
          <p:cNvSpPr/>
          <p:nvPr/>
        </p:nvSpPr>
        <p:spPr>
          <a:xfrm>
            <a:off x="3219193" y="3667921"/>
            <a:ext cx="960176" cy="982414"/>
          </a:xfrm>
          <a:prstGeom prst="roundRect">
            <a:avLst>
              <a:gd name="adj" fmla="val 12643"/>
            </a:avLst>
          </a:prstGeom>
          <a:gradFill>
            <a:gsLst>
              <a:gs pos="0">
                <a:srgbClr val="DEE4E5"/>
              </a:gs>
              <a:gs pos="77000">
                <a:srgbClr val="DEE4E5"/>
              </a:gs>
              <a:gs pos="99000">
                <a:srgbClr val="96A2A7"/>
              </a:gs>
              <a:gs pos="100000">
                <a:srgbClr val="96A2A7"/>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p22"/>
          <p:cNvSpPr/>
          <p:nvPr/>
        </p:nvSpPr>
        <p:spPr>
          <a:xfrm>
            <a:off x="3219193" y="4712532"/>
            <a:ext cx="960176" cy="982414"/>
          </a:xfrm>
          <a:prstGeom prst="roundRect">
            <a:avLst>
              <a:gd name="adj" fmla="val 12643"/>
            </a:avLst>
          </a:prstGeom>
          <a:gradFill>
            <a:gsLst>
              <a:gs pos="0">
                <a:schemeClr val="accent1"/>
              </a:gs>
              <a:gs pos="73000">
                <a:schemeClr val="accent1"/>
              </a:gs>
              <a:gs pos="92000">
                <a:srgbClr val="BA0000"/>
              </a:gs>
              <a:gs pos="100000">
                <a:srgbClr val="BA0000"/>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22"/>
          <p:cNvSpPr/>
          <p:nvPr/>
        </p:nvSpPr>
        <p:spPr>
          <a:xfrm>
            <a:off x="701654" y="844533"/>
            <a:ext cx="3422440" cy="5499100"/>
          </a:xfrm>
          <a:prstGeom prst="rect">
            <a:avLst/>
          </a:prstGeom>
          <a:gradFill>
            <a:gsLst>
              <a:gs pos="0">
                <a:srgbClr val="B7B7BA"/>
              </a:gs>
              <a:gs pos="50000">
                <a:srgbClr val="D1D3D4"/>
              </a:gs>
              <a:gs pos="100000">
                <a:srgbClr val="E9E9E9"/>
              </a:gs>
            </a:gsLst>
            <a:lin ang="1620000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25" name="Google Shape;225;p22"/>
          <p:cNvSpPr/>
          <p:nvPr/>
        </p:nvSpPr>
        <p:spPr>
          <a:xfrm>
            <a:off x="563603" y="1595864"/>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26" name="Google Shape;226;p22"/>
          <p:cNvSpPr/>
          <p:nvPr/>
        </p:nvSpPr>
        <p:spPr>
          <a:xfrm>
            <a:off x="563603" y="2645676"/>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27" name="Google Shape;227;p22"/>
          <p:cNvSpPr/>
          <p:nvPr/>
        </p:nvSpPr>
        <p:spPr>
          <a:xfrm>
            <a:off x="563603" y="3699787"/>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gradFill>
            <a:gsLst>
              <a:gs pos="0">
                <a:srgbClr val="B7B7BA"/>
              </a:gs>
              <a:gs pos="50000">
                <a:srgbClr val="D1D3D4"/>
              </a:gs>
              <a:gs pos="100000">
                <a:srgbClr val="E9E9E9"/>
              </a:gs>
            </a:gsLst>
            <a:lin ang="0" scaled="0"/>
          </a:gra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28" name="Google Shape;228;p22"/>
          <p:cNvSpPr/>
          <p:nvPr/>
        </p:nvSpPr>
        <p:spPr>
          <a:xfrm>
            <a:off x="563603" y="4742225"/>
            <a:ext cx="3626542" cy="914400"/>
          </a:xfrm>
          <a:custGeom>
            <a:avLst/>
            <a:gdLst/>
            <a:ahLst/>
            <a:cxnLst/>
            <a:rect l="l" t="t" r="r" b="b"/>
            <a:pathLst>
              <a:path w="2636576" h="463416" extrusionOk="0">
                <a:moveTo>
                  <a:pt x="2610987" y="0"/>
                </a:moveTo>
                <a:lnTo>
                  <a:pt x="2611537" y="371"/>
                </a:lnTo>
                <a:cubicBezTo>
                  <a:pt x="2627008" y="15841"/>
                  <a:pt x="2636576" y="37213"/>
                  <a:pt x="2636576" y="60820"/>
                </a:cubicBezTo>
                <a:lnTo>
                  <a:pt x="2636576" y="402760"/>
                </a:lnTo>
                <a:cubicBezTo>
                  <a:pt x="2636576" y="426367"/>
                  <a:pt x="2627008" y="447739"/>
                  <a:pt x="2611537" y="463210"/>
                </a:cubicBezTo>
                <a:lnTo>
                  <a:pt x="2611231" y="463416"/>
                </a:lnTo>
                <a:lnTo>
                  <a:pt x="2604594" y="447393"/>
                </a:lnTo>
                <a:cubicBezTo>
                  <a:pt x="2591809" y="434607"/>
                  <a:pt x="2574146" y="426699"/>
                  <a:pt x="2554636" y="426699"/>
                </a:cubicBezTo>
                <a:lnTo>
                  <a:pt x="4833" y="426699"/>
                </a:lnTo>
                <a:lnTo>
                  <a:pt x="0" y="402760"/>
                </a:lnTo>
                <a:lnTo>
                  <a:pt x="0" y="60820"/>
                </a:lnTo>
                <a:lnTo>
                  <a:pt x="4986" y="36126"/>
                </a:lnTo>
                <a:lnTo>
                  <a:pt x="2554636" y="36126"/>
                </a:lnTo>
                <a:cubicBezTo>
                  <a:pt x="2574146" y="36126"/>
                  <a:pt x="2591809" y="28218"/>
                  <a:pt x="2604594" y="154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chemeClr val="dk1"/>
              </a:solidFill>
              <a:latin typeface="Arial"/>
              <a:ea typeface="Arial"/>
              <a:cs typeface="Arial"/>
              <a:sym typeface="Arial"/>
            </a:endParaRPr>
          </a:p>
        </p:txBody>
      </p:sp>
      <p:sp>
        <p:nvSpPr>
          <p:cNvPr id="229" name="Google Shape;229;p22"/>
          <p:cNvSpPr txBox="1"/>
          <p:nvPr/>
        </p:nvSpPr>
        <p:spPr>
          <a:xfrm>
            <a:off x="921086" y="1891482"/>
            <a:ext cx="243396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Lesson 1: Introduction</a:t>
            </a:r>
            <a:endParaRPr sz="1800">
              <a:solidFill>
                <a:schemeClr val="dk1"/>
              </a:solidFill>
              <a:latin typeface="Calibri"/>
              <a:ea typeface="Calibri"/>
              <a:cs typeface="Calibri"/>
              <a:sym typeface="Calibri"/>
            </a:endParaRPr>
          </a:p>
        </p:txBody>
      </p:sp>
      <p:sp>
        <p:nvSpPr>
          <p:cNvPr id="230" name="Google Shape;230;p22"/>
          <p:cNvSpPr txBox="1"/>
          <p:nvPr/>
        </p:nvSpPr>
        <p:spPr>
          <a:xfrm>
            <a:off x="921086" y="2825877"/>
            <a:ext cx="29327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Unit 1: Retrieving, Restricting, and Sorting Data</a:t>
            </a:r>
            <a:endParaRPr sz="1500" b="0" i="0" u="none" strike="noStrike" cap="none">
              <a:solidFill>
                <a:srgbClr val="474747"/>
              </a:solidFill>
              <a:latin typeface="Arial"/>
              <a:ea typeface="Arial"/>
              <a:cs typeface="Arial"/>
              <a:sym typeface="Arial"/>
            </a:endParaRPr>
          </a:p>
        </p:txBody>
      </p:sp>
      <p:sp>
        <p:nvSpPr>
          <p:cNvPr id="231" name="Google Shape;231;p22"/>
          <p:cNvSpPr txBox="1"/>
          <p:nvPr/>
        </p:nvSpPr>
        <p:spPr>
          <a:xfrm>
            <a:off x="921086" y="3883307"/>
            <a:ext cx="2983576" cy="55399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74747"/>
              </a:buClr>
              <a:buSzPts val="1500"/>
              <a:buFont typeface="Arial"/>
              <a:buNone/>
            </a:pPr>
            <a:r>
              <a:rPr lang="en-US" sz="1500" b="0" i="0" u="none" strike="noStrike" cap="none">
                <a:solidFill>
                  <a:srgbClr val="474747"/>
                </a:solidFill>
                <a:latin typeface="Arial"/>
                <a:ea typeface="Arial"/>
                <a:cs typeface="Arial"/>
                <a:sym typeface="Arial"/>
              </a:rPr>
              <a:t>Unit 2: Joins, Subqueries, and Set Operators</a:t>
            </a:r>
            <a:endParaRPr sz="1500" b="0" i="0" u="none" strike="noStrike" cap="none">
              <a:solidFill>
                <a:srgbClr val="474747"/>
              </a:solidFill>
              <a:latin typeface="Arial"/>
              <a:ea typeface="Arial"/>
              <a:cs typeface="Arial"/>
              <a:sym typeface="Arial"/>
            </a:endParaRPr>
          </a:p>
        </p:txBody>
      </p:sp>
      <p:sp>
        <p:nvSpPr>
          <p:cNvPr id="232" name="Google Shape;232;p22"/>
          <p:cNvSpPr txBox="1"/>
          <p:nvPr/>
        </p:nvSpPr>
        <p:spPr>
          <a:xfrm>
            <a:off x="921086" y="5037843"/>
            <a:ext cx="2212697" cy="3231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500"/>
              <a:buFont typeface="Arial"/>
              <a:buNone/>
            </a:pPr>
            <a:r>
              <a:rPr lang="en-US" sz="1500" b="1" i="0" u="none" strike="noStrike" cap="none">
                <a:solidFill>
                  <a:schemeClr val="lt1"/>
                </a:solidFill>
                <a:latin typeface="Arial"/>
                <a:ea typeface="Arial"/>
                <a:cs typeface="Arial"/>
                <a:sym typeface="Arial"/>
              </a:rPr>
              <a:t>Unit 3: DML and DDL</a:t>
            </a:r>
            <a:endParaRPr sz="1800">
              <a:solidFill>
                <a:schemeClr val="dk1"/>
              </a:solidFill>
              <a:latin typeface="Calibri"/>
              <a:ea typeface="Calibri"/>
              <a:cs typeface="Calibri"/>
              <a:sym typeface="Calibri"/>
            </a:endParaRPr>
          </a:p>
        </p:txBody>
      </p:sp>
      <p:sp>
        <p:nvSpPr>
          <p:cNvPr id="233" name="Google Shape;233;p2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Course Roadmap</a:t>
            </a:r>
            <a:endParaRPr/>
          </a:p>
        </p:txBody>
      </p:sp>
      <p:sp>
        <p:nvSpPr>
          <p:cNvPr id="2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05"/>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Rules of Precedence</a:t>
            </a:r>
            <a:endParaRPr/>
          </a:p>
        </p:txBody>
      </p:sp>
      <p:sp>
        <p:nvSpPr>
          <p:cNvPr id="1508" name="Google Shape;1508;p105"/>
          <p:cNvSpPr/>
          <p:nvPr/>
        </p:nvSpPr>
        <p:spPr>
          <a:xfrm>
            <a:off x="2401887" y="5511800"/>
            <a:ext cx="7385050" cy="355600"/>
          </a:xfrm>
          <a:prstGeom prst="rect">
            <a:avLst/>
          </a:prstGeom>
          <a:noFill/>
          <a:ln>
            <a:noFill/>
          </a:ln>
        </p:spPr>
        <p:txBody>
          <a:bodyPr spcFirstLastPara="1" wrap="square" lIns="92075" tIns="46025" rIns="92075" bIns="46025" anchor="ctr" anchorCtr="0">
            <a:noAutofit/>
          </a:bodyPr>
          <a:lstStyle/>
          <a:p>
            <a:pPr marL="0" marR="0" lvl="0" indent="0" algn="ctr" rtl="0">
              <a:lnSpc>
                <a:spcPct val="95000"/>
              </a:lnSpc>
              <a:spcBef>
                <a:spcPts val="0"/>
              </a:spcBef>
              <a:spcAft>
                <a:spcPts val="0"/>
              </a:spcAft>
              <a:buNone/>
            </a:pPr>
            <a:r>
              <a:rPr lang="en-US" sz="1800" dirty="0">
                <a:solidFill>
                  <a:srgbClr val="000000"/>
                </a:solidFill>
                <a:latin typeface="Arial"/>
                <a:ea typeface="Arial"/>
                <a:cs typeface="Arial"/>
                <a:sym typeface="Arial"/>
              </a:rPr>
              <a:t>You can use parentheses to override rules of precedence.</a:t>
            </a:r>
            <a:endParaRPr sz="1800" dirty="0">
              <a:solidFill>
                <a:srgbClr val="000000"/>
              </a:solidFill>
              <a:latin typeface="Calibri"/>
              <a:ea typeface="Calibri"/>
              <a:cs typeface="Calibri"/>
              <a:sym typeface="Calibri"/>
            </a:endParaRPr>
          </a:p>
        </p:txBody>
      </p:sp>
      <p:graphicFrame>
        <p:nvGraphicFramePr>
          <p:cNvPr id="1509" name="Google Shape;1509;p105"/>
          <p:cNvGraphicFramePr/>
          <p:nvPr/>
        </p:nvGraphicFramePr>
        <p:xfrm>
          <a:off x="3154574" y="1534320"/>
          <a:ext cx="5879675" cy="3789250"/>
        </p:xfrm>
        <a:graphic>
          <a:graphicData uri="http://schemas.openxmlformats.org/drawingml/2006/table">
            <a:tbl>
              <a:tblPr>
                <a:noFill/>
                <a:tableStyleId>{77D58EAA-9CED-4EE4-974C-EA1757586352}</a:tableStyleId>
              </a:tblPr>
              <a:tblGrid>
                <a:gridCol w="1699150">
                  <a:extLst>
                    <a:ext uri="{9D8B030D-6E8A-4147-A177-3AD203B41FA5}">
                      <a16:colId xmlns:a16="http://schemas.microsoft.com/office/drawing/2014/main" xmlns="" val="20000"/>
                    </a:ext>
                  </a:extLst>
                </a:gridCol>
                <a:gridCol w="4180525">
                  <a:extLst>
                    <a:ext uri="{9D8B030D-6E8A-4147-A177-3AD203B41FA5}">
                      <a16:colId xmlns:a16="http://schemas.microsoft.com/office/drawing/2014/main" xmlns="" val="20001"/>
                    </a:ext>
                  </a:extLst>
                </a:gridCol>
              </a:tblGrid>
              <a:tr h="378925">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Order</a:t>
                      </a:r>
                      <a:endParaRPr sz="2400" u="none" strike="noStrike" cap="none">
                        <a:solidFill>
                          <a:schemeClr val="dk1"/>
                        </a:solidFill>
                      </a:endParaRPr>
                    </a:p>
                  </a:txBody>
                  <a:tcPr marL="91450" marR="91450" marT="45725" marB="45725"/>
                </a:tc>
                <a:tc>
                  <a:txBody>
                    <a:bodyPr/>
                    <a:lstStyle/>
                    <a:p>
                      <a:pPr marL="0" marR="0" lvl="0" indent="0" algn="l" rtl="0">
                        <a:spcBef>
                          <a:spcPts val="0"/>
                        </a:spcBef>
                        <a:spcAft>
                          <a:spcPts val="0"/>
                        </a:spcAft>
                        <a:buClr>
                          <a:schemeClr val="dk1"/>
                        </a:buClr>
                        <a:buSzPts val="1800"/>
                        <a:buFont typeface="Calibri"/>
                        <a:buNone/>
                      </a:pPr>
                      <a:r>
                        <a:rPr lang="en-US" sz="1800" b="1" u="none" strike="noStrike" cap="none">
                          <a:solidFill>
                            <a:schemeClr val="dk1"/>
                          </a:solidFill>
                        </a:rPr>
                        <a:t>Operator</a:t>
                      </a:r>
                      <a:endParaRPr sz="2400" u="none" strike="noStrike" cap="none">
                        <a:solidFill>
                          <a:schemeClr val="dk1"/>
                        </a:solidFill>
                      </a:endParaRPr>
                    </a:p>
                  </a:txBody>
                  <a:tcPr marL="91450" marR="91450" marT="45725" marB="45725"/>
                </a:tc>
                <a:extLst>
                  <a:ext uri="{0D108BD9-81ED-4DB2-BD59-A6C34878D82A}">
                    <a16:rowId xmlns:a16="http://schemas.microsoft.com/office/drawing/2014/main" xmlns="" val="10000"/>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1</a:t>
                      </a:r>
                      <a:endParaRPr sz="24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 Arithmetic operators</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1"/>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2</a:t>
                      </a:r>
                      <a:endParaRPr sz="1600" b="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 Concatenation operator</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2"/>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3</a:t>
                      </a:r>
                      <a:endParaRPr sz="16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u="none" strike="noStrike" cap="none"/>
                        <a:t> Comparison conditions</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3"/>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4</a:t>
                      </a:r>
                      <a:endParaRPr sz="1600" b="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IS</a:t>
                      </a: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[NOT]</a:t>
                      </a: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NULL</a:t>
                      </a: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LIKE</a:t>
                      </a: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[NOT]</a:t>
                      </a: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IN</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4"/>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5</a:t>
                      </a:r>
                      <a:endParaRPr sz="16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[NOT]</a:t>
                      </a:r>
                      <a:r>
                        <a:rPr lang="en-US" sz="1600" u="none" strike="noStrike" cap="none"/>
                        <a:t> </a:t>
                      </a:r>
                      <a:r>
                        <a:rPr lang="en-US" sz="1600" u="none" strike="noStrike" cap="none">
                          <a:latin typeface="Courier New"/>
                          <a:ea typeface="Courier New"/>
                          <a:cs typeface="Courier New"/>
                          <a:sym typeface="Courier New"/>
                        </a:rPr>
                        <a:t>BETWEEN</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5"/>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6</a:t>
                      </a:r>
                      <a:endParaRPr sz="1600" b="0" u="none" strike="noStrike" cap="none"/>
                    </a:p>
                  </a:txBody>
                  <a:tcPr marL="91450" marR="91450" marT="45725" marB="45725">
                    <a:solidFill>
                      <a:srgbClr val="818286"/>
                    </a:solidFill>
                  </a:tcPr>
                </a:tc>
                <a:tc>
                  <a:txBody>
                    <a:bodyPr/>
                    <a:lstStyle/>
                    <a:p>
                      <a:pPr marL="0" marR="0" lvl="0" indent="0" algn="l" rtl="0">
                        <a:spcBef>
                          <a:spcPts val="0"/>
                        </a:spcBef>
                        <a:spcAft>
                          <a:spcPts val="0"/>
                        </a:spcAft>
                        <a:buClr>
                          <a:schemeClr val="dk1"/>
                        </a:buClr>
                        <a:buSzPts val="1600"/>
                        <a:buFont typeface="Calibri"/>
                        <a:buNone/>
                      </a:pPr>
                      <a:r>
                        <a:rPr lang="en-US" sz="1600" u="none" strike="noStrike" cap="none"/>
                        <a:t> Not equal to</a:t>
                      </a:r>
                      <a:endParaRPr sz="1600" u="none" strike="noStrike" cap="none"/>
                    </a:p>
                  </a:txBody>
                  <a:tcPr marL="91450" marR="91450" marT="45725" marB="45725">
                    <a:solidFill>
                      <a:srgbClr val="818286"/>
                    </a:solidFill>
                  </a:tcPr>
                </a:tc>
                <a:extLst>
                  <a:ext uri="{0D108BD9-81ED-4DB2-BD59-A6C34878D82A}">
                    <a16:rowId xmlns:a16="http://schemas.microsoft.com/office/drawing/2014/main" xmlns="" val="10006"/>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7</a:t>
                      </a:r>
                      <a:endParaRPr sz="16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NOT</a:t>
                      </a:r>
                      <a:r>
                        <a:rPr lang="en-US" sz="1600" u="none" strike="noStrike" cap="none"/>
                        <a:t> logical operator</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7"/>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8</a:t>
                      </a:r>
                      <a:endParaRPr sz="1600" b="0" u="none" strike="noStrike" cap="none"/>
                    </a:p>
                  </a:txBody>
                  <a:tcPr marL="91450" marR="91450" marT="45725" marB="45725">
                    <a:solidFill>
                      <a:srgbClr val="818286"/>
                    </a:solidFill>
                  </a:tcPr>
                </a:tc>
                <a:tc>
                  <a:txBody>
                    <a:bodyPr/>
                    <a:lstStyle/>
                    <a:p>
                      <a:pPr marL="0" marR="0"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AND</a:t>
                      </a:r>
                      <a:r>
                        <a:rPr lang="en-US" sz="1600" u="none" strike="noStrike" cap="none"/>
                        <a:t> logical operator</a:t>
                      </a:r>
                      <a:endParaRPr sz="1800" u="none" strike="noStrike" cap="none"/>
                    </a:p>
                  </a:txBody>
                  <a:tcPr marL="91450" marR="91450" marT="45725" marB="45725">
                    <a:solidFill>
                      <a:srgbClr val="818286"/>
                    </a:solidFill>
                  </a:tcPr>
                </a:tc>
                <a:extLst>
                  <a:ext uri="{0D108BD9-81ED-4DB2-BD59-A6C34878D82A}">
                    <a16:rowId xmlns:a16="http://schemas.microsoft.com/office/drawing/2014/main" xmlns="" val="10008"/>
                  </a:ext>
                </a:extLst>
              </a:tr>
              <a:tr h="378925">
                <a:tc>
                  <a:txBody>
                    <a:bodyPr/>
                    <a:lstStyle/>
                    <a:p>
                      <a:pPr marL="0" marR="0" lvl="0" indent="0" algn="l" rtl="0">
                        <a:spcBef>
                          <a:spcPts val="0"/>
                        </a:spcBef>
                        <a:spcAft>
                          <a:spcPts val="0"/>
                        </a:spcAft>
                        <a:buClr>
                          <a:schemeClr val="dk1"/>
                        </a:buClr>
                        <a:buSzPts val="1600"/>
                        <a:buFont typeface="Calibri"/>
                        <a:buNone/>
                      </a:pPr>
                      <a:r>
                        <a:rPr lang="en-US" sz="1600" b="0" u="none" strike="noStrike" cap="none"/>
                        <a:t>9</a:t>
                      </a:r>
                      <a:endParaRPr sz="1600" b="0" u="none" strike="noStrike" cap="none"/>
                    </a:p>
                  </a:txBody>
                  <a:tcPr marL="91450" marR="91450" marT="45725" marB="45725">
                    <a:solidFill>
                      <a:srgbClr val="F7941D"/>
                    </a:solidFill>
                  </a:tcPr>
                </a:tc>
                <a:tc>
                  <a:txBody>
                    <a:bodyPr/>
                    <a:lstStyle/>
                    <a:p>
                      <a:pPr marL="0" marR="0" lvl="0" indent="0" algn="l"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 </a:t>
                      </a:r>
                      <a:r>
                        <a:rPr lang="en-US" sz="1600" u="none" strike="noStrike" cap="none">
                          <a:latin typeface="Courier New"/>
                          <a:ea typeface="Courier New"/>
                          <a:cs typeface="Courier New"/>
                          <a:sym typeface="Courier New"/>
                        </a:rPr>
                        <a:t>OR</a:t>
                      </a:r>
                      <a:r>
                        <a:rPr lang="en-US" sz="1600" u="none" strike="noStrike" cap="none"/>
                        <a:t> logical operator</a:t>
                      </a:r>
                      <a:endParaRPr sz="1800" u="none" strike="noStrike" cap="none"/>
                    </a:p>
                  </a:txBody>
                  <a:tcPr marL="91450" marR="91450" marT="45725" marB="45725">
                    <a:solidFill>
                      <a:srgbClr val="F7941D"/>
                    </a:solidFill>
                  </a:tcPr>
                </a:tc>
                <a:extLst>
                  <a:ext uri="{0D108BD9-81ED-4DB2-BD59-A6C34878D82A}">
                    <a16:rowId xmlns:a16="http://schemas.microsoft.com/office/drawing/2014/main" xmlns="" val="10009"/>
                  </a:ext>
                </a:extLst>
              </a:tr>
            </a:tbl>
          </a:graphicData>
        </a:graphic>
      </p:graphicFrame>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90</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6"/>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Rules of Precedence</a:t>
            </a:r>
            <a:endParaRPr/>
          </a:p>
        </p:txBody>
      </p:sp>
      <p:grpSp>
        <p:nvGrpSpPr>
          <p:cNvPr id="1516" name="Google Shape;1516;p106"/>
          <p:cNvGrpSpPr/>
          <p:nvPr/>
        </p:nvGrpSpPr>
        <p:grpSpPr>
          <a:xfrm>
            <a:off x="2062162" y="1227971"/>
            <a:ext cx="8064500" cy="4495800"/>
            <a:chOff x="444147" y="1066800"/>
            <a:chExt cx="8064896" cy="4495800"/>
          </a:xfrm>
        </p:grpSpPr>
        <p:sp>
          <p:nvSpPr>
            <p:cNvPr id="1517" name="Google Shape;1517;p106"/>
            <p:cNvSpPr/>
            <p:nvPr/>
          </p:nvSpPr>
          <p:spPr>
            <a:xfrm>
              <a:off x="444147" y="3970971"/>
              <a:ext cx="8064896" cy="159162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department_id,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(department_id = 60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     department_id = 80)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AND    salary &gt; 10000;</a:t>
              </a:r>
              <a:endParaRPr sz="1800">
                <a:solidFill>
                  <a:srgbClr val="000000"/>
                </a:solidFill>
                <a:latin typeface="Calibri"/>
                <a:ea typeface="Calibri"/>
                <a:cs typeface="Calibri"/>
                <a:sym typeface="Calibri"/>
              </a:endParaRPr>
            </a:p>
          </p:txBody>
        </p:sp>
        <p:sp>
          <p:nvSpPr>
            <p:cNvPr id="1518" name="Google Shape;1518;p106"/>
            <p:cNvSpPr/>
            <p:nvPr/>
          </p:nvSpPr>
          <p:spPr>
            <a:xfrm>
              <a:off x="587022" y="4916167"/>
              <a:ext cx="411163" cy="5334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519" name="Google Shape;1519;p106"/>
            <p:cNvGrpSpPr/>
            <p:nvPr/>
          </p:nvGrpSpPr>
          <p:grpSpPr>
            <a:xfrm>
              <a:off x="1021644" y="5144767"/>
              <a:ext cx="438150" cy="239713"/>
              <a:chOff x="912" y="1625"/>
              <a:chExt cx="290" cy="151"/>
            </a:xfrm>
          </p:grpSpPr>
          <p:sp>
            <p:nvSpPr>
              <p:cNvPr id="1520" name="Google Shape;1520;p106"/>
              <p:cNvSpPr/>
              <p:nvPr/>
            </p:nvSpPr>
            <p:spPr>
              <a:xfrm>
                <a:off x="977" y="1625"/>
                <a:ext cx="225" cy="147"/>
              </a:xfrm>
              <a:custGeom>
                <a:avLst/>
                <a:gdLst/>
                <a:ahLst/>
                <a:cxnLst/>
                <a:rect l="l" t="t" r="r" b="b"/>
                <a:pathLst>
                  <a:path w="228" h="147" extrusionOk="0">
                    <a:moveTo>
                      <a:pt x="0" y="146"/>
                    </a:moveTo>
                    <a:lnTo>
                      <a:pt x="0" y="0"/>
                    </a:lnTo>
                    <a:lnTo>
                      <a:pt x="227" y="0"/>
                    </a:lnTo>
                  </a:path>
                </a:pathLst>
              </a:custGeom>
              <a:noFill/>
              <a:ln w="28575" cap="rnd" cmpd="sng">
                <a:solidFill>
                  <a:schemeClr val="dk1"/>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1521" name="Google Shape;1521;p106"/>
              <p:cNvCxnSpPr/>
              <p:nvPr/>
            </p:nvCxnSpPr>
            <p:spPr>
              <a:xfrm>
                <a:off x="912" y="1776"/>
                <a:ext cx="282" cy="0"/>
              </a:xfrm>
              <a:prstGeom prst="straightConnector1">
                <a:avLst/>
              </a:prstGeom>
              <a:noFill/>
              <a:ln w="28575" cap="flat" cmpd="sng">
                <a:solidFill>
                  <a:schemeClr val="dk1"/>
                </a:solidFill>
                <a:prstDash val="solid"/>
                <a:round/>
                <a:headEnd type="none" w="sm" len="sm"/>
                <a:tailEnd type="triangle" w="lg" len="lg"/>
              </a:ln>
            </p:spPr>
          </p:cxnSp>
        </p:grpSp>
        <p:sp>
          <p:nvSpPr>
            <p:cNvPr id="1522" name="Google Shape;1522;p106"/>
            <p:cNvSpPr/>
            <p:nvPr/>
          </p:nvSpPr>
          <p:spPr>
            <a:xfrm>
              <a:off x="444147" y="1066800"/>
              <a:ext cx="8064896" cy="1591629"/>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department_id,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WHERE  department_id = 60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     department_id = 80</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AND    salary &gt; 10000;</a:t>
              </a:r>
              <a:endParaRPr sz="1800">
                <a:solidFill>
                  <a:srgbClr val="000000"/>
                </a:solidFill>
                <a:latin typeface="Calibri"/>
                <a:ea typeface="Calibri"/>
                <a:cs typeface="Calibri"/>
                <a:sym typeface="Calibri"/>
              </a:endParaRPr>
            </a:p>
          </p:txBody>
        </p:sp>
        <p:sp>
          <p:nvSpPr>
            <p:cNvPr id="1523" name="Google Shape;1523;p106"/>
            <p:cNvSpPr/>
            <p:nvPr/>
          </p:nvSpPr>
          <p:spPr>
            <a:xfrm>
              <a:off x="587022" y="2026356"/>
              <a:ext cx="411163" cy="5334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524" name="Google Shape;1524;p106"/>
            <p:cNvGrpSpPr/>
            <p:nvPr/>
          </p:nvGrpSpPr>
          <p:grpSpPr>
            <a:xfrm>
              <a:off x="1021644" y="2254956"/>
              <a:ext cx="438150" cy="239713"/>
              <a:chOff x="912" y="1625"/>
              <a:chExt cx="290" cy="151"/>
            </a:xfrm>
          </p:grpSpPr>
          <p:sp>
            <p:nvSpPr>
              <p:cNvPr id="1525" name="Google Shape;1525;p106"/>
              <p:cNvSpPr/>
              <p:nvPr/>
            </p:nvSpPr>
            <p:spPr>
              <a:xfrm>
                <a:off x="977" y="1625"/>
                <a:ext cx="225" cy="147"/>
              </a:xfrm>
              <a:custGeom>
                <a:avLst/>
                <a:gdLst/>
                <a:ahLst/>
                <a:cxnLst/>
                <a:rect l="l" t="t" r="r" b="b"/>
                <a:pathLst>
                  <a:path w="228" h="147" extrusionOk="0">
                    <a:moveTo>
                      <a:pt x="0" y="146"/>
                    </a:moveTo>
                    <a:lnTo>
                      <a:pt x="0" y="0"/>
                    </a:lnTo>
                    <a:lnTo>
                      <a:pt x="227" y="0"/>
                    </a:lnTo>
                  </a:path>
                </a:pathLst>
              </a:custGeom>
              <a:noFill/>
              <a:ln w="28575" cap="rnd" cmpd="sng">
                <a:solidFill>
                  <a:schemeClr val="dk1"/>
                </a:solidFill>
                <a:prstDash val="solid"/>
                <a:round/>
                <a:headEnd type="none" w="sm" len="sm"/>
                <a:tailEnd type="triangle" w="lg" len="lg"/>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1526" name="Google Shape;1526;p106"/>
              <p:cNvCxnSpPr/>
              <p:nvPr/>
            </p:nvCxnSpPr>
            <p:spPr>
              <a:xfrm>
                <a:off x="912" y="1776"/>
                <a:ext cx="282" cy="0"/>
              </a:xfrm>
              <a:prstGeom prst="straightConnector1">
                <a:avLst/>
              </a:prstGeom>
              <a:noFill/>
              <a:ln w="28575" cap="flat" cmpd="sng">
                <a:solidFill>
                  <a:schemeClr val="dk1"/>
                </a:solidFill>
                <a:prstDash val="solid"/>
                <a:round/>
                <a:headEnd type="none" w="sm" len="sm"/>
                <a:tailEnd type="triangle" w="lg" len="lg"/>
              </a:ln>
            </p:spPr>
          </p:cxnSp>
        </p:grpSp>
        <p:sp>
          <p:nvSpPr>
            <p:cNvPr id="1527" name="Google Shape;1527;p106"/>
            <p:cNvSpPr/>
            <p:nvPr/>
          </p:nvSpPr>
          <p:spPr>
            <a:xfrm>
              <a:off x="7889875" y="2057400"/>
              <a:ext cx="338138"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sp>
          <p:nvSpPr>
            <p:cNvPr id="1528" name="Google Shape;1528;p106"/>
            <p:cNvSpPr/>
            <p:nvPr/>
          </p:nvSpPr>
          <p:spPr>
            <a:xfrm>
              <a:off x="7888288" y="4992688"/>
              <a:ext cx="341312" cy="341312"/>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grpSp>
      <p:pic>
        <p:nvPicPr>
          <p:cNvPr id="1529" name="Google Shape;1529;p106"/>
          <p:cNvPicPr preferRelativeResize="0"/>
          <p:nvPr/>
        </p:nvPicPr>
        <p:blipFill rotWithShape="1">
          <a:blip r:embed="rId3">
            <a:alphaModFix/>
          </a:blip>
          <a:srcRect b="39076"/>
          <a:stretch/>
        </p:blipFill>
        <p:spPr>
          <a:xfrm>
            <a:off x="2608275" y="2875808"/>
            <a:ext cx="2950675" cy="1180475"/>
          </a:xfrm>
          <a:prstGeom prst="rect">
            <a:avLst/>
          </a:prstGeom>
          <a:noFill/>
          <a:ln w="28575" cap="flat" cmpd="sng">
            <a:solidFill>
              <a:srgbClr val="F7941D"/>
            </a:solidFill>
            <a:prstDash val="solid"/>
            <a:miter lim="8000"/>
            <a:headEnd type="none" w="sm" len="sm"/>
            <a:tailEnd type="none" w="sm" len="sm"/>
          </a:ln>
        </p:spPr>
      </p:pic>
      <p:pic>
        <p:nvPicPr>
          <p:cNvPr id="1530" name="Google Shape;1530;p106"/>
          <p:cNvPicPr preferRelativeResize="0"/>
          <p:nvPr/>
        </p:nvPicPr>
        <p:blipFill rotWithShape="1">
          <a:blip r:embed="rId4">
            <a:alphaModFix/>
          </a:blip>
          <a:srcRect/>
          <a:stretch/>
        </p:blipFill>
        <p:spPr>
          <a:xfrm>
            <a:off x="2615650" y="5825858"/>
            <a:ext cx="2970011" cy="574200"/>
          </a:xfrm>
          <a:prstGeom prst="rect">
            <a:avLst/>
          </a:prstGeom>
          <a:noFill/>
          <a:ln w="28575" cap="flat" cmpd="sng">
            <a:solidFill>
              <a:srgbClr val="F7941D"/>
            </a:solidFill>
            <a:prstDash val="solid"/>
            <a:miter lim="8000"/>
            <a:headEnd type="none" w="sm" len="sm"/>
            <a:tailEnd type="none" w="sm" len="sm"/>
          </a:ln>
        </p:spPr>
      </p:pic>
      <p:sp>
        <p:nvSpPr>
          <p:cNvPr id="18"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91</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07"/>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536" name="Google Shape;1536;p107"/>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Limiting rows with:</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a:t>
            </a:r>
            <a:r>
              <a:rPr lang="en-US" dirty="0">
                <a:solidFill>
                  <a:schemeClr val="tx1"/>
                </a:solidFill>
                <a:latin typeface="Courier New"/>
                <a:ea typeface="Courier New"/>
                <a:cs typeface="Courier New"/>
                <a:sym typeface="Courier New"/>
              </a:rPr>
              <a:t>WHERE</a:t>
            </a:r>
            <a:r>
              <a:rPr lang="en-US" dirty="0">
                <a:solidFill>
                  <a:schemeClr val="tx1"/>
                </a:solidFill>
              </a:rPr>
              <a:t> clause</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comparison conditions using </a:t>
            </a:r>
            <a:r>
              <a:rPr lang="en-US" dirty="0">
                <a:solidFill>
                  <a:schemeClr val="tx1"/>
                </a:solidFill>
                <a:latin typeface="Courier New"/>
                <a:ea typeface="Courier New"/>
                <a:cs typeface="Courier New"/>
                <a:sym typeface="Courier New"/>
              </a:rPr>
              <a:t>=</a:t>
            </a:r>
            <a:r>
              <a:rPr lang="en-US" dirty="0">
                <a:solidFill>
                  <a:schemeClr val="tx1"/>
                </a:solidFill>
              </a:rPr>
              <a:t>, </a:t>
            </a:r>
            <a:r>
              <a:rPr lang="en-US" dirty="0">
                <a:solidFill>
                  <a:schemeClr val="tx1"/>
                </a:solidFill>
                <a:latin typeface="Courier New"/>
                <a:ea typeface="Courier New"/>
                <a:cs typeface="Courier New"/>
                <a:sym typeface="Courier New"/>
              </a:rPr>
              <a:t>&lt;=</a:t>
            </a:r>
            <a:r>
              <a:rPr lang="en-US" dirty="0">
                <a:solidFill>
                  <a:schemeClr val="tx1"/>
                </a:solidFill>
              </a:rPr>
              <a:t>, </a:t>
            </a:r>
            <a:r>
              <a:rPr lang="en-US" dirty="0">
                <a:solidFill>
                  <a:schemeClr val="tx1"/>
                </a:solidFill>
                <a:latin typeface="Courier New"/>
                <a:ea typeface="Courier New"/>
                <a:cs typeface="Courier New"/>
                <a:sym typeface="Courier New"/>
              </a:rPr>
              <a:t>BETWEEN</a:t>
            </a:r>
            <a:r>
              <a:rPr lang="en-US" dirty="0">
                <a:solidFill>
                  <a:schemeClr val="tx1"/>
                </a:solidFill>
              </a:rPr>
              <a:t>, </a:t>
            </a:r>
            <a:r>
              <a:rPr lang="en-US" dirty="0">
                <a:solidFill>
                  <a:schemeClr val="tx1"/>
                </a:solidFill>
                <a:latin typeface="Courier New"/>
                <a:ea typeface="Courier New"/>
                <a:cs typeface="Courier New"/>
                <a:sym typeface="Courier New"/>
              </a:rPr>
              <a:t>IN</a:t>
            </a:r>
            <a:r>
              <a:rPr lang="en-US" dirty="0">
                <a:solidFill>
                  <a:schemeClr val="tx1"/>
                </a:solidFill>
              </a:rPr>
              <a:t>, </a:t>
            </a:r>
            <a:r>
              <a:rPr lang="en-US" dirty="0">
                <a:solidFill>
                  <a:schemeClr val="tx1"/>
                </a:solidFill>
                <a:latin typeface="Courier New"/>
                <a:ea typeface="Courier New"/>
                <a:cs typeface="Courier New"/>
                <a:sym typeface="Courier New"/>
              </a:rPr>
              <a:t>LIKE</a:t>
            </a:r>
            <a:r>
              <a:rPr lang="en-US" dirty="0">
                <a:solidFill>
                  <a:schemeClr val="tx1"/>
                </a:solidFill>
              </a:rPr>
              <a:t>, and </a:t>
            </a:r>
            <a:r>
              <a:rPr lang="en-US" dirty="0">
                <a:solidFill>
                  <a:schemeClr val="tx1"/>
                </a:solidFill>
                <a:latin typeface="Courier New"/>
                <a:ea typeface="Courier New"/>
                <a:cs typeface="Courier New"/>
                <a:sym typeface="Courier New"/>
              </a:rPr>
              <a:t>NULL</a:t>
            </a:r>
            <a:r>
              <a:rPr lang="en-US" dirty="0">
                <a:solidFill>
                  <a:schemeClr val="tx1"/>
                </a:solidFill>
              </a:rPr>
              <a:t> operators</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Logical conditions using </a:t>
            </a:r>
            <a:r>
              <a:rPr lang="en-US" dirty="0">
                <a:solidFill>
                  <a:schemeClr val="tx1"/>
                </a:solidFill>
                <a:latin typeface="Courier New"/>
                <a:ea typeface="Courier New"/>
                <a:cs typeface="Courier New"/>
                <a:sym typeface="Courier New"/>
              </a:rPr>
              <a:t>AND</a:t>
            </a:r>
            <a:r>
              <a:rPr lang="en-US" dirty="0">
                <a:solidFill>
                  <a:schemeClr val="tx1"/>
                </a:solidFill>
              </a:rPr>
              <a:t>, </a:t>
            </a:r>
            <a:r>
              <a:rPr lang="en-US" dirty="0">
                <a:solidFill>
                  <a:schemeClr val="tx1"/>
                </a:solidFill>
                <a:latin typeface="Courier New"/>
                <a:ea typeface="Courier New"/>
                <a:cs typeface="Courier New"/>
                <a:sym typeface="Courier New"/>
              </a:rPr>
              <a:t>OR</a:t>
            </a:r>
            <a:r>
              <a:rPr lang="en-US" dirty="0">
                <a:solidFill>
                  <a:schemeClr val="tx1"/>
                </a:solidFill>
              </a:rPr>
              <a:t>, and </a:t>
            </a:r>
            <a:r>
              <a:rPr lang="en-US" dirty="0">
                <a:solidFill>
                  <a:schemeClr val="tx1"/>
                </a:solidFill>
                <a:latin typeface="Courier New"/>
                <a:ea typeface="Courier New"/>
                <a:cs typeface="Courier New"/>
                <a:sym typeface="Courier New"/>
              </a:rPr>
              <a:t>NOT</a:t>
            </a:r>
            <a:r>
              <a:rPr lang="en-US" dirty="0">
                <a:solidFill>
                  <a:schemeClr val="tx1"/>
                </a:solidFill>
              </a:rPr>
              <a:t> operators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Rules of precedence for operators in an expression</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Sorting rows using the </a:t>
            </a:r>
            <a:r>
              <a:rPr lang="en-US" dirty="0">
                <a:solidFill>
                  <a:schemeClr val="tx1"/>
                </a:solidFill>
                <a:latin typeface="Courier New"/>
                <a:ea typeface="Courier New"/>
                <a:cs typeface="Courier New"/>
                <a:sym typeface="Courier New"/>
              </a:rPr>
              <a:t>ORDER BY</a:t>
            </a:r>
            <a:r>
              <a:rPr lang="en-US" dirty="0">
                <a:solidFill>
                  <a:schemeClr val="tx1"/>
                </a:solidFill>
              </a:rPr>
              <a:t> clause</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SQL row limiting clause in a query</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Substitution variables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DEFINE</a:t>
            </a:r>
            <a:r>
              <a:rPr lang="en-US" dirty="0">
                <a:solidFill>
                  <a:schemeClr val="tx1"/>
                </a:solidFill>
              </a:rPr>
              <a:t> and </a:t>
            </a:r>
            <a:r>
              <a:rPr lang="en-US" dirty="0">
                <a:solidFill>
                  <a:schemeClr val="tx1"/>
                </a:solidFill>
                <a:latin typeface="Courier New"/>
                <a:ea typeface="Courier New"/>
                <a:cs typeface="Courier New"/>
                <a:sym typeface="Courier New"/>
              </a:rPr>
              <a:t>VERIFY</a:t>
            </a:r>
            <a:r>
              <a:rPr lang="en-US" dirty="0">
                <a:solidFill>
                  <a:schemeClr val="tx1"/>
                </a:solidFill>
              </a:rPr>
              <a:t> commands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92</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08"/>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Using the </a:t>
            </a:r>
            <a:r>
              <a:rPr lang="en-US">
                <a:latin typeface="Courier New"/>
                <a:ea typeface="Courier New"/>
                <a:cs typeface="Courier New"/>
                <a:sym typeface="Courier New"/>
              </a:rPr>
              <a:t>ORDER</a:t>
            </a:r>
            <a:r>
              <a:rPr lang="en-US"/>
              <a:t> </a:t>
            </a:r>
            <a:r>
              <a:rPr lang="en-US">
                <a:latin typeface="Courier New"/>
                <a:ea typeface="Courier New"/>
                <a:cs typeface="Courier New"/>
                <a:sym typeface="Courier New"/>
              </a:rPr>
              <a:t>BY</a:t>
            </a:r>
            <a:r>
              <a:rPr lang="en-US"/>
              <a:t> Clause</a:t>
            </a:r>
            <a:endParaRPr/>
          </a:p>
        </p:txBody>
      </p:sp>
      <p:sp>
        <p:nvSpPr>
          <p:cNvPr id="1546" name="Google Shape;1546;p108"/>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You can sort the retrieved rows with the </a:t>
            </a:r>
            <a:r>
              <a:rPr lang="en-US">
                <a:latin typeface="Courier New"/>
                <a:ea typeface="Courier New"/>
                <a:cs typeface="Courier New"/>
                <a:sym typeface="Courier New"/>
              </a:rPr>
              <a:t>ORDER</a:t>
            </a:r>
            <a:r>
              <a:rPr lang="en-US">
                <a:latin typeface="Arial"/>
                <a:ea typeface="Arial"/>
                <a:cs typeface="Arial"/>
                <a:sym typeface="Arial"/>
              </a:rPr>
              <a:t> </a:t>
            </a:r>
            <a:r>
              <a:rPr lang="en-US">
                <a:latin typeface="Courier New"/>
                <a:ea typeface="Courier New"/>
                <a:cs typeface="Courier New"/>
                <a:sym typeface="Courier New"/>
              </a:rPr>
              <a:t>BY</a:t>
            </a:r>
            <a:r>
              <a:rPr lang="en-US">
                <a:latin typeface="Arial"/>
                <a:ea typeface="Arial"/>
                <a:cs typeface="Arial"/>
                <a:sym typeface="Arial"/>
              </a:rPr>
              <a:t> clause:</a:t>
            </a: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ASC</a:t>
            </a:r>
            <a:r>
              <a:rPr lang="en-US"/>
              <a:t>: Ascending order, default</a:t>
            </a:r>
            <a:endParaRPr/>
          </a:p>
          <a:p>
            <a:pPr marL="457200" lvl="1" indent="-365760" algn="l" rtl="0">
              <a:lnSpc>
                <a:spcPct val="90000"/>
              </a:lnSpc>
              <a:spcBef>
                <a:spcPts val="900"/>
              </a:spcBef>
              <a:spcAft>
                <a:spcPts val="0"/>
              </a:spcAft>
              <a:buClr>
                <a:schemeClr val="dk1"/>
              </a:buClr>
              <a:buSzPts val="2100"/>
              <a:buChar char="•"/>
            </a:pPr>
            <a:r>
              <a:rPr lang="en-US">
                <a:latin typeface="Courier New"/>
                <a:ea typeface="Courier New"/>
                <a:cs typeface="Courier New"/>
                <a:sym typeface="Courier New"/>
              </a:rPr>
              <a:t>DESC</a:t>
            </a:r>
            <a:r>
              <a:rPr lang="en-US"/>
              <a:t>: Descending order</a:t>
            </a:r>
            <a:endParaRPr/>
          </a:p>
          <a:p>
            <a:pPr marL="228600" lvl="0" indent="-25400" algn="l" rtl="0">
              <a:lnSpc>
                <a:spcPct val="90000"/>
              </a:lnSpc>
              <a:spcBef>
                <a:spcPts val="1000"/>
              </a:spcBef>
              <a:spcAft>
                <a:spcPts val="0"/>
              </a:spcAft>
              <a:buClr>
                <a:schemeClr val="dk1"/>
              </a:buClr>
              <a:buSzPts val="3200"/>
              <a:buNone/>
            </a:pPr>
            <a:endParaRPr/>
          </a:p>
        </p:txBody>
      </p:sp>
      <p:grpSp>
        <p:nvGrpSpPr>
          <p:cNvPr id="1547" name="Google Shape;1547;p108"/>
          <p:cNvGrpSpPr/>
          <p:nvPr/>
        </p:nvGrpSpPr>
        <p:grpSpPr>
          <a:xfrm>
            <a:off x="2061964" y="2720975"/>
            <a:ext cx="8064896" cy="3222625"/>
            <a:chOff x="2061964" y="2590801"/>
            <a:chExt cx="8064896" cy="3222625"/>
          </a:xfrm>
        </p:grpSpPr>
        <p:sp>
          <p:nvSpPr>
            <p:cNvPr id="1548" name="Google Shape;1548;p108"/>
            <p:cNvSpPr/>
            <p:nvPr/>
          </p:nvSpPr>
          <p:spPr>
            <a:xfrm>
              <a:off x="2351087" y="5487989"/>
              <a:ext cx="7697788" cy="325437"/>
            </a:xfrm>
            <a:custGeom>
              <a:avLst/>
              <a:gdLst/>
              <a:ahLst/>
              <a:cxnLst/>
              <a:rect l="l" t="t" r="r" b="b"/>
              <a:pathLst>
                <a:path w="4849" h="205" extrusionOk="0">
                  <a:moveTo>
                    <a:pt x="4848" y="204"/>
                  </a:moveTo>
                  <a:lnTo>
                    <a:pt x="0" y="204"/>
                  </a:lnTo>
                  <a:lnTo>
                    <a:pt x="0" y="36"/>
                  </a:lnTo>
                  <a:lnTo>
                    <a:pt x="203" y="102"/>
                  </a:lnTo>
                  <a:lnTo>
                    <a:pt x="311" y="12"/>
                  </a:lnTo>
                  <a:lnTo>
                    <a:pt x="738" y="102"/>
                  </a:lnTo>
                  <a:lnTo>
                    <a:pt x="1036" y="36"/>
                  </a:lnTo>
                  <a:lnTo>
                    <a:pt x="1314" y="90"/>
                  </a:lnTo>
                  <a:lnTo>
                    <a:pt x="1510" y="36"/>
                  </a:lnTo>
                  <a:lnTo>
                    <a:pt x="1788" y="102"/>
                  </a:lnTo>
                  <a:lnTo>
                    <a:pt x="2025" y="42"/>
                  </a:lnTo>
                  <a:lnTo>
                    <a:pt x="2383" y="108"/>
                  </a:lnTo>
                  <a:lnTo>
                    <a:pt x="2654" y="0"/>
                  </a:lnTo>
                  <a:lnTo>
                    <a:pt x="2918" y="102"/>
                  </a:lnTo>
                  <a:lnTo>
                    <a:pt x="3209" y="66"/>
                  </a:lnTo>
                  <a:lnTo>
                    <a:pt x="3419" y="126"/>
                  </a:lnTo>
                  <a:lnTo>
                    <a:pt x="3629" y="42"/>
                  </a:lnTo>
                  <a:lnTo>
                    <a:pt x="3819" y="114"/>
                  </a:lnTo>
                  <a:lnTo>
                    <a:pt x="4124" y="42"/>
                  </a:lnTo>
                  <a:lnTo>
                    <a:pt x="4340" y="120"/>
                  </a:lnTo>
                  <a:lnTo>
                    <a:pt x="4516" y="78"/>
                  </a:lnTo>
                  <a:lnTo>
                    <a:pt x="4848" y="126"/>
                  </a:lnTo>
                  <a:lnTo>
                    <a:pt x="4848" y="20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49" name="Google Shape;1549;p108"/>
            <p:cNvSpPr txBox="1"/>
            <p:nvPr/>
          </p:nvSpPr>
          <p:spPr>
            <a:xfrm>
              <a:off x="2360613" y="5257800"/>
              <a:ext cx="366713" cy="394980"/>
            </a:xfrm>
            <a:prstGeom prst="rect">
              <a:avLst/>
            </a:prstGeom>
            <a:noFill/>
            <a:ln>
              <a:noFill/>
            </a:ln>
          </p:spPr>
          <p:txBody>
            <a:bodyPr spcFirstLastPara="1" wrap="square" lIns="12700" tIns="12700" rIns="12700" bIns="12700" anchor="t" anchorCtr="0">
              <a:noAutofit/>
            </a:bodyPr>
            <a:lstStyle/>
            <a:p>
              <a:pPr marL="0" marR="0" lvl="0" indent="0" algn="l" rtl="0">
                <a:spcBef>
                  <a:spcPts val="0"/>
                </a:spcBef>
                <a:spcAft>
                  <a:spcPts val="0"/>
                </a:spcAft>
                <a:buNone/>
              </a:pPr>
              <a:r>
                <a:rPr lang="en-US" sz="2400">
                  <a:solidFill>
                    <a:srgbClr val="000000"/>
                  </a:solidFill>
                  <a:latin typeface="Arial"/>
                  <a:ea typeface="Arial"/>
                  <a:cs typeface="Arial"/>
                  <a:sym typeface="Arial"/>
                </a:rPr>
                <a:t>…</a:t>
              </a:r>
              <a:endParaRPr sz="1800">
                <a:solidFill>
                  <a:srgbClr val="000000"/>
                </a:solidFill>
                <a:latin typeface="Calibri"/>
                <a:ea typeface="Calibri"/>
                <a:cs typeface="Calibri"/>
                <a:sym typeface="Calibri"/>
              </a:endParaRPr>
            </a:p>
          </p:txBody>
        </p:sp>
        <p:sp>
          <p:nvSpPr>
            <p:cNvPr id="1550" name="Google Shape;1550;p108"/>
            <p:cNvSpPr/>
            <p:nvPr/>
          </p:nvSpPr>
          <p:spPr>
            <a:xfrm>
              <a:off x="2061964" y="259080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job_id, department_id, hire_date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hire_date ;</a:t>
              </a:r>
              <a:endParaRPr sz="1800">
                <a:solidFill>
                  <a:srgbClr val="000000"/>
                </a:solidFill>
                <a:latin typeface="Calibri"/>
                <a:ea typeface="Calibri"/>
                <a:cs typeface="Calibri"/>
                <a:sym typeface="Calibri"/>
              </a:endParaRPr>
            </a:p>
          </p:txBody>
        </p:sp>
        <p:sp>
          <p:nvSpPr>
            <p:cNvPr id="1551" name="Google Shape;1551;p108"/>
            <p:cNvSpPr/>
            <p:nvPr/>
          </p:nvSpPr>
          <p:spPr>
            <a:xfrm>
              <a:off x="2138152" y="3266307"/>
              <a:ext cx="2597150" cy="326754"/>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1552" name="Google Shape;1552;p108"/>
          <p:cNvPicPr preferRelativeResize="0"/>
          <p:nvPr/>
        </p:nvPicPr>
        <p:blipFill rotWithShape="1">
          <a:blip r:embed="rId3">
            <a:alphaModFix/>
          </a:blip>
          <a:srcRect/>
          <a:stretch/>
        </p:blipFill>
        <p:spPr>
          <a:xfrm>
            <a:off x="2179638" y="3962400"/>
            <a:ext cx="3714750" cy="1524000"/>
          </a:xfrm>
          <a:prstGeom prst="rect">
            <a:avLst/>
          </a:prstGeom>
          <a:noFill/>
          <a:ln w="28575" cap="flat" cmpd="sng">
            <a:solidFill>
              <a:srgbClr val="F7941D"/>
            </a:solidFill>
            <a:prstDash val="solid"/>
            <a:round/>
            <a:headEnd type="none" w="sm" len="sm"/>
            <a:tailEnd type="none" w="sm" len="sm"/>
          </a:ln>
        </p:spPr>
      </p:pic>
      <p:sp>
        <p:nvSpPr>
          <p:cNvPr id="10"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93</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09"/>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Sorting</a:t>
            </a:r>
            <a:endParaRPr/>
          </a:p>
        </p:txBody>
      </p:sp>
      <p:sp>
        <p:nvSpPr>
          <p:cNvPr id="1559" name="Google Shape;1559;p109"/>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Sorting in descending order:</a:t>
            </a:r>
            <a:endParaRPr/>
          </a:p>
          <a:p>
            <a:pPr marL="457200" lvl="1" indent="-232409"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None/>
            </a:pPr>
            <a:r>
              <a:rPr lang="en-US"/>
              <a:t/>
            </a:r>
            <a:br>
              <a:rPr lang="en-US"/>
            </a:br>
            <a:endParaRPr/>
          </a:p>
          <a:p>
            <a:pPr marL="457200" lvl="1" indent="-365760" algn="l" rtl="0">
              <a:lnSpc>
                <a:spcPct val="90000"/>
              </a:lnSpc>
              <a:spcBef>
                <a:spcPts val="900"/>
              </a:spcBef>
              <a:spcAft>
                <a:spcPts val="0"/>
              </a:spcAft>
              <a:buClr>
                <a:schemeClr val="dk1"/>
              </a:buClr>
              <a:buSzPts val="2100"/>
              <a:buChar char="•"/>
            </a:pPr>
            <a:r>
              <a:rPr lang="en-US"/>
              <a:t>Sorting by column alias:</a:t>
            </a:r>
            <a:endParaRPr/>
          </a:p>
          <a:p>
            <a:pPr marL="228600" lvl="0" indent="-25400" algn="l" rtl="0">
              <a:lnSpc>
                <a:spcPct val="90000"/>
              </a:lnSpc>
              <a:spcBef>
                <a:spcPts val="1000"/>
              </a:spcBef>
              <a:spcAft>
                <a:spcPts val="0"/>
              </a:spcAft>
              <a:buClr>
                <a:schemeClr val="dk1"/>
              </a:buClr>
              <a:buSzPts val="3200"/>
              <a:buNone/>
            </a:pPr>
            <a:endParaRPr/>
          </a:p>
        </p:txBody>
      </p:sp>
      <p:grpSp>
        <p:nvGrpSpPr>
          <p:cNvPr id="1560" name="Google Shape;1560;p109"/>
          <p:cNvGrpSpPr/>
          <p:nvPr/>
        </p:nvGrpSpPr>
        <p:grpSpPr>
          <a:xfrm>
            <a:off x="2061964" y="1997085"/>
            <a:ext cx="8064896" cy="994767"/>
            <a:chOff x="2061964" y="1676401"/>
            <a:chExt cx="8064896" cy="994767"/>
          </a:xfrm>
        </p:grpSpPr>
        <p:sp>
          <p:nvSpPr>
            <p:cNvPr id="1561" name="Google Shape;1561;p109"/>
            <p:cNvSpPr/>
            <p:nvPr/>
          </p:nvSpPr>
          <p:spPr>
            <a:xfrm>
              <a:off x="2061964" y="167640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job_id, department_id, hire_date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department_id DESC ;</a:t>
              </a:r>
              <a:endParaRPr sz="1800">
                <a:solidFill>
                  <a:srgbClr val="000000"/>
                </a:solidFill>
                <a:latin typeface="Calibri"/>
                <a:ea typeface="Calibri"/>
                <a:cs typeface="Calibri"/>
                <a:sym typeface="Calibri"/>
              </a:endParaRPr>
            </a:p>
          </p:txBody>
        </p:sp>
        <p:sp>
          <p:nvSpPr>
            <p:cNvPr id="1562" name="Google Shape;1562;p109"/>
            <p:cNvSpPr/>
            <p:nvPr/>
          </p:nvSpPr>
          <p:spPr>
            <a:xfrm>
              <a:off x="5259387" y="2306861"/>
              <a:ext cx="681038" cy="36344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63" name="Google Shape;1563;p109"/>
            <p:cNvSpPr/>
            <p:nvPr/>
          </p:nvSpPr>
          <p:spPr>
            <a:xfrm>
              <a:off x="9244012" y="2173288"/>
              <a:ext cx="338138"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1</a:t>
              </a:r>
              <a:endParaRPr sz="1800">
                <a:solidFill>
                  <a:srgbClr val="000000"/>
                </a:solidFill>
                <a:latin typeface="Calibri"/>
                <a:ea typeface="Calibri"/>
                <a:cs typeface="Calibri"/>
                <a:sym typeface="Calibri"/>
              </a:endParaRPr>
            </a:p>
          </p:txBody>
        </p:sp>
      </p:grpSp>
      <p:grpSp>
        <p:nvGrpSpPr>
          <p:cNvPr id="1564" name="Google Shape;1564;p109"/>
          <p:cNvGrpSpPr/>
          <p:nvPr/>
        </p:nvGrpSpPr>
        <p:grpSpPr>
          <a:xfrm>
            <a:off x="2061964" y="4567829"/>
            <a:ext cx="8064896" cy="994767"/>
            <a:chOff x="2061964" y="3657601"/>
            <a:chExt cx="8064896" cy="994767"/>
          </a:xfrm>
        </p:grpSpPr>
        <p:sp>
          <p:nvSpPr>
            <p:cNvPr id="1565" name="Google Shape;1565;p109"/>
            <p:cNvSpPr/>
            <p:nvPr/>
          </p:nvSpPr>
          <p:spPr>
            <a:xfrm>
              <a:off x="2061964" y="3657601"/>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employee_id, last_name, salary*12 annsal</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annsal ;</a:t>
              </a:r>
              <a:endParaRPr sz="1800">
                <a:solidFill>
                  <a:srgbClr val="000000"/>
                </a:solidFill>
                <a:latin typeface="Calibri"/>
                <a:ea typeface="Calibri"/>
                <a:cs typeface="Calibri"/>
                <a:sym typeface="Calibri"/>
              </a:endParaRPr>
            </a:p>
          </p:txBody>
        </p:sp>
        <p:sp>
          <p:nvSpPr>
            <p:cNvPr id="1566" name="Google Shape;1566;p109"/>
            <p:cNvSpPr/>
            <p:nvPr/>
          </p:nvSpPr>
          <p:spPr>
            <a:xfrm>
              <a:off x="7751763" y="3763964"/>
              <a:ext cx="893763" cy="344487"/>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67" name="Google Shape;1567;p109"/>
            <p:cNvSpPr/>
            <p:nvPr/>
          </p:nvSpPr>
          <p:spPr>
            <a:xfrm>
              <a:off x="3365500" y="4333305"/>
              <a:ext cx="893762" cy="312996"/>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68" name="Google Shape;1568;p109"/>
            <p:cNvSpPr/>
            <p:nvPr/>
          </p:nvSpPr>
          <p:spPr>
            <a:xfrm>
              <a:off x="9242425" y="4158655"/>
              <a:ext cx="341312"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2</a:t>
              </a:r>
              <a:endParaRPr sz="1800">
                <a:solidFill>
                  <a:srgbClr val="000000"/>
                </a:solidFill>
                <a:latin typeface="Calibri"/>
                <a:ea typeface="Calibri"/>
                <a:cs typeface="Calibri"/>
                <a:sym typeface="Calibri"/>
              </a:endParaRPr>
            </a:p>
          </p:txBody>
        </p:sp>
      </p:grpSp>
      <p:sp>
        <p:nvSpPr>
          <p:cNvPr id="13"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94</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10"/>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Sorting</a:t>
            </a:r>
            <a:endParaRPr/>
          </a:p>
        </p:txBody>
      </p:sp>
      <p:sp>
        <p:nvSpPr>
          <p:cNvPr id="1575" name="Google Shape;1575;p110"/>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Sorting by using the column’s numeric position:</a:t>
            </a:r>
            <a:endParaRPr/>
          </a:p>
          <a:p>
            <a:pPr marL="457200" lvl="1" indent="-232409"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None/>
            </a:pPr>
            <a:r>
              <a:rPr lang="en-US"/>
              <a:t/>
            </a:r>
            <a:br>
              <a:rPr lang="en-US"/>
            </a:br>
            <a:endParaRPr/>
          </a:p>
          <a:p>
            <a:pPr marL="457200" lvl="1" indent="-365760" algn="l" rtl="0">
              <a:lnSpc>
                <a:spcPct val="90000"/>
              </a:lnSpc>
              <a:spcBef>
                <a:spcPts val="900"/>
              </a:spcBef>
              <a:spcAft>
                <a:spcPts val="0"/>
              </a:spcAft>
              <a:buClr>
                <a:schemeClr val="dk1"/>
              </a:buClr>
              <a:buSzPts val="2100"/>
              <a:buNone/>
            </a:pPr>
            <a:endParaRPr/>
          </a:p>
          <a:p>
            <a:pPr marL="457200" lvl="1" indent="-365760" algn="l" rtl="0">
              <a:lnSpc>
                <a:spcPct val="90000"/>
              </a:lnSpc>
              <a:spcBef>
                <a:spcPts val="900"/>
              </a:spcBef>
              <a:spcAft>
                <a:spcPts val="0"/>
              </a:spcAft>
              <a:buClr>
                <a:schemeClr val="dk1"/>
              </a:buClr>
              <a:buSzPts val="2100"/>
              <a:buChar char="•"/>
            </a:pPr>
            <a:r>
              <a:rPr lang="en-US"/>
              <a:t>Sorting by multiple columns:</a:t>
            </a:r>
            <a:endParaRPr/>
          </a:p>
          <a:p>
            <a:pPr marL="228600" lvl="0" indent="-25400" algn="l" rtl="0">
              <a:lnSpc>
                <a:spcPct val="90000"/>
              </a:lnSpc>
              <a:spcBef>
                <a:spcPts val="1000"/>
              </a:spcBef>
              <a:spcAft>
                <a:spcPts val="0"/>
              </a:spcAft>
              <a:buClr>
                <a:schemeClr val="dk1"/>
              </a:buClr>
              <a:buSzPts val="3200"/>
              <a:buNone/>
            </a:pPr>
            <a:endParaRPr/>
          </a:p>
        </p:txBody>
      </p:sp>
      <p:grpSp>
        <p:nvGrpSpPr>
          <p:cNvPr id="1576" name="Google Shape;1576;p110"/>
          <p:cNvGrpSpPr/>
          <p:nvPr/>
        </p:nvGrpSpPr>
        <p:grpSpPr>
          <a:xfrm>
            <a:off x="2061964" y="1997085"/>
            <a:ext cx="8064896" cy="994767"/>
            <a:chOff x="2214364" y="1679676"/>
            <a:chExt cx="8064896" cy="994767"/>
          </a:xfrm>
        </p:grpSpPr>
        <p:sp>
          <p:nvSpPr>
            <p:cNvPr id="1577" name="Google Shape;1577;p110"/>
            <p:cNvSpPr/>
            <p:nvPr/>
          </p:nvSpPr>
          <p:spPr>
            <a:xfrm>
              <a:off x="2214364" y="1679676"/>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job_id, department_id, hire_date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3;</a:t>
              </a:r>
              <a:endParaRPr sz="1800">
                <a:solidFill>
                  <a:srgbClr val="000000"/>
                </a:solidFill>
                <a:latin typeface="Calibri"/>
                <a:ea typeface="Calibri"/>
                <a:cs typeface="Calibri"/>
                <a:sym typeface="Calibri"/>
              </a:endParaRPr>
            </a:p>
          </p:txBody>
        </p:sp>
        <p:sp>
          <p:nvSpPr>
            <p:cNvPr id="1578" name="Google Shape;1578;p110"/>
            <p:cNvSpPr/>
            <p:nvPr/>
          </p:nvSpPr>
          <p:spPr>
            <a:xfrm>
              <a:off x="9394825" y="2127351"/>
              <a:ext cx="341312"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3</a:t>
              </a:r>
              <a:endParaRPr sz="1800">
                <a:solidFill>
                  <a:srgbClr val="000000"/>
                </a:solidFill>
                <a:latin typeface="Calibri"/>
                <a:ea typeface="Calibri"/>
                <a:cs typeface="Calibri"/>
                <a:sym typeface="Calibri"/>
              </a:endParaRPr>
            </a:p>
          </p:txBody>
        </p:sp>
        <p:sp>
          <p:nvSpPr>
            <p:cNvPr id="1579" name="Google Shape;1579;p110"/>
            <p:cNvSpPr/>
            <p:nvPr/>
          </p:nvSpPr>
          <p:spPr>
            <a:xfrm>
              <a:off x="3489312" y="2350897"/>
              <a:ext cx="377851" cy="276606"/>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80" name="Google Shape;1580;p110"/>
          <p:cNvGrpSpPr/>
          <p:nvPr/>
        </p:nvGrpSpPr>
        <p:grpSpPr>
          <a:xfrm>
            <a:off x="2065128" y="4740283"/>
            <a:ext cx="8064896" cy="1005875"/>
            <a:chOff x="2214364" y="3653434"/>
            <a:chExt cx="8064896" cy="1005875"/>
          </a:xfrm>
        </p:grpSpPr>
        <p:sp>
          <p:nvSpPr>
            <p:cNvPr id="1581" name="Google Shape;1581;p110"/>
            <p:cNvSpPr/>
            <p:nvPr/>
          </p:nvSpPr>
          <p:spPr>
            <a:xfrm>
              <a:off x="2214364" y="3653434"/>
              <a:ext cx="8064896" cy="994767"/>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last_name, department_id, salary</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ORDER BY department_id, salary DESC;</a:t>
              </a:r>
              <a:endParaRPr sz="1800">
                <a:solidFill>
                  <a:srgbClr val="000000"/>
                </a:solidFill>
                <a:latin typeface="Calibri"/>
                <a:ea typeface="Calibri"/>
                <a:cs typeface="Calibri"/>
                <a:sym typeface="Calibri"/>
              </a:endParaRPr>
            </a:p>
          </p:txBody>
        </p:sp>
        <p:sp>
          <p:nvSpPr>
            <p:cNvPr id="1582" name="Google Shape;1582;p110"/>
            <p:cNvSpPr/>
            <p:nvPr/>
          </p:nvSpPr>
          <p:spPr>
            <a:xfrm>
              <a:off x="9394825" y="4101109"/>
              <a:ext cx="341312" cy="341313"/>
            </a:xfrm>
            <a:prstGeom prst="ellipse">
              <a:avLst/>
            </a:prstGeom>
            <a:solidFill>
              <a:srgbClr val="818286"/>
            </a:solidFill>
            <a:ln w="28575" cap="flat" cmpd="sng">
              <a:solidFill>
                <a:schemeClr val="dk1"/>
              </a:solidFill>
              <a:prstDash val="solid"/>
              <a:round/>
              <a:headEnd type="none" w="sm" len="sm"/>
              <a:tailEnd type="none" w="sm" len="sm"/>
            </a:ln>
          </p:spPr>
          <p:txBody>
            <a:bodyPr spcFirstLastPara="1" wrap="square" lIns="46025" tIns="46025" rIns="46025" bIns="46025" anchor="ctr" anchorCtr="0">
              <a:noAutofit/>
            </a:bodyPr>
            <a:lstStyle/>
            <a:p>
              <a:pPr marL="0" marR="0" lvl="0" indent="0" algn="ctr" rtl="0">
                <a:lnSpc>
                  <a:spcPct val="95000"/>
                </a:lnSpc>
                <a:spcBef>
                  <a:spcPts val="0"/>
                </a:spcBef>
                <a:spcAft>
                  <a:spcPts val="0"/>
                </a:spcAft>
                <a:buNone/>
              </a:pPr>
              <a:r>
                <a:rPr lang="en-US" sz="1600" b="1">
                  <a:solidFill>
                    <a:srgbClr val="FFFFFF"/>
                  </a:solidFill>
                  <a:latin typeface="Arial"/>
                  <a:ea typeface="Arial"/>
                  <a:cs typeface="Arial"/>
                  <a:sym typeface="Arial"/>
                </a:rPr>
                <a:t>4</a:t>
              </a:r>
              <a:endParaRPr sz="1800">
                <a:solidFill>
                  <a:srgbClr val="000000"/>
                </a:solidFill>
                <a:latin typeface="Calibri"/>
                <a:ea typeface="Calibri"/>
                <a:cs typeface="Calibri"/>
                <a:sym typeface="Calibri"/>
              </a:endParaRPr>
            </a:p>
          </p:txBody>
        </p:sp>
        <p:sp>
          <p:nvSpPr>
            <p:cNvPr id="1583" name="Google Shape;1583;p110"/>
            <p:cNvSpPr/>
            <p:nvPr/>
          </p:nvSpPr>
          <p:spPr>
            <a:xfrm>
              <a:off x="2219325" y="4331014"/>
              <a:ext cx="5162550" cy="328295"/>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95</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11"/>
          <p:cNvSpPr txBox="1">
            <a:spLocks noGrp="1"/>
          </p:cNvSpPr>
          <p:nvPr>
            <p:ph type="title"/>
          </p:nvPr>
        </p:nvSpPr>
        <p:spPr>
          <a:xfrm>
            <a:off x="672317" y="134599"/>
            <a:ext cx="11519683" cy="811737"/>
          </a:xfrm>
          <a:prstGeom prst="rect">
            <a:avLst/>
          </a:prstGeom>
          <a:solidFill>
            <a:srgbClr val="818286"/>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Lesson Agenda</a:t>
            </a:r>
            <a:endParaRPr/>
          </a:p>
        </p:txBody>
      </p:sp>
      <p:sp>
        <p:nvSpPr>
          <p:cNvPr id="1589" name="Google Shape;1589;p111"/>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rgbClr val="A6A6A6"/>
              </a:buClr>
              <a:buSzPts val="2100"/>
              <a:buChar char="•"/>
            </a:pPr>
            <a:r>
              <a:rPr lang="en-US" dirty="0">
                <a:solidFill>
                  <a:schemeClr val="tx1"/>
                </a:solidFill>
              </a:rPr>
              <a:t>Limiting rows with:</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a:t>
            </a:r>
            <a:r>
              <a:rPr lang="en-US" dirty="0">
                <a:solidFill>
                  <a:schemeClr val="tx1"/>
                </a:solidFill>
                <a:latin typeface="Courier New"/>
                <a:ea typeface="Courier New"/>
                <a:cs typeface="Courier New"/>
                <a:sym typeface="Courier New"/>
              </a:rPr>
              <a:t>WHERE</a:t>
            </a:r>
            <a:r>
              <a:rPr lang="en-US" dirty="0">
                <a:solidFill>
                  <a:schemeClr val="tx1"/>
                </a:solidFill>
              </a:rPr>
              <a:t> clause</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The comparison conditions using </a:t>
            </a:r>
            <a:r>
              <a:rPr lang="en-US" dirty="0">
                <a:solidFill>
                  <a:schemeClr val="tx1"/>
                </a:solidFill>
                <a:latin typeface="Courier New"/>
                <a:ea typeface="Courier New"/>
                <a:cs typeface="Courier New"/>
                <a:sym typeface="Courier New"/>
              </a:rPr>
              <a:t>=</a:t>
            </a:r>
            <a:r>
              <a:rPr lang="en-US" dirty="0">
                <a:solidFill>
                  <a:schemeClr val="tx1"/>
                </a:solidFill>
              </a:rPr>
              <a:t>, </a:t>
            </a:r>
            <a:r>
              <a:rPr lang="en-US" dirty="0">
                <a:solidFill>
                  <a:schemeClr val="tx1"/>
                </a:solidFill>
                <a:latin typeface="Courier New"/>
                <a:ea typeface="Courier New"/>
                <a:cs typeface="Courier New"/>
                <a:sym typeface="Courier New"/>
              </a:rPr>
              <a:t>&lt;=</a:t>
            </a:r>
            <a:r>
              <a:rPr lang="en-US" dirty="0">
                <a:solidFill>
                  <a:schemeClr val="tx1"/>
                </a:solidFill>
              </a:rPr>
              <a:t>, </a:t>
            </a:r>
            <a:r>
              <a:rPr lang="en-US" dirty="0">
                <a:solidFill>
                  <a:schemeClr val="tx1"/>
                </a:solidFill>
                <a:latin typeface="Courier New"/>
                <a:ea typeface="Courier New"/>
                <a:cs typeface="Courier New"/>
                <a:sym typeface="Courier New"/>
              </a:rPr>
              <a:t>BETWEEN</a:t>
            </a:r>
            <a:r>
              <a:rPr lang="en-US" dirty="0">
                <a:solidFill>
                  <a:schemeClr val="tx1"/>
                </a:solidFill>
              </a:rPr>
              <a:t>, </a:t>
            </a:r>
            <a:r>
              <a:rPr lang="en-US" dirty="0">
                <a:solidFill>
                  <a:schemeClr val="tx1"/>
                </a:solidFill>
                <a:latin typeface="Courier New"/>
                <a:ea typeface="Courier New"/>
                <a:cs typeface="Courier New"/>
                <a:sym typeface="Courier New"/>
              </a:rPr>
              <a:t>IN</a:t>
            </a:r>
            <a:r>
              <a:rPr lang="en-US" dirty="0">
                <a:solidFill>
                  <a:schemeClr val="tx1"/>
                </a:solidFill>
              </a:rPr>
              <a:t>, </a:t>
            </a:r>
            <a:r>
              <a:rPr lang="en-US" dirty="0">
                <a:solidFill>
                  <a:schemeClr val="tx1"/>
                </a:solidFill>
                <a:latin typeface="Courier New"/>
                <a:ea typeface="Courier New"/>
                <a:cs typeface="Courier New"/>
                <a:sym typeface="Courier New"/>
              </a:rPr>
              <a:t>LIKE</a:t>
            </a:r>
            <a:r>
              <a:rPr lang="en-US" dirty="0">
                <a:solidFill>
                  <a:schemeClr val="tx1"/>
                </a:solidFill>
              </a:rPr>
              <a:t>, and </a:t>
            </a:r>
            <a:r>
              <a:rPr lang="en-US" dirty="0">
                <a:solidFill>
                  <a:schemeClr val="tx1"/>
                </a:solidFill>
                <a:latin typeface="Courier New"/>
                <a:ea typeface="Courier New"/>
                <a:cs typeface="Courier New"/>
                <a:sym typeface="Courier New"/>
              </a:rPr>
              <a:t>NULL</a:t>
            </a:r>
            <a:r>
              <a:rPr lang="en-US" dirty="0">
                <a:solidFill>
                  <a:schemeClr val="tx1"/>
                </a:solidFill>
              </a:rPr>
              <a:t> operators</a:t>
            </a:r>
            <a:endParaRPr dirty="0">
              <a:solidFill>
                <a:schemeClr val="tx1"/>
              </a:solidFill>
            </a:endParaRPr>
          </a:p>
          <a:p>
            <a:pPr marL="1280160" lvl="2" indent="-365760" algn="l" rtl="0">
              <a:lnSpc>
                <a:spcPct val="90000"/>
              </a:lnSpc>
              <a:spcBef>
                <a:spcPts val="450"/>
              </a:spcBef>
              <a:spcAft>
                <a:spcPts val="0"/>
              </a:spcAft>
              <a:buClr>
                <a:srgbClr val="A6A6A6"/>
              </a:buClr>
              <a:buSzPts val="2000"/>
              <a:buChar char="–"/>
            </a:pPr>
            <a:r>
              <a:rPr lang="en-US" dirty="0">
                <a:solidFill>
                  <a:schemeClr val="tx1"/>
                </a:solidFill>
              </a:rPr>
              <a:t>Logical conditions using </a:t>
            </a:r>
            <a:r>
              <a:rPr lang="en-US" dirty="0">
                <a:solidFill>
                  <a:schemeClr val="tx1"/>
                </a:solidFill>
                <a:latin typeface="Courier New"/>
                <a:ea typeface="Courier New"/>
                <a:cs typeface="Courier New"/>
                <a:sym typeface="Courier New"/>
              </a:rPr>
              <a:t>AND</a:t>
            </a:r>
            <a:r>
              <a:rPr lang="en-US" dirty="0">
                <a:solidFill>
                  <a:schemeClr val="tx1"/>
                </a:solidFill>
              </a:rPr>
              <a:t>, </a:t>
            </a:r>
            <a:r>
              <a:rPr lang="en-US" dirty="0">
                <a:solidFill>
                  <a:schemeClr val="tx1"/>
                </a:solidFill>
                <a:latin typeface="Courier New"/>
                <a:ea typeface="Courier New"/>
                <a:cs typeface="Courier New"/>
                <a:sym typeface="Courier New"/>
              </a:rPr>
              <a:t>OR</a:t>
            </a:r>
            <a:r>
              <a:rPr lang="en-US" dirty="0">
                <a:solidFill>
                  <a:schemeClr val="tx1"/>
                </a:solidFill>
              </a:rPr>
              <a:t>, and </a:t>
            </a:r>
            <a:r>
              <a:rPr lang="en-US" dirty="0">
                <a:solidFill>
                  <a:schemeClr val="tx1"/>
                </a:solidFill>
                <a:latin typeface="Courier New"/>
                <a:ea typeface="Courier New"/>
                <a:cs typeface="Courier New"/>
                <a:sym typeface="Courier New"/>
              </a:rPr>
              <a:t>NOT</a:t>
            </a:r>
            <a:r>
              <a:rPr lang="en-US" dirty="0">
                <a:solidFill>
                  <a:schemeClr val="tx1"/>
                </a:solidFill>
              </a:rPr>
              <a:t> operators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Rules of precedence for operators in an expression</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Sorting rows using the </a:t>
            </a:r>
            <a:r>
              <a:rPr lang="en-US" dirty="0">
                <a:solidFill>
                  <a:schemeClr val="tx1"/>
                </a:solidFill>
                <a:latin typeface="Courier New"/>
                <a:ea typeface="Courier New"/>
                <a:cs typeface="Courier New"/>
                <a:sym typeface="Courier New"/>
              </a:rPr>
              <a:t>ORDER BY</a:t>
            </a:r>
            <a:r>
              <a:rPr lang="en-US" dirty="0">
                <a:solidFill>
                  <a:schemeClr val="tx1"/>
                </a:solidFill>
              </a:rPr>
              <a:t> clause</a:t>
            </a:r>
            <a:endParaRPr dirty="0">
              <a:solidFill>
                <a:schemeClr val="tx1"/>
              </a:solidFill>
            </a:endParaRPr>
          </a:p>
          <a:p>
            <a:pPr marL="457200" lvl="1" indent="-365760" algn="l" rtl="0">
              <a:lnSpc>
                <a:spcPct val="90000"/>
              </a:lnSpc>
              <a:spcBef>
                <a:spcPts val="900"/>
              </a:spcBef>
              <a:spcAft>
                <a:spcPts val="0"/>
              </a:spcAft>
              <a:buClr>
                <a:srgbClr val="F7941D"/>
              </a:buClr>
              <a:buSzPts val="2100"/>
              <a:buChar char="•"/>
            </a:pPr>
            <a:r>
              <a:rPr lang="en-US" dirty="0">
                <a:solidFill>
                  <a:schemeClr val="tx1"/>
                </a:solidFill>
              </a:rPr>
              <a:t>SQL row limiting clause in a query</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rPr>
              <a:t>Substitution variables</a:t>
            </a:r>
            <a:endParaRPr dirty="0">
              <a:solidFill>
                <a:schemeClr val="tx1"/>
              </a:solidFill>
            </a:endParaRPr>
          </a:p>
          <a:p>
            <a:pPr marL="457200" lvl="1" indent="-365760" algn="l" rtl="0">
              <a:lnSpc>
                <a:spcPct val="90000"/>
              </a:lnSpc>
              <a:spcBef>
                <a:spcPts val="900"/>
              </a:spcBef>
              <a:spcAft>
                <a:spcPts val="0"/>
              </a:spcAft>
              <a:buClr>
                <a:srgbClr val="A6A6A6"/>
              </a:buClr>
              <a:buSzPts val="2100"/>
              <a:buChar char="•"/>
            </a:pPr>
            <a:r>
              <a:rPr lang="en-US" dirty="0">
                <a:solidFill>
                  <a:schemeClr val="tx1"/>
                </a:solidFill>
                <a:latin typeface="Courier New"/>
                <a:ea typeface="Courier New"/>
                <a:cs typeface="Courier New"/>
                <a:sym typeface="Courier New"/>
              </a:rPr>
              <a:t>DEFINE</a:t>
            </a:r>
            <a:r>
              <a:rPr lang="en-US" dirty="0">
                <a:solidFill>
                  <a:schemeClr val="tx1"/>
                </a:solidFill>
              </a:rPr>
              <a:t> and </a:t>
            </a:r>
            <a:r>
              <a:rPr lang="en-US" dirty="0">
                <a:solidFill>
                  <a:schemeClr val="tx1"/>
                </a:solidFill>
                <a:latin typeface="Courier New"/>
                <a:ea typeface="Courier New"/>
                <a:cs typeface="Courier New"/>
                <a:sym typeface="Courier New"/>
              </a:rPr>
              <a:t>VERIFY</a:t>
            </a:r>
            <a:r>
              <a:rPr lang="en-US" dirty="0">
                <a:solidFill>
                  <a:schemeClr val="tx1"/>
                </a:solidFill>
              </a:rPr>
              <a:t> commands</a:t>
            </a:r>
            <a:endParaRPr dirty="0">
              <a:solidFill>
                <a:schemeClr val="tx1"/>
              </a:solidFill>
            </a:endParaRPr>
          </a:p>
          <a:p>
            <a:pPr marL="228600" lvl="0" indent="-25400" algn="l" rtl="0">
              <a:lnSpc>
                <a:spcPct val="90000"/>
              </a:lnSpc>
              <a:spcBef>
                <a:spcPts val="1000"/>
              </a:spcBef>
              <a:spcAft>
                <a:spcPts val="0"/>
              </a:spcAft>
              <a:buClr>
                <a:schemeClr val="dk1"/>
              </a:buClr>
              <a:buSzPts val="3200"/>
              <a:buNone/>
            </a:pPr>
            <a:endParaRPr dirty="0"/>
          </a:p>
        </p:txBody>
      </p:sp>
      <p:sp>
        <p:nvSpPr>
          <p:cNvPr id="4"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96</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12"/>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a:t>SQL Row Limiting Clause</a:t>
            </a:r>
            <a:endParaRPr/>
          </a:p>
        </p:txBody>
      </p:sp>
      <p:sp>
        <p:nvSpPr>
          <p:cNvPr id="1599" name="Google Shape;1599;p112"/>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457200" lvl="1" indent="-365760" algn="l" rtl="0">
              <a:lnSpc>
                <a:spcPct val="90000"/>
              </a:lnSpc>
              <a:spcBef>
                <a:spcPts val="0"/>
              </a:spcBef>
              <a:spcAft>
                <a:spcPts val="0"/>
              </a:spcAft>
              <a:buClr>
                <a:schemeClr val="dk1"/>
              </a:buClr>
              <a:buSzPts val="2100"/>
              <a:buChar char="•"/>
            </a:pPr>
            <a:r>
              <a:rPr lang="en-US"/>
              <a:t>You can use the </a:t>
            </a:r>
            <a:r>
              <a:rPr lang="en-US">
                <a:latin typeface="Courier New"/>
                <a:ea typeface="Courier New"/>
                <a:cs typeface="Courier New"/>
                <a:sym typeface="Courier New"/>
              </a:rPr>
              <a:t>row_limiting_clause</a:t>
            </a:r>
            <a:r>
              <a:rPr lang="en-US"/>
              <a:t> to limit the rows that are returned by a query. </a:t>
            </a:r>
            <a:endParaRPr/>
          </a:p>
          <a:p>
            <a:pPr marL="457200" lvl="1" indent="-365760" algn="l" rtl="0">
              <a:lnSpc>
                <a:spcPct val="90000"/>
              </a:lnSpc>
              <a:spcBef>
                <a:spcPts val="900"/>
              </a:spcBef>
              <a:spcAft>
                <a:spcPts val="0"/>
              </a:spcAft>
              <a:buClr>
                <a:schemeClr val="dk1"/>
              </a:buClr>
              <a:buSzPts val="2100"/>
              <a:buChar char="•"/>
            </a:pPr>
            <a:r>
              <a:rPr lang="en-US"/>
              <a:t>You can use this clause to implement Top-N reporting.</a:t>
            </a:r>
            <a:endParaRPr/>
          </a:p>
          <a:p>
            <a:pPr marL="228600" lvl="0" indent="-25400" algn="l" rtl="0">
              <a:lnSpc>
                <a:spcPct val="90000"/>
              </a:lnSpc>
              <a:spcBef>
                <a:spcPts val="1000"/>
              </a:spcBef>
              <a:spcAft>
                <a:spcPts val="0"/>
              </a:spcAft>
              <a:buClr>
                <a:schemeClr val="dk1"/>
              </a:buClr>
              <a:buSzPts val="3200"/>
              <a:buNone/>
            </a:pPr>
            <a:endParaRPr/>
          </a:p>
        </p:txBody>
      </p:sp>
      <p:sp>
        <p:nvSpPr>
          <p:cNvPr id="1600" name="Google Shape;1600;p112"/>
          <p:cNvSpPr/>
          <p:nvPr/>
        </p:nvSpPr>
        <p:spPr>
          <a:xfrm>
            <a:off x="4831414" y="2887985"/>
            <a:ext cx="2525997" cy="2525997"/>
          </a:xfrm>
          <a:prstGeom prst="ellipse">
            <a:avLst/>
          </a:prstGeom>
          <a:gradFill>
            <a:gsLst>
              <a:gs pos="0">
                <a:srgbClr val="F2F2F2"/>
              </a:gs>
              <a:gs pos="97000">
                <a:schemeClr val="lt1"/>
              </a:gs>
              <a:gs pos="100000">
                <a:schemeClr val="lt1"/>
              </a:gs>
            </a:gsLst>
            <a:lin ang="5400000" scaled="0"/>
          </a:gradFill>
          <a:ln w="28575" cap="flat" cmpd="sng">
            <a:solidFill>
              <a:schemeClr val="lt1"/>
            </a:solidFill>
            <a:prstDash val="solid"/>
            <a:round/>
            <a:headEnd type="none" w="sm" len="sm"/>
            <a:tailEnd type="none" w="sm" len="sm"/>
          </a:ln>
          <a:effectLst>
            <a:outerShdw blurRad="635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01" name="Google Shape;1601;p112"/>
          <p:cNvSpPr/>
          <p:nvPr/>
        </p:nvSpPr>
        <p:spPr>
          <a:xfrm>
            <a:off x="8165873" y="3956594"/>
            <a:ext cx="2400300" cy="349337"/>
          </a:xfrm>
          <a:prstGeom prst="roundRect">
            <a:avLst>
              <a:gd name="adj" fmla="val 16667"/>
            </a:avLst>
          </a:prstGeom>
          <a:solidFill>
            <a:srgbClr val="FFEBEB"/>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02" name="Google Shape;1602;p112"/>
          <p:cNvSpPr/>
          <p:nvPr/>
        </p:nvSpPr>
        <p:spPr>
          <a:xfrm>
            <a:off x="2589212" y="3248564"/>
            <a:ext cx="2229756" cy="349337"/>
          </a:xfrm>
          <a:prstGeom prst="roundRect">
            <a:avLst>
              <a:gd name="adj" fmla="val 16667"/>
            </a:avLst>
          </a:prstGeom>
          <a:solidFill>
            <a:srgbClr val="FFEBEB"/>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0000"/>
              </a:buClr>
              <a:buSzPts val="1800"/>
              <a:buFont typeface="Arial"/>
              <a:buNone/>
            </a:pPr>
            <a:endParaRPr sz="1800">
              <a:solidFill>
                <a:srgbClr val="000000"/>
              </a:solidFill>
              <a:latin typeface="Arial"/>
              <a:ea typeface="Arial"/>
              <a:cs typeface="Arial"/>
              <a:sym typeface="Arial"/>
            </a:endParaRPr>
          </a:p>
        </p:txBody>
      </p:sp>
      <p:sp>
        <p:nvSpPr>
          <p:cNvPr id="1603" name="Google Shape;1603;p112"/>
          <p:cNvSpPr txBox="1"/>
          <p:nvPr/>
        </p:nvSpPr>
        <p:spPr>
          <a:xfrm>
            <a:off x="2589665" y="3238566"/>
            <a:ext cx="2257878" cy="369332"/>
          </a:xfrm>
          <a:prstGeom prst="rect">
            <a:avLst/>
          </a:prstGeom>
          <a:solidFill>
            <a:srgbClr val="F794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Table with 100 rows</a:t>
            </a:r>
            <a:endParaRPr sz="1800">
              <a:solidFill>
                <a:srgbClr val="000000"/>
              </a:solidFill>
              <a:latin typeface="Arial"/>
              <a:ea typeface="Arial"/>
              <a:cs typeface="Arial"/>
              <a:sym typeface="Arial"/>
            </a:endParaRPr>
          </a:p>
        </p:txBody>
      </p:sp>
      <p:sp>
        <p:nvSpPr>
          <p:cNvPr id="1604" name="Google Shape;1604;p112"/>
          <p:cNvSpPr txBox="1"/>
          <p:nvPr/>
        </p:nvSpPr>
        <p:spPr>
          <a:xfrm>
            <a:off x="8151812" y="3946596"/>
            <a:ext cx="2428422" cy="369332"/>
          </a:xfrm>
          <a:prstGeom prst="rect">
            <a:avLst/>
          </a:prstGeom>
          <a:solidFill>
            <a:srgbClr val="F794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Fetch first 3 rows only</a:t>
            </a:r>
            <a:endParaRPr sz="1800">
              <a:solidFill>
                <a:srgbClr val="000000"/>
              </a:solidFill>
              <a:latin typeface="Arial"/>
              <a:ea typeface="Arial"/>
              <a:cs typeface="Arial"/>
              <a:sym typeface="Arial"/>
            </a:endParaRPr>
          </a:p>
        </p:txBody>
      </p:sp>
      <p:cxnSp>
        <p:nvCxnSpPr>
          <p:cNvPr id="1605" name="Google Shape;1605;p112"/>
          <p:cNvCxnSpPr>
            <a:endCxn id="1603" idx="3"/>
          </p:cNvCxnSpPr>
          <p:nvPr/>
        </p:nvCxnSpPr>
        <p:spPr>
          <a:xfrm rot="10800000">
            <a:off x="4847543" y="3423232"/>
            <a:ext cx="1351200" cy="900"/>
          </a:xfrm>
          <a:prstGeom prst="straightConnector1">
            <a:avLst/>
          </a:prstGeom>
          <a:noFill/>
          <a:ln w="28575" cap="flat" cmpd="sng">
            <a:solidFill>
              <a:srgbClr val="F7941D"/>
            </a:solidFill>
            <a:prstDash val="solid"/>
            <a:round/>
            <a:headEnd type="none" w="sm" len="sm"/>
            <a:tailEnd type="triangle" w="lg" len="lg"/>
          </a:ln>
        </p:spPr>
      </p:cxnSp>
      <p:cxnSp>
        <p:nvCxnSpPr>
          <p:cNvPr id="1606" name="Google Shape;1606;p112"/>
          <p:cNvCxnSpPr>
            <a:stCxn id="1607" idx="3"/>
          </p:cNvCxnSpPr>
          <p:nvPr/>
        </p:nvCxnSpPr>
        <p:spPr>
          <a:xfrm rot="10800000" flipH="1">
            <a:off x="7161212" y="4109953"/>
            <a:ext cx="942600" cy="18000"/>
          </a:xfrm>
          <a:prstGeom prst="straightConnector1">
            <a:avLst/>
          </a:prstGeom>
          <a:noFill/>
          <a:ln w="28575" cap="flat" cmpd="sng">
            <a:solidFill>
              <a:srgbClr val="F7941D"/>
            </a:solidFill>
            <a:prstDash val="solid"/>
            <a:round/>
            <a:headEnd type="none" w="sm" len="sm"/>
            <a:tailEnd type="triangle" w="lg" len="lg"/>
          </a:ln>
        </p:spPr>
      </p:cxnSp>
      <p:pic>
        <p:nvPicPr>
          <p:cNvPr id="1607" name="Google Shape;1607;p112" descr="cnt234297.gif"/>
          <p:cNvPicPr preferRelativeResize="0"/>
          <p:nvPr/>
        </p:nvPicPr>
        <p:blipFill rotWithShape="1">
          <a:blip r:embed="rId3">
            <a:alphaModFix/>
          </a:blip>
          <a:srcRect/>
          <a:stretch/>
        </p:blipFill>
        <p:spPr>
          <a:xfrm>
            <a:off x="5332412" y="3271823"/>
            <a:ext cx="1828800" cy="1712259"/>
          </a:xfrm>
          <a:prstGeom prst="rect">
            <a:avLst/>
          </a:prstGeom>
          <a:noFill/>
          <a:ln>
            <a:noFill/>
          </a:ln>
        </p:spPr>
      </p:pic>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97</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13"/>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sz="5600" dirty="0"/>
              <a:t>Using SQL Row </a:t>
            </a:r>
            <a:r>
              <a:rPr lang="en-US" sz="5600" dirty="0" smtClean="0"/>
              <a:t>Limiting</a:t>
            </a:r>
            <a:endParaRPr sz="5600" dirty="0"/>
          </a:p>
        </p:txBody>
      </p:sp>
      <p:sp>
        <p:nvSpPr>
          <p:cNvPr id="1614" name="Google Shape;1614;p113"/>
          <p:cNvSpPr txBox="1">
            <a:spLocks noGrp="1"/>
          </p:cNvSpPr>
          <p:nvPr>
            <p:ph type="body" idx="1"/>
          </p:nvPr>
        </p:nvSpPr>
        <p:spPr>
          <a:xfrm>
            <a:off x="0" y="991524"/>
            <a:ext cx="12192000" cy="5866475"/>
          </a:xfrm>
          <a:prstGeom prst="rect">
            <a:avLst/>
          </a:prstGeom>
          <a:noFill/>
          <a:ln>
            <a:noFill/>
          </a:ln>
        </p:spPr>
        <p:txBody>
          <a:bodyPr spcFirstLastPara="1" wrap="square" lIns="91425" tIns="45700" rIns="91425" bIns="45700" anchor="t" anchorCtr="0">
            <a:noAutofit/>
          </a:bodyPr>
          <a:lstStyle/>
          <a:p>
            <a:pPr marL="0" lvl="0" indent="10582" algn="l" rtl="0">
              <a:lnSpc>
                <a:spcPct val="90000"/>
              </a:lnSpc>
              <a:spcBef>
                <a:spcPts val="0"/>
              </a:spcBef>
              <a:spcAft>
                <a:spcPts val="0"/>
              </a:spcAft>
              <a:buClr>
                <a:schemeClr val="dk1"/>
              </a:buClr>
              <a:buSzPts val="3200"/>
              <a:buNone/>
            </a:pPr>
            <a:r>
              <a:rPr lang="en-US">
                <a:latin typeface="Arial"/>
                <a:ea typeface="Arial"/>
                <a:cs typeface="Arial"/>
                <a:sym typeface="Arial"/>
              </a:rPr>
              <a:t>You specify the </a:t>
            </a:r>
            <a:r>
              <a:rPr lang="en-US">
                <a:latin typeface="Courier New"/>
                <a:ea typeface="Courier New"/>
                <a:cs typeface="Courier New"/>
                <a:sym typeface="Courier New"/>
              </a:rPr>
              <a:t>row_limiting_clause</a:t>
            </a:r>
            <a:r>
              <a:rPr lang="en-US">
                <a:latin typeface="Arial"/>
                <a:ea typeface="Arial"/>
                <a:cs typeface="Arial"/>
                <a:sym typeface="Arial"/>
              </a:rPr>
              <a:t> in the SQL </a:t>
            </a:r>
            <a:r>
              <a:rPr lang="en-US">
                <a:latin typeface="Courier New"/>
                <a:ea typeface="Courier New"/>
                <a:cs typeface="Courier New"/>
                <a:sym typeface="Courier New"/>
              </a:rPr>
              <a:t>SELECT</a:t>
            </a:r>
            <a:r>
              <a:rPr lang="en-US">
                <a:latin typeface="Arial"/>
                <a:ea typeface="Arial"/>
                <a:cs typeface="Arial"/>
                <a:sym typeface="Arial"/>
              </a:rPr>
              <a:t> statement by placing it after the </a:t>
            </a:r>
            <a:r>
              <a:rPr lang="en-US">
                <a:latin typeface="Courier New"/>
                <a:ea typeface="Courier New"/>
                <a:cs typeface="Courier New"/>
                <a:sym typeface="Courier New"/>
              </a:rPr>
              <a:t>ORDER BY</a:t>
            </a:r>
            <a:r>
              <a:rPr lang="en-US">
                <a:latin typeface="Arial"/>
                <a:ea typeface="Arial"/>
                <a:cs typeface="Arial"/>
                <a:sym typeface="Arial"/>
              </a:rPr>
              <a:t> clause.</a:t>
            </a:r>
            <a:endParaRPr/>
          </a:p>
          <a:p>
            <a:pPr marL="0" lvl="0" indent="10582" algn="l" rtl="0">
              <a:lnSpc>
                <a:spcPct val="90000"/>
              </a:lnSpc>
              <a:spcBef>
                <a:spcPts val="900"/>
              </a:spcBef>
              <a:spcAft>
                <a:spcPts val="0"/>
              </a:spcAft>
              <a:buClr>
                <a:schemeClr val="dk1"/>
              </a:buClr>
              <a:buSzPts val="3200"/>
              <a:buNone/>
            </a:pPr>
            <a:r>
              <a:rPr lang="en-US">
                <a:latin typeface="Arial"/>
                <a:ea typeface="Arial"/>
                <a:cs typeface="Arial"/>
                <a:sym typeface="Arial"/>
              </a:rPr>
              <a:t>Syntax:</a:t>
            </a:r>
            <a:endParaRPr/>
          </a:p>
          <a:p>
            <a:pPr marL="0" lvl="0" indent="0" algn="l" rtl="0">
              <a:lnSpc>
                <a:spcPct val="90000"/>
              </a:lnSpc>
              <a:spcBef>
                <a:spcPts val="1000"/>
              </a:spcBef>
              <a:spcAft>
                <a:spcPts val="0"/>
              </a:spcAft>
              <a:buClr>
                <a:schemeClr val="dk1"/>
              </a:buClr>
              <a:buSzPts val="3200"/>
              <a:buNone/>
            </a:pPr>
            <a:endParaRPr/>
          </a:p>
        </p:txBody>
      </p:sp>
      <p:sp>
        <p:nvSpPr>
          <p:cNvPr id="1615" name="Google Shape;1615;p113"/>
          <p:cNvSpPr/>
          <p:nvPr/>
        </p:nvSpPr>
        <p:spPr>
          <a:xfrm>
            <a:off x="2061964" y="2618482"/>
            <a:ext cx="8064896" cy="2486918"/>
          </a:xfrm>
          <a:prstGeom prst="round2DiagRect">
            <a:avLst>
              <a:gd name="adj1" fmla="val 13028"/>
              <a:gd name="adj2" fmla="val 0"/>
            </a:avLst>
          </a:prstGeom>
          <a:solidFill>
            <a:srgbClr val="F7941D"/>
          </a:solidFill>
          <a:ln w="28575" cap="flat" cmpd="sng">
            <a:solidFill>
              <a:schemeClr val="dk1"/>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SELECT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FROM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 WHERE …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474747"/>
                </a:solidFill>
                <a:latin typeface="Courier New"/>
                <a:ea typeface="Courier New"/>
                <a:cs typeface="Courier New"/>
                <a:sym typeface="Courier New"/>
              </a:rPr>
              <a:t> [ ORDER BY …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a:t>
            </a:r>
            <a:r>
              <a:rPr lang="en-US" sz="1800" b="1">
                <a:solidFill>
                  <a:srgbClr val="FF0000"/>
                </a:solidFill>
                <a:latin typeface="Courier New"/>
                <a:ea typeface="Courier New"/>
                <a:cs typeface="Courier New"/>
                <a:sym typeface="Courier New"/>
              </a:rPr>
              <a:t>[OFFSET offset { ROW | ROWS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ourier New"/>
                <a:ea typeface="Courier New"/>
                <a:cs typeface="Courier New"/>
                <a:sym typeface="Courier New"/>
              </a:rPr>
              <a:t>[FETCH { FIRST | NEXT } [{ row_count | percent PERCENT }] { ROW | ROWS } </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ourier New"/>
                <a:ea typeface="Courier New"/>
                <a:cs typeface="Courier New"/>
                <a:sym typeface="Courier New"/>
              </a:rPr>
              <a:t>  { ONLY | WITH TIES }]</a:t>
            </a:r>
            <a:endParaRPr sz="1800">
              <a:solidFill>
                <a:srgbClr val="000000"/>
              </a:solidFill>
              <a:latin typeface="Calibri"/>
              <a:ea typeface="Calibri"/>
              <a:cs typeface="Calibri"/>
              <a:sym typeface="Calibri"/>
            </a:endParaRPr>
          </a:p>
        </p:txBody>
      </p:sp>
      <p:sp>
        <p:nvSpPr>
          <p:cNvPr id="5"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98</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14"/>
          <p:cNvSpPr txBox="1">
            <a:spLocks noGrp="1"/>
          </p:cNvSpPr>
          <p:nvPr>
            <p:ph type="title"/>
          </p:nvPr>
        </p:nvSpPr>
        <p:spPr>
          <a:xfrm>
            <a:off x="672317" y="134599"/>
            <a:ext cx="11519683" cy="811737"/>
          </a:xfrm>
          <a:prstGeom prst="rect">
            <a:avLst/>
          </a:prstGeom>
          <a:solidFill>
            <a:srgbClr val="F7941D"/>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Teko"/>
              <a:buNone/>
            </a:pPr>
            <a:r>
              <a:rPr lang="en-US" dirty="0"/>
              <a:t>SQL Row Limiting </a:t>
            </a:r>
            <a:r>
              <a:rPr lang="en-US" dirty="0" smtClean="0"/>
              <a:t>Clause</a:t>
            </a:r>
            <a:r>
              <a:rPr lang="en-US" dirty="0"/>
              <a:t>:</a:t>
            </a:r>
            <a:endParaRPr dirty="0"/>
          </a:p>
        </p:txBody>
      </p:sp>
      <p:pic>
        <p:nvPicPr>
          <p:cNvPr id="1622" name="Google Shape;1622;p114"/>
          <p:cNvPicPr preferRelativeResize="0"/>
          <p:nvPr/>
        </p:nvPicPr>
        <p:blipFill rotWithShape="1">
          <a:blip r:embed="rId3">
            <a:alphaModFix/>
          </a:blip>
          <a:srcRect/>
          <a:stretch/>
        </p:blipFill>
        <p:spPr>
          <a:xfrm>
            <a:off x="1978788" y="4848935"/>
            <a:ext cx="2171700" cy="1133475"/>
          </a:xfrm>
          <a:prstGeom prst="rect">
            <a:avLst/>
          </a:prstGeom>
          <a:noFill/>
          <a:ln w="28575" cap="flat" cmpd="sng">
            <a:solidFill>
              <a:srgbClr val="F7941D"/>
            </a:solidFill>
            <a:prstDash val="solid"/>
            <a:miter lim="8000"/>
            <a:headEnd type="none" w="sm" len="sm"/>
            <a:tailEnd type="none" w="sm" len="sm"/>
          </a:ln>
        </p:spPr>
      </p:pic>
      <p:grpSp>
        <p:nvGrpSpPr>
          <p:cNvPr id="1623" name="Google Shape;1623;p114"/>
          <p:cNvGrpSpPr/>
          <p:nvPr/>
        </p:nvGrpSpPr>
        <p:grpSpPr>
          <a:xfrm>
            <a:off x="1936765" y="1388913"/>
            <a:ext cx="8315630" cy="3383844"/>
            <a:chOff x="400576" y="1340556"/>
            <a:chExt cx="8314799" cy="3383844"/>
          </a:xfrm>
        </p:grpSpPr>
        <p:sp>
          <p:nvSpPr>
            <p:cNvPr id="1624" name="Google Shape;1624;p114"/>
            <p:cNvSpPr/>
            <p:nvPr/>
          </p:nvSpPr>
          <p:spPr>
            <a:xfrm>
              <a:off x="400576" y="2949222"/>
              <a:ext cx="5508300" cy="1293300"/>
            </a:xfrm>
            <a:prstGeom prst="round2DiagRect">
              <a:avLst>
                <a:gd name="adj1" fmla="val 13028"/>
                <a:gd name="adj2" fmla="val 0"/>
              </a:avLst>
            </a:prstGeom>
            <a:solidFill>
              <a:srgbClr val="F7941D"/>
            </a:solidFill>
            <a:ln w="28575" cap="flat" cmpd="sng">
              <a:solidFill>
                <a:srgbClr val="F7941D"/>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SELECT employee_id, first_name</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ORDER BY employee_id</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ourier New"/>
                  <a:ea typeface="Courier New"/>
                  <a:cs typeface="Courier New"/>
                  <a:sym typeface="Courier New"/>
                </a:rPr>
                <a:t> OFFSET 5 ROWS FETCH NEXT 5 ROWS ONLY;</a:t>
              </a:r>
              <a:endParaRPr sz="1800">
                <a:solidFill>
                  <a:srgbClr val="000000"/>
                </a:solidFill>
                <a:latin typeface="Calibri"/>
                <a:ea typeface="Calibri"/>
                <a:cs typeface="Calibri"/>
                <a:sym typeface="Calibri"/>
              </a:endParaRPr>
            </a:p>
          </p:txBody>
        </p:sp>
        <p:sp>
          <p:nvSpPr>
            <p:cNvPr id="1625" name="Google Shape;1625;p114"/>
            <p:cNvSpPr/>
            <p:nvPr/>
          </p:nvSpPr>
          <p:spPr>
            <a:xfrm>
              <a:off x="400576" y="1340556"/>
              <a:ext cx="4552500" cy="1293300"/>
            </a:xfrm>
            <a:prstGeom prst="round2DiagRect">
              <a:avLst>
                <a:gd name="adj1" fmla="val 13028"/>
                <a:gd name="adj2" fmla="val 0"/>
              </a:avLst>
            </a:prstGeom>
            <a:solidFill>
              <a:srgbClr val="F7941D"/>
            </a:solidFill>
            <a:ln w="28575" cap="flat" cmpd="sng">
              <a:solidFill>
                <a:srgbClr val="F7941D"/>
              </a:solidFill>
              <a:prstDash val="solid"/>
              <a:miter lim="800000"/>
              <a:headEnd type="none" w="sm" len="sm"/>
              <a:tailEnd type="none" w="sm" len="sm"/>
            </a:ln>
          </p:spPr>
          <p:txBody>
            <a:bodyPr spcFirstLastPara="1" wrap="square" lIns="91425" tIns="91425" rIns="12700" bIns="0" anchor="t" anchorCtr="0">
              <a:noAutofit/>
            </a:bodyPr>
            <a:lstStyle/>
            <a:p>
              <a:pPr marL="0" marR="0" lvl="0" indent="0" algn="l" rtl="0">
                <a:spcBef>
                  <a:spcPts val="0"/>
                </a:spcBef>
                <a:spcAft>
                  <a:spcPts val="0"/>
                </a:spcAft>
                <a:buClr>
                  <a:srgbClr val="000000"/>
                </a:buClr>
                <a:buSzPts val="1800"/>
                <a:buFont typeface="Arial"/>
                <a:buNone/>
              </a:pPr>
              <a:r>
                <a:rPr lang="en-US" sz="1800" b="1">
                  <a:solidFill>
                    <a:srgbClr val="000000"/>
                  </a:solidFill>
                  <a:latin typeface="Courier New"/>
                  <a:ea typeface="Courier New"/>
                  <a:cs typeface="Courier New"/>
                  <a:sym typeface="Courier New"/>
                </a:rPr>
                <a:t> SELECT employee_id, first_name</a:t>
              </a:r>
              <a:endParaRPr sz="1800">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1800"/>
                <a:buFont typeface="Arial"/>
                <a:buNone/>
              </a:pPr>
              <a:r>
                <a:rPr lang="en-US" sz="1800" b="1">
                  <a:solidFill>
                    <a:srgbClr val="000000"/>
                  </a:solidFill>
                  <a:latin typeface="Courier New"/>
                  <a:ea typeface="Courier New"/>
                  <a:cs typeface="Courier New"/>
                  <a:sym typeface="Courier New"/>
                </a:rPr>
                <a:t> FROM employees</a:t>
              </a:r>
              <a:endParaRPr sz="1800">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1800"/>
                <a:buFont typeface="Arial"/>
                <a:buNone/>
              </a:pPr>
              <a:r>
                <a:rPr lang="en-US" sz="1800" b="1">
                  <a:solidFill>
                    <a:srgbClr val="000000"/>
                  </a:solidFill>
                  <a:latin typeface="Courier New"/>
                  <a:ea typeface="Courier New"/>
                  <a:cs typeface="Courier New"/>
                  <a:sym typeface="Courier New"/>
                </a:rPr>
                <a:t> ORDER BY employee_id</a:t>
              </a:r>
              <a:endParaRPr sz="1800">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1800"/>
                <a:buFont typeface="Arial"/>
                <a:buNone/>
              </a:pPr>
              <a:r>
                <a:rPr lang="en-US" sz="1800" b="1">
                  <a:solidFill>
                    <a:srgbClr val="000000"/>
                  </a:solidFill>
                  <a:latin typeface="Courier New"/>
                  <a:ea typeface="Courier New"/>
                  <a:cs typeface="Courier New"/>
                  <a:sym typeface="Courier New"/>
                </a:rPr>
                <a:t> FETCH FIRST 5 ROWS ONLY;</a:t>
              </a:r>
              <a:endParaRPr sz="1800" b="1">
                <a:solidFill>
                  <a:srgbClr val="44546A"/>
                </a:solidFill>
                <a:latin typeface="Courier New"/>
                <a:ea typeface="Courier New"/>
                <a:cs typeface="Courier New"/>
                <a:sym typeface="Courier New"/>
              </a:endParaRPr>
            </a:p>
          </p:txBody>
        </p:sp>
        <p:sp>
          <p:nvSpPr>
            <p:cNvPr id="1626" name="Google Shape;1626;p114"/>
            <p:cNvSpPr/>
            <p:nvPr/>
          </p:nvSpPr>
          <p:spPr>
            <a:xfrm>
              <a:off x="533400" y="2302661"/>
              <a:ext cx="3657600" cy="323100"/>
            </a:xfrm>
            <a:prstGeom prst="rect">
              <a:avLst/>
            </a:prstGeom>
            <a:no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27" name="Google Shape;1627;p114"/>
            <p:cNvSpPr/>
            <p:nvPr/>
          </p:nvSpPr>
          <p:spPr>
            <a:xfrm>
              <a:off x="499535" y="3925204"/>
              <a:ext cx="5257800" cy="241500"/>
            </a:xfrm>
            <a:prstGeom prst="rect">
              <a:avLst/>
            </a:prstGeom>
            <a:noFill/>
            <a:ln w="28575" cap="flat" cmpd="sng">
              <a:solidFill>
                <a:srgbClr val="F7941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1628" name="Google Shape;1628;p114"/>
            <p:cNvCxnSpPr/>
            <p:nvPr/>
          </p:nvCxnSpPr>
          <p:spPr>
            <a:xfrm>
              <a:off x="4979216" y="1828800"/>
              <a:ext cx="1404600" cy="0"/>
            </a:xfrm>
            <a:prstGeom prst="straightConnector1">
              <a:avLst/>
            </a:prstGeom>
            <a:noFill/>
            <a:ln w="28575" cap="flat" cmpd="sng">
              <a:solidFill>
                <a:srgbClr val="F7941D"/>
              </a:solidFill>
              <a:prstDash val="solid"/>
              <a:round/>
              <a:headEnd type="none" w="sm" len="sm"/>
              <a:tailEnd type="triangle" w="lg" len="lg"/>
            </a:ln>
          </p:spPr>
        </p:cxnSp>
        <p:cxnSp>
          <p:nvCxnSpPr>
            <p:cNvPr id="1629" name="Google Shape;1629;p114"/>
            <p:cNvCxnSpPr/>
            <p:nvPr/>
          </p:nvCxnSpPr>
          <p:spPr>
            <a:xfrm>
              <a:off x="1524000" y="4343400"/>
              <a:ext cx="0" cy="381000"/>
            </a:xfrm>
            <a:prstGeom prst="straightConnector1">
              <a:avLst/>
            </a:prstGeom>
            <a:noFill/>
            <a:ln w="28575" cap="flat" cmpd="sng">
              <a:solidFill>
                <a:srgbClr val="F7941D"/>
              </a:solidFill>
              <a:prstDash val="solid"/>
              <a:round/>
              <a:headEnd type="none" w="sm" len="sm"/>
              <a:tailEnd type="triangle" w="lg" len="lg"/>
            </a:ln>
          </p:spPr>
        </p:cxnSp>
        <p:pic>
          <p:nvPicPr>
            <p:cNvPr id="1630" name="Google Shape;1630;p114"/>
            <p:cNvPicPr preferRelativeResize="0"/>
            <p:nvPr/>
          </p:nvPicPr>
          <p:blipFill rotWithShape="1">
            <a:blip r:embed="rId4">
              <a:alphaModFix/>
            </a:blip>
            <a:srcRect/>
            <a:stretch/>
          </p:blipFill>
          <p:spPr>
            <a:xfrm>
              <a:off x="6400800" y="1343378"/>
              <a:ext cx="2314575" cy="1676400"/>
            </a:xfrm>
            <a:prstGeom prst="rect">
              <a:avLst/>
            </a:prstGeom>
            <a:noFill/>
            <a:ln w="28575" cap="flat" cmpd="sng">
              <a:solidFill>
                <a:srgbClr val="F7941D"/>
              </a:solidFill>
              <a:prstDash val="solid"/>
              <a:miter lim="800000"/>
              <a:headEnd type="none" w="sm" len="sm"/>
              <a:tailEnd type="none" w="sm" len="sm"/>
            </a:ln>
          </p:spPr>
        </p:pic>
      </p:grpSp>
      <p:sp>
        <p:nvSpPr>
          <p:cNvPr id="12" name="Google Shape;34;p570"/>
          <p:cNvSpPr/>
          <p:nvPr/>
        </p:nvSpPr>
        <p:spPr>
          <a:xfrm>
            <a:off x="5328457" y="6683433"/>
            <a:ext cx="1022467" cy="174565"/>
          </a:xfrm>
          <a:prstGeom prst="rect">
            <a:avLst/>
          </a:prstGeom>
          <a:solidFill>
            <a:srgbClr val="818286"/>
          </a:solidFill>
          <a:ln>
            <a:noFill/>
          </a:ln>
        </p:spPr>
        <p:txBody>
          <a:bodyPr spcFirstLastPara="1" wrap="square" lIns="91425" tIns="45700" rIns="91425" bIns="45700" anchor="ctr" anchorCtr="0">
            <a:noAutofit/>
          </a:bodyPr>
          <a:lstStyle/>
          <a:p>
            <a:pPr lvl="0" algn="ctr"/>
            <a:r>
              <a:rPr lang="en-US" sz="1400" b="0" i="0" u="none" strike="noStrike" cap="none" dirty="0" smtClean="0">
                <a:solidFill>
                  <a:schemeClr val="lt1"/>
                </a:solidFill>
                <a:latin typeface="Arial"/>
                <a:ea typeface="Arial"/>
                <a:cs typeface="Arial"/>
                <a:sym typeface="Arial"/>
              </a:rPr>
              <a:t>99</a:t>
            </a: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10053</TotalTime>
  <Words>48224</Words>
  <Application>Microsoft Office PowerPoint</Application>
  <PresentationFormat>Widescreen</PresentationFormat>
  <Paragraphs>6212</Paragraphs>
  <Slides>438</Slides>
  <Notes>438</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438</vt:i4>
      </vt:variant>
    </vt:vector>
  </HeadingPairs>
  <TitlesOfParts>
    <vt:vector size="457" baseType="lpstr">
      <vt:lpstr>MS PGothic</vt:lpstr>
      <vt:lpstr>SimSun</vt:lpstr>
      <vt:lpstr>Arial</vt:lpstr>
      <vt:lpstr>Arial Black</vt:lpstr>
      <vt:lpstr>Arimo</vt:lpstr>
      <vt:lpstr>Book Antiqua</vt:lpstr>
      <vt:lpstr>Calibri</vt:lpstr>
      <vt:lpstr>Courier New</vt:lpstr>
      <vt:lpstr>Helvetica Neue</vt:lpstr>
      <vt:lpstr>LavosHandy™</vt:lpstr>
      <vt:lpstr>Limelight</vt:lpstr>
      <vt:lpstr>MS Sans Serif</vt:lpstr>
      <vt:lpstr>Noto Sans Symbols</vt:lpstr>
      <vt:lpstr>Shadows Into Light</vt:lpstr>
      <vt:lpstr>Teko</vt:lpstr>
      <vt:lpstr>Times</vt:lpstr>
      <vt:lpstr>Times New Roman</vt:lpstr>
      <vt:lpstr>Wingdings</vt:lpstr>
      <vt:lpstr>Tema de Office</vt:lpstr>
      <vt:lpstr>Intro to SQL Querying</vt:lpstr>
      <vt:lpstr>Lesson Objectives</vt:lpstr>
      <vt:lpstr>Lesson Objectives</vt:lpstr>
      <vt:lpstr>Lesson Agenda</vt:lpstr>
      <vt:lpstr>Course Objectives</vt:lpstr>
      <vt:lpstr>Course Objectives</vt:lpstr>
      <vt:lpstr>Course Roadmap</vt:lpstr>
      <vt:lpstr>Course Roadmap</vt:lpstr>
      <vt:lpstr>Course Roadmap</vt:lpstr>
      <vt:lpstr>Lesson Agenda</vt:lpstr>
      <vt:lpstr>Oracle Database 19c: Focus Areas</vt:lpstr>
      <vt:lpstr>Oracle Database 19c </vt:lpstr>
      <vt:lpstr>Lesson Agenda</vt:lpstr>
      <vt:lpstr>Relational and Object Relational Database Management Systems</vt:lpstr>
      <vt:lpstr>Data Storage on Different Media</vt:lpstr>
      <vt:lpstr>Relational Database Concept</vt:lpstr>
      <vt:lpstr>Relational Database</vt:lpstr>
      <vt:lpstr>Data Models</vt:lpstr>
      <vt:lpstr>Entity Relationship Model</vt:lpstr>
      <vt:lpstr>Relationship Modeling Conventions</vt:lpstr>
      <vt:lpstr>Relating Multiple Tables</vt:lpstr>
      <vt:lpstr>Relational Database Terminology</vt:lpstr>
      <vt:lpstr>Lesson Agenda</vt:lpstr>
      <vt:lpstr>Tables Used in This Course</vt:lpstr>
      <vt:lpstr>Tables Used in the Course</vt:lpstr>
      <vt:lpstr>Lesson Agenda</vt:lpstr>
      <vt:lpstr>SQL to Query Your Database</vt:lpstr>
      <vt:lpstr>How SQL Works</vt:lpstr>
      <vt:lpstr>SQL Statements</vt:lpstr>
      <vt:lpstr>Development Environments</vt:lpstr>
      <vt:lpstr>Introduction to Oracle Live SQL</vt:lpstr>
      <vt:lpstr>Lesson Agenda</vt:lpstr>
      <vt:lpstr>Oracle Database Documentation</vt:lpstr>
      <vt:lpstr>Additional Resources</vt:lpstr>
      <vt:lpstr>Summary</vt:lpstr>
      <vt:lpstr>Practice 1: Overview</vt:lpstr>
      <vt:lpstr>Select Statement</vt:lpstr>
      <vt:lpstr>Course Roadmap</vt:lpstr>
      <vt:lpstr>Objectives</vt:lpstr>
      <vt:lpstr>Lesson Agenda</vt:lpstr>
      <vt:lpstr>HR Application Scenario</vt:lpstr>
      <vt:lpstr>Basic SELECT Statement</vt:lpstr>
      <vt:lpstr>Selecting All Columns</vt:lpstr>
      <vt:lpstr>Selecting Specific Columns</vt:lpstr>
      <vt:lpstr>Selecting from DUAL</vt:lpstr>
      <vt:lpstr>Writing SQL Statements</vt:lpstr>
      <vt:lpstr>Writing SQL Statements</vt:lpstr>
      <vt:lpstr>Column Heading Defaults</vt:lpstr>
      <vt:lpstr>Lesson Agenda</vt:lpstr>
      <vt:lpstr>Arithmetic Expressions</vt:lpstr>
      <vt:lpstr>Using Arithmetic Operators</vt:lpstr>
      <vt:lpstr>Operator Precedence</vt:lpstr>
      <vt:lpstr>Defining a Null Value</vt:lpstr>
      <vt:lpstr>Null Values</vt:lpstr>
      <vt:lpstr>Lesson Agenda</vt:lpstr>
      <vt:lpstr>Defining a Column Alias</vt:lpstr>
      <vt:lpstr>Using Column Aliases</vt:lpstr>
      <vt:lpstr>Lesson Agenda</vt:lpstr>
      <vt:lpstr>Concatenation Operator</vt:lpstr>
      <vt:lpstr>Literal Character Strings</vt:lpstr>
      <vt:lpstr>Using Literal Character Strings</vt:lpstr>
      <vt:lpstr>Alternative Quote (q) Operator</vt:lpstr>
      <vt:lpstr>Duplicate Rows</vt:lpstr>
      <vt:lpstr>Lesson Agenda</vt:lpstr>
      <vt:lpstr>Displaying Table Structure</vt:lpstr>
      <vt:lpstr>Using the DESCRIBE Command</vt:lpstr>
      <vt:lpstr>Quiz</vt:lpstr>
      <vt:lpstr>Summary</vt:lpstr>
      <vt:lpstr>Practice 2: Overview</vt:lpstr>
      <vt:lpstr>Sorting Data</vt:lpstr>
      <vt:lpstr>Course Roadmap</vt:lpstr>
      <vt:lpstr>Objectives</vt:lpstr>
      <vt:lpstr>Lesson Agenda</vt:lpstr>
      <vt:lpstr>Limiting Rows</vt:lpstr>
      <vt:lpstr>Limiting Rows That Are Selected</vt:lpstr>
      <vt:lpstr>Using the WHERE Clause</vt:lpstr>
      <vt:lpstr>Character Strings and Dates</vt:lpstr>
      <vt:lpstr>Comparison Operators</vt:lpstr>
      <vt:lpstr>Using Comparison Operators</vt:lpstr>
      <vt:lpstr>BETWEEN Operator</vt:lpstr>
      <vt:lpstr>Using the IN Operator</vt:lpstr>
      <vt:lpstr>Pattern Matching Using the LIKE</vt:lpstr>
      <vt:lpstr>Combining Wildcard Symbols</vt:lpstr>
      <vt:lpstr>Using NULL Conditions</vt:lpstr>
      <vt:lpstr>Defining Conditions Using Logical OPS</vt:lpstr>
      <vt:lpstr>Using the AND Operator</vt:lpstr>
      <vt:lpstr>Using the OR Operator</vt:lpstr>
      <vt:lpstr>Using the NOT Operator</vt:lpstr>
      <vt:lpstr>Lesson Agenda</vt:lpstr>
      <vt:lpstr>Rules of Precedence</vt:lpstr>
      <vt:lpstr>Rules of Precedence</vt:lpstr>
      <vt:lpstr>Lesson Agenda</vt:lpstr>
      <vt:lpstr>Using the ORDER BY Clause</vt:lpstr>
      <vt:lpstr>Sorting</vt:lpstr>
      <vt:lpstr>Sorting</vt:lpstr>
      <vt:lpstr>Lesson Agenda</vt:lpstr>
      <vt:lpstr>SQL Row Limiting Clause</vt:lpstr>
      <vt:lpstr>Using SQL Row Limiting</vt:lpstr>
      <vt:lpstr>SQL Row Limiting Clause:</vt:lpstr>
      <vt:lpstr>Lesson Agenda</vt:lpstr>
      <vt:lpstr>Substitution Variables</vt:lpstr>
      <vt:lpstr>Substitution Variables</vt:lpstr>
      <vt:lpstr>Using the Single-Ampersand</vt:lpstr>
      <vt:lpstr>Using the Single-Ampersand</vt:lpstr>
      <vt:lpstr>Character and Date Values with Substitution Variables</vt:lpstr>
      <vt:lpstr>Specifying Column Names, Expressions</vt:lpstr>
      <vt:lpstr>Using the Double-Ampersand</vt:lpstr>
      <vt:lpstr>Using the Ampersand Substitution Variable</vt:lpstr>
      <vt:lpstr>Lesson Agenda</vt:lpstr>
      <vt:lpstr>Using the DEFINE Command</vt:lpstr>
      <vt:lpstr>Using the VERIFY Command</vt:lpstr>
      <vt:lpstr>Quiz</vt:lpstr>
      <vt:lpstr>Summary</vt:lpstr>
      <vt:lpstr>Practice 3: Overview</vt:lpstr>
      <vt:lpstr>Single Row Functions</vt:lpstr>
      <vt:lpstr>Course Roadmap</vt:lpstr>
      <vt:lpstr>Objectives</vt:lpstr>
      <vt:lpstr>HR Application Scenario</vt:lpstr>
      <vt:lpstr>Lesson Agenda</vt:lpstr>
      <vt:lpstr>SQL Functions</vt:lpstr>
      <vt:lpstr>Two Types of SQL Functions</vt:lpstr>
      <vt:lpstr>Single-Row Functions</vt:lpstr>
      <vt:lpstr>Single-Row Functions</vt:lpstr>
      <vt:lpstr>Lesson Agenda</vt:lpstr>
      <vt:lpstr>Character Functions</vt:lpstr>
      <vt:lpstr>Case-Conversion Functions</vt:lpstr>
      <vt:lpstr>Using Case-Conversion Functions</vt:lpstr>
      <vt:lpstr>Character-Manipulation</vt:lpstr>
      <vt:lpstr>Using Character-Manipulation</vt:lpstr>
      <vt:lpstr>Lesson Agenda</vt:lpstr>
      <vt:lpstr>Nesting Functions</vt:lpstr>
      <vt:lpstr>Nesting Functions: Example</vt:lpstr>
      <vt:lpstr>Lesson Agenda</vt:lpstr>
      <vt:lpstr>Numeric Functions</vt:lpstr>
      <vt:lpstr>Numeric Functions</vt:lpstr>
      <vt:lpstr>Using the ROUND Function</vt:lpstr>
      <vt:lpstr>Using the TRUNC Function</vt:lpstr>
      <vt:lpstr>Using the MOD Function</vt:lpstr>
      <vt:lpstr>Lesson Agenda</vt:lpstr>
      <vt:lpstr>Working with Dates</vt:lpstr>
      <vt:lpstr>RR Date Format</vt:lpstr>
      <vt:lpstr>Using the SYSDATE Function</vt:lpstr>
      <vt:lpstr>Using the CURRENT_DATE and CURRENT_TIMESTAMP Functions</vt:lpstr>
      <vt:lpstr>Arithmetic with Dates</vt:lpstr>
      <vt:lpstr>Using Arithmetic Operators</vt:lpstr>
      <vt:lpstr>Lesson Agenda</vt:lpstr>
      <vt:lpstr>Date-Manipulation Functions</vt:lpstr>
      <vt:lpstr>Using Date Functions</vt:lpstr>
      <vt:lpstr>Using ROUND and TRUNC Functions</vt:lpstr>
      <vt:lpstr>Quiz</vt:lpstr>
      <vt:lpstr>Summary</vt:lpstr>
      <vt:lpstr>Practice 4: Overview</vt:lpstr>
      <vt:lpstr>Conversion Functions</vt:lpstr>
      <vt:lpstr>Course Roadmap</vt:lpstr>
      <vt:lpstr>Objectives</vt:lpstr>
      <vt:lpstr>Lesson Agenda</vt:lpstr>
      <vt:lpstr>Conversion Functions</vt:lpstr>
      <vt:lpstr>Implicit Data Type Conversion</vt:lpstr>
      <vt:lpstr>Implicit Data Type Conversion</vt:lpstr>
      <vt:lpstr>Explicit Data Type Conversion</vt:lpstr>
      <vt:lpstr>PowerPoint Presentation</vt:lpstr>
      <vt:lpstr>Lesson Agenda</vt:lpstr>
      <vt:lpstr>Using the TO_CHAR Function</vt:lpstr>
      <vt:lpstr>Elements of the Date Format</vt:lpstr>
      <vt:lpstr>Elements of the Date Format</vt:lpstr>
      <vt:lpstr>Using the TO_CHAR Function</vt:lpstr>
      <vt:lpstr>Using the TO_CHAR Function</vt:lpstr>
      <vt:lpstr>Using the TO_CHAR Function</vt:lpstr>
      <vt:lpstr>Using the TO_NUMBER and TO_DATE</vt:lpstr>
      <vt:lpstr>Using TO_CHAR and TO_DATE Functions with the RR Date</vt:lpstr>
      <vt:lpstr>Lesson Agenda</vt:lpstr>
      <vt:lpstr>General Functions</vt:lpstr>
      <vt:lpstr>NVL Function</vt:lpstr>
      <vt:lpstr>Using the NVL Function</vt:lpstr>
      <vt:lpstr>Using the NVL2 Function</vt:lpstr>
      <vt:lpstr>Using the NULLIF Function</vt:lpstr>
      <vt:lpstr>Using the COALESCE Function</vt:lpstr>
      <vt:lpstr>Using the COALESCE Function</vt:lpstr>
      <vt:lpstr>Lesson Agenda</vt:lpstr>
      <vt:lpstr>Conditional Expressions</vt:lpstr>
      <vt:lpstr>CASE Expression</vt:lpstr>
      <vt:lpstr>Using the CASE Expression</vt:lpstr>
      <vt:lpstr>Searched CASE Expression</vt:lpstr>
      <vt:lpstr>DECODE Function</vt:lpstr>
      <vt:lpstr>Using the DECODE Function</vt:lpstr>
      <vt:lpstr>Using the DECODE Function</vt:lpstr>
      <vt:lpstr>Quiz</vt:lpstr>
      <vt:lpstr>Summary</vt:lpstr>
      <vt:lpstr>Practice 5: Overview</vt:lpstr>
      <vt:lpstr>Group Functions</vt:lpstr>
      <vt:lpstr>Course Roadmap</vt:lpstr>
      <vt:lpstr>Objectives</vt:lpstr>
      <vt:lpstr>Lesson Agenda</vt:lpstr>
      <vt:lpstr>Group Functions</vt:lpstr>
      <vt:lpstr>Types of Group Functions</vt:lpstr>
      <vt:lpstr>Group Functions: Syntax</vt:lpstr>
      <vt:lpstr>Using the AVG and SUM Functions</vt:lpstr>
      <vt:lpstr>Using the MIN and MAX Functions</vt:lpstr>
      <vt:lpstr>Using the COUNT Function</vt:lpstr>
      <vt:lpstr>Using the DISTINCT Keyword</vt:lpstr>
      <vt:lpstr>Group Functions and Null Values</vt:lpstr>
      <vt:lpstr>Lesson Agenda</vt:lpstr>
      <vt:lpstr>Lesson Agenda</vt:lpstr>
      <vt:lpstr>Creating Groups of Data </vt:lpstr>
      <vt:lpstr>Creating Groups of Data: GROUP BY</vt:lpstr>
      <vt:lpstr>Using the GROUP BY Clause</vt:lpstr>
      <vt:lpstr>Using the GROUP BY Clause </vt:lpstr>
      <vt:lpstr>Grouping by Multiple Columns</vt:lpstr>
      <vt:lpstr>Using the GROUP BY Clause</vt:lpstr>
      <vt:lpstr>Illegal Queries Using Group</vt:lpstr>
      <vt:lpstr>Illegal Queries Using Group</vt:lpstr>
      <vt:lpstr>Restricting Group Results</vt:lpstr>
      <vt:lpstr>Restricting Group Results with the HAVING</vt:lpstr>
      <vt:lpstr>Using the HAVING Clause</vt:lpstr>
      <vt:lpstr>Using the HAVING Clause</vt:lpstr>
      <vt:lpstr>Lesson Agenda</vt:lpstr>
      <vt:lpstr>Nesting Group Functions</vt:lpstr>
      <vt:lpstr>Quiz</vt:lpstr>
      <vt:lpstr>Summary</vt:lpstr>
      <vt:lpstr>Practice 6: Overview</vt:lpstr>
      <vt:lpstr>Joins</vt:lpstr>
      <vt:lpstr>Course Roadmap</vt:lpstr>
      <vt:lpstr>Objectives</vt:lpstr>
      <vt:lpstr>Lesson Agenda</vt:lpstr>
      <vt:lpstr>Why Join?</vt:lpstr>
      <vt:lpstr>Obtaining Data from Multiple Tables</vt:lpstr>
      <vt:lpstr>Types of Joins</vt:lpstr>
      <vt:lpstr>Joining Tables Using SQL:1999 Syntax</vt:lpstr>
      <vt:lpstr>Lesson Agenda</vt:lpstr>
      <vt:lpstr>Creating Natural Joins</vt:lpstr>
      <vt:lpstr>Retrieving Records with Natural Joins</vt:lpstr>
      <vt:lpstr>Creating Joins with the USING Clause</vt:lpstr>
      <vt:lpstr>Joining Column Names</vt:lpstr>
      <vt:lpstr>Retrieving Records with the USING Clause</vt:lpstr>
      <vt:lpstr>Qualifying Ambiguous Column Names</vt:lpstr>
      <vt:lpstr>Using Table Aliases with the USING Clause</vt:lpstr>
      <vt:lpstr>Creating Joins with the ON Clause</vt:lpstr>
      <vt:lpstr>Retrieving Records with the ON Clause</vt:lpstr>
      <vt:lpstr>Creating Three-Way Joins</vt:lpstr>
      <vt:lpstr>Applying Additional Conditions to a Join</vt:lpstr>
      <vt:lpstr>Lesson Agenda</vt:lpstr>
      <vt:lpstr>Joining a Table to Itself</vt:lpstr>
      <vt:lpstr>Self-Joins Using the ON Clause</vt:lpstr>
      <vt:lpstr>Lesson Agenda</vt:lpstr>
      <vt:lpstr>Nonequijoins</vt:lpstr>
      <vt:lpstr>Retrieving Records with Nonequijoins</vt:lpstr>
      <vt:lpstr>Lesson Agenda</vt:lpstr>
      <vt:lpstr>Returning Records with No Direct Match Using OUTER Joins</vt:lpstr>
      <vt:lpstr>INNER Versus OUTER Joins</vt:lpstr>
      <vt:lpstr>LEFT OUTER JOIN</vt:lpstr>
      <vt:lpstr>RIGHT OUTER JOIN</vt:lpstr>
      <vt:lpstr>FULL OUTER JOIN</vt:lpstr>
      <vt:lpstr>Lesson Agenda</vt:lpstr>
      <vt:lpstr>Cartesian Products</vt:lpstr>
      <vt:lpstr>Generating a Cartesian Product</vt:lpstr>
      <vt:lpstr>Creating Cross Joins</vt:lpstr>
      <vt:lpstr>Quiz</vt:lpstr>
      <vt:lpstr>Summary</vt:lpstr>
      <vt:lpstr>Practice 7: Overview</vt:lpstr>
      <vt:lpstr>Subqueries</vt:lpstr>
      <vt:lpstr>Course Roadmap</vt:lpstr>
      <vt:lpstr>Objectives</vt:lpstr>
      <vt:lpstr>Lesson Agenda</vt:lpstr>
      <vt:lpstr>Using a Subquery to Solve a Problem</vt:lpstr>
      <vt:lpstr>Subquery Syntax</vt:lpstr>
      <vt:lpstr>Using a Subquery</vt:lpstr>
      <vt:lpstr>Rules and Guidelines for Using Subqueries</vt:lpstr>
      <vt:lpstr>Types of Subqueries</vt:lpstr>
      <vt:lpstr>Lesson Agenda</vt:lpstr>
      <vt:lpstr>Single-Row Subqueries</vt:lpstr>
      <vt:lpstr>Executing Single-Row Subqueries</vt:lpstr>
      <vt:lpstr>Using Group Functions in a Subquery</vt:lpstr>
      <vt:lpstr>HAVING Clause with Subqueries</vt:lpstr>
      <vt:lpstr>What Is Wrong with This Statement?</vt:lpstr>
      <vt:lpstr>No Rows Returned by the Inner Query</vt:lpstr>
      <vt:lpstr>Lesson Agenda</vt:lpstr>
      <vt:lpstr>Multiple-Row Subqueries</vt:lpstr>
      <vt:lpstr>Using the ANY Operator in Multiple-Row Subqueries</vt:lpstr>
      <vt:lpstr>Using the ALL Operator in Multiple-Row Subqueries</vt:lpstr>
      <vt:lpstr>Multiple-Column Subqueries</vt:lpstr>
      <vt:lpstr>Multiple-Column Subquery: Example</vt:lpstr>
      <vt:lpstr>Lesson Agenda</vt:lpstr>
      <vt:lpstr>Null Values in a Subquery</vt:lpstr>
      <vt:lpstr>Quiz</vt:lpstr>
      <vt:lpstr>Summary</vt:lpstr>
      <vt:lpstr>Practice 8: Overview</vt:lpstr>
      <vt:lpstr>Set Operators</vt:lpstr>
      <vt:lpstr>Course Roadmap</vt:lpstr>
      <vt:lpstr>Objectives</vt:lpstr>
      <vt:lpstr>Lesson Agenda</vt:lpstr>
      <vt:lpstr>Set Operators</vt:lpstr>
      <vt:lpstr>Set Operator Rules</vt:lpstr>
      <vt:lpstr>Oracle Server and Set Operators</vt:lpstr>
      <vt:lpstr>Lesson Agenda</vt:lpstr>
      <vt:lpstr>Tables Used in This Lesson</vt:lpstr>
      <vt:lpstr>Lesson Agenda</vt:lpstr>
      <vt:lpstr>UNION Operator</vt:lpstr>
      <vt:lpstr>Using the UNION Operator</vt:lpstr>
      <vt:lpstr>UNION ALL Operator</vt:lpstr>
      <vt:lpstr>Using the UNION ALL Operator</vt:lpstr>
      <vt:lpstr>Lesson Agenda</vt:lpstr>
      <vt:lpstr>INTERSECT Operator</vt:lpstr>
      <vt:lpstr>Using the INTERSECT Operator</vt:lpstr>
      <vt:lpstr>Lesson Agenda</vt:lpstr>
      <vt:lpstr>MINUS Operator</vt:lpstr>
      <vt:lpstr>Using the MINUS Operator</vt:lpstr>
      <vt:lpstr>Lesson Agenda</vt:lpstr>
      <vt:lpstr>Matching SELECT Statements</vt:lpstr>
      <vt:lpstr>Matching the SELECT Statement: Example</vt:lpstr>
      <vt:lpstr>Lesson Agenda</vt:lpstr>
      <vt:lpstr>Using the ORDER BY Clause in Set Operations</vt:lpstr>
      <vt:lpstr>Quiz</vt:lpstr>
      <vt:lpstr>Summary</vt:lpstr>
      <vt:lpstr>Practice 9: Overview</vt:lpstr>
      <vt:lpstr>DML</vt:lpstr>
      <vt:lpstr>Course Roadmap</vt:lpstr>
      <vt:lpstr>Objectives</vt:lpstr>
      <vt:lpstr>HR Application Scenario</vt:lpstr>
      <vt:lpstr>Lesson Agenda</vt:lpstr>
      <vt:lpstr>Data Manipulation Language</vt:lpstr>
      <vt:lpstr>Adding a New Row to a Table</vt:lpstr>
      <vt:lpstr>INSERT Statement Syntax</vt:lpstr>
      <vt:lpstr>Inserting New Rows</vt:lpstr>
      <vt:lpstr>Inserting Rows with Null Values</vt:lpstr>
      <vt:lpstr>Inserting Special Values</vt:lpstr>
      <vt:lpstr>Inserting Specific Date and Time Values</vt:lpstr>
      <vt:lpstr>Creating a Script </vt:lpstr>
      <vt:lpstr>Copying Rows</vt:lpstr>
      <vt:lpstr>Lesson Agenda</vt:lpstr>
      <vt:lpstr>Changing Data in a Table</vt:lpstr>
      <vt:lpstr>UPDATE Statement Syntax</vt:lpstr>
      <vt:lpstr>Updating Rows in a Table</vt:lpstr>
      <vt:lpstr>Updating Two Columns with a Subquery</vt:lpstr>
      <vt:lpstr>Updating Rows Based on Another Table</vt:lpstr>
      <vt:lpstr>Lesson Agenda</vt:lpstr>
      <vt:lpstr>Removing a Row from a Table </vt:lpstr>
      <vt:lpstr>DELETE Statement</vt:lpstr>
      <vt:lpstr>Deleting Rows from a Table</vt:lpstr>
      <vt:lpstr>Deleting Rows Based on Another Table</vt:lpstr>
      <vt:lpstr>TRUNCATE Statement</vt:lpstr>
      <vt:lpstr>Lesson Agenda</vt:lpstr>
      <vt:lpstr>Database Transactions</vt:lpstr>
      <vt:lpstr>Database Transactions: Start and End</vt:lpstr>
      <vt:lpstr>Advantages of COMMIT and ROLLBACK Statements</vt:lpstr>
      <vt:lpstr>Explicit Transaction Control Statements</vt:lpstr>
      <vt:lpstr>Rolling Back Changes to a Marker</vt:lpstr>
      <vt:lpstr>Implicit Transaction Processing</vt:lpstr>
      <vt:lpstr>State of Data Before COMMIT or ROLLBACK</vt:lpstr>
      <vt:lpstr>State of Data After COMMIT</vt:lpstr>
      <vt:lpstr>Committing Data</vt:lpstr>
      <vt:lpstr>State of Data After ROLLBACK</vt:lpstr>
      <vt:lpstr>State of Data After ROLLBACK: Example</vt:lpstr>
      <vt:lpstr>Statement-Level Rollback</vt:lpstr>
      <vt:lpstr>Lesson Agenda</vt:lpstr>
      <vt:lpstr>Read Consistency</vt:lpstr>
      <vt:lpstr>Implementing Read Consistency</vt:lpstr>
      <vt:lpstr>Lesson Agenda</vt:lpstr>
      <vt:lpstr>FOR UPDATE Clause in a SELECT Statement</vt:lpstr>
      <vt:lpstr>FOR UPDATE Clause: Examples</vt:lpstr>
      <vt:lpstr>LOCK TABLE Statement</vt:lpstr>
      <vt:lpstr>Quiz</vt:lpstr>
      <vt:lpstr>Summary</vt:lpstr>
      <vt:lpstr>Practice 10: Overview</vt:lpstr>
      <vt:lpstr>DDL</vt:lpstr>
      <vt:lpstr>Course Roadmap</vt:lpstr>
      <vt:lpstr>Objectives</vt:lpstr>
      <vt:lpstr>HR Application Scenario</vt:lpstr>
      <vt:lpstr>Lesson Agenda</vt:lpstr>
      <vt:lpstr>Database Objects</vt:lpstr>
      <vt:lpstr>Naming Rules for Tables and Columns</vt:lpstr>
      <vt:lpstr>Lesson Agenda</vt:lpstr>
      <vt:lpstr>CREATE TABLE Statement</vt:lpstr>
      <vt:lpstr>Creating Tables</vt:lpstr>
      <vt:lpstr>Lesson Agenda</vt:lpstr>
      <vt:lpstr>Data Types</vt:lpstr>
      <vt:lpstr>Datetime Data Types</vt:lpstr>
      <vt:lpstr>DEFAULT Option</vt:lpstr>
      <vt:lpstr>Lesson Agenda</vt:lpstr>
      <vt:lpstr>Including Constraints</vt:lpstr>
      <vt:lpstr>Constraint Guidelines</vt:lpstr>
      <vt:lpstr>Defining Constraints</vt:lpstr>
      <vt:lpstr>Defining Constraints: Example</vt:lpstr>
      <vt:lpstr>NOT NULL Constraint</vt:lpstr>
      <vt:lpstr>UNIQUE Constraint</vt:lpstr>
      <vt:lpstr>UNIQUE Constraint</vt:lpstr>
      <vt:lpstr>PRIMARY KEY Constraint</vt:lpstr>
      <vt:lpstr>FOREIGN KEY Constraint</vt:lpstr>
      <vt:lpstr>FOREIGN KEY Constraint</vt:lpstr>
      <vt:lpstr>FOREIGN KEY Constraint: Keywords</vt:lpstr>
      <vt:lpstr>CHECK Constraint</vt:lpstr>
      <vt:lpstr>CREATE TABLE: Example</vt:lpstr>
      <vt:lpstr>Violating Constraints</vt:lpstr>
      <vt:lpstr>Violating Constraints</vt:lpstr>
      <vt:lpstr>Lesson Agenda</vt:lpstr>
      <vt:lpstr>Creating a Table</vt:lpstr>
      <vt:lpstr>Creating a Table</vt:lpstr>
      <vt:lpstr>Lesson Agenda</vt:lpstr>
      <vt:lpstr>ALTER TABLE Statement</vt:lpstr>
      <vt:lpstr>ALTER TABLE Statement</vt:lpstr>
      <vt:lpstr>Adding a Column</vt:lpstr>
      <vt:lpstr>Modifying a Column</vt:lpstr>
      <vt:lpstr>Dropping a Column</vt:lpstr>
      <vt:lpstr>SET UNUSED Option</vt:lpstr>
      <vt:lpstr>SET UNUSED Option</vt:lpstr>
      <vt:lpstr>Read-Only Tables</vt:lpstr>
      <vt:lpstr>Lesson Agenda</vt:lpstr>
      <vt:lpstr>Dropping a Table</vt:lpstr>
      <vt:lpstr>Quiz</vt:lpstr>
      <vt:lpstr>Summary</vt:lpstr>
      <vt:lpstr>Practice 11: Overview</vt:lpstr>
      <vt:lpstr>Cloud</vt:lpstr>
      <vt:lpstr>Lesson Objectives</vt:lpstr>
      <vt:lpstr>Lesson Agenda</vt:lpstr>
      <vt:lpstr>Introduction to Oracle Cloud</vt:lpstr>
      <vt:lpstr>Oracle Cloud Services</vt:lpstr>
      <vt:lpstr>Cloud Deployment Models</vt:lpstr>
      <vt:lpstr>Lesson Agenda</vt:lpstr>
      <vt:lpstr>What is in Exadata Express?</vt:lpstr>
      <vt:lpstr>Exadata Express for Users</vt:lpstr>
      <vt:lpstr>Exadata Express for Users</vt:lpstr>
      <vt:lpstr>Exadata Express for Developers</vt:lpstr>
      <vt:lpstr>Getting Started with Exadata Express</vt:lpstr>
      <vt:lpstr>Getting Started with Exadata Express</vt:lpstr>
      <vt:lpstr>Oracle Exadata Express Cloud Service</vt:lpstr>
      <vt:lpstr>Getting Started with Exadata Express</vt:lpstr>
      <vt:lpstr>Managing Exadata</vt:lpstr>
      <vt:lpstr>Service Console</vt:lpstr>
      <vt:lpstr>Web Access through Service Console</vt:lpstr>
      <vt:lpstr>Client Access Configuration through Service Console</vt:lpstr>
      <vt:lpstr>Database Administration through Service Console</vt:lpstr>
      <vt:lpstr>SQL Workshop</vt:lpstr>
      <vt:lpstr>SQL Workshop</vt:lpstr>
      <vt:lpstr>Connecting through Database Clients</vt:lpstr>
      <vt:lpstr>Enabling SQL*Net Access for Client Applications</vt:lpstr>
      <vt:lpstr>Downloading Client Credentials</vt:lpstr>
      <vt:lpstr>Connecting Oracle SQL Developer</vt:lpstr>
      <vt:lpstr>Connecting Oracle SQLcl </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Corey Washington</dc:creator>
  <cp:lastModifiedBy>HP</cp:lastModifiedBy>
  <cp:revision>70</cp:revision>
  <cp:lastPrinted>2019-04-14T17:35:02Z</cp:lastPrinted>
  <dcterms:modified xsi:type="dcterms:W3CDTF">2021-05-03T10:12:26Z</dcterms:modified>
</cp:coreProperties>
</file>